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330" r:id="rId4"/>
    <p:sldId id="454" r:id="rId6"/>
    <p:sldId id="456" r:id="rId7"/>
    <p:sldId id="477" r:id="rId8"/>
    <p:sldId id="491" r:id="rId9"/>
    <p:sldId id="274" r:id="rId10"/>
  </p:sldIdLst>
  <p:sldSz cx="9144000" cy="51435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966"/>
    <a:srgbClr val="EDF9ED"/>
    <a:srgbClr val="F0F0F0"/>
    <a:srgbClr val="CC9B00"/>
    <a:srgbClr val="D9F3D9"/>
    <a:srgbClr val="FFFFFF"/>
    <a:srgbClr val="C3EBC3"/>
    <a:srgbClr val="4FC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2"/>
    <p:restoredTop sz="67034"/>
  </p:normalViewPr>
  <p:slideViewPr>
    <p:cSldViewPr showGuides="1">
      <p:cViewPr>
        <p:scale>
          <a:sx n="90" d="100"/>
          <a:sy n="90" d="100"/>
        </p:scale>
        <p:origin x="-162" y="96"/>
      </p:cViewPr>
      <p:guideLst>
        <p:guide orient="horz" pos="1760"/>
        <p:guide pos="2880"/>
      </p:guideLst>
    </p:cSldViewPr>
  </p:slideViewPr>
  <p:outlineViewPr>
    <p:cViewPr>
      <p:scale>
        <a:sx n="33" d="100"/>
        <a:sy n="33" d="100"/>
      </p:scale>
      <p:origin x="0" y="2862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是一种开放的、国际上广为接受的、标准的脚本语言规范。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与</a:t>
            </a:r>
            <a:r>
              <a:rPr lang="en-US" altLang="zh-CN" dirty="0"/>
              <a:t>ECMAScript</a:t>
            </a:r>
            <a:r>
              <a:rPr lang="zh-CN" altLang="en-US" dirty="0"/>
              <a:t>的关系，以及</a:t>
            </a:r>
            <a:r>
              <a:rPr lang="en-US" altLang="zh-CN" dirty="0"/>
              <a:t>ECMAScript</a:t>
            </a:r>
            <a:r>
              <a:rPr lang="zh-CN" altLang="en-US" dirty="0"/>
              <a:t>是一种开放的、国际上广为接受的、标准的脚本语方规范，描述的内容：语法、变量、数据类型、逻辑控制语句等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</a:t>
            </a:r>
            <a:r>
              <a:rPr lang="zh-CN" altLang="en-US" dirty="0"/>
              <a:t>、编码遵循</a:t>
            </a:r>
            <a:r>
              <a:rPr lang="en-US" altLang="zh-CN" dirty="0"/>
              <a:t>ECMAScript</a:t>
            </a:r>
            <a:r>
              <a:rPr lang="zh-CN" altLang="en-US" dirty="0"/>
              <a:t>标准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2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讲解：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</a:t>
            </a:r>
            <a:r>
              <a:rPr lang="en-US" altLang="zh-CN" dirty="0"/>
              <a:t>CSS</a:t>
            </a:r>
            <a:r>
              <a:rPr lang="zh-CN" altLang="en-US" dirty="0"/>
              <a:t>对比讲解</a:t>
            </a:r>
            <a:r>
              <a:rPr lang="en-US" altLang="zh-CN" dirty="0"/>
              <a:t>script</a:t>
            </a:r>
            <a:r>
              <a:rPr lang="zh-CN" altLang="en-US" dirty="0"/>
              <a:t>标签、</a:t>
            </a:r>
            <a:r>
              <a:rPr lang="en-US" altLang="zh-CN" dirty="0"/>
              <a:t>type</a:t>
            </a:r>
            <a:r>
              <a:rPr lang="zh-CN" altLang="en-US" dirty="0"/>
              <a:t>属性；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en-US" dirty="0"/>
              <a:t>&lt;script&gt;…&lt;/script&gt;</a:t>
            </a:r>
            <a:r>
              <a:rPr lang="zh-CN" altLang="en-US" dirty="0"/>
              <a:t>可以包含在文档中的任何地方，只要保证这些代码在被使用前已读取并加载到内存即可。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演示（</a:t>
            </a:r>
            <a:r>
              <a:rPr lang="en-US" altLang="zh-CN" dirty="0"/>
              <a:t>javascript</a:t>
            </a:r>
            <a:r>
              <a:rPr lang="zh-CN" altLang="en-US" dirty="0"/>
              <a:t>基本结构）：介绍例子中的语句作用，让学员对</a:t>
            </a:r>
            <a:r>
              <a:rPr lang="en-US" altLang="zh-CN" dirty="0"/>
              <a:t>Javascript</a:t>
            </a:r>
            <a:r>
              <a:rPr lang="zh-CN" altLang="en-US" dirty="0"/>
              <a:t>有一个认识即可；</a:t>
            </a:r>
            <a:endParaRPr lang="en-US" altLang="zh-CN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baseline="0">
                <a:solidFill>
                  <a:srgbClr val="009966"/>
                </a:solidFill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0099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直接连接符 8"/>
          <p:cNvSpPr/>
          <p:nvPr userDrawn="1"/>
        </p:nvSpPr>
        <p:spPr>
          <a:xfrm rot="5400000">
            <a:off x="709613" y="2563813"/>
            <a:ext cx="3152775" cy="3175"/>
          </a:xfrm>
          <a:prstGeom prst="line">
            <a:avLst/>
          </a:prstGeom>
          <a:ln w="6350" cap="flat" cmpd="sng">
            <a:solidFill>
              <a:srgbClr val="7F7F7F">
                <a:alpha val="50195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/>
          </a:p>
        </p:txBody>
      </p:sp>
      <p:sp>
        <p:nvSpPr>
          <p:cNvPr id="6" name="文本占位符 33"/>
          <p:cNvSpPr>
            <a:spLocks noGrp="1"/>
          </p:cNvSpPr>
          <p:nvPr>
            <p:ph type="body" sz="quarter" idx="12"/>
          </p:nvPr>
        </p:nvSpPr>
        <p:spPr>
          <a:xfrm>
            <a:off x="-32" y="919173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文本占位符 33"/>
          <p:cNvSpPr>
            <a:spLocks noGrp="1"/>
          </p:cNvSpPr>
          <p:nvPr>
            <p:ph type="body" sz="quarter" idx="13"/>
          </p:nvPr>
        </p:nvSpPr>
        <p:spPr>
          <a:xfrm>
            <a:off x="-32" y="3205189"/>
            <a:ext cx="2214578" cy="928694"/>
          </a:xfrm>
        </p:spPr>
        <p:txBody>
          <a:bodyPr lIns="0" tIns="0" rIns="0" bIns="0" rtlCol="0" anchor="ctr">
            <a:normAutofit/>
          </a:bodyPr>
          <a:lstStyle>
            <a:lvl1pPr algn="ctr" defTabSz="913765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en-US" altLang="zh-CN" sz="2400" b="1" kern="1200" baseline="0" dirty="0" smtClean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357422" y="985837"/>
            <a:ext cx="6143668" cy="2514607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8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000" y="1260000"/>
            <a:ext cx="7200000" cy="2520000"/>
          </a:xfrm>
        </p:spPr>
        <p:txBody>
          <a:bodyPr anchor="t" anchorCtr="0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5" name="直接连接符 8"/>
          <p:cNvCxnSpPr/>
          <p:nvPr/>
        </p:nvCxnSpPr>
        <p:spPr>
          <a:xfrm>
            <a:off x="4572000" y="1203960"/>
            <a:ext cx="0" cy="3455670"/>
          </a:xfrm>
          <a:prstGeom prst="line">
            <a:avLst/>
          </a:prstGeom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26" name="图片 9" descr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42909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823921"/>
            <a:ext cx="4040188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342909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823921"/>
            <a:ext cx="4041775" cy="2890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1474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400" b="1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zh-CN" b="0" i="0" kern="1200" cap="none" spc="0" normalizeH="0" baseline="0" noProof="0"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Char char="•"/>
            </a:pPr>
            <a:fld id="{9A0DB2DC-4C9A-4742-B13C-FB6460FD3503}" type="slidenum">
              <a:rPr lang="zh-CN" altLang="en-US" sz="1200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-91440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+mn-ea"/>
                <a:sym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r" eaLnBrk="1" fontAlgn="base" hangingPunct="1">
              <a:buChar char="•"/>
            </a:pPr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等腰三角形 6"/>
          <p:cNvSpPr/>
          <p:nvPr/>
        </p:nvSpPr>
        <p:spPr>
          <a:xfrm rot="5400000">
            <a:off x="-33337" y="382588"/>
            <a:ext cx="498475" cy="428625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 w="9525">
            <a:noFill/>
          </a:ln>
        </p:spPr>
        <p:txBody>
          <a:bodyPr anchor="ctr"/>
          <a:p>
            <a:pPr lvl="0" indent="0"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8" descr="logo.png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04138" y="4357688"/>
            <a:ext cx="1154112" cy="5000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614045" y="1383665"/>
            <a:ext cx="7772400" cy="1871345"/>
          </a:xfrm>
        </p:spPr>
        <p:txBody>
          <a:bodyPr wrap="square" lIns="91440" tIns="45720" rIns="91440" bIns="45720" anchor="ctr"/>
          <a:p>
            <a:pPr marL="0" indent="0" algn="ctr" eaLnBrk="1" hangingPunct="1">
              <a:lnSpc>
                <a:spcPct val="150000"/>
              </a:lnSpc>
            </a:pPr>
            <a:r>
              <a:rPr lang="zh-CN" altLang="en-US" sz="4000" baseline="0" dirty="0">
                <a:solidFill>
                  <a:srgbClr val="0099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多媒体播放</a:t>
            </a:r>
            <a:endParaRPr lang="zh-CN" altLang="en-US" sz="2800" baseline="0" dirty="0">
              <a:solidFill>
                <a:srgbClr val="009966"/>
              </a:solidFill>
              <a:latin typeface="Arial" panose="020B0604020202020204" pitchFamily="34" charset="0"/>
              <a:ea typeface="Arial" panose="020B0604020202020204" pitchFamily="34" charset="0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7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实现</a:t>
            </a:r>
            <a:endParaRPr lang="en-US" altLang="zh-CN" sz="2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200150"/>
            <a:ext cx="4255770" cy="2514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代码冗长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没有安装 flash 插件无法观看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需要结合使用比较复杂的object元素与embed元素，且要为</a:t>
            </a:r>
            <a:r>
              <a:rPr lang="en-US" altLang="zh-CN" sz="2000" dirty="0"/>
              <a:t>o</a:t>
            </a:r>
            <a:r>
              <a:rPr lang="zh-CN" altLang="en-US" sz="2000" dirty="0"/>
              <a:t>bject添加很多属性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533" y="1214755"/>
            <a:ext cx="3876675" cy="242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charRg st="5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charRg st="2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使用html5实现</a:t>
            </a:r>
            <a:endParaRPr lang="zh-CN" altLang="en-US" dirty="0">
              <a:sym typeface="+mn-ea"/>
            </a:endParaRPr>
          </a:p>
        </p:txBody>
      </p:sp>
      <p:sp>
        <p:nvSpPr>
          <p:cNvPr id="16389" name="内容占位符 8"/>
          <p:cNvSpPr>
            <a:spLocks noGrp="1"/>
          </p:cNvSpPr>
          <p:nvPr>
            <p:ph idx="1"/>
          </p:nvPr>
        </p:nvSpPr>
        <p:spPr>
          <a:xfrm>
            <a:off x="457200" y="1200150"/>
            <a:ext cx="6900863" cy="13716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仅需 video 元素播放视频、使用 audio 元素播放音频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支持 html5 的浏览器即可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dirty="0">
                <a:sym typeface="+mn-ea"/>
              </a:rPr>
              <a:t>音频播放语法</a:t>
            </a:r>
            <a:endParaRPr lang="zh-CN" altLang="en-US" dirty="0">
              <a:sym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87400" y="1214755"/>
            <a:ext cx="6562725" cy="50291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audio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src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="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音频路径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"&gt; &lt;/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audio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&gt;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" name="Group 4"/>
          <p:cNvGraphicFramePr/>
          <p:nvPr/>
        </p:nvGraphicFramePr>
        <p:xfrm>
          <a:off x="787400" y="1857375"/>
          <a:ext cx="6562725" cy="1874520"/>
        </p:xfrm>
        <a:graphic>
          <a:graphicData uri="http://schemas.openxmlformats.org/drawingml/2006/table">
            <a:tbl>
              <a:tblPr/>
              <a:tblGrid>
                <a:gridCol w="1137285"/>
                <a:gridCol w="1419225"/>
                <a:gridCol w="4006215"/>
              </a:tblGrid>
              <a:tr h="3571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</a:tr>
              <a:tr h="34862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controls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controls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向用户显示控件，比如播放按钮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autoplay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autoplay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音频在就绪后马上播放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0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loop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loop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当音频结束时重新开始播放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zh-CN" altLang="en-US" dirty="0">
                <a:sym typeface="+mn-ea"/>
              </a:rPr>
              <a:t>视频播放语法</a:t>
            </a:r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53720" y="1071880"/>
            <a:ext cx="7473315" cy="45719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5400" cap="flat" cmpd="sng" algn="ctr">
            <a:solidFill>
              <a:srgbClr val="0099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video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src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=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" controls autoplay loop width = “  px”&gt; &lt;/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video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charset="0"/>
                <a:ea typeface="+mn-ea"/>
                <a:cs typeface="Arial" panose="020B0604020202020204" pitchFamily="34" charset="0"/>
              </a:rPr>
              <a:t>&gt;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" name="Group 4"/>
          <p:cNvGraphicFramePr/>
          <p:nvPr/>
        </p:nvGraphicFramePr>
        <p:xfrm>
          <a:off x="787400" y="1857375"/>
          <a:ext cx="6562725" cy="2331720"/>
        </p:xfrm>
        <a:graphic>
          <a:graphicData uri="http://schemas.openxmlformats.org/drawingml/2006/table">
            <a:tbl>
              <a:tblPr/>
              <a:tblGrid>
                <a:gridCol w="1137285"/>
                <a:gridCol w="1419225"/>
                <a:gridCol w="4006215"/>
              </a:tblGrid>
              <a:tr h="3571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值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width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设置 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video 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标签的宽度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16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heigth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6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poster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路径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视频未播放时的海报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algn="l" eaLnBrk="1" hangingPunct="1"/>
            <a:r>
              <a:rPr lang="en-US" altLang="zh-CN" dirty="0">
                <a:sym typeface="+mn-ea"/>
              </a:rPr>
              <a:t>Video </a:t>
            </a:r>
            <a:r>
              <a:rPr lang="zh-CN" altLang="en-US" dirty="0">
                <a:sym typeface="+mn-ea"/>
              </a:rPr>
              <a:t>对象的属性和方法</a:t>
            </a:r>
            <a:endParaRPr lang="zh-CN" altLang="en-US" dirty="0">
              <a:sym typeface="+mn-ea"/>
            </a:endParaRPr>
          </a:p>
        </p:txBody>
      </p:sp>
      <p:graphicFrame>
        <p:nvGraphicFramePr>
          <p:cNvPr id="2" name="Group 4"/>
          <p:cNvGraphicFramePr/>
          <p:nvPr/>
        </p:nvGraphicFramePr>
        <p:xfrm>
          <a:off x="859155" y="924560"/>
          <a:ext cx="7159625" cy="3337560"/>
        </p:xfrm>
        <a:graphic>
          <a:graphicData uri="http://schemas.openxmlformats.org/drawingml/2006/table">
            <a:tbl>
              <a:tblPr/>
              <a:tblGrid>
                <a:gridCol w="1680845"/>
                <a:gridCol w="5478780"/>
              </a:tblGrid>
              <a:tr h="50292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属性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说明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66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duration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返回当前视频的长度，以秒计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zh-CN" altLang="en-US" sz="140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currentTime 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设置或返回视频播放的当前位置（以秒计）。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当设置该属性时，播放会跳跃到指定的位置。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play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方法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播放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pause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方法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暂停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onplay 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事件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在视频开始播放时触发一次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  <a:tr h="35719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ontimeupdate 事件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Calibri" panose="020F0502020204030204" pitchFamily="34" charset="0"/>
                        </a:rPr>
                        <a:t>当前播放位置改变时触发，通常与currentTime 属性一起使用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Calibri" panose="020F0502020204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2"/>
          <p:cNvSpPr>
            <a:spLocks noGrp="1"/>
          </p:cNvSpPr>
          <p:nvPr>
            <p:ph type="title"/>
          </p:nvPr>
        </p:nvSpPr>
        <p:spPr>
          <a:xfrm>
            <a:off x="1928813" y="2286000"/>
            <a:ext cx="5257800" cy="857250"/>
          </a:xfrm>
        </p:spPr>
        <p:txBody>
          <a:bodyPr wrap="square" lIns="91440" tIns="45720" rIns="91440" bIns="45720" anchor="ctr"/>
          <a:p>
            <a:pPr marL="0" indent="0" algn="ctr" eaLnBrk="1" hangingPunct="1"/>
            <a:r>
              <a:rPr lang="en-US" altLang="zh-CN" sz="2700" dirty="0"/>
              <a:t> </a:t>
            </a:r>
            <a:r>
              <a:rPr lang="en-US" altLang="zh-CN" sz="7200" dirty="0">
                <a:solidFill>
                  <a:srgbClr val="009966"/>
                </a:solidFill>
              </a:rPr>
              <a:t>Thanks</a:t>
            </a:r>
            <a:endParaRPr lang="zh-CN" altLang="en-US" sz="7200" dirty="0">
              <a:solidFill>
                <a:srgbClr val="009966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WPS 演示</Application>
  <PresentationFormat>全屏显示(16:9)</PresentationFormat>
  <Paragraphs>100</Paragraphs>
  <Slides>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黑体</vt:lpstr>
      <vt:lpstr>Consolas</vt:lpstr>
      <vt:lpstr>Office 主题</vt:lpstr>
      <vt:lpstr>多媒体播放</vt:lpstr>
      <vt:lpstr>使用HTML实现</vt:lpstr>
      <vt:lpstr>使用html5实现</vt:lpstr>
      <vt:lpstr>音频播放语法</vt:lpstr>
      <vt:lpstr>视频播放语法</vt:lpstr>
      <vt:lpstr>Video 对象的属性和方法</vt:lpstr>
      <vt:lpstr> Thanks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尚永祯</dc:creator>
  <cp:lastModifiedBy>ciro</cp:lastModifiedBy>
  <cp:revision>878</cp:revision>
  <dcterms:created xsi:type="dcterms:W3CDTF">2014-08-11T02:57:00Z</dcterms:created>
  <dcterms:modified xsi:type="dcterms:W3CDTF">2017-05-10T00:01:29Z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