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1" r:id="rId3"/>
    <p:sldId id="498" r:id="rId4"/>
    <p:sldId id="491" r:id="rId6"/>
    <p:sldId id="401" r:id="rId7"/>
    <p:sldId id="493" r:id="rId8"/>
    <p:sldId id="330" r:id="rId9"/>
    <p:sldId id="454" r:id="rId10"/>
    <p:sldId id="303" r:id="rId11"/>
    <p:sldId id="506" r:id="rId12"/>
    <p:sldId id="507" r:id="rId13"/>
    <p:sldId id="509" r:id="rId14"/>
    <p:sldId id="274" r:id="rId15"/>
  </p:sldIdLst>
  <p:sldSz cx="9144000" cy="5143500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9966"/>
    <a:srgbClr val="EDF9ED"/>
    <a:srgbClr val="F0F0F0"/>
    <a:srgbClr val="CC9B00"/>
    <a:srgbClr val="D9F3D9"/>
    <a:srgbClr val="FFFFFF"/>
    <a:srgbClr val="C3EBC3"/>
    <a:srgbClr val="4FC5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92"/>
    <p:restoredTop sz="67034"/>
  </p:normalViewPr>
  <p:slideViewPr>
    <p:cSldViewPr showGuides="1">
      <p:cViewPr>
        <p:scale>
          <a:sx n="90" d="100"/>
          <a:sy n="90" d="100"/>
        </p:scale>
        <p:origin x="-162" y="96"/>
      </p:cViewPr>
      <p:guideLst>
        <p:guide orient="horz" pos="1724"/>
        <p:guide pos="2849"/>
      </p:guideLst>
    </p:cSldViewPr>
  </p:slideViewPr>
  <p:outlineViewPr>
    <p:cViewPr>
      <p:scale>
        <a:sx n="33" d="100"/>
        <a:sy n="33" d="100"/>
      </p:scale>
      <p:origin x="0" y="2862"/>
    </p:cViewPr>
  </p:outlineViewPr>
  <p:notesTextViewPr>
    <p:cViewPr>
      <p:scale>
        <a:sx n="100" d="100"/>
        <a:sy n="100" d="100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 eaLnBrk="1" fontAlgn="base" hangingPunct="1">
              <a:buChar char="•"/>
            </a:pPr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r>
              <a:rPr lang="en-US" altLang="zh-CN" dirty="0"/>
              <a:t>【</a:t>
            </a:r>
            <a:r>
              <a:rPr lang="zh-CN" altLang="en-US" dirty="0"/>
              <a:t>选讲内容</a:t>
            </a:r>
            <a:r>
              <a:rPr lang="en-US" altLang="zh-CN" dirty="0"/>
              <a:t>】</a:t>
            </a:r>
            <a:r>
              <a:rPr lang="zh-CN" altLang="en-US" dirty="0"/>
              <a:t>演示内容；</a:t>
            </a:r>
            <a:endParaRPr lang="en-US" altLang="zh-CN" dirty="0"/>
          </a:p>
          <a:p>
            <a:pPr lvl="0">
              <a:spcBef>
                <a:spcPct val="0"/>
              </a:spcBef>
            </a:pPr>
            <a:r>
              <a:rPr lang="zh-CN" altLang="en-US" dirty="0"/>
              <a:t>讲解：</a:t>
            </a:r>
            <a:r>
              <a:rPr lang="en-US" altLang="zh-CN" dirty="0"/>
              <a:t>CSS3</a:t>
            </a:r>
            <a:r>
              <a:rPr lang="zh-CN" altLang="en-US" dirty="0"/>
              <a:t>边框有三个属性，各自的作用是什么就可以了；</a:t>
            </a:r>
            <a:endParaRPr lang="en-US" altLang="zh-CN" dirty="0"/>
          </a:p>
          <a:p>
            <a:pPr lvl="0">
              <a:spcBef>
                <a:spcPct val="0"/>
              </a:spcBef>
            </a:pPr>
            <a:r>
              <a:rPr lang="zh-CN" altLang="en-US" dirty="0"/>
              <a:t>演示：</a:t>
            </a:r>
            <a:endParaRPr lang="en-US" altLang="zh-CN" dirty="0"/>
          </a:p>
          <a:p>
            <a:pPr lvl="0">
              <a:spcBef>
                <a:spcPct val="0"/>
              </a:spcBef>
            </a:pPr>
            <a:r>
              <a:rPr lang="en-US" altLang="zh-CN" dirty="0"/>
              <a:t>1</a:t>
            </a:r>
            <a:r>
              <a:rPr lang="zh-CN" altLang="en-US" dirty="0"/>
              <a:t>、打开</a:t>
            </a:r>
            <a:r>
              <a:rPr lang="en-US" altLang="zh-CN" dirty="0"/>
              <a:t>www.4399.com</a:t>
            </a:r>
            <a:r>
              <a:rPr lang="zh-CN" altLang="en-US" dirty="0"/>
              <a:t>游戏页面，里面有各种圆角图片、按钮；</a:t>
            </a:r>
            <a:endParaRPr lang="zh-CN" altLang="en-US" dirty="0"/>
          </a:p>
          <a:p>
            <a:pPr lvl="0">
              <a:spcBef>
                <a:spcPct val="0"/>
              </a:spcBef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QQ</a:t>
            </a:r>
            <a:r>
              <a:rPr lang="zh-CN" altLang="en-US" dirty="0"/>
              <a:t>聊天工具里的圆形头像；</a:t>
            </a:r>
            <a:endParaRPr lang="en-US" altLang="zh-CN" dirty="0"/>
          </a:p>
          <a:p>
            <a:pPr lvl="0">
              <a:spcBef>
                <a:spcPct val="0"/>
              </a:spcBef>
            </a:pPr>
            <a:r>
              <a:rPr lang="en-US" altLang="zh-CN" dirty="0"/>
              <a:t>3</a:t>
            </a:r>
            <a:r>
              <a:rPr lang="zh-CN" altLang="en-US" dirty="0"/>
              <a:t>、或才直接对照图片说明</a:t>
            </a:r>
            <a:r>
              <a:rPr lang="en-US" altLang="zh-CN" dirty="0"/>
              <a:t>CSS3</a:t>
            </a:r>
            <a:r>
              <a:rPr lang="zh-CN" altLang="en-US" dirty="0"/>
              <a:t>边框实现的效果；</a:t>
            </a:r>
            <a:endParaRPr lang="zh-CN" altLang="en-US" dirty="0"/>
          </a:p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78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r>
              <a:rPr lang="en-US" altLang="zh-CN" dirty="0"/>
              <a:t>【</a:t>
            </a:r>
            <a:r>
              <a:rPr lang="zh-CN" altLang="en-US" dirty="0"/>
              <a:t>讲解说明</a:t>
            </a:r>
            <a:r>
              <a:rPr lang="en-US" altLang="zh-CN" dirty="0"/>
              <a:t>】</a:t>
            </a:r>
            <a:r>
              <a:rPr lang="zh-CN" altLang="en-US" dirty="0"/>
              <a:t>讲解属性时强调浏览器的支持，以及针对不同的浏览器的代码编写方法；</a:t>
            </a:r>
            <a:endParaRPr lang="en-US" altLang="zh-CN" dirty="0"/>
          </a:p>
          <a:p>
            <a:pPr lvl="0">
              <a:spcBef>
                <a:spcPct val="0"/>
              </a:spcBef>
            </a:pPr>
            <a:r>
              <a:rPr lang="en-US" altLang="zh-CN" dirty="0"/>
              <a:t>【</a:t>
            </a:r>
            <a:r>
              <a:rPr lang="zh-CN" altLang="en-US" dirty="0"/>
              <a:t>选学内容</a:t>
            </a:r>
            <a:r>
              <a:rPr lang="en-US" altLang="zh-CN" dirty="0"/>
              <a:t>】</a:t>
            </a:r>
            <a:r>
              <a:rPr lang="en-US" altLang="zh-CN" dirty="0">
                <a:latin typeface="Arial" panose="020B0604020202020204" pitchFamily="34" charset="0"/>
                <a:ea typeface="Arial" panose="020B0604020202020204" pitchFamily="34" charset="0"/>
              </a:rPr>
              <a:t>border-image</a:t>
            </a:r>
            <a:r>
              <a:rPr lang="zh-CN" altLang="en-US" dirty="0">
                <a:latin typeface="Arial" panose="020B0604020202020204" pitchFamily="34" charset="0"/>
                <a:ea typeface="Arial" panose="020B0604020202020204" pitchFamily="34" charset="0"/>
              </a:rPr>
              <a:t>、</a:t>
            </a:r>
            <a:r>
              <a:rPr lang="en-US" altLang="zh-CN" dirty="0"/>
              <a:t>resize </a:t>
            </a:r>
            <a:r>
              <a:rPr lang="zh-CN" altLang="en-US" dirty="0"/>
              <a:t>属性，具体见每一页</a:t>
            </a:r>
            <a:r>
              <a:rPr lang="en-US" altLang="zh-CN" dirty="0"/>
              <a:t>PPT</a:t>
            </a:r>
            <a:r>
              <a:rPr lang="zh-CN" altLang="en-US" dirty="0"/>
              <a:t>的备注；</a:t>
            </a:r>
            <a:endParaRPr lang="en-US" altLang="zh-CN" dirty="0"/>
          </a:p>
          <a:p>
            <a:pPr lvl="0">
              <a:spcBef>
                <a:spcPct val="0"/>
              </a:spcBef>
            </a:pPr>
            <a:r>
              <a:rPr lang="zh-CN" altLang="en-US" dirty="0"/>
              <a:t>讲解指导：</a:t>
            </a:r>
            <a:endParaRPr lang="en-US" altLang="zh-CN" dirty="0"/>
          </a:p>
          <a:p>
            <a:pPr lvl="0">
              <a:spcBef>
                <a:spcPct val="0"/>
              </a:spcBef>
            </a:pPr>
            <a:r>
              <a:rPr lang="en-US" altLang="zh-CN" dirty="0"/>
              <a:t>1</a:t>
            </a:r>
            <a:r>
              <a:rPr lang="zh-CN" altLang="en-US" dirty="0"/>
              <a:t>、重点内容：边框圆角的设置、文本效果；</a:t>
            </a:r>
            <a:endParaRPr lang="en-US" altLang="zh-CN" dirty="0"/>
          </a:p>
          <a:p>
            <a:pPr lvl="0">
              <a:spcBef>
                <a:spcPct val="0"/>
              </a:spcBef>
            </a:pPr>
            <a:r>
              <a:rPr lang="en-US" altLang="zh-CN" dirty="0"/>
              <a:t>2</a:t>
            </a:r>
            <a:r>
              <a:rPr lang="zh-CN" altLang="en-US" dirty="0"/>
              <a:t>、理解并会使用：背景、字体、透明度的设置；</a:t>
            </a:r>
            <a:endParaRPr lang="en-US" altLang="zh-CN" dirty="0"/>
          </a:p>
          <a:p>
            <a:pPr lvl="0">
              <a:spcBef>
                <a:spcPct val="0"/>
              </a:spcBef>
            </a:pPr>
            <a:r>
              <a:rPr lang="en-US" altLang="zh-CN" dirty="0"/>
              <a:t>3</a:t>
            </a:r>
            <a:r>
              <a:rPr lang="zh-CN" altLang="en-US" dirty="0"/>
              <a:t>、对每个属性，学员要了解浏览器的支持，便于网页开发实际应用中，编写的代码可支持浏览器；</a:t>
            </a:r>
            <a:endParaRPr lang="zh-CN" altLang="en-US" dirty="0"/>
          </a:p>
        </p:txBody>
      </p:sp>
      <p:sp>
        <p:nvSpPr>
          <p:cNvPr id="337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r>
              <a:rPr lang="en-US" altLang="zh-CN" dirty="0"/>
              <a:t>【</a:t>
            </a:r>
            <a:r>
              <a:rPr lang="zh-CN" altLang="en-US" dirty="0"/>
              <a:t>选讲内容</a:t>
            </a:r>
            <a:r>
              <a:rPr lang="en-US" altLang="zh-CN" dirty="0"/>
              <a:t>】</a:t>
            </a:r>
            <a:r>
              <a:rPr lang="zh-CN" altLang="en-US" dirty="0"/>
              <a:t>演示内容；</a:t>
            </a:r>
            <a:endParaRPr lang="en-US" altLang="zh-CN" dirty="0"/>
          </a:p>
          <a:p>
            <a:pPr lvl="0">
              <a:spcBef>
                <a:spcPct val="0"/>
              </a:spcBef>
            </a:pPr>
            <a:r>
              <a:rPr lang="zh-CN" altLang="en-US" dirty="0"/>
              <a:t>讲解：</a:t>
            </a:r>
            <a:r>
              <a:rPr lang="en-US" altLang="zh-CN" dirty="0"/>
              <a:t>CSS3</a:t>
            </a:r>
            <a:r>
              <a:rPr lang="zh-CN" altLang="en-US" dirty="0"/>
              <a:t>边框有三个属性，各自的作用是什么就可以了；</a:t>
            </a:r>
            <a:endParaRPr lang="en-US" altLang="zh-CN" dirty="0"/>
          </a:p>
          <a:p>
            <a:pPr lvl="0">
              <a:spcBef>
                <a:spcPct val="0"/>
              </a:spcBef>
            </a:pPr>
            <a:r>
              <a:rPr lang="zh-CN" altLang="en-US" dirty="0"/>
              <a:t>演示：</a:t>
            </a:r>
            <a:endParaRPr lang="en-US" altLang="zh-CN" dirty="0"/>
          </a:p>
          <a:p>
            <a:pPr lvl="0">
              <a:spcBef>
                <a:spcPct val="0"/>
              </a:spcBef>
            </a:pPr>
            <a:r>
              <a:rPr lang="en-US" altLang="zh-CN" dirty="0"/>
              <a:t>1</a:t>
            </a:r>
            <a:r>
              <a:rPr lang="zh-CN" altLang="en-US" dirty="0"/>
              <a:t>、打开</a:t>
            </a:r>
            <a:r>
              <a:rPr lang="en-US" altLang="zh-CN" dirty="0"/>
              <a:t>www.4399.com</a:t>
            </a:r>
            <a:r>
              <a:rPr lang="zh-CN" altLang="en-US" dirty="0"/>
              <a:t>游戏页面，里面有各种圆角图片、按钮；</a:t>
            </a:r>
            <a:endParaRPr lang="zh-CN" altLang="en-US" dirty="0"/>
          </a:p>
          <a:p>
            <a:pPr lvl="0">
              <a:spcBef>
                <a:spcPct val="0"/>
              </a:spcBef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QQ</a:t>
            </a:r>
            <a:r>
              <a:rPr lang="zh-CN" altLang="en-US" dirty="0"/>
              <a:t>聊天工具里的圆形头像；</a:t>
            </a:r>
            <a:endParaRPr lang="en-US" altLang="zh-CN" dirty="0"/>
          </a:p>
          <a:p>
            <a:pPr lvl="0">
              <a:spcBef>
                <a:spcPct val="0"/>
              </a:spcBef>
            </a:pPr>
            <a:r>
              <a:rPr lang="en-US" altLang="zh-CN" dirty="0"/>
              <a:t>3</a:t>
            </a:r>
            <a:r>
              <a:rPr lang="zh-CN" altLang="en-US" dirty="0"/>
              <a:t>、或才直接对照图片说明</a:t>
            </a:r>
            <a:r>
              <a:rPr lang="en-US" altLang="zh-CN" dirty="0"/>
              <a:t>CSS3</a:t>
            </a:r>
            <a:r>
              <a:rPr lang="zh-CN" altLang="en-US" dirty="0"/>
              <a:t>边框实现的效果；</a:t>
            </a:r>
            <a:endParaRPr lang="zh-CN" altLang="en-US" dirty="0"/>
          </a:p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78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9458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讲解：</a:t>
            </a:r>
            <a:r>
              <a:rPr lang="en-US" altLang="zh-CN" dirty="0"/>
              <a:t>ECMAScript</a:t>
            </a:r>
            <a:r>
              <a:rPr lang="zh-CN" altLang="en-US" dirty="0"/>
              <a:t>是一种开放的、国际上广为接受的、标准的脚本语言规范。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JavaScript</a:t>
            </a:r>
            <a:r>
              <a:rPr lang="zh-CN" altLang="en-US" dirty="0"/>
              <a:t>与</a:t>
            </a:r>
            <a:r>
              <a:rPr lang="en-US" altLang="zh-CN" dirty="0"/>
              <a:t>ECMAScript</a:t>
            </a:r>
            <a:r>
              <a:rPr lang="zh-CN" altLang="en-US" dirty="0"/>
              <a:t>的关系，以及</a:t>
            </a:r>
            <a:r>
              <a:rPr lang="en-US" altLang="zh-CN" dirty="0"/>
              <a:t>ECMAScript</a:t>
            </a:r>
            <a:r>
              <a:rPr lang="zh-CN" altLang="en-US" dirty="0"/>
              <a:t>是一种开放的、国际上广为接受的、标准的脚本语方规范，描述的内容：语法、变量、数据类型、逻辑控制语句等</a:t>
            </a: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2</a:t>
            </a:r>
            <a:r>
              <a:rPr lang="zh-CN" altLang="en-US" dirty="0"/>
              <a:t>、编码遵循</a:t>
            </a:r>
            <a:r>
              <a:rPr lang="en-US" altLang="zh-CN" dirty="0"/>
              <a:t>ECMAScript</a:t>
            </a:r>
            <a:r>
              <a:rPr lang="zh-CN" altLang="en-US" dirty="0"/>
              <a:t>标准</a:t>
            </a:r>
            <a:endParaRPr lang="zh-CN" altLang="en-US" dirty="0"/>
          </a:p>
          <a:p>
            <a:pPr lvl="0" eaLnBrk="1" hangingPunct="1"/>
            <a:endParaRPr lang="zh-CN" altLang="en-US" dirty="0"/>
          </a:p>
        </p:txBody>
      </p:sp>
      <p:sp>
        <p:nvSpPr>
          <p:cNvPr id="1945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6246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24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765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讲解：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与</a:t>
            </a:r>
            <a:r>
              <a:rPr lang="en-US" altLang="zh-CN" dirty="0"/>
              <a:t>CSS</a:t>
            </a:r>
            <a:r>
              <a:rPr lang="zh-CN" altLang="en-US" dirty="0"/>
              <a:t>对比讲解</a:t>
            </a:r>
            <a:r>
              <a:rPr lang="en-US" altLang="zh-CN" dirty="0"/>
              <a:t>script</a:t>
            </a:r>
            <a:r>
              <a:rPr lang="zh-CN" altLang="en-US" dirty="0"/>
              <a:t>标签、</a:t>
            </a:r>
            <a:r>
              <a:rPr lang="en-US" altLang="zh-CN" dirty="0"/>
              <a:t>type</a:t>
            </a:r>
            <a:r>
              <a:rPr lang="zh-CN" altLang="en-US" dirty="0"/>
              <a:t>属性；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en-US" altLang="en-US" dirty="0"/>
              <a:t>&lt;script&gt;…&lt;/script&gt;</a:t>
            </a:r>
            <a:r>
              <a:rPr lang="zh-CN" altLang="en-US" dirty="0"/>
              <a:t>可以包含在文档中的任何地方，只要保证这些代码在被使用前已读取并加载到内存即可。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演示（</a:t>
            </a:r>
            <a:r>
              <a:rPr lang="en-US" altLang="zh-CN" dirty="0"/>
              <a:t>javascript</a:t>
            </a:r>
            <a:r>
              <a:rPr lang="zh-CN" altLang="en-US" dirty="0"/>
              <a:t>基本结构）：介绍例子中的语句作用，让学员对</a:t>
            </a:r>
            <a:r>
              <a:rPr lang="en-US" altLang="zh-CN" dirty="0"/>
              <a:t>Javascript</a:t>
            </a:r>
            <a:r>
              <a:rPr lang="zh-CN" altLang="en-US" dirty="0"/>
              <a:t>有一个认识即可；</a:t>
            </a:r>
            <a:endParaRPr lang="en-US" altLang="zh-CN" dirty="0"/>
          </a:p>
        </p:txBody>
      </p:sp>
      <p:sp>
        <p:nvSpPr>
          <p:cNvPr id="2765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765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讲解：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与</a:t>
            </a:r>
            <a:r>
              <a:rPr lang="en-US" altLang="zh-CN" dirty="0"/>
              <a:t>CSS</a:t>
            </a:r>
            <a:r>
              <a:rPr lang="zh-CN" altLang="en-US" dirty="0"/>
              <a:t>对比讲解</a:t>
            </a:r>
            <a:r>
              <a:rPr lang="en-US" altLang="zh-CN" dirty="0"/>
              <a:t>script</a:t>
            </a:r>
            <a:r>
              <a:rPr lang="zh-CN" altLang="en-US" dirty="0"/>
              <a:t>标签、</a:t>
            </a:r>
            <a:r>
              <a:rPr lang="en-US" altLang="zh-CN" dirty="0"/>
              <a:t>type</a:t>
            </a:r>
            <a:r>
              <a:rPr lang="zh-CN" altLang="en-US" dirty="0"/>
              <a:t>属性；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en-US" altLang="en-US" dirty="0"/>
              <a:t>&lt;script&gt;…&lt;/script&gt;</a:t>
            </a:r>
            <a:r>
              <a:rPr lang="zh-CN" altLang="en-US" dirty="0"/>
              <a:t>可以包含在文档中的任何地方，只要保证这些代码在被使用前已读取并加载到内存即可。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演示（</a:t>
            </a:r>
            <a:r>
              <a:rPr lang="en-US" altLang="zh-CN" dirty="0"/>
              <a:t>javascript</a:t>
            </a:r>
            <a:r>
              <a:rPr lang="zh-CN" altLang="en-US" dirty="0"/>
              <a:t>基本结构）：介绍例子中的语句作用，让学员对</a:t>
            </a:r>
            <a:r>
              <a:rPr lang="en-US" altLang="zh-CN" dirty="0"/>
              <a:t>Javascript</a:t>
            </a:r>
            <a:r>
              <a:rPr lang="zh-CN" altLang="en-US" dirty="0"/>
              <a:t>有一个认识即可；</a:t>
            </a:r>
            <a:endParaRPr lang="en-US" altLang="zh-CN" dirty="0"/>
          </a:p>
        </p:txBody>
      </p:sp>
      <p:sp>
        <p:nvSpPr>
          <p:cNvPr id="2765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765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讲解：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与</a:t>
            </a:r>
            <a:r>
              <a:rPr lang="en-US" altLang="zh-CN" dirty="0"/>
              <a:t>CSS</a:t>
            </a:r>
            <a:r>
              <a:rPr lang="zh-CN" altLang="en-US" dirty="0"/>
              <a:t>对比讲解</a:t>
            </a:r>
            <a:r>
              <a:rPr lang="en-US" altLang="zh-CN" dirty="0"/>
              <a:t>script</a:t>
            </a:r>
            <a:r>
              <a:rPr lang="zh-CN" altLang="en-US" dirty="0"/>
              <a:t>标签、</a:t>
            </a:r>
            <a:r>
              <a:rPr lang="en-US" altLang="zh-CN" dirty="0"/>
              <a:t>type</a:t>
            </a:r>
            <a:r>
              <a:rPr lang="zh-CN" altLang="en-US" dirty="0"/>
              <a:t>属性；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en-US" altLang="en-US" dirty="0"/>
              <a:t>&lt;script&gt;…&lt;/script&gt;</a:t>
            </a:r>
            <a:r>
              <a:rPr lang="zh-CN" altLang="en-US" dirty="0"/>
              <a:t>可以包含在文档中的任何地方，只要保证这些代码在被使用前已读取并加载到内存即可。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演示（</a:t>
            </a:r>
            <a:r>
              <a:rPr lang="en-US" altLang="zh-CN" dirty="0"/>
              <a:t>javascript</a:t>
            </a:r>
            <a:r>
              <a:rPr lang="zh-CN" altLang="en-US" dirty="0"/>
              <a:t>基本结构）：介绍例子中的语句作用，让学员对</a:t>
            </a:r>
            <a:r>
              <a:rPr lang="en-US" altLang="zh-CN" dirty="0"/>
              <a:t>Javascript</a:t>
            </a:r>
            <a:r>
              <a:rPr lang="zh-CN" altLang="en-US" dirty="0"/>
              <a:t>有一个认识即可；</a:t>
            </a:r>
            <a:endParaRPr lang="en-US" altLang="zh-CN" dirty="0"/>
          </a:p>
        </p:txBody>
      </p:sp>
      <p:sp>
        <p:nvSpPr>
          <p:cNvPr id="2765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>
            <a:lvl1pPr>
              <a:defRPr baseline="0">
                <a:solidFill>
                  <a:srgbClr val="009966"/>
                </a:solidFill>
              </a:defRPr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 baseline="0">
                <a:solidFill>
                  <a:srgbClr val="00996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dirty="0" smtClean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767263"/>
            <a:ext cx="2895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zh-CN" b="0" i="0" kern="1200" cap="none" spc="0" normalizeH="0" baseline="0" noProof="0">
              <a:latin typeface="+mn-lt"/>
              <a:ea typeface="+mn-ea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>
              <a:buChar char="•"/>
            </a:pPr>
            <a:fld id="{9A0DB2DC-4C9A-4742-B13C-FB6460FD3503}" type="slidenum">
              <a:rPr lang="zh-CN" altLang="en-US" sz="1200" noProof="1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</a:fld>
            <a:endParaRPr lang="zh-CN" altLang="en-US" sz="1200" noProof="1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直接连接符 8"/>
          <p:cNvSpPr/>
          <p:nvPr userDrawn="1"/>
        </p:nvSpPr>
        <p:spPr>
          <a:xfrm rot="5400000">
            <a:off x="422593" y="2563813"/>
            <a:ext cx="3152775" cy="3175"/>
          </a:xfrm>
          <a:prstGeom prst="line">
            <a:avLst/>
          </a:prstGeom>
          <a:ln w="6350" cap="flat" cmpd="sng">
            <a:solidFill>
              <a:srgbClr val="7F7F7F">
                <a:alpha val="50195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indent="0"/>
            <a:endParaRPr lang="zh-CN" altLang="en-US"/>
          </a:p>
        </p:txBody>
      </p:sp>
      <p:sp>
        <p:nvSpPr>
          <p:cNvPr id="6" name="文本占位符 33"/>
          <p:cNvSpPr>
            <a:spLocks noGrp="1"/>
          </p:cNvSpPr>
          <p:nvPr>
            <p:ph type="body" sz="quarter" idx="12"/>
          </p:nvPr>
        </p:nvSpPr>
        <p:spPr>
          <a:xfrm>
            <a:off x="0" y="919480"/>
            <a:ext cx="1950085" cy="929005"/>
          </a:xfrm>
        </p:spPr>
        <p:txBody>
          <a:bodyPr lIns="0" tIns="0" rIns="0" bIns="0" rtlCol="0" anchor="ctr">
            <a:normAutofit/>
          </a:bodyPr>
          <a:lstStyle>
            <a:lvl1pPr algn="ctr" defTabSz="913765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lang="en-US" altLang="zh-CN" sz="2400" b="1" kern="1200" baseline="0" dirty="0" smtClean="0">
                <a:solidFill>
                  <a:srgbClr val="0099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7" name="文本占位符 33"/>
          <p:cNvSpPr>
            <a:spLocks noGrp="1"/>
          </p:cNvSpPr>
          <p:nvPr>
            <p:ph type="body" sz="quarter" idx="13"/>
          </p:nvPr>
        </p:nvSpPr>
        <p:spPr>
          <a:xfrm>
            <a:off x="0" y="3205480"/>
            <a:ext cx="1940560" cy="929005"/>
          </a:xfrm>
        </p:spPr>
        <p:txBody>
          <a:bodyPr lIns="0" tIns="0" rIns="0" bIns="0" rtlCol="0" anchor="ctr">
            <a:normAutofit/>
          </a:bodyPr>
          <a:lstStyle>
            <a:lvl1pPr algn="ctr" defTabSz="913765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lang="en-US" altLang="zh-CN" sz="2400" b="1" kern="1200" baseline="0" dirty="0" smtClean="0">
                <a:solidFill>
                  <a:srgbClr val="0099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2357422" y="985837"/>
            <a:ext cx="6143668" cy="2514607"/>
          </a:xfrm>
        </p:spPr>
        <p:txBody>
          <a:bodyPr/>
          <a:lstStyle/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2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767263"/>
            <a:ext cx="2895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zh-CN" b="0" i="0" kern="1200" cap="none" spc="0" normalizeH="0" baseline="0" noProof="0">
              <a:latin typeface="+mn-lt"/>
              <a:ea typeface="+mn-ea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>
              <a:buChar char="•"/>
            </a:pPr>
            <a:fld id="{9A0DB2DC-4C9A-4742-B13C-FB6460FD3503}" type="slidenum">
              <a:rPr lang="zh-CN" altLang="en-US" sz="1200" noProof="1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</a:fld>
            <a:endParaRPr lang="zh-CN" altLang="en-US" sz="1200" noProof="1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图片 8" descr="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04138" y="4357688"/>
            <a:ext cx="1154112" cy="5000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000" y="1260000"/>
            <a:ext cx="7200000" cy="2520000"/>
          </a:xfrm>
        </p:spPr>
        <p:txBody>
          <a:bodyPr anchor="t" anchorCtr="0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b="0" i="0" kern="1200" cap="none" spc="0" normalizeH="0" baseline="0" noProof="0">
              <a:latin typeface="+mn-lt"/>
              <a:ea typeface="+mn-ea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6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>
              <a:buChar char="•"/>
            </a:pPr>
            <a:fld id="{9A0DB2DC-4C9A-4742-B13C-FB6460FD3503}" type="slidenum">
              <a:rPr lang="zh-CN" altLang="en-US" sz="1200" noProof="1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</a:fld>
            <a:endParaRPr lang="zh-CN" altLang="en-US" sz="1200" noProof="1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5" name="直接连接符 8"/>
          <p:cNvCxnSpPr/>
          <p:nvPr/>
        </p:nvCxnSpPr>
        <p:spPr>
          <a:xfrm>
            <a:off x="4572000" y="1203960"/>
            <a:ext cx="0" cy="3455670"/>
          </a:xfrm>
          <a:prstGeom prst="line">
            <a:avLst/>
          </a:prstGeom>
          <a:ln w="952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126" name="图片 9" descr="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04138" y="4357688"/>
            <a:ext cx="1154112" cy="5000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42909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823921"/>
            <a:ext cx="4040188" cy="28908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342909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823921"/>
            <a:ext cx="4041775" cy="28908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b="0" i="0" kern="1200" cap="none" spc="0" normalizeH="0" baseline="0" noProof="0">
              <a:latin typeface="+mn-lt"/>
              <a:ea typeface="+mn-ea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>
              <a:buChar char="•"/>
            </a:pPr>
            <a:fld id="{9A0DB2DC-4C9A-4742-B13C-FB6460FD3503}" type="slidenum">
              <a:rPr lang="zh-CN" altLang="en-US" sz="1200" noProof="1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</a:fld>
            <a:endParaRPr lang="zh-CN" altLang="en-US" sz="1200" noProof="1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767263"/>
            <a:ext cx="2895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zh-CN" b="0" i="0" kern="1200" cap="none" spc="0" normalizeH="0" baseline="0" noProof="0">
              <a:latin typeface="+mn-lt"/>
              <a:ea typeface="+mn-ea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>
              <a:buChar char="•"/>
            </a:pPr>
            <a:fld id="{9A0DB2DC-4C9A-4742-B13C-FB6460FD3503}" type="slidenum">
              <a:rPr lang="zh-CN" altLang="en-US" sz="1200" noProof="1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</a:fld>
            <a:endParaRPr lang="zh-CN" altLang="en-US" sz="1200" noProof="1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1474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767263"/>
            <a:ext cx="2895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zh-CN" b="0" i="0" kern="1200" cap="none" spc="0" normalizeH="0" baseline="0" noProof="0">
              <a:latin typeface="+mn-lt"/>
              <a:ea typeface="+mn-ea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>
              <a:buChar char="•"/>
            </a:pPr>
            <a:fld id="{9A0DB2DC-4C9A-4742-B13C-FB6460FD3503}" type="slidenum">
              <a:rPr lang="zh-CN" altLang="en-US" sz="1200" noProof="1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</a:fld>
            <a:endParaRPr lang="zh-CN" altLang="en-US" sz="1200" noProof="1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1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767263"/>
            <a:ext cx="2895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zh-CN" b="0" i="0" kern="1200" cap="none" spc="0" normalizeH="0" baseline="0" noProof="0">
              <a:latin typeface="+mn-lt"/>
              <a:ea typeface="+mn-ea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9" name="灯片编号占位符 2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>
              <a:buChar char="•"/>
            </a:pPr>
            <a:fld id="{9A0DB2DC-4C9A-4742-B13C-FB6460FD3503}" type="slidenum">
              <a:rPr lang="zh-CN" altLang="en-US" sz="1200" noProof="1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</a:fld>
            <a:endParaRPr lang="zh-CN" altLang="en-US" sz="1200" noProof="1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400" b="1"/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767263"/>
            <a:ext cx="2895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zh-CN" b="0" i="0" kern="1200" cap="none" spc="0" normalizeH="0" baseline="0" noProof="0">
              <a:latin typeface="+mn-lt"/>
              <a:ea typeface="+mn-ea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>
              <a:buChar char="•"/>
            </a:pPr>
            <a:fld id="{9A0DB2DC-4C9A-4742-B13C-FB6460FD3503}" type="slidenum">
              <a:rPr lang="zh-CN" altLang="en-US" sz="1200" noProof="1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</a:fld>
            <a:endParaRPr lang="zh-CN" altLang="en-US" sz="1200" noProof="1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-91440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3"/>
            <a:ext cx="2895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  <a:ea typeface="+mn-ea"/>
                <a:sym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029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r" eaLnBrk="1" fontAlgn="base" hangingPunct="1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30" name="等腰三角形 6"/>
          <p:cNvSpPr/>
          <p:nvPr/>
        </p:nvSpPr>
        <p:spPr>
          <a:xfrm rot="5400000">
            <a:off x="-33337" y="382588"/>
            <a:ext cx="498475" cy="428625"/>
          </a:xfrm>
          <a:prstGeom prst="triangle">
            <a:avLst>
              <a:gd name="adj" fmla="val 50000"/>
            </a:avLst>
          </a:prstGeom>
          <a:solidFill>
            <a:srgbClr val="009966"/>
          </a:solidFill>
          <a:ln w="9525">
            <a:noFill/>
          </a:ln>
        </p:spPr>
        <p:txBody>
          <a:bodyPr anchor="ctr"/>
          <a:p>
            <a:pPr lvl="0" indent="0" algn="ctr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031" name="图片 8" descr="logo.png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704138" y="4357688"/>
            <a:ext cx="1154112" cy="500062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marL="914400" indent="-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marL="914400" indent="-9144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marL="914400" indent="-9144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marL="914400" indent="-9144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1371600" indent="-9144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6pPr>
      <a:lvl7pPr marL="1828800" indent="-9144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7pPr>
      <a:lvl8pPr marL="2286000" indent="-9144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8pPr>
      <a:lvl9pPr marL="2743200" indent="-9144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1"/>
          <p:cNvSpPr>
            <a:spLocks noGrp="1"/>
          </p:cNvSpPr>
          <p:nvPr>
            <p:ph type="ctrTitle"/>
          </p:nvPr>
        </p:nvSpPr>
        <p:spPr>
          <a:xfrm>
            <a:off x="614045" y="1383665"/>
            <a:ext cx="7772400" cy="1871345"/>
          </a:xfrm>
        </p:spPr>
        <p:txBody>
          <a:bodyPr wrap="square" lIns="91440" tIns="45720" rIns="91440" bIns="45720" anchor="ctr"/>
          <a:p>
            <a:pPr marL="0" indent="0" algn="ctr" eaLnBrk="1" hangingPunct="1">
              <a:lnSpc>
                <a:spcPct val="150000"/>
              </a:lnSpc>
            </a:pPr>
            <a:r>
              <a:rPr lang="en-US" altLang="zh-CN" sz="4000" baseline="0" dirty="0">
                <a:solidFill>
                  <a:srgbClr val="0099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CSS3 </a:t>
            </a:r>
            <a:r>
              <a:rPr lang="zh-CN" altLang="en-US" sz="4000" baseline="0" dirty="0">
                <a:solidFill>
                  <a:srgbClr val="0099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基 础</a:t>
            </a:r>
            <a:br>
              <a:rPr lang="zh-CN" altLang="en-US" sz="4000" baseline="0" dirty="0">
                <a:solidFill>
                  <a:srgbClr val="009966"/>
                </a:solidFill>
                <a:latin typeface="Arial" panose="020B0604020202020204" pitchFamily="34" charset="0"/>
                <a:ea typeface="Arial" panose="020B0604020202020204" pitchFamily="34" charset="0"/>
                <a:cs typeface="+mj-cs"/>
                <a:sym typeface="Calibri" panose="020F0502020204030204" pitchFamily="34" charset="0"/>
              </a:rPr>
            </a:br>
            <a:r>
              <a:rPr lang="zh-CN" altLang="en-US" sz="4000" baseline="0" dirty="0">
                <a:solidFill>
                  <a:srgbClr val="009966"/>
                </a:solidFill>
                <a:latin typeface="Arial" panose="020B0604020202020204" pitchFamily="34" charset="0"/>
                <a:ea typeface="Arial" panose="020B0604020202020204" pitchFamily="34" charset="0"/>
                <a:cs typeface="+mj-cs"/>
                <a:sym typeface="Calibri" panose="020F0502020204030204" pitchFamily="34" charset="0"/>
              </a:rPr>
              <a:t>                    </a:t>
            </a:r>
            <a:r>
              <a:rPr lang="en-US" altLang="zh-CN" sz="2800" baseline="0" dirty="0">
                <a:solidFill>
                  <a:srgbClr val="009966"/>
                </a:solidFill>
                <a:latin typeface="Arial" panose="020B0604020202020204" pitchFamily="34" charset="0"/>
                <a:ea typeface="Arial" panose="020B0604020202020204" pitchFamily="34" charset="0"/>
                <a:cs typeface="+mj-cs"/>
                <a:sym typeface="Calibri" panose="020F0502020204030204" pitchFamily="34" charset="0"/>
              </a:rPr>
              <a:t>—— </a:t>
            </a:r>
            <a:r>
              <a:rPr lang="zh-CN" altLang="en-US" sz="2800" dirty="0"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Calibri" panose="020F0502020204030204" pitchFamily="34" charset="0"/>
              </a:rPr>
              <a:t>使用</a:t>
            </a:r>
            <a:r>
              <a:rPr lang="en-US" altLang="zh-CN" sz="2800" dirty="0"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Calibri" panose="020F0502020204030204" pitchFamily="34" charset="0"/>
              </a:rPr>
              <a:t>CSS3</a:t>
            </a:r>
            <a:r>
              <a:rPr lang="zh-CN" altLang="en-US" sz="2800" dirty="0"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Calibri" panose="020F0502020204030204" pitchFamily="34" charset="0"/>
              </a:rPr>
              <a:t>设置网页样式</a:t>
            </a:r>
            <a:endParaRPr lang="zh-CN" altLang="en-US" sz="2800" baseline="0" dirty="0">
              <a:solidFill>
                <a:srgbClr val="009966"/>
              </a:solidFill>
              <a:latin typeface="Arial" panose="020B0604020202020204" pitchFamily="34" charset="0"/>
              <a:ea typeface="Arial" panose="020B0604020202020204" pitchFamily="34" charset="0"/>
              <a:cs typeface="+mj-cs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标题 4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algn="l" eaLnBrk="1" hangingPunct="1"/>
            <a:r>
              <a:rPr lang="zh-CN" altLang="en-US" dirty="0"/>
              <a:t>弹性布局</a:t>
            </a:r>
            <a:endParaRPr lang="zh-CN" altLang="en-US" dirty="0"/>
          </a:p>
        </p:txBody>
      </p:sp>
      <p:sp>
        <p:nvSpPr>
          <p:cNvPr id="4" name="AutoShape 50"/>
          <p:cNvSpPr>
            <a:spLocks noChangeArrowheads="1"/>
          </p:cNvSpPr>
          <p:nvPr/>
        </p:nvSpPr>
        <p:spPr bwMode="auto">
          <a:xfrm>
            <a:off x="680720" y="876300"/>
            <a:ext cx="7665085" cy="342899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25400" cap="flat" cmpd="sng" algn="ctr">
            <a:solidFill>
              <a:srgbClr val="00996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p>
            <a:pPr marL="0" marR="0" lvl="0" indent="0" algn="l" defTabSz="7239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sz="1600" i="0" u="none" strike="noStrike" kern="1200" cap="none" spc="0" normalizeH="0" baseline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display: flex;   </a:t>
            </a:r>
            <a:r>
              <a:rPr kumimoji="0" lang="en-US" sz="1600" i="0" u="none" strike="noStrike" kern="1200" cap="none" spc="0" normalizeH="0" baseline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					</a:t>
            </a:r>
            <a:r>
              <a:rPr kumimoji="0" lang="zh-CN" sz="1600" i="0" u="none" strike="noStrike" kern="1200" cap="none" spc="0" normalizeH="0" baseline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在</a:t>
            </a:r>
            <a:r>
              <a:rPr kumimoji="0" sz="1600" i="0" u="none" strike="noStrike" kern="1200" cap="none" spc="0" normalizeH="0" baseline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父盒子中开启弹性布局</a:t>
            </a:r>
            <a:endParaRPr kumimoji="0" sz="1600" i="0" u="none" strike="noStrike" kern="1200" cap="none" spc="0" normalizeH="0" baseline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sz="1600" i="0" u="none" strike="noStrike" kern="1200" cap="none" spc="0" normalizeH="0" baseline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justify-content: flex-start </a:t>
            </a:r>
            <a:r>
              <a:rPr kumimoji="0" lang="en-US" sz="1600" i="0" u="none" strike="noStrike" kern="1200" cap="none" spc="0" normalizeH="0" baseline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 </a:t>
            </a:r>
            <a:r>
              <a:rPr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flex-end </a:t>
            </a:r>
            <a:r>
              <a:rPr 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/ </a:t>
            </a:r>
            <a:r>
              <a:rPr kumimoji="0" sz="1600" i="0" u="none" strike="noStrike" kern="1200" cap="none" spc="0" normalizeH="0" baseline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center </a:t>
            </a:r>
            <a:r>
              <a:rPr kumimoji="0" lang="en-US" sz="1600" i="0" u="none" strike="noStrike" kern="1200" cap="none" spc="0" normalizeH="0" baseline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 </a:t>
            </a:r>
            <a:r>
              <a:rPr kumimoji="0" sz="1600" i="0" u="none" strike="noStrike" kern="1200" cap="none" spc="0" normalizeH="0" baseline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space-between </a:t>
            </a:r>
            <a:r>
              <a:rPr kumimoji="0" lang="en-US" sz="1600" i="0" u="none" strike="noStrike" kern="1200" cap="none" spc="0" normalizeH="0" baseline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 </a:t>
            </a:r>
            <a:r>
              <a:rPr kumimoji="0" sz="1600" i="0" u="none" strike="noStrike" kern="1200" cap="none" spc="0" normalizeH="0" baseline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space-around;调整元素在主轴上的排布方式</a:t>
            </a:r>
            <a:endParaRPr kumimoji="0" sz="1600" i="0" u="none" strike="noStrike" kern="1200" cap="none" spc="0" normalizeH="0" baseline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sz="1600" i="0" u="none" strike="noStrike" kern="1200" cap="none" spc="0" normalizeH="0" baseline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align-items: </a:t>
            </a:r>
            <a:r>
              <a:rPr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flex-start </a:t>
            </a:r>
            <a:r>
              <a:rPr 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/ </a:t>
            </a:r>
            <a:r>
              <a:rPr kumimoji="0" sz="1600" i="0" u="none" strike="noStrike" kern="1200" cap="none" spc="0" normalizeH="0" baseline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flex-end </a:t>
            </a:r>
            <a:r>
              <a:rPr kumimoji="0" lang="en-US" sz="1600" i="0" u="none" strike="noStrike" kern="1200" cap="none" spc="0" normalizeH="0" baseline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 </a:t>
            </a:r>
            <a:r>
              <a:rPr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center</a:t>
            </a:r>
            <a:r>
              <a:rPr kumimoji="0" lang="en-US" sz="1600" i="0" u="none" strike="noStrike" kern="1200" cap="none" spc="0" normalizeH="0" baseline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; 	</a:t>
            </a:r>
            <a:r>
              <a:rPr kumimoji="0" sz="1600" i="0" u="none" strike="noStrike" kern="1200" cap="none" spc="0" normalizeH="0" baseline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设置</a:t>
            </a:r>
            <a:r>
              <a:rPr kumimoji="0" lang="zh-CN" sz="1600" i="0" u="none" strike="noStrike" kern="1200" cap="none" spc="0" normalizeH="0" baseline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元素在</a:t>
            </a:r>
            <a:r>
              <a:rPr kumimoji="0" sz="1600" i="0" u="none" strike="noStrike" kern="1200" cap="none" spc="0" normalizeH="0" baseline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副轴</a:t>
            </a:r>
            <a:r>
              <a:rPr kumimoji="0" lang="zh-CN" sz="1600" i="0" u="none" strike="noStrike" kern="1200" cap="none" spc="0" normalizeH="0" baseline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上</a:t>
            </a:r>
            <a:r>
              <a:rPr kumimoji="0" sz="1600" i="0" u="none" strike="noStrike" kern="1200" cap="none" spc="0" normalizeH="0" baseline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的对齐方式</a:t>
            </a:r>
            <a:endParaRPr kumimoji="0" sz="1600" i="0" u="none" strike="noStrike" kern="1200" cap="none" spc="0" normalizeH="0" baseline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sz="1600" i="0" u="none" strike="noStrike" kern="1200" cap="none" spc="0" normalizeH="0" baseline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align-self: flex-start </a:t>
            </a:r>
            <a:r>
              <a:rPr 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/ </a:t>
            </a:r>
            <a:r>
              <a:rPr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flex-end </a:t>
            </a:r>
            <a:r>
              <a:rPr 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/ </a:t>
            </a:r>
            <a:r>
              <a:rPr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center; </a:t>
            </a:r>
            <a:r>
              <a:rPr 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	</a:t>
            </a:r>
            <a:r>
              <a:rPr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单独设置元素在副轴上的</a:t>
            </a: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对齐</a:t>
            </a:r>
            <a:r>
              <a:rPr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方式会覆盖父元素的 align-items</a:t>
            </a:r>
            <a:endParaRPr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marL="0" marR="0" lvl="0" indent="0" algn="l" defTabSz="7239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sz="1600" i="0" u="none" strike="noStrike" kern="1200" cap="none" spc="0" normalizeH="0" baseline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flex-direction: column;</a:t>
            </a:r>
            <a:r>
              <a:rPr kumimoji="0" i="0" u="none" strike="noStrike" kern="1200" cap="none" spc="0" normalizeH="0" baseline="0" dirty="0" smtClean="0">
                <a:solidFill>
                  <a:schemeClr val="tx1"/>
                </a:solidFill>
                <a:cs typeface="Arial" panose="020B0604020202020204" pitchFamily="34" charset="0"/>
              </a:rPr>
              <a:t>	</a:t>
            </a:r>
            <a:r>
              <a:rPr kumimoji="0" lang="en-US" i="0" u="none" strike="noStrike" kern="1200" cap="none" spc="0" normalizeH="0" baseline="0" dirty="0" smtClean="0">
                <a:solidFill>
                  <a:schemeClr val="tx1"/>
                </a:solidFill>
                <a:cs typeface="Arial" panose="020B0604020202020204" pitchFamily="34" charset="0"/>
              </a:rPr>
              <a:t>		</a:t>
            </a:r>
            <a:r>
              <a:rPr kumimoji="0" sz="1600" i="0" u="none" strike="noStrike" kern="1200" cap="none" spc="0" normalizeH="0" baseline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调整主轴方向</a:t>
            </a:r>
            <a:endParaRPr kumimoji="0" sz="1600" i="0" u="none" strike="noStrike" kern="1200" cap="none" spc="0" normalizeH="0" baseline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sz="1600" i="0" u="none" strike="noStrike" kern="1200" cap="none" spc="0" normalizeH="0" baseline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flex-wrap: wrap;</a:t>
            </a:r>
            <a:r>
              <a:rPr kumimoji="0" lang="en-US" sz="1600" i="0" u="none" strike="noStrike" kern="1200" cap="none" spc="0" normalizeH="0" baseline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				</a:t>
            </a:r>
            <a:r>
              <a:rPr kumimoji="0" lang="zh-CN" altLang="en-US" sz="1600" i="0" u="none" strike="noStrike" kern="1200" cap="none" spc="0" normalizeH="0" baseline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多列排列</a:t>
            </a:r>
            <a:endParaRPr kumimoji="0" lang="zh-CN" altLang="en-US" sz="1600" i="0" u="none" strike="noStrike" kern="1200" cap="none" spc="0" normalizeH="0" baseline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sz="1600" i="0" u="none" strike="noStrike" kern="1200" cap="none" spc="0" normalizeH="0" baseline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align-content:	</a:t>
            </a:r>
            <a:r>
              <a:rPr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flex-start </a:t>
            </a:r>
            <a:r>
              <a:rPr 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/ </a:t>
            </a:r>
            <a:r>
              <a:rPr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flex-end </a:t>
            </a:r>
            <a:r>
              <a:rPr 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/ </a:t>
            </a:r>
            <a:r>
              <a:rPr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center </a:t>
            </a:r>
            <a:r>
              <a:rPr 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/ </a:t>
            </a:r>
            <a:r>
              <a:rPr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space-between </a:t>
            </a:r>
            <a:r>
              <a:rPr 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/ </a:t>
            </a:r>
            <a:r>
              <a:rPr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space-around;</a:t>
            </a:r>
            <a:endParaRPr kumimoji="0" sz="1600" i="0" u="none" strike="noStrike" kern="1200" cap="none" spc="0" normalizeH="0" baseline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p>
            <a:r>
              <a:rPr lang="zh-CN" altLang="en-US"/>
              <a:t>作业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rcRect l="270" t="14394" r="65924" b="39798"/>
          <a:stretch>
            <a:fillRect/>
          </a:stretch>
        </p:blipFill>
        <p:spPr>
          <a:xfrm>
            <a:off x="1306830" y="83820"/>
            <a:ext cx="6530340" cy="49758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标题 2"/>
          <p:cNvSpPr>
            <a:spLocks noGrp="1"/>
          </p:cNvSpPr>
          <p:nvPr>
            <p:ph type="title"/>
          </p:nvPr>
        </p:nvSpPr>
        <p:spPr>
          <a:xfrm>
            <a:off x="1928813" y="2286000"/>
            <a:ext cx="5257800" cy="857250"/>
          </a:xfrm>
        </p:spPr>
        <p:txBody>
          <a:bodyPr wrap="square" lIns="91440" tIns="45720" rIns="91440" bIns="45720" anchor="ctr"/>
          <a:p>
            <a:pPr marL="0" indent="0" algn="ctr" eaLnBrk="1" hangingPunct="1"/>
            <a:r>
              <a:rPr lang="en-US" altLang="zh-CN" sz="2700" dirty="0"/>
              <a:t> </a:t>
            </a:r>
            <a:r>
              <a:rPr lang="en-US" altLang="zh-CN" sz="7200" dirty="0">
                <a:solidFill>
                  <a:srgbClr val="009966"/>
                </a:solidFill>
              </a:rPr>
              <a:t>Thanks</a:t>
            </a:r>
            <a:endParaRPr lang="zh-CN" altLang="en-US" sz="7200" dirty="0">
              <a:solidFill>
                <a:srgbClr val="009966"/>
              </a:solidFill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标题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dirty="0"/>
              <a:t>CSS3 </a:t>
            </a:r>
            <a:r>
              <a:rPr lang="zh-CN" altLang="en-US" dirty="0"/>
              <a:t>的组成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22690" t="27358" r="34577" b="27956"/>
          <a:stretch>
            <a:fillRect/>
          </a:stretch>
        </p:blipFill>
        <p:spPr>
          <a:xfrm>
            <a:off x="1846580" y="1189355"/>
            <a:ext cx="5123180" cy="3204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占位符 7"/>
          <p:cNvSpPr>
            <a:spLocks noGrp="1"/>
          </p:cNvSpPr>
          <p:nvPr>
            <p:ph type="body" sz="quarter" idx="12"/>
          </p:nvPr>
        </p:nvSpPr>
        <p:spPr/>
        <p:txBody>
          <a:bodyPr wrap="square" lIns="0" tIns="0" rIns="0" bIns="0" numCol="1" rtlCol="0" anchor="ctr" anchorCtr="0" compatLnSpc="1">
            <a:normAutofit/>
          </a:bodyPr>
          <a:lstStyle/>
          <a:p>
            <a:pPr marL="342900" marR="0" lvl="0" indent="-342900" algn="ctr" defTabSz="913765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技能目标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99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12292" name="内容占位符 10"/>
          <p:cNvSpPr>
            <a:spLocks noGrp="1"/>
          </p:cNvSpPr>
          <p:nvPr>
            <p:ph idx="1"/>
          </p:nvPr>
        </p:nvSpPr>
        <p:spPr>
          <a:xfrm>
            <a:off x="2213610" y="986155"/>
            <a:ext cx="6500495" cy="3054985"/>
          </a:xfrm>
        </p:spPr>
        <p:txBody>
          <a:bodyPr vert="horz" wrap="square" lIns="91440" tIns="45720" rIns="91440" bIns="45720" anchor="t"/>
          <a:p>
            <a:pPr>
              <a:lnSpc>
                <a:spcPct val="150000"/>
              </a:lnSpc>
              <a:spcBef>
                <a:spcPts val="675"/>
              </a:spcBef>
              <a:buClr>
                <a:schemeClr val="tx1"/>
              </a:buClr>
            </a:pPr>
            <a:r>
              <a:rPr lang="zh-CN" altLang="en-US" sz="2000" dirty="0">
                <a:sym typeface="微软雅黑" panose="020B0503020204020204" pitchFamily="34" charset="-122"/>
              </a:rPr>
              <a:t>掌握 </a:t>
            </a:r>
            <a:r>
              <a:rPr lang="en-US" altLang="zh-CN" sz="2000" dirty="0">
                <a:sym typeface="微软雅黑" panose="020B0503020204020204" pitchFamily="34" charset="-122"/>
              </a:rPr>
              <a:t>CSS3 </a:t>
            </a:r>
            <a:r>
              <a:rPr lang="zh-CN" altLang="en-US" sz="2000" dirty="0">
                <a:sym typeface="微软雅黑" panose="020B0503020204020204" pitchFamily="34" charset="-122"/>
              </a:rPr>
              <a:t>设置边框和背景的方法</a:t>
            </a:r>
            <a:endParaRPr lang="zh-CN" altLang="en-US" sz="2000" dirty="0"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75"/>
              </a:spcBef>
              <a:buClr>
                <a:schemeClr val="tx1"/>
              </a:buClr>
            </a:pPr>
            <a:r>
              <a:rPr lang="zh-CN" altLang="en-US" sz="2000" dirty="0">
                <a:sym typeface="微软雅黑" panose="020B0503020204020204" pitchFamily="34" charset="-122"/>
              </a:rPr>
              <a:t>使用 </a:t>
            </a:r>
            <a:r>
              <a:rPr lang="en-US" altLang="zh-CN" sz="2000" dirty="0">
                <a:sym typeface="微软雅黑" panose="020B0503020204020204" pitchFamily="34" charset="-122"/>
              </a:rPr>
              <a:t>CSS3 </a:t>
            </a:r>
            <a:r>
              <a:rPr lang="zh-CN" altLang="en-US" sz="2000" dirty="0">
                <a:sym typeface="微软雅黑" panose="020B0503020204020204" pitchFamily="34" charset="-122"/>
              </a:rPr>
              <a:t>为文本添加特效</a:t>
            </a:r>
            <a:endParaRPr lang="zh-CN" altLang="en-US" sz="2000" dirty="0"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75"/>
              </a:spcBef>
              <a:buClr>
                <a:schemeClr val="tx1"/>
              </a:buClr>
            </a:pPr>
            <a:r>
              <a:rPr lang="zh-CN" altLang="en-US" sz="2000" dirty="0">
                <a:sym typeface="微软雅黑" panose="020B0503020204020204" pitchFamily="34" charset="-122"/>
              </a:rPr>
              <a:t>使用 </a:t>
            </a:r>
            <a:r>
              <a:rPr lang="en-US" altLang="zh-CN" sz="2000" dirty="0">
                <a:sym typeface="微软雅黑" panose="020B0503020204020204" pitchFamily="34" charset="-122"/>
              </a:rPr>
              <a:t>CSS3 </a:t>
            </a:r>
            <a:r>
              <a:rPr lang="zh-CN" altLang="en-US" sz="2000" dirty="0">
                <a:sym typeface="微软雅黑" panose="020B0503020204020204" pitchFamily="34" charset="-122"/>
              </a:rPr>
              <a:t>自定义字体</a:t>
            </a:r>
            <a:endParaRPr lang="zh-CN" altLang="en-US" sz="2000" dirty="0"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75"/>
              </a:spcBef>
              <a:buClr>
                <a:schemeClr val="tx1"/>
              </a:buClr>
            </a:pPr>
            <a:r>
              <a:rPr lang="zh-CN" altLang="en-US" sz="2000" dirty="0">
                <a:sym typeface="微软雅黑" panose="020B0503020204020204" pitchFamily="34" charset="-122"/>
              </a:rPr>
              <a:t>使用 </a:t>
            </a:r>
            <a:r>
              <a:rPr lang="en-US" altLang="zh-CN" sz="2000" dirty="0">
                <a:sym typeface="微软雅黑" panose="020B0503020204020204" pitchFamily="34" charset="-122"/>
              </a:rPr>
              <a:t>CSS3 </a:t>
            </a:r>
            <a:r>
              <a:rPr lang="zh-CN" altLang="zh-CN" sz="2000" dirty="0">
                <a:sym typeface="微软雅黑" panose="020B0503020204020204" pitchFamily="34" charset="-122"/>
              </a:rPr>
              <a:t>设置</a:t>
            </a:r>
            <a:r>
              <a:rPr lang="zh-CN" altLang="en-US" sz="2000" dirty="0">
                <a:sym typeface="微软雅黑" panose="020B0503020204020204" pitchFamily="34" charset="-122"/>
              </a:rPr>
              <a:t>透明度</a:t>
            </a:r>
            <a:endParaRPr lang="zh-CN" altLang="en-US" sz="2000" dirty="0"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616585" y="1776095"/>
            <a:ext cx="1193165" cy="1403350"/>
          </a:xfrm>
        </p:spPr>
        <p:txBody>
          <a:bodyPr lIns="0" tIns="0" rIns="0" bIns="0" rtlCol="0" anchor="ctr">
            <a:normAutofit fontScale="90000" lnSpcReduction="20000"/>
          </a:bodyPr>
          <a:p>
            <a:pPr fontAlgn="base"/>
            <a:r>
              <a:rPr lang="zh-CN" altLang="en-US">
                <a:sym typeface="+mn-ea"/>
              </a:rPr>
              <a:t>浏览器对 </a:t>
            </a:r>
            <a:r>
              <a:rPr>
                <a:sym typeface="+mn-ea"/>
              </a:rPr>
              <a:t>CSS3 </a:t>
            </a:r>
            <a:r>
              <a:rPr lang="zh-CN" altLang="en-US">
                <a:sym typeface="+mn-ea"/>
              </a:rPr>
              <a:t>的支持</a:t>
            </a:r>
            <a:endParaRPr lang="zh-CN" altLang="en-US" strike="noStrike" noProof="1" dirty="0"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fontAlgn="base"/>
            <a:endParaRPr lang="zh-CN" altLang="en-US" strike="noStrike" noProof="1"/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2139315" y="1215390"/>
            <a:ext cx="6583680" cy="258063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25400" cap="flat" cmpd="sng" algn="ctr">
            <a:solidFill>
              <a:srgbClr val="00996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p>
            <a:pPr marL="0" marR="0" lvl="0" indent="0" algn="l" defTabSz="914400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+mn-cs"/>
              </a:rPr>
              <a:t>div {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+mn-cs"/>
              </a:rPr>
              <a:t>  transform: rotate(30deg);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+mn-cs"/>
              </a:rPr>
              <a:t> 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+mn-cs"/>
              </a:rPr>
              <a:t>-ms-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+mn-cs"/>
              </a:rPr>
              <a:t>transform: rotate(30deg);    /* IE9 */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+mn-cs"/>
              </a:rPr>
              <a:t> 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+mn-cs"/>
              </a:rPr>
              <a:t>moz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+mn-cs"/>
              </a:rPr>
              <a:t>-transform: rotate(30deg);   /* Firefox */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+mn-cs"/>
              </a:rPr>
              <a:t> 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+mn-cs"/>
              </a:rPr>
              <a:t>webkit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+mn-cs"/>
              </a:rPr>
              <a:t>-transform: rotate(30deg);/* 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+mn-cs"/>
              </a:rPr>
              <a:t>Chorme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+mn-cs"/>
              </a:rPr>
              <a:t>和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+mn-cs"/>
              </a:rPr>
              <a:t>Safari */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+mn-cs"/>
              </a:rPr>
              <a:t> 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+mn-cs"/>
              </a:rPr>
              <a:t>-o-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+mn-cs"/>
              </a:rPr>
              <a:t>transform: rotate(30deg);     /* Opera */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微软雅黑" panose="020B0503020204020204" pitchFamily="34" charset="-122"/>
                <a:cs typeface="+mn-cs"/>
              </a:rPr>
              <a:t>}</a:t>
            </a: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标题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边框</a:t>
            </a:r>
            <a:endParaRPr lang="zh-CN" altLang="en-US" dirty="0"/>
          </a:p>
        </p:txBody>
      </p:sp>
      <p:pic>
        <p:nvPicPr>
          <p:cNvPr id="16390" name="图片 8" descr="QQ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0305" y="1318260"/>
            <a:ext cx="2051050" cy="23641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图片 10" descr="体育类&amp;益智类&amp;休闲类月排行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290" y="1271905"/>
            <a:ext cx="2793365" cy="25990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标题 7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sz="2400" dirty="0"/>
              <a:t>文字阴影 </a:t>
            </a:r>
            <a:r>
              <a:rPr lang="en-US" altLang="zh-CN" sz="2000" b="0" dirty="0"/>
              <a:t>--text-shadow</a:t>
            </a:r>
            <a:endParaRPr lang="en-US" altLang="zh-CN" sz="2000" b="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394" t="33084" r="40428" b="37366"/>
          <a:stretch>
            <a:fillRect/>
          </a:stretch>
        </p:blipFill>
        <p:spPr>
          <a:xfrm>
            <a:off x="1641475" y="1170305"/>
            <a:ext cx="4104640" cy="11525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l="20655" t="46689" r="21340" b="18231"/>
          <a:stretch>
            <a:fillRect/>
          </a:stretch>
        </p:blipFill>
        <p:spPr>
          <a:xfrm>
            <a:off x="1641475" y="2552700"/>
            <a:ext cx="4104005" cy="13957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eaLnBrk="1" hangingPunct="1"/>
            <a:r>
              <a:rPr lang="zh-CN" altLang="en-US" dirty="0">
                <a:sym typeface="+mn-ea"/>
              </a:rPr>
              <a:t>盒子</a:t>
            </a:r>
            <a:endParaRPr lang="zh-CN" altLang="en-US" dirty="0">
              <a:sym typeface="+mn-ea"/>
            </a:endParaRP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888365" y="1731010"/>
            <a:ext cx="6567170" cy="44703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25400" cap="flat" cmpd="sng" algn="ctr">
            <a:solidFill>
              <a:srgbClr val="00996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p>
            <a:pPr marL="0" marR="0" lvl="0" indent="0" algn="l" defTabSz="914400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宋体" panose="02010600030101010101" pitchFamily="2" charset="-122"/>
                <a:cs typeface="+mn-cs"/>
              </a:rPr>
              <a:t>box-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宋体" panose="02010600030101010101" pitchFamily="2" charset="-122"/>
                <a:cs typeface="+mn-cs"/>
              </a:rPr>
              <a:t>shadow:h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宋体" panose="02010600030101010101" pitchFamily="2" charset="-122"/>
                <a:cs typeface="+mn-cs"/>
              </a:rPr>
              <a:t>-shadow v-shadow blur spread color inset;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888365" y="2459990"/>
            <a:ext cx="6567170" cy="44703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25400" cap="flat" cmpd="sng" algn="ctr">
            <a:solidFill>
              <a:srgbClr val="00996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p>
            <a:pPr marL="0" marR="0" lvl="0" indent="0" algn="l" defTabSz="914400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宋体" panose="02010600030101010101" pitchFamily="2" charset="-122"/>
                <a:cs typeface="+mn-cs"/>
              </a:rPr>
              <a:t>box-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宋体" panose="02010600030101010101" pitchFamily="2" charset="-122"/>
                <a:cs typeface="+mn-cs"/>
              </a:rPr>
              <a:t>sizing: border-box;</a:t>
            </a:r>
            <a:endParaRPr kumimoji="0" lang="en-US" altLang="zh-CN" sz="1600" b="0" i="0" u="none" strike="noStrike" kern="1200" cap="none" spc="0" normalizeH="0" baseline="0" noProof="0" dirty="0" err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7284E-6 L 0.39236 -0.39383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00" y="-19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7284E-6 L 0.39236 -0.3938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00" y="-19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bldLvl="0" animBg="1"/>
      <p:bldP spid="5" grpId="0" bldLvl="0" animBg="1"/>
      <p:bldP spid="5" grpId="1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标题 4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algn="l" eaLnBrk="1" hangingPunct="1"/>
            <a:r>
              <a:rPr lang="zh-CN" altLang="en-US" dirty="0"/>
              <a:t>背景</a:t>
            </a:r>
            <a:endParaRPr lang="zh-CN" altLang="en-US" dirty="0"/>
          </a:p>
        </p:txBody>
      </p:sp>
      <p:sp>
        <p:nvSpPr>
          <p:cNvPr id="14" name="AutoShape 50"/>
          <p:cNvSpPr>
            <a:spLocks noChangeArrowheads="1"/>
          </p:cNvSpPr>
          <p:nvPr/>
        </p:nvSpPr>
        <p:spPr bwMode="auto">
          <a:xfrm>
            <a:off x="899795" y="1403350"/>
            <a:ext cx="6172200" cy="191007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25400" cap="flat" cmpd="sng" algn="ctr">
            <a:solidFill>
              <a:srgbClr val="00996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7239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sz="1600" noProof="0" dirty="0" err="1" smtClean="0">
                <a:ln>
                  <a:noFill/>
                </a:ln>
                <a:effectLst/>
                <a:uLnTx/>
                <a:uFillTx/>
                <a:latin typeface="Consolas" panose="020B0609020204030204" charset="0"/>
                <a:cs typeface="+mn-cs"/>
                <a:sym typeface="+mn-ea"/>
              </a:rPr>
              <a:t>background:url</a:t>
            </a:r>
            <a:r>
              <a:rPr lang="en-US" altLang="zh-CN" sz="1600" noProof="0" dirty="0" smtClean="0">
                <a:ln>
                  <a:noFill/>
                </a:ln>
                <a:effectLst/>
                <a:uLnTx/>
                <a:uFillTx/>
                <a:latin typeface="Consolas" panose="020B0609020204030204" charset="0"/>
                <a:cs typeface="+mn-cs"/>
                <a:sym typeface="+mn-ea"/>
              </a:rPr>
              <a:t>(“ ”) repeat;</a:t>
            </a:r>
            <a:r>
              <a:rPr lang="en-US" altLang="zh-CN" sz="1600" noProof="0" dirty="0" smtClean="0">
                <a:ln>
                  <a:noFill/>
                </a:ln>
                <a:effectLst/>
                <a:uLnTx/>
                <a:uFillTx/>
                <a:cs typeface="+mn-cs"/>
                <a:sym typeface="+mn-ea"/>
              </a:rPr>
              <a:t> </a:t>
            </a:r>
            <a:endParaRPr lang="en-US" altLang="zh-CN" sz="1600" dirty="0" smtClean="0">
              <a:latin typeface="Consolas" panose="020B0609020204030204" charset="0"/>
              <a:cs typeface="Arial" panose="020B0604020202020204" pitchFamily="34" charset="0"/>
              <a:sym typeface="+mn-ea"/>
            </a:endParaRPr>
          </a:p>
          <a:p>
            <a:pPr marL="0" marR="0" lvl="0" indent="0" algn="l" defTabSz="7239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sz="1600" dirty="0" smtClean="0">
                <a:latin typeface="Consolas" panose="020B0609020204030204" charset="0"/>
                <a:cs typeface="Arial" panose="020B0604020202020204" pitchFamily="34" charset="0"/>
                <a:sym typeface="+mn-ea"/>
              </a:rPr>
              <a:t>background-size: </a:t>
            </a:r>
            <a:endParaRPr lang="en-US" altLang="zh-CN" sz="1600" dirty="0" smtClean="0">
              <a:latin typeface="Consolas" panose="020B0609020204030204" charset="0"/>
              <a:cs typeface="Arial" panose="020B0604020202020204" pitchFamily="34" charset="0"/>
              <a:sym typeface="+mn-ea"/>
            </a:endParaRPr>
          </a:p>
          <a:p>
            <a:pPr marL="0" marR="0" lvl="0" indent="0" algn="l" defTabSz="7239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sz="1600" dirty="0" smtClean="0">
                <a:latin typeface="Consolas" panose="020B0609020204030204" charset="0"/>
                <a:cs typeface="Arial" panose="020B0604020202020204" pitchFamily="34" charset="0"/>
                <a:sym typeface="+mn-ea"/>
              </a:rPr>
              <a:t>background-origin: </a:t>
            </a:r>
            <a:r>
              <a:rPr lang="en-US" altLang="zh-CN" sz="1600" noProof="0" dirty="0" err="1" smtClean="0">
                <a:ln>
                  <a:noFill/>
                </a:ln>
                <a:effectLst/>
                <a:uLnTx/>
                <a:uFillTx/>
                <a:latin typeface="Consolas" panose="020B0609020204030204" charset="0"/>
                <a:cs typeface="+mn-cs"/>
                <a:sym typeface="+mn-ea"/>
              </a:rPr>
              <a:t>content</a:t>
            </a:r>
            <a:r>
              <a:rPr lang="en-US" altLang="zh-CN" sz="1600" noProof="0" dirty="0" smtClean="0">
                <a:ln>
                  <a:noFill/>
                </a:ln>
                <a:effectLst/>
                <a:uLnTx/>
                <a:uFillTx/>
                <a:latin typeface="Consolas" panose="020B0609020204030204" charset="0"/>
                <a:cs typeface="+mn-cs"/>
                <a:sym typeface="+mn-ea"/>
              </a:rPr>
              <a:t>-box;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charset="0"/>
              <a:ea typeface="+mn-ea"/>
              <a:cs typeface="Arial" panose="020B0604020202020204" pitchFamily="34" charset="0"/>
              <a:sym typeface="Calibri" panose="020F050202020403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sz="1600" dirty="0" smtClean="0">
                <a:latin typeface="Consolas" panose="020B0609020204030204" charset="0"/>
                <a:cs typeface="Arial" panose="020B0604020202020204" pitchFamily="34" charset="0"/>
                <a:sym typeface="+mn-ea"/>
              </a:rPr>
              <a:t>background-clip: padding-box;</a:t>
            </a:r>
            <a:endParaRPr lang="en-US" altLang="zh-CN" sz="1600" dirty="0" smtClean="0">
              <a:latin typeface="Consolas" panose="020B0609020204030204" charset="0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i="0" u="none" strike="noStrike" kern="1200" cap="none" spc="0" normalizeH="0" baseline="0" dirty="0" smtClean="0">
                <a:solidFill>
                  <a:schemeClr val="tx1"/>
                </a:solidFill>
                <a:latin typeface="Consolas" panose="020B0609020204030204" charset="0"/>
                <a:ea typeface="宋体" panose="02010600030101010101" pitchFamily="2" charset="-122"/>
                <a:cs typeface="Arial" panose="020B0604020202020204" pitchFamily="34" charset="0"/>
              </a:rPr>
              <a:t>background: url(“ ”) no-repeat 115px 70px / cover</a:t>
            </a:r>
            <a:endParaRPr kumimoji="0" lang="en-US" altLang="zh-CN" sz="1600" i="0" u="none" strike="noStrike" kern="1200" cap="none" spc="0" normalizeH="0" baseline="0" dirty="0" smtClean="0">
              <a:solidFill>
                <a:schemeClr val="tx1"/>
              </a:solidFill>
              <a:latin typeface="Consolas" panose="020B06090202040302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标题 4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algn="l" eaLnBrk="1" hangingPunct="1"/>
            <a:r>
              <a:rPr lang="en-US" altLang="zh-CN" dirty="0"/>
              <a:t>iconfont</a:t>
            </a:r>
            <a:endParaRPr lang="en-US" altLang="zh-CN" dirty="0"/>
          </a:p>
        </p:txBody>
      </p:sp>
      <p:sp>
        <p:nvSpPr>
          <p:cNvPr id="14" name="AutoShape 50"/>
          <p:cNvSpPr>
            <a:spLocks noChangeArrowheads="1"/>
          </p:cNvSpPr>
          <p:nvPr/>
        </p:nvSpPr>
        <p:spPr bwMode="auto">
          <a:xfrm>
            <a:off x="858520" y="1350645"/>
            <a:ext cx="4274820" cy="192023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25400" cap="flat" cmpd="sng" algn="ctr">
            <a:solidFill>
              <a:srgbClr val="00996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7239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lang="en-US" altLang="zh-CN" sz="2000" i="0" u="none" strike="noStrike" kern="1200" cap="none" spc="0" normalizeH="0" baseline="0" dirty="0" smtClean="0">
                <a:solidFill>
                  <a:schemeClr val="tx1"/>
                </a:solidFill>
                <a:latin typeface="Consolas" panose="020B0609020204030204" charset="0"/>
                <a:ea typeface="宋体" panose="02010600030101010101" pitchFamily="2" charset="-122"/>
                <a:cs typeface="Arial" panose="020B0604020202020204" pitchFamily="34" charset="0"/>
              </a:rPr>
              <a:t>http://www.iconfont.cn/</a:t>
            </a:r>
            <a:r>
              <a:rPr kumimoji="0" lang="en-US" altLang="zh-CN" sz="1600" i="0" u="none" strike="noStrike" kern="1200" cap="none" spc="0" normalizeH="0" baseline="0" dirty="0" smtClean="0">
                <a:solidFill>
                  <a:schemeClr val="tx1"/>
                </a:solidFill>
                <a:latin typeface="Consolas" panose="020B060902020403020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600" i="0" u="none" strike="noStrike" kern="1200" cap="none" spc="0" normalizeH="0" baseline="0" dirty="0" smtClean="0">
              <a:solidFill>
                <a:schemeClr val="tx1"/>
              </a:solidFill>
              <a:latin typeface="Consolas" panose="020B060902020403020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lang="en-US" altLang="zh-CN" sz="2000" i="0" u="none" strike="noStrike" kern="1200" cap="none" spc="0" normalizeH="0" baseline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阿里巴巴矢量图标库</a:t>
            </a:r>
            <a:r>
              <a:rPr kumimoji="0" lang="zh-CN" altLang="en-US" sz="2000" i="0" u="none" strike="noStrike" kern="1200" cap="none" spc="0" normalizeH="0" baseline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的使用</a:t>
            </a:r>
            <a:endParaRPr kumimoji="0" lang="zh-CN" altLang="en-US" sz="2000" i="0" u="none" strike="noStrike" kern="1200" cap="none" spc="0" normalizeH="0" baseline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lang="zh-CN" altLang="en-US" sz="2000" i="0" u="none" strike="noStrike" kern="1200" cap="none" spc="0" normalizeH="0" baseline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精灵图</a:t>
            </a:r>
            <a:endParaRPr kumimoji="0" lang="zh-CN" altLang="en-US" sz="2000" i="0" u="none" strike="noStrike" kern="1200" cap="none" spc="0" normalizeH="0" baseline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marR="0" lvl="0" indent="0" algn="l" defTabSz="723900" rtl="0">
              <a:lnSpc>
                <a:spcPct val="150000"/>
              </a:lnSpc>
              <a:spcBef>
                <a:spcPts val="0"/>
              </a:spcBef>
              <a:spcAft>
                <a:spcPts val="5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lang="en-US" altLang="zh-CN" sz="2000" i="0" u="none" strike="noStrike" kern="1200" cap="none" spc="0" normalizeH="0" baseline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bootstrap </a:t>
            </a:r>
            <a:r>
              <a:rPr kumimoji="0" lang="zh-CN" altLang="en-US" sz="2000" i="0" u="none" strike="noStrike" kern="1200" cap="none" spc="0" normalizeH="0" baseline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图标</a:t>
            </a:r>
            <a:endParaRPr kumimoji="0" lang="zh-CN" altLang="en-US" sz="2000" i="0" u="none" strike="noStrike" kern="1200" cap="none" spc="0" normalizeH="0" baseline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78650" t="26883" r="6699" b="44273"/>
          <a:stretch>
            <a:fillRect/>
          </a:stretch>
        </p:blipFill>
        <p:spPr>
          <a:xfrm>
            <a:off x="5506720" y="1275715"/>
            <a:ext cx="2016125" cy="22320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1077</Words>
  <Application>WPS 演示</Application>
  <PresentationFormat>全屏显示(16:9)</PresentationFormat>
  <Paragraphs>61</Paragraphs>
  <Slides>12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Calibri</vt:lpstr>
      <vt:lpstr>Consolas</vt:lpstr>
      <vt:lpstr>Office 主题</vt:lpstr>
      <vt:lpstr>CSS3 基 础                     —— 使用CSS3设置网页样式</vt:lpstr>
      <vt:lpstr>CSS3 的组成</vt:lpstr>
      <vt:lpstr>PowerPoint 演示文稿</vt:lpstr>
      <vt:lpstr>PowerPoint 演示文稿</vt:lpstr>
      <vt:lpstr>边框</vt:lpstr>
      <vt:lpstr>文字阴影 --text-shadow</vt:lpstr>
      <vt:lpstr>盒子</vt:lpstr>
      <vt:lpstr>背景</vt:lpstr>
      <vt:lpstr>iconfont</vt:lpstr>
      <vt:lpstr>弹性布局</vt:lpstr>
      <vt:lpstr>PowerPoint 演示文稿</vt:lpstr>
      <vt:lpstr> Thanks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尚永祯</dc:creator>
  <cp:lastModifiedBy>ciro</cp:lastModifiedBy>
  <cp:revision>891</cp:revision>
  <dcterms:created xsi:type="dcterms:W3CDTF">2014-08-11T02:57:00Z</dcterms:created>
  <dcterms:modified xsi:type="dcterms:W3CDTF">2017-05-08T12:17:18Z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