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1" r:id="rId3"/>
    <p:sldId id="263" r:id="rId4"/>
    <p:sldId id="401" r:id="rId6"/>
    <p:sldId id="491" r:id="rId7"/>
    <p:sldId id="493" r:id="rId8"/>
    <p:sldId id="330" r:id="rId9"/>
    <p:sldId id="454" r:id="rId10"/>
    <p:sldId id="303" r:id="rId11"/>
    <p:sldId id="560" r:id="rId12"/>
    <p:sldId id="562" r:id="rId13"/>
    <p:sldId id="510" r:id="rId14"/>
    <p:sldId id="456" r:id="rId15"/>
    <p:sldId id="579" r:id="rId16"/>
    <p:sldId id="563" r:id="rId17"/>
    <p:sldId id="457" r:id="rId18"/>
    <p:sldId id="578" r:id="rId19"/>
    <p:sldId id="477" r:id="rId20"/>
    <p:sldId id="465" r:id="rId21"/>
    <p:sldId id="485" r:id="rId22"/>
    <p:sldId id="462" r:id="rId23"/>
    <p:sldId id="464" r:id="rId24"/>
    <p:sldId id="522" r:id="rId25"/>
    <p:sldId id="280" r:id="rId26"/>
    <p:sldId id="523" r:id="rId27"/>
    <p:sldId id="524" r:id="rId28"/>
    <p:sldId id="580" r:id="rId29"/>
    <p:sldId id="535" r:id="rId30"/>
    <p:sldId id="274" r:id="rId31"/>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9966"/>
    <a:srgbClr val="EDF9ED"/>
    <a:srgbClr val="F0F0F0"/>
    <a:srgbClr val="CC9B00"/>
    <a:srgbClr val="D9F3D9"/>
    <a:srgbClr val="FFFFFF"/>
    <a:srgbClr val="C3EBC3"/>
    <a:srgbClr val="4FC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92"/>
    <p:restoredTop sz="67034"/>
  </p:normalViewPr>
  <p:slideViewPr>
    <p:cSldViewPr showGuides="1">
      <p:cViewPr>
        <p:scale>
          <a:sx n="90" d="100"/>
          <a:sy n="90" d="100"/>
        </p:scale>
        <p:origin x="-162" y="96"/>
      </p:cViewPr>
      <p:guideLst>
        <p:guide orient="horz" pos="1774"/>
        <p:guide pos="2992"/>
      </p:guideLst>
    </p:cSldViewPr>
  </p:slideViewPr>
  <p:outlineViewPr>
    <p:cViewPr>
      <p:scale>
        <a:sx n="33" d="100"/>
        <a:sy n="33" d="100"/>
      </p:scale>
      <p:origin x="0" y="2862"/>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讲解指导：</a:t>
            </a:r>
            <a:endParaRPr lang="en-US" altLang="zh-CN" dirty="0"/>
          </a:p>
          <a:p>
            <a:pPr lvl="0" eaLnBrk="1" hangingPunct="1">
              <a:spcBef>
                <a:spcPct val="0"/>
              </a:spcBef>
            </a:pPr>
            <a:r>
              <a:rPr lang="en-US" altLang="zh-CN" dirty="0"/>
              <a:t>1</a:t>
            </a:r>
            <a:r>
              <a:rPr lang="zh-CN" altLang="en-US" dirty="0"/>
              <a:t>、重点内容：</a:t>
            </a:r>
            <a:r>
              <a:rPr lang="en-US" altLang="zh-CN" dirty="0"/>
              <a:t>if</a:t>
            </a:r>
            <a:r>
              <a:rPr lang="zh-CN" altLang="en-US" dirty="0"/>
              <a:t>语句、自定义函数和函数的应用，这部分内容学员要牢固掌握，后面演示操作例子中用到这些知道也要详细解释，让学员能够灵活运用这些知识；</a:t>
            </a:r>
            <a:endParaRPr lang="en-US" altLang="zh-CN" dirty="0"/>
          </a:p>
          <a:p>
            <a:pPr lvl="0" eaLnBrk="1" hangingPunct="1">
              <a:spcBef>
                <a:spcPct val="0"/>
              </a:spcBef>
            </a:pPr>
            <a:r>
              <a:rPr lang="en-US" altLang="zh-CN" dirty="0"/>
              <a:t>2</a:t>
            </a:r>
            <a:r>
              <a:rPr lang="zh-CN" altLang="en-US" dirty="0"/>
              <a:t>、</a:t>
            </a:r>
            <a:r>
              <a:rPr lang="en-US" altLang="zh-CN" dirty="0"/>
              <a:t>JavaScript</a:t>
            </a:r>
            <a:r>
              <a:rPr lang="zh-CN" altLang="en-US" dirty="0"/>
              <a:t>概述，学员知道如何应用</a:t>
            </a:r>
            <a:r>
              <a:rPr lang="en-US" altLang="zh-CN" dirty="0"/>
              <a:t>JavaScript</a:t>
            </a:r>
            <a:r>
              <a:rPr lang="zh-CN" altLang="en-US" dirty="0"/>
              <a:t>即可，掌握外部引用</a:t>
            </a:r>
            <a:r>
              <a:rPr lang="en-US" altLang="zh-CN" dirty="0"/>
              <a:t>JS</a:t>
            </a:r>
            <a:r>
              <a:rPr lang="zh-CN" altLang="en-US" dirty="0"/>
              <a:t>文件方法和</a:t>
            </a:r>
            <a:r>
              <a:rPr lang="zh-CN" altLang="en-US" dirty="0">
                <a:latin typeface="Arial" panose="020B0604020202020204" pitchFamily="34" charset="0"/>
                <a:ea typeface="Arial" panose="020B0604020202020204" pitchFamily="34" charset="0"/>
              </a:rPr>
              <a:t>使用</a:t>
            </a:r>
            <a:r>
              <a:rPr lang="en-US" altLang="zh-CN" dirty="0">
                <a:latin typeface="Arial" panose="020B0604020202020204" pitchFamily="34" charset="0"/>
                <a:ea typeface="Arial" panose="020B0604020202020204" pitchFamily="34" charset="0"/>
              </a:rPr>
              <a:t>&lt;script&gt;</a:t>
            </a:r>
            <a:r>
              <a:rPr lang="zh-CN" altLang="en-US" dirty="0">
                <a:latin typeface="Arial" panose="020B0604020202020204" pitchFamily="34" charset="0"/>
                <a:ea typeface="Arial" panose="020B0604020202020204" pitchFamily="34" charset="0"/>
              </a:rPr>
              <a:t>标签应用</a:t>
            </a:r>
            <a:r>
              <a:rPr lang="en-US" altLang="zh-CN" dirty="0">
                <a:latin typeface="Arial" panose="020B0604020202020204" pitchFamily="34" charset="0"/>
                <a:ea typeface="Arial" panose="020B0604020202020204" pitchFamily="34" charset="0"/>
              </a:rPr>
              <a:t>javascript</a:t>
            </a:r>
            <a:r>
              <a:rPr lang="zh-CN" altLang="en-US" dirty="0">
                <a:latin typeface="Arial" panose="020B0604020202020204" pitchFamily="34" charset="0"/>
                <a:ea typeface="Arial" panose="020B0604020202020204" pitchFamily="34" charset="0"/>
              </a:rPr>
              <a:t>即可；</a:t>
            </a:r>
            <a:endParaRPr lang="en-US" altLang="zh-CN" dirty="0">
              <a:latin typeface="Arial" panose="020B0604020202020204" pitchFamily="34" charset="0"/>
              <a:ea typeface="Arial" panose="020B0604020202020204" pitchFamily="34" charset="0"/>
            </a:endParaRPr>
          </a:p>
          <a:p>
            <a:pPr lvl="0" eaLnBrk="1" hangingPunct="1">
              <a:spcBef>
                <a:spcPct val="0"/>
              </a:spcBef>
            </a:pPr>
            <a:r>
              <a:rPr lang="en-US" altLang="zh-CN" dirty="0">
                <a:latin typeface="Arial" panose="020B0604020202020204" pitchFamily="34" charset="0"/>
                <a:ea typeface="Arial" panose="020B0604020202020204" pitchFamily="34" charset="0"/>
              </a:rPr>
              <a:t>3</a:t>
            </a:r>
            <a:r>
              <a:rPr lang="zh-CN" altLang="en-US" dirty="0">
                <a:latin typeface="Arial" panose="020B0604020202020204" pitchFamily="34" charset="0"/>
                <a:ea typeface="Arial" panose="020B0604020202020204" pitchFamily="34" charset="0"/>
              </a:rPr>
              <a:t>、变量、数据类型、运算符、注释：学员要掌握，但是这里不着重讲解，让学员知道就行了，以后的章节中在演示操作例子中循徐渐进的让学员慢慢理解并加深印象，这些内容在后面章节的操作例子中大量用到，每次用到都要详细讲解；</a:t>
            </a:r>
            <a:endParaRPr lang="en-US" altLang="zh-CN" dirty="0">
              <a:latin typeface="Arial" panose="020B0604020202020204" pitchFamily="34" charset="0"/>
              <a:ea typeface="Arial" panose="020B0604020202020204" pitchFamily="34" charset="0"/>
            </a:endParaRPr>
          </a:p>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zh-CN" altLang="en-US" dirty="0"/>
              <a:t>与</a:t>
            </a:r>
            <a:r>
              <a:rPr lang="en-US" altLang="zh-CN" dirty="0"/>
              <a:t>CSS</a:t>
            </a:r>
            <a:r>
              <a:rPr lang="zh-CN" altLang="en-US" dirty="0"/>
              <a:t>对比讲解</a:t>
            </a:r>
            <a:r>
              <a:rPr lang="en-US" altLang="zh-CN" dirty="0"/>
              <a:t>script</a:t>
            </a:r>
            <a:r>
              <a:rPr lang="zh-CN" altLang="en-US" dirty="0"/>
              <a:t>标签、</a:t>
            </a:r>
            <a:r>
              <a:rPr lang="en-US" altLang="zh-CN" dirty="0"/>
              <a:t>type</a:t>
            </a:r>
            <a:r>
              <a:rPr lang="zh-CN" altLang="en-US" dirty="0"/>
              <a:t>属性；</a:t>
            </a:r>
            <a:endParaRPr lang="en-US" altLang="zh-CN" dirty="0"/>
          </a:p>
          <a:p>
            <a:pPr lvl="0" eaLnBrk="1" hangingPunct="1">
              <a:spcBef>
                <a:spcPct val="0"/>
              </a:spcBef>
            </a:pPr>
            <a:r>
              <a:rPr lang="en-US" altLang="en-US" dirty="0"/>
              <a:t>&lt;script&gt;…&lt;/script&gt;</a:t>
            </a:r>
            <a:r>
              <a:rPr lang="zh-CN" altLang="en-US" dirty="0"/>
              <a:t>可以包含在文档中的任何地方，只要保证这些代码在被使用前已读取并加载到内存即可。</a:t>
            </a:r>
            <a:endParaRPr lang="en-US" altLang="zh-CN" dirty="0"/>
          </a:p>
          <a:p>
            <a:pPr lvl="0" eaLnBrk="1" hangingPunct="1">
              <a:spcBef>
                <a:spcPct val="0"/>
              </a:spcBef>
            </a:pPr>
            <a:r>
              <a:rPr lang="zh-CN" altLang="en-US" dirty="0"/>
              <a:t>演示（</a:t>
            </a:r>
            <a:r>
              <a:rPr lang="en-US" altLang="zh-CN" dirty="0"/>
              <a:t>javascript</a:t>
            </a:r>
            <a:r>
              <a:rPr lang="zh-CN" altLang="en-US" dirty="0"/>
              <a:t>基本结构）：介绍例子中的语句作用，让学员对</a:t>
            </a:r>
            <a:r>
              <a:rPr lang="en-US" altLang="zh-CN" dirty="0"/>
              <a:t>Javascript</a:t>
            </a:r>
            <a:r>
              <a:rPr lang="zh-CN" altLang="en-US" dirty="0"/>
              <a:t>有一个认识即可；</a:t>
            </a:r>
            <a:endParaRPr lang="en-US" altLang="zh-CN"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zh-CN" altLang="en-US" dirty="0"/>
              <a:t>与</a:t>
            </a:r>
            <a:r>
              <a:rPr lang="en-US" altLang="zh-CN" dirty="0"/>
              <a:t>CSS</a:t>
            </a:r>
            <a:r>
              <a:rPr lang="zh-CN" altLang="en-US" dirty="0"/>
              <a:t>对比讲解</a:t>
            </a:r>
            <a:r>
              <a:rPr lang="en-US" altLang="zh-CN" dirty="0"/>
              <a:t>script</a:t>
            </a:r>
            <a:r>
              <a:rPr lang="zh-CN" altLang="en-US" dirty="0"/>
              <a:t>标签、</a:t>
            </a:r>
            <a:r>
              <a:rPr lang="en-US" altLang="zh-CN" dirty="0"/>
              <a:t>type</a:t>
            </a:r>
            <a:r>
              <a:rPr lang="zh-CN" altLang="en-US" dirty="0"/>
              <a:t>属性；</a:t>
            </a:r>
            <a:endParaRPr lang="en-US" altLang="zh-CN" dirty="0"/>
          </a:p>
          <a:p>
            <a:pPr lvl="0" eaLnBrk="1" hangingPunct="1">
              <a:spcBef>
                <a:spcPct val="0"/>
              </a:spcBef>
            </a:pPr>
            <a:r>
              <a:rPr lang="en-US" altLang="en-US" dirty="0"/>
              <a:t>&lt;script&gt;…&lt;/script&gt;</a:t>
            </a:r>
            <a:r>
              <a:rPr lang="zh-CN" altLang="en-US" dirty="0"/>
              <a:t>可以包含在文档中的任何地方，只要保证这些代码在被使用前已读取并加载到内存即可。</a:t>
            </a:r>
            <a:endParaRPr lang="en-US" altLang="zh-CN" dirty="0"/>
          </a:p>
          <a:p>
            <a:pPr lvl="0" eaLnBrk="1" hangingPunct="1">
              <a:spcBef>
                <a:spcPct val="0"/>
              </a:spcBef>
            </a:pPr>
            <a:r>
              <a:rPr lang="zh-CN" altLang="en-US" dirty="0"/>
              <a:t>演示（</a:t>
            </a:r>
            <a:r>
              <a:rPr lang="en-US" altLang="zh-CN" dirty="0"/>
              <a:t>javascript</a:t>
            </a:r>
            <a:r>
              <a:rPr lang="zh-CN" altLang="en-US" dirty="0"/>
              <a:t>基本结构）：介绍例子中的语句作用，让学员对</a:t>
            </a:r>
            <a:r>
              <a:rPr lang="en-US" altLang="zh-CN" dirty="0"/>
              <a:t>Javascript</a:t>
            </a:r>
            <a:r>
              <a:rPr lang="zh-CN" altLang="en-US" dirty="0"/>
              <a:t>有一个认识即可；</a:t>
            </a:r>
            <a:endParaRPr lang="en-US" altLang="zh-CN"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讲解指导：</a:t>
            </a:r>
            <a:endParaRPr lang="en-US" altLang="zh-CN" dirty="0"/>
          </a:p>
          <a:p>
            <a:pPr lvl="0" eaLnBrk="1" hangingPunct="1">
              <a:spcBef>
                <a:spcPct val="0"/>
              </a:spcBef>
            </a:pPr>
            <a:r>
              <a:rPr lang="en-US" altLang="zh-CN" dirty="0"/>
              <a:t>1</a:t>
            </a:r>
            <a:r>
              <a:rPr lang="zh-CN" altLang="en-US" dirty="0"/>
              <a:t>、重点内容：</a:t>
            </a:r>
            <a:r>
              <a:rPr lang="en-US" altLang="zh-CN" dirty="0"/>
              <a:t>if</a:t>
            </a:r>
            <a:r>
              <a:rPr lang="zh-CN" altLang="en-US" dirty="0"/>
              <a:t>语句、自定义函数和函数的应用，这部分内容学员要牢固掌握，后面演示操作例子中用到这些知道也要详细解释，让学员能够灵活运用这些知识；</a:t>
            </a:r>
            <a:endParaRPr lang="en-US" altLang="zh-CN" dirty="0"/>
          </a:p>
          <a:p>
            <a:pPr lvl="0" eaLnBrk="1" hangingPunct="1">
              <a:spcBef>
                <a:spcPct val="0"/>
              </a:spcBef>
            </a:pPr>
            <a:r>
              <a:rPr lang="en-US" altLang="zh-CN" dirty="0"/>
              <a:t>2</a:t>
            </a:r>
            <a:r>
              <a:rPr lang="zh-CN" altLang="en-US" dirty="0"/>
              <a:t>、</a:t>
            </a:r>
            <a:r>
              <a:rPr lang="en-US" altLang="zh-CN" dirty="0"/>
              <a:t>JavaScript</a:t>
            </a:r>
            <a:r>
              <a:rPr lang="zh-CN" altLang="en-US" dirty="0"/>
              <a:t>概述，学员知道如何应用</a:t>
            </a:r>
            <a:r>
              <a:rPr lang="en-US" altLang="zh-CN" dirty="0"/>
              <a:t>JavaScript</a:t>
            </a:r>
            <a:r>
              <a:rPr lang="zh-CN" altLang="en-US" dirty="0"/>
              <a:t>即可，掌握外部引用</a:t>
            </a:r>
            <a:r>
              <a:rPr lang="en-US" altLang="zh-CN" dirty="0"/>
              <a:t>JS</a:t>
            </a:r>
            <a:r>
              <a:rPr lang="zh-CN" altLang="en-US" dirty="0"/>
              <a:t>文件方法和</a:t>
            </a:r>
            <a:r>
              <a:rPr lang="zh-CN" altLang="en-US" dirty="0">
                <a:latin typeface="Arial" panose="020B0604020202020204" pitchFamily="34" charset="0"/>
                <a:ea typeface="Arial" panose="020B0604020202020204" pitchFamily="34" charset="0"/>
              </a:rPr>
              <a:t>使用</a:t>
            </a:r>
            <a:r>
              <a:rPr lang="en-US" altLang="zh-CN" dirty="0">
                <a:latin typeface="Arial" panose="020B0604020202020204" pitchFamily="34" charset="0"/>
                <a:ea typeface="Arial" panose="020B0604020202020204" pitchFamily="34" charset="0"/>
              </a:rPr>
              <a:t>&lt;script&gt;</a:t>
            </a:r>
            <a:r>
              <a:rPr lang="zh-CN" altLang="en-US" dirty="0">
                <a:latin typeface="Arial" panose="020B0604020202020204" pitchFamily="34" charset="0"/>
                <a:ea typeface="Arial" panose="020B0604020202020204" pitchFamily="34" charset="0"/>
              </a:rPr>
              <a:t>标签应用</a:t>
            </a:r>
            <a:r>
              <a:rPr lang="en-US" altLang="zh-CN" dirty="0">
                <a:latin typeface="Arial" panose="020B0604020202020204" pitchFamily="34" charset="0"/>
                <a:ea typeface="Arial" panose="020B0604020202020204" pitchFamily="34" charset="0"/>
              </a:rPr>
              <a:t>javascript</a:t>
            </a:r>
            <a:r>
              <a:rPr lang="zh-CN" altLang="en-US" dirty="0">
                <a:latin typeface="Arial" panose="020B0604020202020204" pitchFamily="34" charset="0"/>
                <a:ea typeface="Arial" panose="020B0604020202020204" pitchFamily="34" charset="0"/>
              </a:rPr>
              <a:t>即可；</a:t>
            </a:r>
            <a:endParaRPr lang="en-US" altLang="zh-CN" dirty="0">
              <a:latin typeface="Arial" panose="020B0604020202020204" pitchFamily="34" charset="0"/>
              <a:ea typeface="Arial" panose="020B0604020202020204" pitchFamily="34" charset="0"/>
            </a:endParaRPr>
          </a:p>
          <a:p>
            <a:pPr lvl="0" eaLnBrk="1" hangingPunct="1">
              <a:spcBef>
                <a:spcPct val="0"/>
              </a:spcBef>
            </a:pPr>
            <a:r>
              <a:rPr lang="en-US" altLang="zh-CN" dirty="0">
                <a:latin typeface="Arial" panose="020B0604020202020204" pitchFamily="34" charset="0"/>
                <a:ea typeface="Arial" panose="020B0604020202020204" pitchFamily="34" charset="0"/>
              </a:rPr>
              <a:t>3</a:t>
            </a:r>
            <a:r>
              <a:rPr lang="zh-CN" altLang="en-US" dirty="0">
                <a:latin typeface="Arial" panose="020B0604020202020204" pitchFamily="34" charset="0"/>
                <a:ea typeface="Arial" panose="020B0604020202020204" pitchFamily="34" charset="0"/>
              </a:rPr>
              <a:t>、变量、数据类型、运算符、注释：学员要掌握，但是这里不着重讲解，让学员知道就行了，以后的章节中在演示操作例子中循徐渐进的让学员慢慢理解并加深印象，这些内容在后面章节的操作例子中大量用到，每次用到都要详细讲解；</a:t>
            </a:r>
            <a:endParaRPr lang="en-US" altLang="zh-CN" dirty="0">
              <a:latin typeface="Arial" panose="020B0604020202020204" pitchFamily="34" charset="0"/>
              <a:ea typeface="Arial" panose="020B0604020202020204" pitchFamily="34" charset="0"/>
            </a:endParaRPr>
          </a:p>
          <a:p>
            <a:pPr lvl="0" eaLnBrk="1" hangingPunct="1">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a:ln>
            <a:solidFill>
              <a:srgbClr val="000000"/>
            </a:solidFill>
            <a:miter/>
          </a:ln>
        </p:spPr>
      </p:sp>
      <p:sp>
        <p:nvSpPr>
          <p:cNvPr id="68610"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a:ln>
            <a:solidFill>
              <a:srgbClr val="000000"/>
            </a:solidFill>
            <a:miter/>
          </a:ln>
        </p:spPr>
      </p:sp>
      <p:sp>
        <p:nvSpPr>
          <p:cNvPr id="68610"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861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r>
              <a:rPr lang="en-US" altLang="zh-CN" dirty="0"/>
              <a:t>ECMAScript</a:t>
            </a:r>
            <a:r>
              <a:rPr lang="zh-CN" altLang="en-US" dirty="0"/>
              <a:t>是一种开放的、国际上广为接受的、标准的脚本语言规范。</a:t>
            </a:r>
            <a:endParaRPr lang="en-US" altLang="zh-CN" dirty="0"/>
          </a:p>
          <a:p>
            <a:pPr lvl="0" eaLnBrk="1" hangingPunct="1">
              <a:spcBef>
                <a:spcPct val="0"/>
              </a:spcBef>
            </a:pPr>
            <a:r>
              <a:rPr lang="en-US" altLang="zh-CN" dirty="0"/>
              <a:t>1</a:t>
            </a:r>
            <a:r>
              <a:rPr lang="zh-CN" altLang="en-US" dirty="0"/>
              <a:t>、</a:t>
            </a:r>
            <a:r>
              <a:rPr lang="en-US" altLang="zh-CN" dirty="0"/>
              <a:t>JavaScript</a:t>
            </a:r>
            <a:r>
              <a:rPr lang="zh-CN" altLang="en-US" dirty="0"/>
              <a:t>与</a:t>
            </a:r>
            <a:r>
              <a:rPr lang="en-US" altLang="zh-CN" dirty="0"/>
              <a:t>ECMAScript</a:t>
            </a:r>
            <a:r>
              <a:rPr lang="zh-CN" altLang="en-US" dirty="0"/>
              <a:t>的关系，以及</a:t>
            </a:r>
            <a:r>
              <a:rPr lang="en-US" altLang="zh-CN" dirty="0"/>
              <a:t>ECMAScript</a:t>
            </a:r>
            <a:r>
              <a:rPr lang="zh-CN" altLang="en-US" dirty="0"/>
              <a:t>是一种开放的、国际上广为接受的、标准的脚本语方规范，描述的内容：语法、变量、数据类型、逻辑控制语句等</a:t>
            </a:r>
            <a:endParaRPr lang="zh-CN" altLang="en-US" dirty="0"/>
          </a:p>
          <a:p>
            <a:pPr lvl="0" eaLnBrk="1" hangingPunct="1">
              <a:spcBef>
                <a:spcPct val="0"/>
              </a:spcBef>
            </a:pPr>
            <a:r>
              <a:rPr lang="en-US" altLang="zh-CN" dirty="0"/>
              <a:t>2</a:t>
            </a:r>
            <a:r>
              <a:rPr lang="zh-CN" altLang="en-US" dirty="0"/>
              <a:t>、编码遵循</a:t>
            </a:r>
            <a:r>
              <a:rPr lang="en-US" altLang="zh-CN" dirty="0"/>
              <a:t>ECMAScript</a:t>
            </a:r>
            <a:r>
              <a:rPr lang="zh-CN" altLang="en-US" dirty="0"/>
              <a:t>标准</a:t>
            </a:r>
            <a:endParaRPr lang="zh-CN" altLang="en-US" dirty="0"/>
          </a:p>
          <a:p>
            <a:pPr lvl="0" eaLnBrk="1" hangingPunct="1"/>
            <a:endParaRPr lang="zh-CN" altLang="en-US" dirty="0"/>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r>
              <a:rPr lang="en-US" altLang="zh-CN" dirty="0"/>
              <a:t>ECMAScript</a:t>
            </a:r>
            <a:r>
              <a:rPr lang="zh-CN" altLang="en-US" dirty="0"/>
              <a:t>是一种开放的、国际上广为接受的、标准的脚本语言规范。</a:t>
            </a:r>
            <a:endParaRPr lang="en-US" altLang="zh-CN" dirty="0"/>
          </a:p>
          <a:p>
            <a:pPr lvl="0" eaLnBrk="1" hangingPunct="1">
              <a:spcBef>
                <a:spcPct val="0"/>
              </a:spcBef>
            </a:pPr>
            <a:r>
              <a:rPr lang="en-US" altLang="zh-CN" dirty="0"/>
              <a:t>1</a:t>
            </a:r>
            <a:r>
              <a:rPr lang="zh-CN" altLang="en-US" dirty="0"/>
              <a:t>、</a:t>
            </a:r>
            <a:r>
              <a:rPr lang="en-US" altLang="zh-CN" dirty="0"/>
              <a:t>JavaScript</a:t>
            </a:r>
            <a:r>
              <a:rPr lang="zh-CN" altLang="en-US" dirty="0"/>
              <a:t>与</a:t>
            </a:r>
            <a:r>
              <a:rPr lang="en-US" altLang="zh-CN" dirty="0"/>
              <a:t>ECMAScript</a:t>
            </a:r>
            <a:r>
              <a:rPr lang="zh-CN" altLang="en-US" dirty="0"/>
              <a:t>的关系，以及</a:t>
            </a:r>
            <a:r>
              <a:rPr lang="en-US" altLang="zh-CN" dirty="0"/>
              <a:t>ECMAScript</a:t>
            </a:r>
            <a:r>
              <a:rPr lang="zh-CN" altLang="en-US" dirty="0"/>
              <a:t>是一种开放的、国际上广为接受的、标准的脚本语方规范，描述的内容：语法、变量、数据类型、逻辑控制语句等</a:t>
            </a:r>
            <a:endParaRPr lang="zh-CN" altLang="en-US" dirty="0"/>
          </a:p>
          <a:p>
            <a:pPr lvl="0" eaLnBrk="1" hangingPunct="1">
              <a:spcBef>
                <a:spcPct val="0"/>
              </a:spcBef>
            </a:pPr>
            <a:r>
              <a:rPr lang="en-US" altLang="zh-CN" dirty="0"/>
              <a:t>2</a:t>
            </a:r>
            <a:r>
              <a:rPr lang="zh-CN" altLang="en-US" dirty="0"/>
              <a:t>、编码遵循</a:t>
            </a:r>
            <a:r>
              <a:rPr lang="en-US" altLang="zh-CN" dirty="0"/>
              <a:t>ECMAScript</a:t>
            </a:r>
            <a:r>
              <a:rPr lang="zh-CN" altLang="en-US" dirty="0"/>
              <a:t>标准</a:t>
            </a:r>
            <a:endParaRPr lang="zh-CN" altLang="en-US" dirty="0"/>
          </a:p>
          <a:p>
            <a:pPr lvl="0" eaLnBrk="1" hangingPunct="1"/>
            <a:endParaRPr lang="zh-CN" altLang="en-US" dirty="0"/>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a:noFill/>
          <a:ln>
            <a:noFill/>
          </a:ln>
        </p:spPr>
        <p:txBody>
          <a:bodyPr wrap="square" lIns="91440" tIns="45720" rIns="91440" bIns="45720" anchor="t"/>
          <a:p>
            <a:pPr lvl="0" eaLnBrk="1" hangingPunct="1">
              <a:spcBef>
                <a:spcPct val="0"/>
              </a:spcBef>
            </a:pPr>
            <a:endParaRPr lang="zh-CN" altLang="en-US" dirty="0"/>
          </a:p>
        </p:txBody>
      </p:sp>
      <p:sp>
        <p:nvSpPr>
          <p:cNvPr id="62467"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zh-CN" altLang="en-US" dirty="0"/>
              <a:t>与</a:t>
            </a:r>
            <a:r>
              <a:rPr lang="en-US" altLang="zh-CN" dirty="0"/>
              <a:t>CSS</a:t>
            </a:r>
            <a:r>
              <a:rPr lang="zh-CN" altLang="en-US" dirty="0"/>
              <a:t>对比讲解</a:t>
            </a:r>
            <a:r>
              <a:rPr lang="en-US" altLang="zh-CN" dirty="0"/>
              <a:t>script</a:t>
            </a:r>
            <a:r>
              <a:rPr lang="zh-CN" altLang="en-US" dirty="0"/>
              <a:t>标签、</a:t>
            </a:r>
            <a:r>
              <a:rPr lang="en-US" altLang="zh-CN" dirty="0"/>
              <a:t>type</a:t>
            </a:r>
            <a:r>
              <a:rPr lang="zh-CN" altLang="en-US" dirty="0"/>
              <a:t>属性；</a:t>
            </a:r>
            <a:endParaRPr lang="en-US" altLang="zh-CN" dirty="0"/>
          </a:p>
          <a:p>
            <a:pPr lvl="0" eaLnBrk="1" hangingPunct="1">
              <a:spcBef>
                <a:spcPct val="0"/>
              </a:spcBef>
            </a:pPr>
            <a:r>
              <a:rPr lang="en-US" altLang="en-US" dirty="0"/>
              <a:t>&lt;script&gt;…&lt;/script&gt;</a:t>
            </a:r>
            <a:r>
              <a:rPr lang="zh-CN" altLang="en-US" dirty="0"/>
              <a:t>可以包含在文档中的任何地方，只要保证这些代码在被使用前已读取并加载到内存即可。</a:t>
            </a:r>
            <a:endParaRPr lang="en-US" altLang="zh-CN" dirty="0"/>
          </a:p>
          <a:p>
            <a:pPr lvl="0" eaLnBrk="1" hangingPunct="1">
              <a:spcBef>
                <a:spcPct val="0"/>
              </a:spcBef>
            </a:pPr>
            <a:r>
              <a:rPr lang="zh-CN" altLang="en-US" dirty="0"/>
              <a:t>演示（</a:t>
            </a:r>
            <a:r>
              <a:rPr lang="en-US" altLang="zh-CN" dirty="0"/>
              <a:t>javascript</a:t>
            </a:r>
            <a:r>
              <a:rPr lang="zh-CN" altLang="en-US" dirty="0"/>
              <a:t>基本结构）：介绍例子中的语句作用，让学员对</a:t>
            </a:r>
            <a:r>
              <a:rPr lang="en-US" altLang="zh-CN" dirty="0"/>
              <a:t>Javascript</a:t>
            </a:r>
            <a:r>
              <a:rPr lang="zh-CN" altLang="en-US" dirty="0"/>
              <a:t>有一个认识即可；</a:t>
            </a:r>
            <a:endParaRPr lang="en-US" altLang="zh-CN"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zh-CN" altLang="en-US" dirty="0"/>
              <a:t>与</a:t>
            </a:r>
            <a:r>
              <a:rPr lang="en-US" altLang="zh-CN" dirty="0"/>
              <a:t>CSS</a:t>
            </a:r>
            <a:r>
              <a:rPr lang="zh-CN" altLang="en-US" dirty="0"/>
              <a:t>对比讲解</a:t>
            </a:r>
            <a:r>
              <a:rPr lang="en-US" altLang="zh-CN" dirty="0"/>
              <a:t>script</a:t>
            </a:r>
            <a:r>
              <a:rPr lang="zh-CN" altLang="en-US" dirty="0"/>
              <a:t>标签、</a:t>
            </a:r>
            <a:r>
              <a:rPr lang="en-US" altLang="zh-CN" dirty="0"/>
              <a:t>type</a:t>
            </a:r>
            <a:r>
              <a:rPr lang="zh-CN" altLang="en-US" dirty="0"/>
              <a:t>属性；</a:t>
            </a:r>
            <a:endParaRPr lang="en-US" altLang="zh-CN" dirty="0"/>
          </a:p>
          <a:p>
            <a:pPr lvl="0" eaLnBrk="1" hangingPunct="1">
              <a:spcBef>
                <a:spcPct val="0"/>
              </a:spcBef>
            </a:pPr>
            <a:r>
              <a:rPr lang="en-US" altLang="en-US" dirty="0"/>
              <a:t>&lt;script&gt;…&lt;/script&gt;</a:t>
            </a:r>
            <a:r>
              <a:rPr lang="zh-CN" altLang="en-US" dirty="0"/>
              <a:t>可以包含在文档中的任何地方，只要保证这些代码在被使用前已读取并加载到内存即可。</a:t>
            </a:r>
            <a:endParaRPr lang="en-US" altLang="zh-CN" dirty="0"/>
          </a:p>
          <a:p>
            <a:pPr lvl="0" eaLnBrk="1" hangingPunct="1">
              <a:spcBef>
                <a:spcPct val="0"/>
              </a:spcBef>
            </a:pPr>
            <a:r>
              <a:rPr lang="zh-CN" altLang="en-US" dirty="0"/>
              <a:t>演示（</a:t>
            </a:r>
            <a:r>
              <a:rPr lang="en-US" altLang="zh-CN" dirty="0"/>
              <a:t>javascript</a:t>
            </a:r>
            <a:r>
              <a:rPr lang="zh-CN" altLang="en-US" dirty="0"/>
              <a:t>基本结构）：介绍例子中的语句作用，让学员对</a:t>
            </a:r>
            <a:r>
              <a:rPr lang="en-US" altLang="zh-CN" dirty="0"/>
              <a:t>Javascript</a:t>
            </a:r>
            <a:r>
              <a:rPr lang="zh-CN" altLang="en-US" dirty="0"/>
              <a:t>有一个认识即可；</a:t>
            </a:r>
            <a:endParaRPr lang="en-US" altLang="zh-CN"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zh-CN" altLang="en-US" dirty="0"/>
              <a:t>与</a:t>
            </a:r>
            <a:r>
              <a:rPr lang="en-US" altLang="zh-CN" dirty="0"/>
              <a:t>CSS</a:t>
            </a:r>
            <a:r>
              <a:rPr lang="zh-CN" altLang="en-US" dirty="0"/>
              <a:t>对比讲解</a:t>
            </a:r>
            <a:r>
              <a:rPr lang="en-US" altLang="zh-CN" dirty="0"/>
              <a:t>script</a:t>
            </a:r>
            <a:r>
              <a:rPr lang="zh-CN" altLang="en-US" dirty="0"/>
              <a:t>标签、</a:t>
            </a:r>
            <a:r>
              <a:rPr lang="en-US" altLang="zh-CN" dirty="0"/>
              <a:t>type</a:t>
            </a:r>
            <a:r>
              <a:rPr lang="zh-CN" altLang="en-US" dirty="0"/>
              <a:t>属性；</a:t>
            </a:r>
            <a:endParaRPr lang="en-US" altLang="zh-CN" dirty="0"/>
          </a:p>
          <a:p>
            <a:pPr lvl="0" eaLnBrk="1" hangingPunct="1">
              <a:spcBef>
                <a:spcPct val="0"/>
              </a:spcBef>
            </a:pPr>
            <a:r>
              <a:rPr lang="en-US" altLang="en-US" dirty="0"/>
              <a:t>&lt;script&gt;…&lt;/script&gt;</a:t>
            </a:r>
            <a:r>
              <a:rPr lang="zh-CN" altLang="en-US" dirty="0"/>
              <a:t>可以包含在文档中的任何地方，只要保证这些代码在被使用前已读取并加载到内存即可。</a:t>
            </a:r>
            <a:endParaRPr lang="en-US" altLang="zh-CN" dirty="0"/>
          </a:p>
          <a:p>
            <a:pPr lvl="0" eaLnBrk="1" hangingPunct="1">
              <a:spcBef>
                <a:spcPct val="0"/>
              </a:spcBef>
            </a:pPr>
            <a:r>
              <a:rPr lang="zh-CN" altLang="en-US" dirty="0"/>
              <a:t>演示（</a:t>
            </a:r>
            <a:r>
              <a:rPr lang="en-US" altLang="zh-CN" dirty="0"/>
              <a:t>javascript</a:t>
            </a:r>
            <a:r>
              <a:rPr lang="zh-CN" altLang="en-US" dirty="0"/>
              <a:t>基本结构）：介绍例子中的语句作用，让学员对</a:t>
            </a:r>
            <a:r>
              <a:rPr lang="en-US" altLang="zh-CN" dirty="0"/>
              <a:t>Javascript</a:t>
            </a:r>
            <a:r>
              <a:rPr lang="zh-CN" altLang="en-US" dirty="0"/>
              <a:t>有一个认识即可；</a:t>
            </a:r>
            <a:endParaRPr lang="en-US" altLang="zh-CN"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noTextEdit="1"/>
          </p:cNvSpPr>
          <p:nvPr>
            <p:ph type="sldImg"/>
          </p:nvPr>
        </p:nvSpPr>
        <p:spPr>
          <a:ln>
            <a:solidFill>
              <a:srgbClr val="000000"/>
            </a:solidFill>
            <a:miter/>
          </a:ln>
        </p:spPr>
      </p:sp>
      <p:sp>
        <p:nvSpPr>
          <p:cNvPr id="27650" name="备注占位符 2"/>
          <p:cNvSpPr>
            <a:spLocks noGrp="1"/>
          </p:cNvSpPr>
          <p:nvPr>
            <p:ph type="body"/>
          </p:nvPr>
        </p:nvSpPr>
        <p:spPr>
          <a:noFill/>
          <a:ln>
            <a:noFill/>
          </a:ln>
        </p:spPr>
        <p:txBody>
          <a:bodyPr wrap="square" lIns="91440" tIns="45720" rIns="91440" bIns="45720" anchor="t"/>
          <a:p>
            <a:pPr lvl="0" eaLnBrk="1" hangingPunct="1">
              <a:spcBef>
                <a:spcPct val="0"/>
              </a:spcBef>
            </a:pPr>
            <a:r>
              <a:rPr lang="zh-CN" altLang="en-US" dirty="0"/>
              <a:t>讲解：</a:t>
            </a:r>
            <a:endParaRPr lang="en-US" altLang="zh-CN" dirty="0"/>
          </a:p>
          <a:p>
            <a:pPr lvl="0" eaLnBrk="1" hangingPunct="1">
              <a:spcBef>
                <a:spcPct val="0"/>
              </a:spcBef>
            </a:pPr>
            <a:r>
              <a:rPr lang="zh-CN" altLang="en-US" dirty="0"/>
              <a:t>与</a:t>
            </a:r>
            <a:r>
              <a:rPr lang="en-US" altLang="zh-CN" dirty="0"/>
              <a:t>CSS</a:t>
            </a:r>
            <a:r>
              <a:rPr lang="zh-CN" altLang="en-US" dirty="0"/>
              <a:t>对比讲解</a:t>
            </a:r>
            <a:r>
              <a:rPr lang="en-US" altLang="zh-CN" dirty="0"/>
              <a:t>script</a:t>
            </a:r>
            <a:r>
              <a:rPr lang="zh-CN" altLang="en-US" dirty="0"/>
              <a:t>标签、</a:t>
            </a:r>
            <a:r>
              <a:rPr lang="en-US" altLang="zh-CN" dirty="0"/>
              <a:t>type</a:t>
            </a:r>
            <a:r>
              <a:rPr lang="zh-CN" altLang="en-US" dirty="0"/>
              <a:t>属性；</a:t>
            </a:r>
            <a:endParaRPr lang="en-US" altLang="zh-CN" dirty="0"/>
          </a:p>
          <a:p>
            <a:pPr lvl="0" eaLnBrk="1" hangingPunct="1">
              <a:spcBef>
                <a:spcPct val="0"/>
              </a:spcBef>
            </a:pPr>
            <a:r>
              <a:rPr lang="en-US" altLang="en-US" dirty="0"/>
              <a:t>&lt;script&gt;…&lt;/script&gt;</a:t>
            </a:r>
            <a:r>
              <a:rPr lang="zh-CN" altLang="en-US" dirty="0"/>
              <a:t>可以包含在文档中的任何地方，只要保证这些代码在被使用前已读取并加载到内存即可。</a:t>
            </a:r>
            <a:endParaRPr lang="en-US" altLang="zh-CN" dirty="0"/>
          </a:p>
          <a:p>
            <a:pPr lvl="0" eaLnBrk="1" hangingPunct="1">
              <a:spcBef>
                <a:spcPct val="0"/>
              </a:spcBef>
            </a:pPr>
            <a:r>
              <a:rPr lang="zh-CN" altLang="en-US" dirty="0"/>
              <a:t>演示（</a:t>
            </a:r>
            <a:r>
              <a:rPr lang="en-US" altLang="zh-CN" dirty="0"/>
              <a:t>javascript</a:t>
            </a:r>
            <a:r>
              <a:rPr lang="zh-CN" altLang="en-US" dirty="0"/>
              <a:t>基本结构）：介绍例子中的语句作用，让学员对</a:t>
            </a:r>
            <a:r>
              <a:rPr lang="en-US" altLang="zh-CN" dirty="0"/>
              <a:t>Javascript</a:t>
            </a:r>
            <a:r>
              <a:rPr lang="zh-CN" altLang="en-US" dirty="0"/>
              <a:t>有一个认识即可；</a:t>
            </a:r>
            <a:endParaRPr lang="en-US" altLang="zh-CN" dirty="0"/>
          </a:p>
        </p:txBody>
      </p:sp>
      <p:sp>
        <p:nvSpPr>
          <p:cNvPr id="27651" name="灯片编号占位符 3"/>
          <p:cNvSpPr txBox="1">
            <a:spLocks noGrp="1"/>
          </p:cNvSpPr>
          <p:nvPr>
            <p:ph type="sldNum" sz="quarter"/>
          </p:nvPr>
        </p:nvSpPr>
        <p:spPr>
          <a:xfrm>
            <a:off x="3884613" y="8685213"/>
            <a:ext cx="2971800" cy="457200"/>
          </a:xfrm>
          <a:prstGeom prst="rect">
            <a:avLst/>
          </a:prstGeom>
          <a:noFill/>
          <a:ln w="9525">
            <a:noFill/>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lvl1pPr>
              <a:defRPr baseline="0">
                <a:solidFill>
                  <a:srgbClr val="009966"/>
                </a:solidFill>
              </a:defRPr>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baseline="0">
                <a:solidFill>
                  <a:srgbClr val="0099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dirty="0" smtClean="0"/>
              <a:t>单击此处编辑母版副标题样式</a:t>
            </a:r>
            <a:endParaRPr lang="zh-CN" altLang="en-US" strike="noStrike" noProof="1" dirty="0"/>
          </a:p>
        </p:txBody>
      </p:sp>
      <p:sp>
        <p:nvSpPr>
          <p:cNvPr id="8" name="页脚占位符 3"/>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4"/>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076" name="直接连接符 8"/>
          <p:cNvSpPr/>
          <p:nvPr userDrawn="1"/>
        </p:nvSpPr>
        <p:spPr>
          <a:xfrm rot="5400000">
            <a:off x="709613" y="2563813"/>
            <a:ext cx="3152775" cy="3175"/>
          </a:xfrm>
          <a:prstGeom prst="line">
            <a:avLst/>
          </a:prstGeom>
          <a:ln w="6350" cap="flat" cmpd="sng">
            <a:solidFill>
              <a:srgbClr val="7F7F7F">
                <a:alpha val="50195"/>
              </a:srgbClr>
            </a:solidFill>
            <a:prstDash val="solid"/>
            <a:round/>
            <a:headEnd type="none" w="med" len="med"/>
            <a:tailEnd type="none" w="med" len="med"/>
          </a:ln>
        </p:spPr>
        <p:txBody>
          <a:bodyPr anchor="t"/>
          <a:p>
            <a:pPr lvl="0" indent="0"/>
            <a:endParaRPr lang="zh-CN" altLang="en-US"/>
          </a:p>
        </p:txBody>
      </p:sp>
      <p:sp>
        <p:nvSpPr>
          <p:cNvPr id="6" name="文本占位符 33"/>
          <p:cNvSpPr>
            <a:spLocks noGrp="1"/>
          </p:cNvSpPr>
          <p:nvPr>
            <p:ph type="body" sz="quarter" idx="12"/>
          </p:nvPr>
        </p:nvSpPr>
        <p:spPr>
          <a:xfrm>
            <a:off x="-32" y="919173"/>
            <a:ext cx="2214578" cy="928694"/>
          </a:xfrm>
        </p:spPr>
        <p:txBody>
          <a:bodyPr lIns="0" tIns="0" rIns="0" bIns="0" rtlCol="0" anchor="ctr">
            <a:normAutofit/>
          </a:bodyPr>
          <a:lstStyle>
            <a:lvl1pPr algn="ctr" defTabSz="913765" rtl="0" eaLnBrk="1" latinLnBrk="0" hangingPunct="1">
              <a:lnSpc>
                <a:spcPct val="150000"/>
              </a:lnSpc>
              <a:spcBef>
                <a:spcPct val="0"/>
              </a:spcBef>
              <a:buNone/>
              <a:defRPr lang="en-US" altLang="zh-CN" sz="2400" b="1" kern="1200" baseline="0" dirty="0" smtClean="0">
                <a:solidFill>
                  <a:srgbClr val="009966"/>
                </a:solidFill>
                <a:latin typeface="微软雅黑" panose="020B0503020204020204" pitchFamily="34" charset="-122"/>
                <a:ea typeface="微软雅黑" panose="020B0503020204020204" pitchFamily="34" charset="-122"/>
                <a:cs typeface="+mj-cs"/>
              </a:defRPr>
            </a:lvl1pPr>
          </a:lstStyle>
          <a:p>
            <a:pPr lvl="0" fontAlgn="base"/>
            <a:r>
              <a:rPr lang="zh-CN" altLang="en-US" strike="noStrike" noProof="1" smtClean="0"/>
              <a:t>单击此处编辑母版文本样式</a:t>
            </a:r>
            <a:endParaRPr lang="zh-CN" altLang="en-US" strike="noStrike" noProof="1" smtClean="0"/>
          </a:p>
        </p:txBody>
      </p:sp>
      <p:sp>
        <p:nvSpPr>
          <p:cNvPr id="7" name="文本占位符 33"/>
          <p:cNvSpPr>
            <a:spLocks noGrp="1"/>
          </p:cNvSpPr>
          <p:nvPr>
            <p:ph type="body" sz="quarter" idx="13"/>
          </p:nvPr>
        </p:nvSpPr>
        <p:spPr>
          <a:xfrm>
            <a:off x="-32" y="3205189"/>
            <a:ext cx="2214578" cy="928694"/>
          </a:xfrm>
        </p:spPr>
        <p:txBody>
          <a:bodyPr lIns="0" tIns="0" rIns="0" bIns="0" rtlCol="0" anchor="ctr">
            <a:normAutofit/>
          </a:bodyPr>
          <a:lstStyle>
            <a:lvl1pPr algn="ctr" defTabSz="913765" rtl="0" eaLnBrk="1" latinLnBrk="0" hangingPunct="1">
              <a:lnSpc>
                <a:spcPct val="150000"/>
              </a:lnSpc>
              <a:spcBef>
                <a:spcPct val="0"/>
              </a:spcBef>
              <a:buNone/>
              <a:defRPr lang="en-US" altLang="zh-CN" sz="2400" b="1" kern="1200" baseline="0" dirty="0" smtClean="0">
                <a:solidFill>
                  <a:srgbClr val="009966"/>
                </a:solidFill>
                <a:latin typeface="微软雅黑" panose="020B0503020204020204" pitchFamily="34" charset="-122"/>
                <a:ea typeface="微软雅黑" panose="020B0503020204020204" pitchFamily="34" charset="-122"/>
                <a:cs typeface="+mj-cs"/>
              </a:defRPr>
            </a:lvl1pPr>
          </a:lstStyle>
          <a:p>
            <a:pPr lvl="0" fontAlgn="base"/>
            <a:r>
              <a:rPr lang="zh-CN" altLang="en-US" strike="noStrike" noProof="1" smtClean="0"/>
              <a:t>单击此处编辑母版文本样式</a:t>
            </a:r>
            <a:endParaRPr lang="zh-CN" altLang="en-US" strike="noStrike" noProof="1" smtClean="0"/>
          </a:p>
        </p:txBody>
      </p:sp>
      <p:sp>
        <p:nvSpPr>
          <p:cNvPr id="9" name="内容占位符 2"/>
          <p:cNvSpPr>
            <a:spLocks noGrp="1"/>
          </p:cNvSpPr>
          <p:nvPr>
            <p:ph idx="1"/>
          </p:nvPr>
        </p:nvSpPr>
        <p:spPr>
          <a:xfrm>
            <a:off x="2357422" y="985837"/>
            <a:ext cx="6143668" cy="2514607"/>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2" name="页脚占位符 2"/>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10" name="灯片编号占位符 3"/>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4101" name="图片 8" descr="logo.png"/>
          <p:cNvPicPr>
            <a:picLocks noChangeAspect="1"/>
          </p:cNvPicPr>
          <p:nvPr userDrawn="1"/>
        </p:nvPicPr>
        <p:blipFill>
          <a:blip r:embed="rId2"/>
          <a:stretch>
            <a:fillRect/>
          </a:stretch>
        </p:blipFill>
        <p:spPr>
          <a:xfrm>
            <a:off x="7704138" y="4357688"/>
            <a:ext cx="1154112" cy="500062"/>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900000" y="1260000"/>
            <a:ext cx="7200000" cy="2520000"/>
          </a:xfrm>
        </p:spPr>
        <p:txBody>
          <a:bodyPr anchor="t" anchorCtr="0"/>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5"/>
          </p:nvPr>
        </p:nvSpPr>
        <p:spPr>
          <a:xfrm>
            <a:off x="3124200" y="4767263"/>
            <a:ext cx="2895600" cy="274638"/>
          </a:xfrm>
          <a:prstGeom prst="rect">
            <a:avLst/>
          </a:prstGeom>
          <a:noFill/>
          <a:ln w="9525">
            <a:noFill/>
            <a:miter lim="800000"/>
          </a:ln>
        </p:spPr>
        <p:txBody>
          <a:bodyPr vert="horz" wrap="square" lIns="91440" tIns="45720" rIns="91440" bIns="45720" numCol="1" anchor="ctr" anchorCtr="0" compatLnSpc="1"/>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6" name="灯片编号占位符 5"/>
          <p:cNvSpPr>
            <a:spLocks noGrp="1"/>
          </p:cNvSpPr>
          <p:nvPr>
            <p:ph type="sldNum" sz="quarter" idx="16"/>
          </p:nvPr>
        </p:nvSpPr>
        <p:spPr>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solidFill>
        <a:effectLst/>
      </p:bgPr>
    </p:bg>
    <p:spTree>
      <p:nvGrpSpPr>
        <p:cNvPr id="1" name=""/>
        <p:cNvGrpSpPr/>
        <p:nvPr/>
      </p:nvGrpSpPr>
      <p:grpSpPr>
        <a:xfrm>
          <a:off x="0" y="0"/>
          <a:ext cx="0" cy="0"/>
          <a:chOff x="0" y="0"/>
          <a:chExt cx="0" cy="0"/>
        </a:xfrm>
      </p:grpSpPr>
      <p:cxnSp>
        <p:nvCxnSpPr>
          <p:cNvPr id="5125" name="直接连接符 8"/>
          <p:cNvCxnSpPr/>
          <p:nvPr/>
        </p:nvCxnSpPr>
        <p:spPr>
          <a:xfrm>
            <a:off x="4787265" y="1203960"/>
            <a:ext cx="0" cy="3455670"/>
          </a:xfrm>
          <a:prstGeom prst="line">
            <a:avLst/>
          </a:prstGeom>
          <a:ln w="9525" cap="flat" cmpd="sng">
            <a:solidFill>
              <a:srgbClr val="BFBFBF"/>
            </a:solidFill>
            <a:prstDash val="solid"/>
            <a:round/>
            <a:headEnd type="none" w="med" len="med"/>
            <a:tailEnd type="none" w="med" len="med"/>
          </a:ln>
        </p:spPr>
      </p:cxnSp>
      <p:pic>
        <p:nvPicPr>
          <p:cNvPr id="5126" name="图片 9" descr="logo.png"/>
          <p:cNvPicPr>
            <a:picLocks noChangeAspect="1"/>
          </p:cNvPicPr>
          <p:nvPr userDrawn="1"/>
        </p:nvPicPr>
        <p:blipFill>
          <a:blip r:embed="rId2"/>
          <a:stretch>
            <a:fillRect/>
          </a:stretch>
        </p:blipFill>
        <p:spPr>
          <a:xfrm>
            <a:off x="7704138" y="4357688"/>
            <a:ext cx="1154112" cy="500062"/>
          </a:xfrm>
          <a:prstGeom prst="rect">
            <a:avLst/>
          </a:prstGeom>
          <a:noFill/>
          <a:ln w="9525">
            <a:noFill/>
          </a:ln>
        </p:spPr>
      </p:pic>
      <p:sp>
        <p:nvSpPr>
          <p:cNvPr id="3" name="文本占位符 2"/>
          <p:cNvSpPr>
            <a:spLocks noGrp="1"/>
          </p:cNvSpPr>
          <p:nvPr>
            <p:ph type="body" idx="1"/>
          </p:nvPr>
        </p:nvSpPr>
        <p:spPr>
          <a:xfrm>
            <a:off x="457200" y="342909"/>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313690" y="823921"/>
            <a:ext cx="4040188" cy="28908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342909"/>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dirty="0" smtClean="0"/>
              <a:t>单击此处编辑母版文本样式</a:t>
            </a:r>
            <a:endParaRPr lang="zh-CN" altLang="en-US" strike="noStrike" noProof="1" dirty="0" smtClean="0"/>
          </a:p>
        </p:txBody>
      </p:sp>
      <p:sp>
        <p:nvSpPr>
          <p:cNvPr id="6" name="内容占位符 5"/>
          <p:cNvSpPr>
            <a:spLocks noGrp="1"/>
          </p:cNvSpPr>
          <p:nvPr>
            <p:ph sz="quarter" idx="4"/>
          </p:nvPr>
        </p:nvSpPr>
        <p:spPr>
          <a:xfrm>
            <a:off x="4645025" y="823921"/>
            <a:ext cx="4041775" cy="28908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页脚占位符 1"/>
          <p:cNvSpPr>
            <a:spLocks noGrp="1"/>
          </p:cNvSpPr>
          <p:nvPr>
            <p:ph type="ftr" sz="quarter" idx="13"/>
          </p:nvPr>
        </p:nvSpPr>
        <p:spPr>
          <a:xfrm>
            <a:off x="3124200" y="4767263"/>
            <a:ext cx="2895600" cy="274638"/>
          </a:xfrm>
          <a:prstGeom prst="rect">
            <a:avLst/>
          </a:prstGeom>
          <a:noFill/>
          <a:ln w="9525">
            <a:noFill/>
            <a:miter lim="800000"/>
          </a:ln>
        </p:spPr>
        <p:txBody>
          <a:bodyPr vert="horz" wrap="square" lIns="91440" tIns="45720" rIns="91440" bIns="45720" numCol="1" anchor="ctr" anchorCtr="0" compatLnSpc="1"/>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7" name="灯片编号占位符 6"/>
          <p:cNvSpPr>
            <a:spLocks noGrp="1"/>
          </p:cNvSpPr>
          <p:nvPr>
            <p:ph type="sldNum" sz="quarter" idx="14"/>
          </p:nvPr>
        </p:nvSpPr>
        <p:spPr>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8" name="页脚占位符 3"/>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4"/>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5" name="内容占位符 2"/>
          <p:cNvSpPr>
            <a:spLocks noGrp="1"/>
          </p:cNvSpPr>
          <p:nvPr>
            <p:ph idx="1"/>
          </p:nvPr>
        </p:nvSpPr>
        <p:spPr>
          <a:xfrm>
            <a:off x="457200" y="1200150"/>
            <a:ext cx="8229600" cy="351474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8" name="页脚占位符 2"/>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3"/>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8" name="页脚占位符 1"/>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2"/>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400" b="1"/>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575050" y="204788"/>
            <a:ext cx="5111750" cy="4389437"/>
          </a:xfrm>
        </p:spPr>
        <p:txBody>
          <a:bodyPr/>
          <a:lstStyle>
            <a:lvl1pPr>
              <a:defRPr sz="24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dirty="0" smtClean="0"/>
              <a:t>单击此处编辑母版文本样式</a:t>
            </a:r>
            <a:endParaRPr lang="zh-CN" altLang="en-US" strike="noStrike" noProof="1" dirty="0" smtClean="0"/>
          </a:p>
        </p:txBody>
      </p:sp>
      <p:sp>
        <p:nvSpPr>
          <p:cNvPr id="8" name="页脚占位符 4"/>
          <p:cNvSpPr>
            <a:spLocks noGrp="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zh-CN" altLang="zh-CN" b="0" i="0" kern="1200" cap="none" spc="0" normalizeH="0" baseline="0" noProof="0">
              <a:latin typeface="+mn-lt"/>
              <a:ea typeface="+mn-ea"/>
              <a:cs typeface="+mn-cs"/>
              <a:sym typeface="微软雅黑" panose="020B0503020204020204" pitchFamily="34" charset="-122"/>
            </a:endParaRPr>
          </a:p>
        </p:txBody>
      </p:sp>
      <p:sp>
        <p:nvSpPr>
          <p:cNvPr id="9" name="灯片编号占位符 5"/>
          <p:cNvSpPr>
            <a:spLocks noGrp="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algn="r" eaLnBrk="1" fontAlgn="base" hangingPunct="1">
              <a:buChar char="•"/>
            </a:pPr>
            <a:fld id="{9A0DB2DC-4C9A-4742-B13C-FB6460FD3503}" type="slidenum">
              <a:rPr lang="zh-CN" altLang="en-US" sz="1200"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p>
            <a:pPr lvl="0" indent="-914400"/>
            <a:r>
              <a:rPr lang="zh-CN" altLang="en-US" dirty="0"/>
              <a:t>单击此处编辑母版标题样式</a:t>
            </a:r>
            <a:endParaRPr lang="zh-CN" altLang="en-US" dirty="0"/>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页脚占位符 4"/>
          <p:cNvSpPr>
            <a:spLocks noGrp="1" noChangeArrowheads="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mn-lt"/>
                <a:ea typeface="+mn-ea"/>
                <a:sym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mn-lt"/>
              <a:ea typeface="+mn-ea"/>
              <a:cs typeface="+mn-cs"/>
              <a:sym typeface="微软雅黑" panose="020B0503020204020204" pitchFamily="34" charset="-122"/>
            </a:endParaRPr>
          </a:p>
        </p:txBody>
      </p:sp>
      <p:sp>
        <p:nvSpPr>
          <p:cNvPr id="1029" name="灯片编号占位符 5"/>
          <p:cNvSpPr>
            <a:spLocks noGrp="1" noChangeArrowheads="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p>
            <a:pPr lvl="0" algn="r" eaLnBrk="1" fontAlgn="base" hangingPunct="1">
              <a:buChar char="•"/>
            </a:pPr>
            <a:fld id="{9A0DB2DC-4C9A-4742-B13C-FB6460FD3503}" type="slidenum">
              <a:rPr lang="zh-CN" altLang="en-US" sz="1200" strike="noStrike" noProof="1" dirty="0">
                <a:solidFill>
                  <a:srgbClr val="898989"/>
                </a:solidFill>
                <a:latin typeface="微软雅黑" panose="020B0503020204020204" pitchFamily="34" charset="-122"/>
                <a:ea typeface="微软雅黑" panose="020B0503020204020204" pitchFamily="34" charset="-122"/>
                <a:cs typeface="+mn-ea"/>
                <a:sym typeface="微软雅黑" panose="020B0503020204020204" pitchFamily="34" charset="-122"/>
              </a:rPr>
            </a:fld>
            <a:endParaRPr lang="zh-CN" altLang="en-US" sz="1200" strike="noStrike" noProof="1"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 name="等腰三角形 6"/>
          <p:cNvSpPr/>
          <p:nvPr/>
        </p:nvSpPr>
        <p:spPr>
          <a:xfrm rot="5400000">
            <a:off x="-33337" y="382588"/>
            <a:ext cx="498475" cy="428625"/>
          </a:xfrm>
          <a:prstGeom prst="triangle">
            <a:avLst>
              <a:gd name="adj" fmla="val 50000"/>
            </a:avLst>
          </a:prstGeom>
          <a:solidFill>
            <a:srgbClr val="009966"/>
          </a:solidFill>
          <a:ln w="9525">
            <a:noFill/>
          </a:ln>
        </p:spPr>
        <p:txBody>
          <a:bodyPr anchor="ctr"/>
          <a:p>
            <a:pPr lvl="0" indent="0" algn="ctr"/>
            <a:endParaRPr lang="zh-CN" altLang="zh-CN" dirty="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031" name="图片 8" descr="logo.png"/>
          <p:cNvPicPr>
            <a:picLocks noChangeAspect="1"/>
          </p:cNvPicPr>
          <p:nvPr userDrawn="1"/>
        </p:nvPicPr>
        <p:blipFill>
          <a:blip r:embed="rId9"/>
          <a:stretch>
            <a:fillRect/>
          </a:stretch>
        </p:blipFill>
        <p:spPr>
          <a:xfrm>
            <a:off x="7704138" y="4357688"/>
            <a:ext cx="1154112" cy="5000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marL="914400" indent="-914400" algn="l" rtl="0" eaLnBrk="0" fontAlgn="base" hangingPunct="0">
        <a:spcBef>
          <a:spcPct val="0"/>
        </a:spcBef>
        <a:spcAft>
          <a:spcPct val="0"/>
        </a:spcAft>
        <a:defRPr sz="2400" b="1">
          <a:solidFill>
            <a:schemeClr val="tx1"/>
          </a:solidFill>
          <a:latin typeface="+mj-lt"/>
          <a:ea typeface="+mj-ea"/>
          <a:cs typeface="+mj-cs"/>
          <a:sym typeface="Calibri" panose="020F0502020204030204" pitchFamily="34" charset="0"/>
        </a:defRPr>
      </a:lvl1pPr>
      <a:lvl2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l" rtl="0" eaLnBrk="0" fontAlgn="base" hangingPunct="0">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8288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22860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743200" indent="-914400" algn="l" rtl="0" fontAlgn="base">
        <a:spcBef>
          <a:spcPct val="0"/>
        </a:spcBef>
        <a:spcAft>
          <a:spcPct val="0"/>
        </a:spcAft>
        <a:defRPr sz="30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9.jpe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12.jpeg"/><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6.xml"/><Relationship Id="rId2" Type="http://schemas.openxmlformats.org/officeDocument/2006/relationships/image" Target="../media/image22.GIF"/><Relationship Id="rId1" Type="http://schemas.openxmlformats.org/officeDocument/2006/relationships/image" Target="../media/image2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ctrTitle"/>
          </p:nvPr>
        </p:nvSpPr>
        <p:spPr>
          <a:xfrm>
            <a:off x="614045" y="1393825"/>
            <a:ext cx="7772400" cy="1871345"/>
          </a:xfrm>
        </p:spPr>
        <p:txBody>
          <a:bodyPr wrap="square" lIns="91440" tIns="45720" rIns="91440" bIns="45720" anchor="ctr"/>
          <a:p>
            <a:pPr marL="0" indent="0" algn="ctr" eaLnBrk="1" hangingPunct="1">
              <a:lnSpc>
                <a:spcPct val="150000"/>
              </a:lnSpc>
            </a:pPr>
            <a:r>
              <a:rPr lang="en-US" altLang="zh-CN" sz="4000" baseline="0" dirty="0">
                <a:solidFill>
                  <a:srgbClr val="009966"/>
                </a:solidFill>
                <a:latin typeface="微软雅黑" panose="020B0503020204020204" pitchFamily="34" charset="-122"/>
                <a:ea typeface="微软雅黑" panose="020B0503020204020204" pitchFamily="34" charset="-122"/>
                <a:cs typeface="+mj-cs"/>
                <a:sym typeface="Calibri" panose="020F0502020204030204" pitchFamily="34" charset="0"/>
              </a:rPr>
              <a:t>Canvas </a:t>
            </a:r>
            <a:r>
              <a:rPr lang="zh-CN" altLang="en-US" sz="4000" baseline="0" dirty="0">
                <a:solidFill>
                  <a:srgbClr val="009966"/>
                </a:solidFill>
                <a:latin typeface="微软雅黑" panose="020B0503020204020204" pitchFamily="34" charset="-122"/>
                <a:ea typeface="微软雅黑" panose="020B0503020204020204" pitchFamily="34" charset="-122"/>
                <a:cs typeface="+mj-cs"/>
                <a:sym typeface="Calibri" panose="020F0502020204030204" pitchFamily="34" charset="0"/>
              </a:rPr>
              <a:t>基 础</a:t>
            </a:r>
            <a:br>
              <a:rPr lang="zh-CN" altLang="en-US" sz="4000" baseline="0" dirty="0">
                <a:solidFill>
                  <a:srgbClr val="009966"/>
                </a:solidFill>
                <a:latin typeface="微软雅黑" panose="020B0503020204020204" pitchFamily="34" charset="-122"/>
                <a:ea typeface="微软雅黑" panose="020B0503020204020204" pitchFamily="34" charset="-122"/>
                <a:cs typeface="+mj-cs"/>
                <a:sym typeface="Calibri" panose="020F0502020204030204" pitchFamily="34" charset="0"/>
              </a:rPr>
            </a:br>
            <a:r>
              <a:rPr lang="zh-CN" altLang="en-US" sz="4000" baseline="0" dirty="0">
                <a:solidFill>
                  <a:srgbClr val="009966"/>
                </a:solidFill>
                <a:latin typeface="微软雅黑" panose="020B0503020204020204" pitchFamily="34" charset="-122"/>
                <a:ea typeface="微软雅黑" panose="020B0503020204020204" pitchFamily="34" charset="-122"/>
                <a:cs typeface="+mj-cs"/>
                <a:sym typeface="Calibri" panose="020F0502020204030204" pitchFamily="34" charset="0"/>
              </a:rPr>
              <a:t>	</a:t>
            </a:r>
            <a:r>
              <a:rPr lang="en-US" altLang="zh-CN" sz="4000" baseline="0" dirty="0">
                <a:solidFill>
                  <a:srgbClr val="009966"/>
                </a:solidFill>
                <a:latin typeface="宋体" panose="02010600030101010101" pitchFamily="2" charset="-122"/>
                <a:ea typeface="宋体" panose="02010600030101010101" pitchFamily="2" charset="-122"/>
                <a:cs typeface="+mj-cs"/>
                <a:sym typeface="Calibri" panose="020F0502020204030204" pitchFamily="34" charset="0"/>
              </a:rPr>
              <a:t>	</a:t>
            </a:r>
            <a:r>
              <a:rPr lang="en-US" altLang="zh-CN" sz="2800" dirty="0">
                <a:latin typeface="宋体" panose="02010600030101010101" pitchFamily="2" charset="-122"/>
                <a:ea typeface="宋体" panose="02010600030101010101" pitchFamily="2" charset="-122"/>
                <a:cs typeface="+mn-cs"/>
                <a:sym typeface="Calibri" panose="020F0502020204030204" pitchFamily="34" charset="0"/>
              </a:rPr>
              <a:t>——</a:t>
            </a:r>
            <a:r>
              <a:rPr lang="zh-CN" altLang="en-US" sz="2800" b="0" dirty="0">
                <a:latin typeface="宋体" panose="02010600030101010101" pitchFamily="2" charset="-122"/>
                <a:ea typeface="宋体" panose="02010600030101010101" pitchFamily="2" charset="-122"/>
                <a:cs typeface="+mn-cs"/>
                <a:sym typeface="Calibri" panose="020F0502020204030204" pitchFamily="34" charset="0"/>
              </a:rPr>
              <a:t>直线、矩形、弧形、文字、图片</a:t>
            </a:r>
            <a:endParaRPr lang="zh-CN" altLang="en-US" sz="2800" b="0" dirty="0">
              <a:latin typeface="宋体" panose="02010600030101010101" pitchFamily="2" charset="-122"/>
              <a:ea typeface="宋体" panose="02010600030101010101" pitchFamily="2" charset="-122"/>
              <a:cs typeface="+mn-cs"/>
              <a:sym typeface="Calibri" panose="020F0502020204030204" pitchFamily="34"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p:txBody>
          <a:bodyPr wrap="square" lIns="91440" tIns="45720" rIns="91440" bIns="45720" anchor="ctr"/>
          <a:p>
            <a:pPr algn="l" eaLnBrk="1" hangingPunct="1"/>
            <a:r>
              <a:rPr lang="en-US" dirty="0"/>
              <a:t>close</a:t>
            </a:r>
            <a:r>
              <a:rPr lang="zh-CN" altLang="en-US" dirty="0">
                <a:sym typeface="+mn-ea"/>
              </a:rPr>
              <a:t>Path()</a:t>
            </a:r>
            <a:endParaRPr lang="zh-CN" altLang="en-US" dirty="0"/>
          </a:p>
        </p:txBody>
      </p:sp>
      <p:sp>
        <p:nvSpPr>
          <p:cNvPr id="4" name="文本框 3"/>
          <p:cNvSpPr txBox="1"/>
          <p:nvPr/>
        </p:nvSpPr>
        <p:spPr>
          <a:xfrm>
            <a:off x="833120" y="1217930"/>
            <a:ext cx="7010400" cy="2529840"/>
          </a:xfrm>
          <a:prstGeom prst="rect">
            <a:avLst/>
          </a:prstGeom>
          <a:noFill/>
        </p:spPr>
        <p:txBody>
          <a:bodyPr wrap="square" rtlCol="0" anchor="t">
            <a:spAutoFit/>
          </a:bodyPr>
          <a:p>
            <a:pPr marL="0" marR="0" lvl="0" indent="0" algn="l" defTabSz="723900" rtl="0" eaLnBrk="1" fontAlgn="base" latinLnBrk="0" hangingPunct="1">
              <a:lnSpc>
                <a:spcPct val="2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closePath 的意思不是结束路径，而是</a:t>
            </a:r>
            <a:r>
              <a:rPr lang="zh-CN" altLang="en-US" sz="1600" b="1" noProof="0" dirty="0">
                <a:ln>
                  <a:noFill/>
                </a:ln>
                <a:solidFill>
                  <a:srgbClr val="FF0000"/>
                </a:solidFill>
                <a:effectLst/>
                <a:uLnTx/>
                <a:uFillTx/>
                <a:latin typeface="Consolas" panose="020B0609020204030204" charset="0"/>
                <a:ea typeface="微软雅黑" panose="020B0503020204020204" pitchFamily="34" charset="-122"/>
                <a:cs typeface="Arial" panose="020B0604020202020204" pitchFamily="34" charset="0"/>
                <a:sym typeface="+mn-ea"/>
              </a:rPr>
              <a:t>关闭</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路径，它会试图从当前路径的终点连一条路径到起点，让整个路径闭合起来。但是，这并不意味着它之后的路径就是新路径了！</a:t>
            </a:r>
            <a:endPar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2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所以它和 </a:t>
            </a: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beginPath</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（）几乎</a:t>
            </a:r>
            <a:r>
              <a:rPr lang="zh-CN" altLang="en-US" sz="1600" b="1" noProof="0" dirty="0">
                <a:ln>
                  <a:noFill/>
                </a:ln>
                <a:solidFill>
                  <a:srgbClr val="FF0000"/>
                </a:solidFill>
                <a:effectLst/>
                <a:uLnTx/>
                <a:uFillTx/>
                <a:latin typeface="Consolas" panose="020B0609020204030204" charset="0"/>
                <a:ea typeface="微软雅黑" panose="020B0503020204020204" pitchFamily="34" charset="-122"/>
                <a:cs typeface="Arial" panose="020B0604020202020204" pitchFamily="34" charset="0"/>
                <a:sym typeface="+mn-ea"/>
              </a:rPr>
              <a:t>没</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关系。</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p:txBody>
          <a:bodyPr wrap="square" lIns="91440" tIns="45720" rIns="91440" bIns="45720" anchor="ctr"/>
          <a:p>
            <a:pPr algn="l" eaLnBrk="1" hangingPunct="1"/>
            <a:r>
              <a:rPr lang="zh-CN" altLang="en-US" dirty="0"/>
              <a:t>练习</a:t>
            </a:r>
            <a:endParaRPr lang="zh-CN" altLang="en-US" dirty="0"/>
          </a:p>
        </p:txBody>
      </p:sp>
      <p:sp>
        <p:nvSpPr>
          <p:cNvPr id="2" name="AutoShape 50"/>
          <p:cNvSpPr>
            <a:spLocks noChangeArrowheads="1"/>
          </p:cNvSpPr>
          <p:nvPr/>
        </p:nvSpPr>
        <p:spPr bwMode="auto">
          <a:xfrm>
            <a:off x="696595" y="1440000"/>
            <a:ext cx="3833495" cy="204215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342900" marR="0" lvl="0" indent="-342900" algn="l" defTabSz="723900" rtl="0" eaLnBrk="1" fontAlgn="base" latinLnBrk="0" hangingPunct="1">
              <a:lnSpc>
                <a:spcPct val="200000"/>
              </a:lnSpc>
              <a:spcBef>
                <a:spcPct val="0"/>
              </a:spcBef>
              <a:spcAft>
                <a:spcPct val="0"/>
              </a:spcAft>
              <a:buClr>
                <a:srgbClr val="000000"/>
              </a:buClr>
              <a:buSzPct val="60000"/>
              <a:buFont typeface="+mj-ea"/>
              <a:buAutoNum type="circleNumDbPlain"/>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绘制一个蓝色梯形，一个红色梯形</a:t>
            </a:r>
            <a:endPar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p>
            <a:pPr marL="342900" marR="0" lvl="0" indent="-342900" algn="l" defTabSz="723900" rtl="0" eaLnBrk="1" fontAlgn="base" latinLnBrk="0" hangingPunct="1">
              <a:lnSpc>
                <a:spcPct val="200000"/>
              </a:lnSpc>
              <a:spcBef>
                <a:spcPct val="0"/>
              </a:spcBef>
              <a:spcAft>
                <a:spcPct val="0"/>
              </a:spcAft>
              <a:buClr>
                <a:srgbClr val="000000"/>
              </a:buClr>
              <a:buSzPct val="60000"/>
              <a:buFont typeface="+mj-ea"/>
              <a:buAutoNum type="circleNumDbPlain"/>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绘制一条水平虚线</a:t>
            </a:r>
            <a:endPar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p>
            <a:pPr marL="342900" marR="0" lvl="0" indent="-342900" algn="l" defTabSz="723900" rtl="0" eaLnBrk="1" fontAlgn="base" latinLnBrk="0" hangingPunct="1">
              <a:lnSpc>
                <a:spcPct val="200000"/>
              </a:lnSpc>
              <a:spcBef>
                <a:spcPct val="0"/>
              </a:spcBef>
              <a:spcAft>
                <a:spcPct val="0"/>
              </a:spcAft>
              <a:buClr>
                <a:srgbClr val="000000"/>
              </a:buClr>
              <a:buSzPct val="60000"/>
              <a:buFont typeface="+mj-ea"/>
              <a:buAutoNum type="circleNumDbPlain"/>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绘制倾斜虚线：从左上角到右下角</a:t>
            </a:r>
            <a:endPar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p>
            <a:pPr marL="342900" marR="0" lvl="0" indent="-342900" algn="l" defTabSz="723900" rtl="0" eaLnBrk="1" fontAlgn="base" latinLnBrk="0" hangingPunct="1">
              <a:lnSpc>
                <a:spcPct val="200000"/>
              </a:lnSpc>
              <a:spcBef>
                <a:spcPct val="0"/>
              </a:spcBef>
              <a:spcAft>
                <a:spcPct val="0"/>
              </a:spcAft>
              <a:buClr>
                <a:srgbClr val="000000"/>
              </a:buClr>
              <a:buSzPct val="60000"/>
              <a:buFont typeface="+mj-ea"/>
              <a:buAutoNum type="circleNumDbPlain"/>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微软雅黑" panose="020B0503020204020204" pitchFamily="34" charset="-122"/>
                <a:sym typeface="+mn-ea"/>
              </a:rPr>
              <a:t>绘制斜率为</a:t>
            </a:r>
            <a:r>
              <a:rPr lang="en-US" altLang="zh-CN" sz="1600" noProof="0" dirty="0">
                <a:ln>
                  <a:noFill/>
                </a:ln>
                <a:effectLst/>
                <a:uLnTx/>
                <a:uFillTx/>
                <a:latin typeface="Consolas" panose="020B0609020204030204" charset="0"/>
                <a:ea typeface="微软雅黑" panose="020B0503020204020204" pitchFamily="34" charset="-122"/>
                <a:cs typeface="微软雅黑" panose="020B0503020204020204" pitchFamily="34" charset="-122"/>
                <a:sym typeface="+mn-ea"/>
              </a:rPr>
              <a:t>30</a:t>
            </a:r>
            <a:r>
              <a:rPr lang="zh-CN" altLang="en-US" sz="1600" noProof="0" dirty="0">
                <a:ln>
                  <a:noFill/>
                </a:ln>
                <a:effectLst/>
                <a:uLnTx/>
                <a:uFillTx/>
                <a:latin typeface="Consolas" panose="020B0609020204030204" charset="0"/>
                <a:ea typeface="微软雅黑" panose="020B0503020204020204" pitchFamily="34" charset="-122"/>
                <a:cs typeface="微软雅黑" panose="020B0503020204020204" pitchFamily="34" charset="-122"/>
                <a:sym typeface="+mn-ea"/>
              </a:rPr>
              <a:t>度的倾斜曲线</a:t>
            </a:r>
            <a:endParaRPr lang="zh-CN" altLang="en-US" sz="1600" noProof="0" dirty="0">
              <a:ln>
                <a:noFill/>
              </a:ln>
              <a:effectLst/>
              <a:uLnTx/>
              <a:uFillTx/>
              <a:latin typeface="Consolas" panose="020B0609020204030204" charset="0"/>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1"/>
          <a:srcRect l="-246" t="12226" r="54867" b="34301"/>
          <a:stretch>
            <a:fillRect/>
          </a:stretch>
        </p:blipFill>
        <p:spPr>
          <a:xfrm>
            <a:off x="5170805" y="1440000"/>
            <a:ext cx="2391298" cy="158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绘制矩形</a:t>
            </a:r>
            <a:endParaRPr lang="zh-CN" altLang="en-US" dirty="0">
              <a:sym typeface="+mn-ea"/>
            </a:endParaRPr>
          </a:p>
        </p:txBody>
      </p:sp>
      <p:sp>
        <p:nvSpPr>
          <p:cNvPr id="6" name="AutoShape 5"/>
          <p:cNvSpPr>
            <a:spLocks noChangeArrowheads="1"/>
          </p:cNvSpPr>
          <p:nvPr/>
        </p:nvSpPr>
        <p:spPr bwMode="auto">
          <a:xfrm>
            <a:off x="3267075" y="1344295"/>
            <a:ext cx="4899660" cy="2377440"/>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eaLnBrk="1" hangingPunct="1">
              <a:lnSpc>
                <a:spcPct val="150000"/>
              </a:lnSpc>
            </a:pPr>
            <a:r>
              <a:rPr lang="en-US" altLang="zh-CN" dirty="0">
                <a:solidFill>
                  <a:schemeClr val="tx1"/>
                </a:solidFill>
                <a:latin typeface="Consolas" panose="020B0609020204030204" charset="0"/>
                <a:ea typeface="Arial" panose="020B0604020202020204" pitchFamily="34" charset="0"/>
                <a:sym typeface="+mn-ea"/>
              </a:rPr>
              <a:t>ctx.rect(x,y,width,height);</a:t>
            </a:r>
            <a:endParaRPr lang="en-US" altLang="zh-CN" dirty="0">
              <a:solidFill>
                <a:schemeClr val="tx1"/>
              </a:solidFill>
              <a:latin typeface="Consolas" panose="020B0609020204030204" charset="0"/>
              <a:ea typeface="Arial" panose="020B0604020202020204" pitchFamily="34" charset="0"/>
              <a:sym typeface="+mn-ea"/>
            </a:endParaRPr>
          </a:p>
          <a:p>
            <a:pPr eaLnBrk="1" hangingPunct="1">
              <a:lnSpc>
                <a:spcPct val="150000"/>
              </a:lnSpc>
            </a:pPr>
            <a:r>
              <a:rPr lang="en-US" altLang="zh-CN" dirty="0">
                <a:solidFill>
                  <a:schemeClr val="tx1"/>
                </a:solidFill>
                <a:latin typeface="Consolas" panose="020B0609020204030204" charset="0"/>
                <a:ea typeface="Arial" panose="020B0604020202020204" pitchFamily="34" charset="0"/>
                <a:sym typeface="+mn-ea"/>
              </a:rPr>
              <a:t>ctx.stroke();</a:t>
            </a:r>
            <a:endParaRPr lang="en-US" altLang="zh-CN" dirty="0">
              <a:solidFill>
                <a:schemeClr val="tx1"/>
              </a:solidFill>
              <a:latin typeface="Consolas" panose="020B0609020204030204" charset="0"/>
              <a:ea typeface="Arial" panose="020B0604020202020204" pitchFamily="34" charset="0"/>
              <a:sym typeface="+mn-ea"/>
            </a:endParaRPr>
          </a:p>
          <a:p>
            <a:pPr eaLnBrk="1" hangingPunct="1">
              <a:lnSpc>
                <a:spcPct val="150000"/>
              </a:lnSpc>
            </a:pPr>
            <a:r>
              <a:rPr lang="en-US" altLang="zh-CN" dirty="0">
                <a:solidFill>
                  <a:schemeClr val="tx1"/>
                </a:solidFill>
                <a:latin typeface="Consolas" panose="020B0609020204030204" charset="0"/>
                <a:ea typeface="Arial" panose="020B0604020202020204" pitchFamily="34" charset="0"/>
                <a:sym typeface="+mn-ea"/>
              </a:rPr>
              <a:t>ctx.strokeRect(</a:t>
            </a:r>
            <a:r>
              <a:rPr lang="en-US" altLang="zh-CN" dirty="0">
                <a:latin typeface="Consolas" panose="020B0609020204030204" charset="0"/>
                <a:ea typeface="Arial" panose="020B0604020202020204" pitchFamily="34" charset="0"/>
                <a:sym typeface="+mn-ea"/>
              </a:rPr>
              <a:t>x,y,width,height</a:t>
            </a:r>
            <a:r>
              <a:rPr lang="en-US" altLang="zh-CN" dirty="0">
                <a:solidFill>
                  <a:schemeClr val="tx1"/>
                </a:solidFill>
                <a:latin typeface="Consolas" panose="020B0609020204030204" charset="0"/>
                <a:ea typeface="Arial" panose="020B0604020202020204" pitchFamily="34" charset="0"/>
                <a:sym typeface="+mn-ea"/>
              </a:rPr>
              <a:t>);</a:t>
            </a:r>
            <a:endParaRPr lang="en-US" altLang="zh-CN" dirty="0">
              <a:solidFill>
                <a:schemeClr val="tx1"/>
              </a:solidFill>
              <a:latin typeface="Consolas" panose="020B0609020204030204" charset="0"/>
              <a:ea typeface="Arial" panose="020B0604020202020204" pitchFamily="34" charset="0"/>
              <a:sym typeface="+mn-ea"/>
            </a:endParaRPr>
          </a:p>
          <a:p>
            <a:pPr eaLnBrk="1" hangingPunct="1">
              <a:lnSpc>
                <a:spcPct val="150000"/>
              </a:lnSpc>
            </a:pPr>
            <a:r>
              <a:rPr lang="en-US" altLang="zh-CN" dirty="0">
                <a:solidFill>
                  <a:schemeClr val="tx1"/>
                </a:solidFill>
                <a:latin typeface="Consolas" panose="020B0609020204030204" charset="0"/>
                <a:ea typeface="Arial" panose="020B0604020202020204" pitchFamily="34" charset="0"/>
                <a:sym typeface="+mn-ea"/>
              </a:rPr>
              <a:t>ctx.fillRect(</a:t>
            </a:r>
            <a:r>
              <a:rPr lang="en-US" altLang="zh-CN" dirty="0">
                <a:latin typeface="Consolas" panose="020B0609020204030204" charset="0"/>
                <a:ea typeface="Arial" panose="020B0604020202020204" pitchFamily="34" charset="0"/>
                <a:sym typeface="+mn-ea"/>
              </a:rPr>
              <a:t>x,y,width,height</a:t>
            </a:r>
            <a:r>
              <a:rPr lang="en-US" altLang="zh-CN" dirty="0">
                <a:solidFill>
                  <a:schemeClr val="tx1"/>
                </a:solidFill>
                <a:latin typeface="Consolas" panose="020B0609020204030204" charset="0"/>
                <a:ea typeface="Arial" panose="020B0604020202020204" pitchFamily="34" charset="0"/>
                <a:sym typeface="+mn-ea"/>
              </a:rPr>
              <a:t>);</a:t>
            </a:r>
            <a:endParaRPr lang="en-US" altLang="zh-CN" dirty="0">
              <a:solidFill>
                <a:schemeClr val="tx1"/>
              </a:solidFill>
              <a:latin typeface="Consolas" panose="020B0609020204030204" charset="0"/>
              <a:ea typeface="Arial" panose="020B0604020202020204" pitchFamily="34" charset="0"/>
              <a:sym typeface="+mn-ea"/>
            </a:endParaRPr>
          </a:p>
          <a:p>
            <a:pPr eaLnBrk="1" hangingPunct="1">
              <a:lnSpc>
                <a:spcPct val="150000"/>
              </a:lnSpc>
            </a:pPr>
            <a:r>
              <a:rPr lang="en-US" altLang="zh-CN" sz="1400" dirty="0">
                <a:solidFill>
                  <a:schemeClr val="tx1"/>
                </a:solidFill>
                <a:latin typeface="微软雅黑" panose="020B0503020204020204" pitchFamily="34" charset="-122"/>
                <a:ea typeface="微软雅黑" panose="020B0503020204020204" pitchFamily="34" charset="-122"/>
                <a:sym typeface="+mn-ea"/>
              </a:rPr>
              <a:t>x,y </a:t>
            </a:r>
            <a:r>
              <a:rPr lang="zh-CN" altLang="en-US" sz="1400" dirty="0">
                <a:solidFill>
                  <a:schemeClr val="tx1"/>
                </a:solidFill>
                <a:latin typeface="微软雅黑" panose="020B0503020204020204" pitchFamily="34" charset="-122"/>
                <a:ea typeface="微软雅黑" panose="020B0503020204020204" pitchFamily="34" charset="-122"/>
                <a:sym typeface="+mn-ea"/>
              </a:rPr>
              <a:t>是红色小圆点的坐标，即定义的是矩形左上角的位置，</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sz="1400" dirty="0">
                <a:solidFill>
                  <a:schemeClr val="tx1"/>
                </a:solidFill>
                <a:latin typeface="微软雅黑" panose="020B0503020204020204" pitchFamily="34" charset="-122"/>
                <a:ea typeface="微软雅黑" panose="020B0503020204020204" pitchFamily="34" charset="-122"/>
                <a:sym typeface="+mn-ea"/>
              </a:rPr>
              <a:t>width/height </a:t>
            </a:r>
            <a:r>
              <a:rPr lang="zh-CN" altLang="en-US" sz="1400" dirty="0">
                <a:solidFill>
                  <a:schemeClr val="tx1"/>
                </a:solidFill>
                <a:latin typeface="微软雅黑" panose="020B0503020204020204" pitchFamily="34" charset="-122"/>
                <a:ea typeface="微软雅黑" panose="020B0503020204020204" pitchFamily="34" charset="-122"/>
                <a:sym typeface="+mn-ea"/>
              </a:rPr>
              <a:t>是矩形的宽和高</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p:txBody>
      </p:sp>
      <p:grpSp>
        <p:nvGrpSpPr>
          <p:cNvPr id="7" name="组合 6"/>
          <p:cNvGrpSpPr/>
          <p:nvPr/>
        </p:nvGrpSpPr>
        <p:grpSpPr>
          <a:xfrm>
            <a:off x="390525" y="1770380"/>
            <a:ext cx="2804160" cy="1601470"/>
            <a:chOff x="615" y="2788"/>
            <a:chExt cx="4416" cy="2522"/>
          </a:xfrm>
        </p:grpSpPr>
        <p:pic>
          <p:nvPicPr>
            <p:cNvPr id="2" name="图片 1"/>
            <p:cNvPicPr>
              <a:picLocks noChangeAspect="1"/>
            </p:cNvPicPr>
            <p:nvPr/>
          </p:nvPicPr>
          <p:blipFill>
            <a:blip r:embed="rId1"/>
            <a:srcRect l="2907" t="17076" r="79804" b="65363"/>
            <a:stretch>
              <a:fillRect/>
            </a:stretch>
          </p:blipFill>
          <p:spPr>
            <a:xfrm>
              <a:off x="615" y="2788"/>
              <a:ext cx="4417" cy="2523"/>
            </a:xfrm>
            <a:prstGeom prst="rect">
              <a:avLst/>
            </a:prstGeom>
          </p:spPr>
        </p:pic>
        <p:grpSp>
          <p:nvGrpSpPr>
            <p:cNvPr id="5" name="组合 4"/>
            <p:cNvGrpSpPr/>
            <p:nvPr/>
          </p:nvGrpSpPr>
          <p:grpSpPr>
            <a:xfrm>
              <a:off x="851" y="2948"/>
              <a:ext cx="1473" cy="987"/>
              <a:chOff x="851" y="2948"/>
              <a:chExt cx="1473" cy="987"/>
            </a:xfrm>
          </p:grpSpPr>
          <p:sp>
            <p:nvSpPr>
              <p:cNvPr id="3" name="流程图: 联系 2"/>
              <p:cNvSpPr/>
              <p:nvPr/>
            </p:nvSpPr>
            <p:spPr>
              <a:xfrm>
                <a:off x="851" y="2948"/>
                <a:ext cx="119" cy="119"/>
              </a:xfrm>
              <a:prstGeom prst="flowChartConnector">
                <a:avLst/>
              </a:prstGeom>
              <a:solidFill>
                <a:srgbClr val="FF0000"/>
              </a:solidFill>
              <a:ln w="12700" cmpd="sng">
                <a:solidFill>
                  <a:schemeClr val="accent1">
                    <a:shade val="50000"/>
                  </a:schemeClr>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右箭头 3"/>
              <p:cNvSpPr/>
              <p:nvPr/>
            </p:nvSpPr>
            <p:spPr>
              <a:xfrm rot="2040000">
                <a:off x="1190" y="3369"/>
                <a:ext cx="1134" cy="567"/>
              </a:xfrm>
              <a:prstGeom prst="rightArrow">
                <a:avLst/>
              </a:prstGeom>
              <a:solidFill>
                <a:srgbClr val="009966"/>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运用</a:t>
            </a:r>
            <a:endParaRPr lang="zh-CN" altLang="en-US" dirty="0">
              <a:sym typeface="+mn-ea"/>
            </a:endParaRPr>
          </a:p>
        </p:txBody>
      </p:sp>
      <p:pic>
        <p:nvPicPr>
          <p:cNvPr id="8" name="图片 7" descr="01000000000000119093691454211"/>
          <p:cNvPicPr>
            <a:picLocks noChangeAspect="1"/>
          </p:cNvPicPr>
          <p:nvPr/>
        </p:nvPicPr>
        <p:blipFill>
          <a:blip r:embed="rId1"/>
          <a:stretch>
            <a:fillRect/>
          </a:stretch>
        </p:blipFill>
        <p:spPr>
          <a:xfrm>
            <a:off x="872490" y="1512000"/>
            <a:ext cx="2879579" cy="1728000"/>
          </a:xfrm>
          <a:prstGeom prst="rect">
            <a:avLst/>
          </a:prstGeom>
        </p:spPr>
      </p:pic>
      <p:sp>
        <p:nvSpPr>
          <p:cNvPr id="9" name="文本框 8"/>
          <p:cNvSpPr txBox="1"/>
          <p:nvPr/>
        </p:nvSpPr>
        <p:spPr>
          <a:xfrm>
            <a:off x="1787525" y="3456000"/>
            <a:ext cx="704850" cy="38481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德国</a:t>
            </a:r>
            <a:endParaRPr lang="zh-CN" altLang="en-US">
              <a:latin typeface="微软雅黑" panose="020B0503020204020204" pitchFamily="34" charset="-122"/>
              <a:ea typeface="微软雅黑" panose="020B0503020204020204" pitchFamily="34" charset="-122"/>
            </a:endParaRPr>
          </a:p>
        </p:txBody>
      </p:sp>
      <p:pic>
        <p:nvPicPr>
          <p:cNvPr id="10" name="图片 9" descr="巴勒斯坦"/>
          <p:cNvPicPr>
            <a:picLocks noChangeAspect="1"/>
          </p:cNvPicPr>
          <p:nvPr/>
        </p:nvPicPr>
        <p:blipFill>
          <a:blip r:embed="rId2"/>
          <a:stretch>
            <a:fillRect/>
          </a:stretch>
        </p:blipFill>
        <p:spPr>
          <a:xfrm>
            <a:off x="4494530" y="1512000"/>
            <a:ext cx="3455375" cy="1728000"/>
          </a:xfrm>
          <a:prstGeom prst="rect">
            <a:avLst/>
          </a:prstGeom>
        </p:spPr>
      </p:pic>
      <p:sp>
        <p:nvSpPr>
          <p:cNvPr id="11" name="文本框 10"/>
          <p:cNvSpPr txBox="1"/>
          <p:nvPr/>
        </p:nvSpPr>
        <p:spPr>
          <a:xfrm>
            <a:off x="5763895" y="3456000"/>
            <a:ext cx="1622425" cy="38481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巴勒</a:t>
            </a:r>
            <a:r>
              <a:rPr lang="zh-CN" altLang="en-US">
                <a:latin typeface="微软雅黑" panose="020B0503020204020204" pitchFamily="34" charset="-122"/>
                <a:ea typeface="微软雅黑" panose="020B0503020204020204" pitchFamily="34" charset="-122"/>
              </a:rPr>
              <a:t>斯坦</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比较</a:t>
            </a:r>
            <a:endParaRPr lang="zh-CN" altLang="en-US" dirty="0">
              <a:sym typeface="+mn-ea"/>
            </a:endParaRPr>
          </a:p>
        </p:txBody>
      </p:sp>
      <p:sp>
        <p:nvSpPr>
          <p:cNvPr id="6" name="AutoShape 5"/>
          <p:cNvSpPr>
            <a:spLocks noChangeArrowheads="1"/>
          </p:cNvSpPr>
          <p:nvPr/>
        </p:nvSpPr>
        <p:spPr bwMode="auto">
          <a:xfrm>
            <a:off x="547370" y="1737360"/>
            <a:ext cx="7237095" cy="137159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285750" marR="0" lvl="0" indent="-285750" algn="l" defTabSz="723900" rtl="0" eaLnBrk="1" fontAlgn="base" latinLnBrk="0" hangingPunct="1">
              <a:lnSpc>
                <a:spcPct val="200000"/>
              </a:lnSpc>
              <a:spcBef>
                <a:spcPct val="0"/>
              </a:spcBef>
              <a:spcAft>
                <a:spcPct val="0"/>
              </a:spcAft>
              <a:buClr>
                <a:srgbClr val="000000"/>
              </a:buClr>
              <a:buSzPct val="60000"/>
              <a:buFont typeface="Arial" panose="020B0604020202020204" pitchFamily="34" charset="0"/>
              <a:buChar char="•"/>
              <a:tabLst>
                <a:tab pos="444500" algn="l"/>
              </a:tabLst>
              <a:defRPr/>
            </a:pPr>
            <a:r>
              <a:rPr lang="zh-CN" altLang="en-US" sz="14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rPr>
              <a:t>.fillRect 是一个独立的命令，它可以勾勒出一个矩形的形状。如果你把多个.fillStyle命令和多个.fillRect命令搭配使用，每个矩形都会是离它最近的那个.fillStyle规定的颜色。</a:t>
            </a:r>
            <a:endParaRPr lang="zh-CN" altLang="en-US" sz="1400" noProof="0" dirty="0">
              <a:ln>
                <a:noFill/>
              </a:ln>
              <a:effectLst/>
              <a:uLnTx/>
              <a:uFillTx/>
              <a:latin typeface="微软雅黑" panose="020B0503020204020204" pitchFamily="34" charset="-122"/>
              <a:ea typeface="微软雅黑" panose="020B0503020204020204" pitchFamily="34" charset="-122"/>
              <a:cs typeface="Arial" panose="020B0604020202020204" pitchFamily="34" charset="0"/>
              <a:sym typeface="+mn-ea"/>
            </a:endParaRPr>
          </a:p>
          <a:p>
            <a:pPr marL="285750" marR="0" lvl="0" indent="-285750" algn="l" defTabSz="723900" rtl="0" eaLnBrk="1" fontAlgn="base" latinLnBrk="0" hangingPunct="1">
              <a:lnSpc>
                <a:spcPct val="200000"/>
              </a:lnSpc>
              <a:spcBef>
                <a:spcPct val="0"/>
              </a:spcBef>
              <a:spcAft>
                <a:spcPct val="0"/>
              </a:spcAft>
              <a:buClr>
                <a:srgbClr val="000000"/>
              </a:buClr>
              <a:buSzPct val="60000"/>
              <a:buFont typeface="Arial" panose="020B0604020202020204" pitchFamily="34" charset="0"/>
              <a:buChar char="•"/>
              <a:tabLst>
                <a:tab pos="444500" algn="l"/>
              </a:tabLst>
              <a:defRPr/>
            </a:pPr>
            <a:r>
              <a:rPr lang="en-US" altLang="zh-CN" sz="1400">
                <a:latin typeface="微软雅黑" panose="020B0503020204020204" pitchFamily="34" charset="-122"/>
                <a:ea typeface="微软雅黑" panose="020B0503020204020204" pitchFamily="34" charset="-122"/>
                <a:sym typeface="+mn-ea"/>
              </a:rPr>
              <a:t>.</a:t>
            </a:r>
            <a:r>
              <a:rPr lang="zh-CN" altLang="en-US" sz="1400">
                <a:latin typeface="微软雅黑" panose="020B0503020204020204" pitchFamily="34" charset="-122"/>
                <a:ea typeface="微软雅黑" panose="020B0503020204020204" pitchFamily="34" charset="-122"/>
                <a:sym typeface="+mn-ea"/>
              </a:rPr>
              <a:t>fillRect 与 strokeRect 这种直接画出独立区域的函数，并不打断当前的path。</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p:txBody>
      </p:sp>
      <p:sp>
        <p:nvSpPr>
          <p:cNvPr id="12" name="文本占位符 11"/>
          <p:cNvSpPr>
            <a:spLocks noGrp="1"/>
          </p:cNvSpPr>
          <p:nvPr>
            <p:ph type="body" sz="quarter" idx="11"/>
          </p:nvPr>
        </p:nvSpPr>
        <p:spPr>
          <a:xfrm>
            <a:off x="547670" y="1173735"/>
            <a:ext cx="2880000" cy="432000"/>
          </a:xfrm>
        </p:spPr>
        <p:txBody>
          <a:bodyPr vert="horz" wrap="square" lIns="91434" tIns="45717" rIns="91434" bIns="45717" numCol="1" rtlCol="0" anchor="ctr" anchorCtr="0" compatLnSpc="1">
            <a:noAutofit/>
          </a:bodyPr>
          <a:p>
            <a:pPr marL="0" indent="0" algn="l" eaLnBrk="1" hangingPunct="1">
              <a:buNone/>
            </a:pPr>
            <a:r>
              <a:rPr lang="en-US" altLang="zh-CN" b="1" kern="120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mn-ea"/>
              </a:rPr>
              <a:t>.</a:t>
            </a:r>
            <a:r>
              <a:rPr lang="zh-CN" altLang="en-US" b="1" kern="120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mn-ea"/>
              </a:rPr>
              <a:t>fillRect</a:t>
            </a:r>
            <a:r>
              <a:rPr lang="en-US" altLang="zh-CN" b="1" kern="120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mn-ea"/>
              </a:rPr>
              <a:t>()</a:t>
            </a:r>
            <a:endParaRPr lang="en-US" altLang="zh-CN" b="1" kern="120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mn-ea"/>
            </a:endParaRPr>
          </a:p>
        </p:txBody>
      </p:sp>
      <p:sp>
        <p:nvSpPr>
          <p:cNvPr id="8" name="文本占位符 11"/>
          <p:cNvSpPr>
            <a:spLocks noGrp="1"/>
          </p:cNvSpPr>
          <p:nvPr/>
        </p:nvSpPr>
        <p:spPr>
          <a:xfrm>
            <a:off x="547339" y="3420365"/>
            <a:ext cx="2880000" cy="432000"/>
          </a:xfrm>
          <a:prstGeom prst="rect">
            <a:avLst/>
          </a:prstGeom>
          <a:noFill/>
          <a:ln w="9525">
            <a:noFill/>
          </a:ln>
        </p:spPr>
        <p:txBody>
          <a:bodyPr vert="horz" wrap="square" lIns="91434" tIns="45717" rIns="91434" bIns="45717" numCol="1" rtlCol="0" anchor="ctr" anchorCtr="0" compatLnSpc="1">
            <a:noAutofit/>
          </a:bodyPr>
          <a:lstStyle>
            <a:lvl1pPr marL="342900" indent="-3429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9p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en-US" b="1"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mn-ea"/>
              </a:rPr>
              <a:t>.r</a:t>
            </a:r>
            <a:r>
              <a:rPr b="1"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mn-ea"/>
              </a:rPr>
              <a:t>ect</a:t>
            </a:r>
            <a:r>
              <a:rPr lang="en-US" b="1"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mn-ea"/>
              </a:rPr>
              <a:t>()</a:t>
            </a:r>
            <a:endParaRPr lang="en-US" b="1"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mn-ea"/>
            </a:endParaRPr>
          </a:p>
        </p:txBody>
      </p:sp>
      <p:sp>
        <p:nvSpPr>
          <p:cNvPr id="9" name="AutoShape 11"/>
          <p:cNvSpPr>
            <a:spLocks noChangeArrowheads="1"/>
          </p:cNvSpPr>
          <p:nvPr/>
        </p:nvSpPr>
        <p:spPr bwMode="auto">
          <a:xfrm>
            <a:off x="547370" y="3996055"/>
            <a:ext cx="3418840" cy="421236"/>
          </a:xfrm>
          <a:prstGeom prst="roundRect">
            <a:avLst>
              <a:gd name="adj" fmla="val 3931"/>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indent="0" algn="l" latinLnBrk="0">
              <a:lnSpc>
                <a:spcPct val="150000"/>
              </a:lnSpc>
              <a:spcBef>
                <a:spcPct val="20000"/>
              </a:spcBef>
              <a:buNone/>
            </a:pPr>
            <a:r>
              <a:rPr sz="1400">
                <a:latin typeface="微软雅黑" panose="020B0503020204020204" pitchFamily="34" charset="-122"/>
                <a:ea typeface="微软雅黑" panose="020B0503020204020204" pitchFamily="34" charset="-122"/>
                <a:sym typeface="+mn-ea"/>
              </a:rPr>
              <a:t>.rect 是 canvas 路径命令的一部分。</a:t>
            </a:r>
            <a:endParaRPr sz="14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绘制弧形</a:t>
            </a:r>
            <a:endParaRPr lang="zh-CN" altLang="en-US" dirty="0">
              <a:sym typeface="+mn-ea"/>
            </a:endParaRPr>
          </a:p>
        </p:txBody>
      </p:sp>
      <p:sp>
        <p:nvSpPr>
          <p:cNvPr id="14" name="AutoShape 50"/>
          <p:cNvSpPr>
            <a:spLocks noChangeArrowheads="1"/>
          </p:cNvSpPr>
          <p:nvPr/>
        </p:nvSpPr>
        <p:spPr bwMode="auto">
          <a:xfrm>
            <a:off x="988695" y="1224280"/>
            <a:ext cx="6682740" cy="91439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dirty="0">
                <a:latin typeface="Consolas" panose="020B0609020204030204" charset="0"/>
                <a:ea typeface="Arial" panose="020B0604020202020204" pitchFamily="34" charset="0"/>
                <a:sym typeface="+mn-ea"/>
              </a:rPr>
              <a:t>cxt.</a:t>
            </a:r>
            <a:r>
              <a:rPr lang="zh-CN" altLang="en-US" dirty="0">
                <a:solidFill>
                  <a:schemeClr val="tx1"/>
                </a:solidFill>
                <a:latin typeface="Consolas" panose="020B0609020204030204" charset="0"/>
                <a:ea typeface="Arial" panose="020B0604020202020204" pitchFamily="34" charset="0"/>
                <a:sym typeface="+mn-ea"/>
              </a:rPr>
              <a:t>arc(x,y,r</a:t>
            </a:r>
            <a:r>
              <a:rPr lang="zh-CN" altLang="en-US" dirty="0">
                <a:latin typeface="Consolas" panose="020B0609020204030204" charset="0"/>
                <a:ea typeface="Arial" panose="020B0604020202020204" pitchFamily="34" charset="0"/>
                <a:sym typeface="+mn-ea"/>
              </a:rPr>
              <a:t>,starAngle,endAngle,counterclockwise)</a:t>
            </a:r>
            <a:endParaRPr lang="zh-CN" altLang="en-US" dirty="0">
              <a:latin typeface="Consolas" panose="020B0609020204030204" charset="0"/>
              <a:ea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dirty="0" smtClean="0">
                <a:ln>
                  <a:noFill/>
                </a:ln>
                <a:effectLst/>
                <a:ea typeface="+mn-ea"/>
                <a:cs typeface="Arial" panose="020B0604020202020204" pitchFamily="34" charset="0"/>
                <a:sym typeface="Calibri" panose="020F0502020204030204" pitchFamily="34" charset="0"/>
              </a:rPr>
              <a:t>逆时针 </a:t>
            </a:r>
            <a:r>
              <a:rPr lang="en-US" altLang="zh-CN" dirty="0" smtClean="0">
                <a:ln>
                  <a:noFill/>
                </a:ln>
                <a:effectLst/>
                <a:ea typeface="+mn-ea"/>
                <a:cs typeface="Arial" panose="020B0604020202020204" pitchFamily="34" charset="0"/>
                <a:sym typeface="Calibri" panose="020F0502020204030204" pitchFamily="34" charset="0"/>
              </a:rPr>
              <a:t>true</a:t>
            </a:r>
            <a:r>
              <a:rPr lang="zh-CN" altLang="en-US" dirty="0" smtClean="0">
                <a:ln>
                  <a:noFill/>
                </a:ln>
                <a:effectLst/>
                <a:ea typeface="+mn-ea"/>
                <a:cs typeface="Arial" panose="020B0604020202020204" pitchFamily="34" charset="0"/>
                <a:sym typeface="Calibri" panose="020F0502020204030204" pitchFamily="34" charset="0"/>
              </a:rPr>
              <a:t>，顺时针 </a:t>
            </a:r>
            <a:r>
              <a:rPr lang="en-US" altLang="zh-CN" dirty="0" smtClean="0">
                <a:ln>
                  <a:noFill/>
                </a:ln>
                <a:effectLst/>
                <a:ea typeface="+mn-ea"/>
                <a:cs typeface="Arial" panose="020B0604020202020204" pitchFamily="34" charset="0"/>
                <a:sym typeface="Calibri" panose="020F0502020204030204" pitchFamily="34" charset="0"/>
              </a:rPr>
              <a:t>false</a:t>
            </a:r>
            <a:endParaRPr kumimoji="0" lang="zh-CN" altLang="en-US" b="1"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1"/>
          <a:stretch>
            <a:fillRect/>
          </a:stretch>
        </p:blipFill>
        <p:spPr>
          <a:xfrm>
            <a:off x="5255895" y="2420620"/>
            <a:ext cx="1943100" cy="20002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运用</a:t>
            </a:r>
            <a:endParaRPr lang="zh-CN" altLang="en-US" dirty="0">
              <a:sym typeface="+mn-ea"/>
            </a:endParaRPr>
          </a:p>
        </p:txBody>
      </p:sp>
      <p:pic>
        <p:nvPicPr>
          <p:cNvPr id="4" name="图片 3" descr="th"/>
          <p:cNvPicPr>
            <a:picLocks noChangeAspect="1"/>
          </p:cNvPicPr>
          <p:nvPr/>
        </p:nvPicPr>
        <p:blipFill>
          <a:blip r:embed="rId1"/>
          <a:stretch>
            <a:fillRect/>
          </a:stretch>
        </p:blipFill>
        <p:spPr>
          <a:xfrm>
            <a:off x="920750" y="1402715"/>
            <a:ext cx="2896870" cy="1931670"/>
          </a:xfrm>
          <a:prstGeom prst="rect">
            <a:avLst/>
          </a:prstGeom>
        </p:spPr>
      </p:pic>
      <p:sp>
        <p:nvSpPr>
          <p:cNvPr id="9" name="文本框 8"/>
          <p:cNvSpPr txBox="1"/>
          <p:nvPr/>
        </p:nvSpPr>
        <p:spPr>
          <a:xfrm>
            <a:off x="1896110" y="3840810"/>
            <a:ext cx="704850" cy="38481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日本</a:t>
            </a:r>
            <a:endParaRPr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5547360" y="3841115"/>
            <a:ext cx="1564005" cy="38481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孟加拉</a:t>
            </a:r>
            <a:endParaRPr lang="zh-CN" altLang="en-US">
              <a:latin typeface="微软雅黑" panose="020B0503020204020204" pitchFamily="34" charset="-122"/>
              <a:ea typeface="微软雅黑" panose="020B0503020204020204" pitchFamily="34" charset="-122"/>
            </a:endParaRPr>
          </a:p>
        </p:txBody>
      </p:sp>
      <p:pic>
        <p:nvPicPr>
          <p:cNvPr id="8" name="图片 7" descr="孟加拉"/>
          <p:cNvPicPr>
            <a:picLocks noChangeAspect="1"/>
          </p:cNvPicPr>
          <p:nvPr/>
        </p:nvPicPr>
        <p:blipFill>
          <a:blip r:embed="rId2"/>
          <a:stretch>
            <a:fillRect/>
          </a:stretch>
        </p:blipFill>
        <p:spPr>
          <a:xfrm>
            <a:off x="4542790" y="1484630"/>
            <a:ext cx="2945130" cy="17684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p:txBody>
          <a:bodyPr wrap="square" lIns="91440" tIns="45720" rIns="91440" bIns="45720" anchor="ctr"/>
          <a:p>
            <a:pPr algn="l" eaLnBrk="1" hangingPunct="1"/>
            <a:r>
              <a:rPr lang="zh-CN" altLang="en-US" dirty="0"/>
              <a:t>清除矩形</a:t>
            </a:r>
            <a:endParaRPr lang="zh-CN" altLang="en-US" dirty="0"/>
          </a:p>
        </p:txBody>
      </p:sp>
      <p:sp>
        <p:nvSpPr>
          <p:cNvPr id="14" name="AutoShape 50"/>
          <p:cNvSpPr>
            <a:spLocks noChangeArrowheads="1"/>
          </p:cNvSpPr>
          <p:nvPr/>
        </p:nvSpPr>
        <p:spPr bwMode="auto">
          <a:xfrm>
            <a:off x="3663315" y="1896110"/>
            <a:ext cx="4225290" cy="178307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ctx.clearRect(</a:t>
            </a:r>
            <a:r>
              <a:rPr lang="en-US" altLang="zh-CN" dirty="0">
                <a:latin typeface="Consolas" panose="020B0609020204030204" charset="0"/>
                <a:ea typeface="Arial" panose="020B0604020202020204" pitchFamily="34" charset="0"/>
                <a:sym typeface="+mn-ea"/>
              </a:rPr>
              <a:t>x,y,width,height</a:t>
            </a: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endPar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400" dirty="0">
                <a:latin typeface="微软雅黑" panose="020B0503020204020204" pitchFamily="34" charset="-122"/>
                <a:ea typeface="微软雅黑" panose="020B0503020204020204" pitchFamily="34" charset="-122"/>
                <a:sym typeface="+mn-ea"/>
              </a:rPr>
              <a:t>x,y</a:t>
            </a:r>
            <a:r>
              <a:rPr lang="zh-CN" altLang="en-US" sz="1400" dirty="0">
                <a:latin typeface="微软雅黑" panose="020B0503020204020204" pitchFamily="34" charset="-122"/>
                <a:ea typeface="微软雅黑" panose="020B0503020204020204" pitchFamily="34" charset="-122"/>
                <a:sym typeface="+mn-ea"/>
              </a:rPr>
              <a:t>是红色小圆点的坐标，</a:t>
            </a:r>
            <a:r>
              <a:rPr lang="en-US" altLang="zh-CN" sz="1400" dirty="0">
                <a:latin typeface="微软雅黑" panose="020B0503020204020204" pitchFamily="34" charset="-122"/>
                <a:ea typeface="微软雅黑" panose="020B0503020204020204" pitchFamily="34" charset="-122"/>
                <a:sym typeface="+mn-ea"/>
              </a:rPr>
              <a:t>width/height</a:t>
            </a:r>
            <a:r>
              <a:rPr lang="zh-CN" altLang="en-US" sz="1400" dirty="0">
                <a:latin typeface="微软雅黑" panose="020B0503020204020204" pitchFamily="34" charset="-122"/>
                <a:ea typeface="微软雅黑" panose="020B0503020204020204" pitchFamily="34" charset="-122"/>
                <a:sym typeface="+mn-ea"/>
              </a:rPr>
              <a:t>是白色矩形的宽和高</a:t>
            </a:r>
            <a:endParaRPr lang="zh-CN" altLang="en-US" sz="1400" dirty="0">
              <a:latin typeface="微软雅黑" panose="020B0503020204020204" pitchFamily="34" charset="-122"/>
              <a:ea typeface="微软雅黑" panose="020B0503020204020204" pitchFamily="34" charset="-122"/>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400" b="1"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作用：</a:t>
            </a:r>
            <a:r>
              <a:rPr kumimoji="0" lang="zh-CN" altLang="en-US" sz="14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擦除画布，在动画中使用较多</a:t>
            </a:r>
            <a:endParaRPr kumimoji="0" lang="zh-CN" altLang="en-US" sz="14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R="0" lvl="0" algn="l" defTabSz="723900" rtl="0" eaLnBrk="1" fontAlgn="base" latinLnBrk="0" hangingPunct="1">
              <a:lnSpc>
                <a:spcPct val="150000"/>
              </a:lnSpc>
              <a:spcBef>
                <a:spcPct val="0"/>
              </a:spcBef>
              <a:spcAft>
                <a:spcPct val="0"/>
              </a:spcAft>
              <a:buClr>
                <a:srgbClr val="000000"/>
              </a:buClr>
              <a:buSzPct val="60000"/>
              <a:buFont typeface="Arial" panose="020B0604020202020204" pitchFamily="34" charset="0"/>
              <a:tabLst>
                <a:tab pos="444500" algn="l"/>
              </a:tabLst>
              <a:defRPr/>
            </a:pPr>
            <a:r>
              <a:rPr kumimoji="0" lang="zh-CN" altLang="en-US" sz="1400" b="1"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示例</a:t>
            </a:r>
            <a:r>
              <a:rPr kumimoji="0" lang="zh-CN" altLang="en-US" sz="14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r>
              <a:rPr lang="zh-CN" altLang="en-US" sz="14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矩形移动、圆环移动</a:t>
            </a:r>
            <a:endParaRPr kumimoji="0" lang="zh-CN" altLang="en-US" sz="14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1"/>
          <a:srcRect l="3170" t="16933" r="80049" b="66021"/>
          <a:stretch>
            <a:fillRect/>
          </a:stretch>
        </p:blipFill>
        <p:spPr>
          <a:xfrm>
            <a:off x="503555" y="1724660"/>
            <a:ext cx="2802255" cy="1600835"/>
          </a:xfrm>
          <a:prstGeom prst="rect">
            <a:avLst/>
          </a:prstGeom>
        </p:spPr>
      </p:pic>
      <p:sp>
        <p:nvSpPr>
          <p:cNvPr id="2" name="椭圆 1"/>
          <p:cNvSpPr/>
          <p:nvPr/>
        </p:nvSpPr>
        <p:spPr>
          <a:xfrm>
            <a:off x="1259840" y="2283460"/>
            <a:ext cx="75565" cy="75565"/>
          </a:xfrm>
          <a:prstGeom prst="ellipse">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a:sym typeface="+mn-ea"/>
              </a:rPr>
              <a:t>贝塞尔曲线</a:t>
            </a:r>
            <a:endParaRPr lang="zh-CN" altLang="en-US" dirty="0"/>
          </a:p>
        </p:txBody>
      </p:sp>
      <p:pic>
        <p:nvPicPr>
          <p:cNvPr id="1027" name="Picture 3"/>
          <p:cNvPicPr>
            <a:picLocks noGrp="1" noChangeAspect="1"/>
          </p:cNvPicPr>
          <p:nvPr/>
        </p:nvPicPr>
        <p:blipFill>
          <a:blip r:embed="rId1"/>
          <a:srcRect/>
          <a:stretch>
            <a:fillRect/>
          </a:stretch>
        </p:blipFill>
        <p:spPr>
          <a:xfrm>
            <a:off x="1181418" y="1467485"/>
            <a:ext cx="1922462" cy="2514600"/>
          </a:xfrm>
          <a:prstGeom prst="rect">
            <a:avLst/>
          </a:prstGeom>
          <a:noFill/>
          <a:ln w="9525">
            <a:noFill/>
          </a:ln>
        </p:spPr>
      </p:pic>
      <p:sp>
        <p:nvSpPr>
          <p:cNvPr id="3" name="文本框 2"/>
          <p:cNvSpPr txBox="1"/>
          <p:nvPr/>
        </p:nvSpPr>
        <p:spPr>
          <a:xfrm>
            <a:off x="4131310" y="1664335"/>
            <a:ext cx="3319780" cy="1554480"/>
          </a:xfrm>
          <a:prstGeom prst="rect">
            <a:avLst/>
          </a:prstGeom>
          <a:noFill/>
        </p:spPr>
        <p:txBody>
          <a:bodyPr wrap="square" rtlCol="0" anchor="t">
            <a:spAutoFit/>
          </a:bodyPr>
          <a:p>
            <a:pPr>
              <a:lnSpc>
                <a:spcPct val="150000"/>
              </a:lnSpc>
            </a:pPr>
            <a:r>
              <a:rPr lang="zh-CN" altLang="en-US" sz="1600">
                <a:latin typeface="微软雅黑" panose="020B0503020204020204" pitchFamily="34" charset="-122"/>
                <a:ea typeface="微软雅黑" panose="020B0503020204020204" pitchFamily="34" charset="-122"/>
              </a:rPr>
              <a:t>贝塞尔曲线是计算机图形图像造型的基本工具，是图形造型运用得最多的基本线条之一。它通过控制曲线上的点来创造、编辑图形。</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p:txBody>
          <a:bodyPr wrap="square" lIns="91440" tIns="45720" rIns="91440" bIns="45720" anchor="ctr"/>
          <a:p>
            <a:pPr algn="l" eaLnBrk="1" hangingPunct="1"/>
            <a:r>
              <a:rPr lang="zh-CN" altLang="en-US" dirty="0">
                <a:sym typeface="+mn-ea"/>
              </a:rPr>
              <a:t>二次贝赛尔曲线</a:t>
            </a:r>
            <a:endParaRPr lang="zh-CN" altLang="en-US" dirty="0"/>
          </a:p>
        </p:txBody>
      </p:sp>
      <p:sp>
        <p:nvSpPr>
          <p:cNvPr id="14" name="AutoShape 50"/>
          <p:cNvSpPr>
            <a:spLocks noChangeArrowheads="1"/>
          </p:cNvSpPr>
          <p:nvPr/>
        </p:nvSpPr>
        <p:spPr bwMode="auto">
          <a:xfrm>
            <a:off x="1010920" y="1221105"/>
            <a:ext cx="6850380" cy="36575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723900" rtl="0" eaLnBrk="1" fontAlgn="base" latinLnBrk="0" hangingPunct="1">
              <a:lnSpc>
                <a:spcPct val="100000"/>
              </a:lnSpc>
              <a:spcBef>
                <a:spcPct val="0"/>
              </a:spcBef>
              <a:spcAft>
                <a:spcPct val="0"/>
              </a:spcAft>
              <a:buClr>
                <a:schemeClr val="folHlink"/>
              </a:buClr>
              <a:buSzPct val="60000"/>
              <a:buFont typeface="Arial" panose="020B0604020202020204" pitchFamily="34" charset="0"/>
              <a:buNone/>
              <a:tabLst>
                <a:tab pos="444500" algn="l"/>
              </a:tabLst>
              <a:defRPr/>
            </a:pP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a:t>
            </a:r>
            <a:r>
              <a:rPr kumimoji="0" lang="en-US"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x</a:t>
            </a: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.quadraticCurveTo(cpx,cpy,x,y);</a:t>
            </a:r>
            <a:endPar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p:txBody>
      </p:sp>
      <p:grpSp>
        <p:nvGrpSpPr>
          <p:cNvPr id="3" name="组合 2"/>
          <p:cNvGrpSpPr/>
          <p:nvPr/>
        </p:nvGrpSpPr>
        <p:grpSpPr>
          <a:xfrm>
            <a:off x="1167765" y="2048510"/>
            <a:ext cx="2499995" cy="2052320"/>
            <a:chOff x="8663" y="2138"/>
            <a:chExt cx="3937" cy="3232"/>
          </a:xfrm>
        </p:grpSpPr>
        <p:pic>
          <p:nvPicPr>
            <p:cNvPr id="1026" name="Picture 2"/>
            <p:cNvPicPr>
              <a:picLocks noChangeAspect="1"/>
            </p:cNvPicPr>
            <p:nvPr/>
          </p:nvPicPr>
          <p:blipFill>
            <a:blip r:embed="rId1"/>
            <a:stretch>
              <a:fillRect/>
            </a:stretch>
          </p:blipFill>
          <p:spPr>
            <a:xfrm>
              <a:off x="9113" y="2363"/>
              <a:ext cx="2700" cy="2640"/>
            </a:xfrm>
            <a:prstGeom prst="rect">
              <a:avLst/>
            </a:prstGeom>
            <a:noFill/>
            <a:ln w="9525">
              <a:noFill/>
            </a:ln>
          </p:spPr>
        </p:pic>
        <p:sp>
          <p:nvSpPr>
            <p:cNvPr id="12" name="TextBox 11"/>
            <p:cNvSpPr txBox="1"/>
            <p:nvPr/>
          </p:nvSpPr>
          <p:spPr>
            <a:xfrm>
              <a:off x="8663" y="4838"/>
              <a:ext cx="1125" cy="533"/>
            </a:xfrm>
            <a:prstGeom prst="rect">
              <a:avLst/>
            </a:prstGeom>
            <a:noFill/>
          </p:spPr>
          <p:txBody>
            <a:bodyPr wrap="square" rtlCol="0">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起点</a:t>
              </a:r>
              <a:endParaRPr kumimoji="0" lang="zh-CN" altLang="en-US" sz="1600" b="0" i="0" u="none" strike="noStrike" kern="1200" cap="none" spc="0" normalizeH="0" baseline="0" noProof="0" dirty="0">
                <a:ln>
                  <a:noFill/>
                </a:ln>
                <a:solidFill>
                  <a:schemeClr val="tx1"/>
                </a:solidFill>
                <a:effectLst/>
                <a:uLnTx/>
                <a:uFillTx/>
                <a:latin typeface="+mj-ea"/>
                <a:ea typeface="+mj-ea"/>
                <a:cs typeface="+mn-cs"/>
              </a:endParaRPr>
            </a:p>
          </p:txBody>
        </p:sp>
        <p:sp>
          <p:nvSpPr>
            <p:cNvPr id="13" name="TextBox 12"/>
            <p:cNvSpPr txBox="1"/>
            <p:nvPr/>
          </p:nvSpPr>
          <p:spPr>
            <a:xfrm>
              <a:off x="9675" y="2138"/>
              <a:ext cx="2925" cy="533"/>
            </a:xfrm>
            <a:prstGeom prst="rect">
              <a:avLst/>
            </a:prstGeom>
            <a:noFill/>
          </p:spPr>
          <p:txBody>
            <a:bodyPr wrap="square" rtlCol="0">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控制点（</a:t>
              </a:r>
              <a:r>
                <a:rPr kumimoji="0" lang="en-US" altLang="zh-CN" sz="1600" b="0" i="0" u="none" strike="noStrike" kern="1200" cap="none" spc="0" normalizeH="0" baseline="0" noProof="0" dirty="0" err="1" smtClean="0">
                  <a:ln>
                    <a:noFill/>
                  </a:ln>
                  <a:solidFill>
                    <a:schemeClr val="tx1"/>
                  </a:solidFill>
                  <a:effectLst/>
                  <a:uLnTx/>
                  <a:uFillTx/>
                  <a:latin typeface="+mj-ea"/>
                  <a:ea typeface="+mj-ea"/>
                  <a:cs typeface="+mn-cs"/>
                </a:rPr>
                <a:t>cpx,cpy</a:t>
              </a: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a:t>
              </a:r>
              <a:endParaRPr kumimoji="0" lang="zh-CN" altLang="en-US" sz="1600" b="0" i="0" u="none" strike="noStrike" kern="1200" cap="none" spc="0" normalizeH="0" baseline="0" noProof="0" dirty="0">
                <a:ln>
                  <a:noFill/>
                </a:ln>
                <a:solidFill>
                  <a:schemeClr val="tx1"/>
                </a:solidFill>
                <a:effectLst/>
                <a:uLnTx/>
                <a:uFillTx/>
                <a:latin typeface="+mj-ea"/>
                <a:ea typeface="+mj-ea"/>
                <a:cs typeface="+mn-cs"/>
              </a:endParaRPr>
            </a:p>
          </p:txBody>
        </p:sp>
        <p:sp>
          <p:nvSpPr>
            <p:cNvPr id="4" name="TextBox 13"/>
            <p:cNvSpPr txBox="1"/>
            <p:nvPr/>
          </p:nvSpPr>
          <p:spPr>
            <a:xfrm>
              <a:off x="10800" y="4613"/>
              <a:ext cx="1800" cy="533"/>
            </a:xfrm>
            <a:prstGeom prst="rect">
              <a:avLst/>
            </a:prstGeom>
            <a:noFill/>
          </p:spPr>
          <p:txBody>
            <a:bodyPr wrap="square" rtlCol="0">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终点（</a:t>
              </a:r>
              <a:r>
                <a:rPr kumimoji="0" lang="en-US" altLang="zh-CN" sz="1600" b="0" i="0" u="none" strike="noStrike" kern="1200" cap="none" spc="0" normalizeH="0" baseline="0" noProof="0" dirty="0" err="1" smtClean="0">
                  <a:ln>
                    <a:noFill/>
                  </a:ln>
                  <a:solidFill>
                    <a:schemeClr val="tx1"/>
                  </a:solidFill>
                  <a:effectLst/>
                  <a:uLnTx/>
                  <a:uFillTx/>
                  <a:latin typeface="+mj-ea"/>
                  <a:ea typeface="+mj-ea"/>
                  <a:cs typeface="+mn-cs"/>
                </a:rPr>
                <a:t>x,y</a:t>
              </a: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a:t>
              </a:r>
              <a:endParaRPr kumimoji="0" lang="zh-CN" altLang="en-US" sz="1600" b="0" i="0" u="none" strike="noStrike" kern="1200" cap="none" spc="0" normalizeH="0" baseline="0" noProof="0" dirty="0">
                <a:ln>
                  <a:noFill/>
                </a:ln>
                <a:solidFill>
                  <a:schemeClr val="tx1"/>
                </a:solidFill>
                <a:effectLst/>
                <a:uLnTx/>
                <a:uFillTx/>
                <a:latin typeface="+mj-ea"/>
                <a:ea typeface="+mj-ea"/>
                <a:cs typeface="+mn-c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7"/>
          <p:cNvSpPr>
            <a:spLocks noGrp="1"/>
          </p:cNvSpPr>
          <p:nvPr>
            <p:ph type="body" sz="quarter" idx="12"/>
          </p:nvPr>
        </p:nvSpPr>
        <p:spPr>
          <a:xfrm>
            <a:off x="-32" y="919173"/>
            <a:ext cx="2214578" cy="928694"/>
          </a:xfrm>
        </p:spPr>
        <p:txBody>
          <a:bodyPr vert="horz" wrap="square" lIns="0" tIns="0" rIns="0" bIns="0"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技能目标</a:t>
            </a:r>
            <a:endPar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9" name="内容占位符 10"/>
          <p:cNvSpPr>
            <a:spLocks noGrp="1"/>
          </p:cNvSpPr>
          <p:nvPr>
            <p:ph idx="1"/>
          </p:nvPr>
        </p:nvSpPr>
        <p:spPr>
          <a:xfrm>
            <a:off x="2485390" y="1075690"/>
            <a:ext cx="5415915" cy="3300095"/>
          </a:xfrm>
        </p:spPr>
        <p:txBody>
          <a:bodyPr wrap="square" lIns="91440" tIns="45720" rIns="91440" bIns="45720" anchor="t"/>
          <a:p>
            <a:pPr>
              <a:lnSpc>
                <a:spcPct val="150000"/>
              </a:lnSpc>
              <a:spcBef>
                <a:spcPts val="675"/>
              </a:spcBef>
              <a:buClr>
                <a:schemeClr val="tx1"/>
              </a:buClr>
            </a:pPr>
            <a:r>
              <a:rPr lang="zh-CN" altLang="en-US" dirty="0">
                <a:latin typeface="微软雅黑" panose="020B0503020204020204" pitchFamily="34" charset="-122"/>
                <a:ea typeface="微软雅黑" panose="020B0503020204020204" pitchFamily="34" charset="-122"/>
                <a:sym typeface="+mn-ea"/>
              </a:rPr>
              <a:t>了解 canvas 的使用场景</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pPr>
            <a:r>
              <a:rPr lang="zh-CN" altLang="en-US" dirty="0">
                <a:latin typeface="微软雅黑" panose="020B0503020204020204" pitchFamily="34" charset="-122"/>
                <a:ea typeface="微软雅黑" panose="020B0503020204020204" pitchFamily="34" charset="-122"/>
                <a:sym typeface="+mn-ea"/>
              </a:rPr>
              <a:t>理解什么是 canvas</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pPr>
            <a:r>
              <a:rPr lang="zh-CN" altLang="en-US" dirty="0">
                <a:latin typeface="微软雅黑" panose="020B0503020204020204" pitchFamily="34" charset="-122"/>
                <a:ea typeface="微软雅黑" panose="020B0503020204020204" pitchFamily="34" charset="-122"/>
                <a:sym typeface="+mn-ea"/>
              </a:rPr>
              <a:t>掌握基本的 canvas API （矩形、弧形、文字、添加图片）</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三次贝赛尔曲线</a:t>
            </a:r>
            <a:endParaRPr lang="zh-CN" altLang="en-US" sz="2000" dirty="0"/>
          </a:p>
        </p:txBody>
      </p:sp>
      <p:sp>
        <p:nvSpPr>
          <p:cNvPr id="14" name="AutoShape 50"/>
          <p:cNvSpPr>
            <a:spLocks noChangeArrowheads="1"/>
          </p:cNvSpPr>
          <p:nvPr/>
        </p:nvSpPr>
        <p:spPr bwMode="auto">
          <a:xfrm>
            <a:off x="1010920" y="1221105"/>
            <a:ext cx="6850380" cy="36575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a:t>
            </a:r>
            <a:r>
              <a:rPr kumimoji="0" lang="en-US"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x</a:t>
            </a: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r>
              <a:rPr lang="en-US" altLang="zh-CN" noProof="0" dirty="0" err="1" smtClean="0">
                <a:ln>
                  <a:noFill/>
                </a:ln>
                <a:solidFill>
                  <a:schemeClr val="tx1"/>
                </a:solidFill>
                <a:effectLst/>
                <a:uLnTx/>
                <a:uFillTx/>
                <a:latin typeface="Consolas" panose="020B0609020204030204" charset="0"/>
                <a:ea typeface="宋体" panose="02010600030101010101" pitchFamily="2" charset="-122"/>
                <a:sym typeface="+mn-ea"/>
              </a:rPr>
              <a:t>bezierCurveTo</a:t>
            </a:r>
            <a:r>
              <a:rPr lang="en-US" altLang="zh-CN" noProof="0" dirty="0" smtClean="0">
                <a:ln>
                  <a:noFill/>
                </a:ln>
                <a:solidFill>
                  <a:schemeClr val="tx1"/>
                </a:solidFill>
                <a:effectLst/>
                <a:uLnTx/>
                <a:uFillTx/>
                <a:latin typeface="Consolas" panose="020B0609020204030204" charset="0"/>
                <a:ea typeface="宋体" panose="02010600030101010101" pitchFamily="2" charset="-122"/>
                <a:sym typeface="+mn-ea"/>
              </a:rPr>
              <a:t>(cp1x,cp1y,cp2x,cp2y,x,y)</a:t>
            </a:r>
            <a:r>
              <a:rPr lang="zh-CN" altLang="en-US" noProof="0" dirty="0" smtClean="0">
                <a:ln>
                  <a:noFill/>
                </a:ln>
                <a:solidFill>
                  <a:schemeClr val="tx1"/>
                </a:solidFill>
                <a:effectLst/>
                <a:uLnTx/>
                <a:uFillTx/>
                <a:latin typeface="Consolas" panose="020B0609020204030204" charset="0"/>
                <a:ea typeface="宋体" panose="02010600030101010101" pitchFamily="2" charset="-122"/>
                <a:sym typeface="+mn-ea"/>
              </a:rPr>
              <a:t>；</a:t>
            </a:r>
            <a:endParaRPr lang="zh-CN" altLang="en-US" noProof="0" dirty="0" smtClean="0">
              <a:ln>
                <a:noFill/>
              </a:ln>
              <a:solidFill>
                <a:schemeClr val="tx1"/>
              </a:solidFill>
              <a:effectLst/>
              <a:uLnTx/>
              <a:uFillTx/>
              <a:latin typeface="Consolas" panose="020B0609020204030204" charset="0"/>
              <a:ea typeface="宋体" panose="02010600030101010101" pitchFamily="2" charset="-122"/>
              <a:sym typeface="+mn-ea"/>
            </a:endParaRPr>
          </a:p>
        </p:txBody>
      </p:sp>
      <p:grpSp>
        <p:nvGrpSpPr>
          <p:cNvPr id="2" name="组合 1"/>
          <p:cNvGrpSpPr/>
          <p:nvPr/>
        </p:nvGrpSpPr>
        <p:grpSpPr>
          <a:xfrm>
            <a:off x="1483995" y="2036445"/>
            <a:ext cx="2857500" cy="2286000"/>
            <a:chOff x="9000" y="2025"/>
            <a:chExt cx="4500" cy="3600"/>
          </a:xfrm>
        </p:grpSpPr>
        <p:pic>
          <p:nvPicPr>
            <p:cNvPr id="2050" name="Picture 2"/>
            <p:cNvPicPr>
              <a:picLocks noChangeAspect="1"/>
            </p:cNvPicPr>
            <p:nvPr/>
          </p:nvPicPr>
          <p:blipFill>
            <a:blip r:embed="rId1"/>
            <a:stretch>
              <a:fillRect/>
            </a:stretch>
          </p:blipFill>
          <p:spPr>
            <a:xfrm>
              <a:off x="9900" y="2843"/>
              <a:ext cx="2580" cy="2520"/>
            </a:xfrm>
            <a:prstGeom prst="rect">
              <a:avLst/>
            </a:prstGeom>
            <a:noFill/>
            <a:ln w="9525">
              <a:noFill/>
            </a:ln>
          </p:spPr>
        </p:pic>
        <p:sp>
          <p:nvSpPr>
            <p:cNvPr id="12" name="TextBox 11"/>
            <p:cNvSpPr txBox="1"/>
            <p:nvPr/>
          </p:nvSpPr>
          <p:spPr>
            <a:xfrm>
              <a:off x="9563" y="5093"/>
              <a:ext cx="1125" cy="533"/>
            </a:xfrm>
            <a:prstGeom prst="rect">
              <a:avLst/>
            </a:prstGeom>
            <a:noFill/>
          </p:spPr>
          <p:txBody>
            <a:bodyPr wrap="square" rtlCol="0">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起点</a:t>
              </a:r>
              <a:endParaRPr kumimoji="0" lang="zh-CN" altLang="en-US" sz="1600" b="0" i="0" u="none" strike="noStrike" kern="1200" cap="none" spc="0" normalizeH="0" baseline="0" noProof="0" dirty="0">
                <a:ln>
                  <a:noFill/>
                </a:ln>
                <a:solidFill>
                  <a:schemeClr val="tx1"/>
                </a:solidFill>
                <a:effectLst/>
                <a:uLnTx/>
                <a:uFillTx/>
                <a:latin typeface="+mj-ea"/>
                <a:ea typeface="+mj-ea"/>
                <a:cs typeface="+mn-cs"/>
              </a:endParaRPr>
            </a:p>
          </p:txBody>
        </p:sp>
        <p:sp>
          <p:nvSpPr>
            <p:cNvPr id="13" name="TextBox 12"/>
            <p:cNvSpPr txBox="1"/>
            <p:nvPr/>
          </p:nvSpPr>
          <p:spPr>
            <a:xfrm>
              <a:off x="9000" y="2813"/>
              <a:ext cx="2025" cy="920"/>
            </a:xfrm>
            <a:prstGeom prst="rect">
              <a:avLst/>
            </a:prstGeom>
            <a:noFill/>
          </p:spPr>
          <p:txBody>
            <a:bodyPr wrap="square" rtlCol="0">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控制点</a:t>
              </a:r>
              <a:endParaRPr kumimoji="0" lang="en-US" altLang="zh-CN" sz="16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smtClean="0">
                  <a:ln>
                    <a:noFill/>
                  </a:ln>
                  <a:solidFill>
                    <a:schemeClr val="tx1"/>
                  </a:solidFill>
                  <a:effectLst/>
                  <a:uLnTx/>
                  <a:uFillTx/>
                  <a:latin typeface="+mj-ea"/>
                  <a:ea typeface="+mj-ea"/>
                  <a:cs typeface="+mn-cs"/>
                </a:rPr>
                <a:t>(cp1x,cp1y)</a:t>
              </a:r>
              <a:endParaRPr kumimoji="0" lang="zh-CN" altLang="en-US" sz="1600" b="0" i="0" u="none" strike="noStrike" kern="1200" cap="none" spc="0" normalizeH="0" baseline="0" noProof="0" dirty="0">
                <a:ln>
                  <a:noFill/>
                </a:ln>
                <a:solidFill>
                  <a:schemeClr val="tx1"/>
                </a:solidFill>
                <a:effectLst/>
                <a:uLnTx/>
                <a:uFillTx/>
                <a:latin typeface="+mj-ea"/>
                <a:ea typeface="+mj-ea"/>
                <a:cs typeface="+mn-cs"/>
              </a:endParaRPr>
            </a:p>
          </p:txBody>
        </p:sp>
        <p:sp>
          <p:nvSpPr>
            <p:cNvPr id="3" name="TextBox 13"/>
            <p:cNvSpPr txBox="1"/>
            <p:nvPr/>
          </p:nvSpPr>
          <p:spPr>
            <a:xfrm>
              <a:off x="11700" y="4838"/>
              <a:ext cx="1800" cy="533"/>
            </a:xfrm>
            <a:prstGeom prst="rect">
              <a:avLst/>
            </a:prstGeom>
            <a:noFill/>
          </p:spPr>
          <p:txBody>
            <a:bodyPr wrap="square" rtlCol="0">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终点（</a:t>
              </a:r>
              <a:r>
                <a:rPr kumimoji="0" lang="en-US" altLang="zh-CN" sz="1600" b="0" i="0" u="none" strike="noStrike" kern="1200" cap="none" spc="0" normalizeH="0" baseline="0" noProof="0" dirty="0" err="1" smtClean="0">
                  <a:ln>
                    <a:noFill/>
                  </a:ln>
                  <a:solidFill>
                    <a:schemeClr val="tx1"/>
                  </a:solidFill>
                  <a:effectLst/>
                  <a:uLnTx/>
                  <a:uFillTx/>
                  <a:latin typeface="+mj-ea"/>
                  <a:ea typeface="+mj-ea"/>
                  <a:cs typeface="+mn-cs"/>
                </a:rPr>
                <a:t>x,y</a:t>
              </a: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a:t>
              </a:r>
              <a:endParaRPr kumimoji="0" lang="zh-CN" altLang="en-US" sz="1600" b="0" i="0" u="none" strike="noStrike" kern="1200" cap="none" spc="0" normalizeH="0" baseline="0" noProof="0" dirty="0">
                <a:ln>
                  <a:noFill/>
                </a:ln>
                <a:solidFill>
                  <a:schemeClr val="tx1"/>
                </a:solidFill>
                <a:effectLst/>
                <a:uLnTx/>
                <a:uFillTx/>
                <a:latin typeface="+mj-ea"/>
                <a:ea typeface="+mj-ea"/>
                <a:cs typeface="+mn-cs"/>
              </a:endParaRPr>
            </a:p>
          </p:txBody>
        </p:sp>
        <p:sp>
          <p:nvSpPr>
            <p:cNvPr id="16" name="TextBox 15"/>
            <p:cNvSpPr txBox="1"/>
            <p:nvPr/>
          </p:nvSpPr>
          <p:spPr>
            <a:xfrm>
              <a:off x="11138" y="2025"/>
              <a:ext cx="2025" cy="920"/>
            </a:xfrm>
            <a:prstGeom prst="rect">
              <a:avLst/>
            </a:prstGeom>
            <a:noFill/>
          </p:spPr>
          <p:txBody>
            <a:bodyPr wrap="square" rtlCol="0">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0" normalizeH="0" baseline="0" noProof="0" dirty="0" smtClean="0">
                  <a:ln>
                    <a:noFill/>
                  </a:ln>
                  <a:solidFill>
                    <a:schemeClr val="tx1"/>
                  </a:solidFill>
                  <a:effectLst/>
                  <a:uLnTx/>
                  <a:uFillTx/>
                  <a:latin typeface="+mj-ea"/>
                  <a:ea typeface="+mj-ea"/>
                  <a:cs typeface="+mn-cs"/>
                </a:rPr>
                <a:t>控制点</a:t>
              </a:r>
              <a:endParaRPr kumimoji="0" lang="en-US" altLang="zh-CN" sz="16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0" normalizeH="0" baseline="0" noProof="0" dirty="0" smtClean="0">
                  <a:ln>
                    <a:noFill/>
                  </a:ln>
                  <a:solidFill>
                    <a:schemeClr val="tx1"/>
                  </a:solidFill>
                  <a:effectLst/>
                  <a:uLnTx/>
                  <a:uFillTx/>
                  <a:latin typeface="+mj-ea"/>
                  <a:ea typeface="+mj-ea"/>
                  <a:cs typeface="+mn-cs"/>
                </a:rPr>
                <a:t>(cp2x,cp2y)</a:t>
              </a:r>
              <a:endParaRPr kumimoji="0" lang="zh-CN" altLang="en-US" sz="1600" b="0" i="0" u="none" strike="noStrike" kern="1200" cap="none" spc="0" normalizeH="0" baseline="0" noProof="0" dirty="0">
                <a:ln>
                  <a:noFill/>
                </a:ln>
                <a:solidFill>
                  <a:schemeClr val="tx1"/>
                </a:solidFill>
                <a:effectLst/>
                <a:uLnTx/>
                <a:uFillTx/>
                <a:latin typeface="+mj-ea"/>
                <a:ea typeface="+mj-ea"/>
                <a:cs typeface="+mn-c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绘制文字</a:t>
            </a:r>
            <a:endParaRPr lang="zh-CN" altLang="en-US" dirty="0"/>
          </a:p>
        </p:txBody>
      </p:sp>
      <p:sp>
        <p:nvSpPr>
          <p:cNvPr id="14" name="AutoShape 50"/>
          <p:cNvSpPr>
            <a:spLocks noChangeArrowheads="1"/>
          </p:cNvSpPr>
          <p:nvPr/>
        </p:nvSpPr>
        <p:spPr bwMode="auto">
          <a:xfrm>
            <a:off x="1010920" y="1364615"/>
            <a:ext cx="5990590" cy="91439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latin typeface="Consolas" panose="020B0609020204030204" charset="0"/>
                <a:sym typeface="+mn-ea"/>
              </a:rPr>
              <a:t>ctx.fillText("文本内容",</a:t>
            </a:r>
            <a:r>
              <a:rPr lang="en-US" altLang="zh-CN">
                <a:latin typeface="Consolas" panose="020B0609020204030204" charset="0"/>
                <a:sym typeface="+mn-ea"/>
              </a:rPr>
              <a:t>x</a:t>
            </a:r>
            <a:r>
              <a:rPr lang="zh-CN" altLang="en-US">
                <a:latin typeface="Consolas" panose="020B0609020204030204" charset="0"/>
                <a:sym typeface="+mn-ea"/>
              </a:rPr>
              <a:t>,</a:t>
            </a:r>
            <a:r>
              <a:rPr lang="en-US" altLang="zh-CN">
                <a:latin typeface="Consolas" panose="020B0609020204030204" charset="0"/>
                <a:sym typeface="+mn-ea"/>
              </a:rPr>
              <a:t>y</a:t>
            </a:r>
            <a:r>
              <a:rPr lang="zh-CN" altLang="en-US">
                <a:latin typeface="Consolas" panose="020B0609020204030204" charset="0"/>
                <a:sym typeface="+mn-ea"/>
              </a:rPr>
              <a:t>);</a:t>
            </a:r>
            <a:r>
              <a:rPr lang="en-US" altLang="zh-CN">
                <a:latin typeface="Consolas" panose="020B0609020204030204" charset="0"/>
                <a:sym typeface="+mn-ea"/>
              </a:rPr>
              <a:t>	</a:t>
            </a:r>
            <a:endParaRPr lang="zh-CN" altLang="en-US">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latin typeface="Consolas" panose="020B0609020204030204" charset="0"/>
                <a:sym typeface="+mn-ea"/>
              </a:rPr>
              <a:t>ctx.strokeText("文本内容",</a:t>
            </a:r>
            <a:r>
              <a:rPr lang="en-US" altLang="zh-CN">
                <a:latin typeface="Consolas" panose="020B0609020204030204" charset="0"/>
                <a:sym typeface="+mn-ea"/>
              </a:rPr>
              <a:t>x</a:t>
            </a:r>
            <a:r>
              <a:rPr lang="zh-CN" altLang="en-US">
                <a:latin typeface="Consolas" panose="020B0609020204030204" charset="0"/>
                <a:sym typeface="+mn-ea"/>
              </a:rPr>
              <a:t>,</a:t>
            </a:r>
            <a:r>
              <a:rPr lang="en-US" altLang="zh-CN">
                <a:latin typeface="Consolas" panose="020B0609020204030204" charset="0"/>
                <a:sym typeface="+mn-ea"/>
              </a:rPr>
              <a:t>y</a:t>
            </a:r>
            <a:r>
              <a:rPr lang="zh-CN" altLang="en-US">
                <a:latin typeface="Consolas" panose="020B0609020204030204" charset="0"/>
                <a:sym typeface="+mn-ea"/>
              </a:rPr>
              <a:t>);</a:t>
            </a:r>
            <a:endPar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p:txBody>
      </p:sp>
      <p:sp>
        <p:nvSpPr>
          <p:cNvPr id="3" name="文本框 2"/>
          <p:cNvSpPr txBox="1"/>
          <p:nvPr/>
        </p:nvSpPr>
        <p:spPr>
          <a:xfrm>
            <a:off x="3771900" y="2559050"/>
            <a:ext cx="3427095" cy="1188720"/>
          </a:xfrm>
          <a:prstGeom prst="rect">
            <a:avLst/>
          </a:prstGeom>
          <a:noFill/>
        </p:spPr>
        <p:txBody>
          <a:bodyPr wrap="square" rtlCol="0">
            <a:spAutoFit/>
          </a:bodyPr>
          <a:p>
            <a:pPr>
              <a:lnSpc>
                <a:spcPct val="200000"/>
              </a:lnSpc>
            </a:pPr>
            <a:r>
              <a:rPr lang="en-US" altLang="zh-CN">
                <a:latin typeface="微软雅黑" panose="020B0503020204020204" pitchFamily="34" charset="-122"/>
                <a:ea typeface="微软雅黑" panose="020B0503020204020204" pitchFamily="34" charset="-122"/>
              </a:rPr>
              <a:t>x,y </a:t>
            </a:r>
            <a:r>
              <a:rPr lang="zh-CN" altLang="en-US">
                <a:latin typeface="微软雅黑" panose="020B0503020204020204" pitchFamily="34" charset="-122"/>
                <a:ea typeface="微软雅黑" panose="020B0503020204020204" pitchFamily="34" charset="-122"/>
              </a:rPr>
              <a:t>是图中小圆点的坐标，也就是说定义的是文字左下角的位置</a:t>
            </a:r>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a:off x="1003300" y="2736215"/>
            <a:ext cx="1983740" cy="1064260"/>
            <a:chOff x="1580" y="3518"/>
            <a:chExt cx="3124" cy="1676"/>
          </a:xfrm>
        </p:grpSpPr>
        <p:pic>
          <p:nvPicPr>
            <p:cNvPr id="2" name="图片 1"/>
            <p:cNvPicPr>
              <a:picLocks noChangeAspect="1"/>
            </p:cNvPicPr>
            <p:nvPr/>
          </p:nvPicPr>
          <p:blipFill>
            <a:blip r:embed="rId1"/>
            <a:srcRect l="6547" t="21365" r="77185" b="72352"/>
            <a:stretch>
              <a:fillRect/>
            </a:stretch>
          </p:blipFill>
          <p:spPr>
            <a:xfrm>
              <a:off x="1592" y="3518"/>
              <a:ext cx="3113" cy="676"/>
            </a:xfrm>
            <a:prstGeom prst="rect">
              <a:avLst/>
            </a:prstGeom>
          </p:spPr>
        </p:pic>
        <p:pic>
          <p:nvPicPr>
            <p:cNvPr id="4" name="图片 3"/>
            <p:cNvPicPr>
              <a:picLocks noChangeAspect="1"/>
            </p:cNvPicPr>
            <p:nvPr/>
          </p:nvPicPr>
          <p:blipFill>
            <a:blip r:embed="rId1"/>
            <a:srcRect l="6547" t="47678" r="77122" b="46150"/>
            <a:stretch>
              <a:fillRect/>
            </a:stretch>
          </p:blipFill>
          <p:spPr>
            <a:xfrm>
              <a:off x="1580" y="4530"/>
              <a:ext cx="3125" cy="664"/>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改变文字属性</a:t>
            </a:r>
            <a:endParaRPr lang="zh-CN" altLang="en-US" dirty="0"/>
          </a:p>
        </p:txBody>
      </p:sp>
      <p:sp>
        <p:nvSpPr>
          <p:cNvPr id="4" name="AutoShape 50"/>
          <p:cNvSpPr>
            <a:spLocks noChangeArrowheads="1"/>
          </p:cNvSpPr>
          <p:nvPr/>
        </p:nvSpPr>
        <p:spPr bwMode="auto">
          <a:xfrm>
            <a:off x="846455" y="1283335"/>
            <a:ext cx="6850380" cy="260603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latin typeface="Consolas" panose="020B0609020204030204" charset="0"/>
                <a:sym typeface="+mn-ea"/>
              </a:rPr>
              <a:t>ctx.font = "italic small-caps bold 12px arial";</a:t>
            </a:r>
            <a:endParaRPr lang="zh-CN" altLang="en-US">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400">
                <a:latin typeface="微软雅黑" panose="020B0503020204020204" pitchFamily="34" charset="-122"/>
                <a:ea typeface="微软雅黑" panose="020B0503020204020204" pitchFamily="34" charset="-122"/>
                <a:sym typeface="+mn-ea"/>
              </a:rPr>
              <a:t>属性值分别是 </a:t>
            </a:r>
            <a:r>
              <a:rPr lang="en-US" altLang="zh-CN" sz="1400">
                <a:latin typeface="微软雅黑" panose="020B0503020204020204" pitchFamily="34" charset="-122"/>
                <a:ea typeface="微软雅黑" panose="020B0503020204020204" pitchFamily="34" charset="-122"/>
                <a:sym typeface="+mn-ea"/>
              </a:rPr>
              <a:t>font-style  font-variant  font-weight  font-size  font-family</a:t>
            </a:r>
            <a:endParaRPr lang="en-US" altLang="zh-CN" sz="1400">
              <a:latin typeface="微软雅黑" panose="020B0503020204020204" pitchFamily="34" charset="-122"/>
              <a:ea typeface="微软雅黑" panose="020B0503020204020204" pitchFamily="34" charset="-122"/>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400">
                <a:latin typeface="Consolas" panose="020B0609020204030204" charset="0"/>
                <a:sym typeface="+mn-ea"/>
              </a:rPr>
              <a:t>small-caps 的作用是把</a:t>
            </a:r>
            <a:r>
              <a:rPr lang="en-US" altLang="zh-CN" sz="1400">
                <a:latin typeface="微软雅黑" panose="020B0503020204020204" pitchFamily="34" charset="-122"/>
                <a:ea typeface="微软雅黑" panose="020B0503020204020204" pitchFamily="34" charset="-122"/>
                <a:sym typeface="+mn-ea"/>
              </a:rPr>
              <a:t>所有的小写字母均转换为大写，但是</a:t>
            </a:r>
            <a:r>
              <a:rPr lang="zh-CN" altLang="en-US" sz="1400">
                <a:latin typeface="微软雅黑" panose="020B0503020204020204" pitchFamily="34" charset="-122"/>
                <a:ea typeface="微软雅黑" panose="020B0503020204020204" pitchFamily="34" charset="-122"/>
                <a:sym typeface="+mn-ea"/>
              </a:rPr>
              <a:t>这些</a:t>
            </a:r>
            <a:r>
              <a:rPr lang="en-US" altLang="zh-CN" sz="1400">
                <a:latin typeface="微软雅黑" panose="020B0503020204020204" pitchFamily="34" charset="-122"/>
                <a:ea typeface="微软雅黑" panose="020B0503020204020204" pitchFamily="34" charset="-122"/>
                <a:sym typeface="+mn-ea"/>
              </a:rPr>
              <a:t>大写字体</a:t>
            </a:r>
            <a:r>
              <a:rPr lang="zh-CN" altLang="en-US" sz="1400">
                <a:latin typeface="微软雅黑" panose="020B0503020204020204" pitchFamily="34" charset="-122"/>
                <a:ea typeface="微软雅黑" panose="020B0503020204020204" pitchFamily="34" charset="-122"/>
                <a:sym typeface="+mn-ea"/>
              </a:rPr>
              <a:t>的尺寸比其余文本的尺寸更小。</a:t>
            </a:r>
            <a:endParaRPr lang="zh-CN" altLang="en-US" sz="1400">
              <a:latin typeface="微软雅黑" panose="020B0503020204020204" pitchFamily="34" charset="-122"/>
              <a:ea typeface="微软雅黑" panose="020B0503020204020204" pitchFamily="34" charset="-122"/>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ctx.textAlign = "</a:t>
            </a:r>
            <a:r>
              <a:rPr kumimoji="0" lang="en-US"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left / center / right</a:t>
            </a: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endPar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ctx.measureText</a:t>
            </a:r>
            <a:r>
              <a:rPr kumimoji="0" lang="en-US"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r>
              <a:rPr kumimoji="0" lang="zh-CN" altLang="en-US"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文本内容</a:t>
            </a:r>
            <a:r>
              <a:rPr kumimoji="0" lang="en-US"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r>
              <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a:t>
            </a:r>
            <a:endParaRPr kumimoji="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sz="14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测量文本的宽度</a:t>
            </a:r>
            <a:endParaRPr kumimoji="0" lang="zh-CN" sz="14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0"/>
          <p:cNvSpPr>
            <a:spLocks noGrp="1"/>
          </p:cNvSpPr>
          <p:nvPr>
            <p:ph type="title"/>
          </p:nvPr>
        </p:nvSpPr>
        <p:spPr/>
        <p:txBody>
          <a:bodyPr wrap="square" lIns="91440" tIns="45720" rIns="91440" bIns="45720" anchor="ctr"/>
          <a:p>
            <a:pPr eaLnBrk="1" hangingPunct="1"/>
            <a:r>
              <a:rPr lang="zh-CN" altLang="en-US" dirty="0"/>
              <a:t>绘制图片</a:t>
            </a:r>
            <a:endParaRPr lang="zh-CN" altLang="en-US" dirty="0"/>
          </a:p>
        </p:txBody>
      </p:sp>
      <p:sp>
        <p:nvSpPr>
          <p:cNvPr id="5" name="AutoShape 50"/>
          <p:cNvSpPr>
            <a:spLocks noChangeArrowheads="1"/>
          </p:cNvSpPr>
          <p:nvPr/>
        </p:nvSpPr>
        <p:spPr bwMode="auto">
          <a:xfrm>
            <a:off x="760730" y="975360"/>
            <a:ext cx="4331335" cy="374903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latin typeface="Consolas" panose="020B0609020204030204" charset="0"/>
                <a:sym typeface="+mn-ea"/>
              </a:rPr>
              <a:t>var img = new Image();</a:t>
            </a:r>
            <a:endParaRPr lang="zh-CN" altLang="en-US">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400">
                <a:latin typeface="Consolas" panose="020B0609020204030204" charset="0"/>
                <a:sym typeface="+mn-ea"/>
              </a:rPr>
              <a:t>//</a:t>
            </a:r>
            <a:r>
              <a:rPr lang="zh-CN" altLang="en-US" sz="1400">
                <a:latin typeface="Consolas" panose="020B0609020204030204" charset="0"/>
                <a:sym typeface="+mn-ea"/>
              </a:rPr>
              <a:t>创建 </a:t>
            </a:r>
            <a:r>
              <a:rPr lang="en-US" altLang="zh-CN" sz="1400">
                <a:latin typeface="Consolas" panose="020B0609020204030204" charset="0"/>
                <a:sym typeface="+mn-ea"/>
              </a:rPr>
              <a:t>img </a:t>
            </a:r>
            <a:r>
              <a:rPr lang="zh-CN" altLang="en-US" sz="1400">
                <a:latin typeface="Consolas" panose="020B0609020204030204" charset="0"/>
                <a:sym typeface="+mn-ea"/>
              </a:rPr>
              <a:t>对象 </a:t>
            </a:r>
            <a:endParaRPr lang="zh-CN" altLang="en-US" sz="1400">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latin typeface="Consolas" panose="020B0609020204030204" charset="0"/>
                <a:sym typeface="+mn-ea"/>
              </a:rPr>
              <a:t>img.src = "wedding.jpg";</a:t>
            </a:r>
            <a:endParaRPr lang="zh-CN" altLang="en-US">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400">
                <a:latin typeface="Consolas" panose="020B0609020204030204" charset="0"/>
                <a:sym typeface="+mn-ea"/>
              </a:rPr>
              <a:t>//</a:t>
            </a:r>
            <a:r>
              <a:rPr lang="zh-CN" altLang="en-US" sz="1400">
                <a:latin typeface="Consolas" panose="020B0609020204030204" charset="0"/>
                <a:sym typeface="+mn-ea"/>
              </a:rPr>
              <a:t>等价于获取 </a:t>
            </a:r>
            <a:r>
              <a:rPr lang="en-US" altLang="zh-CN" sz="1400">
                <a:latin typeface="Consolas" panose="020B0609020204030204" charset="0"/>
                <a:sym typeface="+mn-ea"/>
              </a:rPr>
              <a:t>&lt;img src="..." &gt;</a:t>
            </a:r>
            <a:r>
              <a:rPr lang="zh-CN" altLang="en-US" sz="1400">
                <a:latin typeface="Consolas" panose="020B0609020204030204" charset="0"/>
                <a:sym typeface="+mn-ea"/>
              </a:rPr>
              <a:t> </a:t>
            </a:r>
            <a:endParaRPr lang="en-US" altLang="zh-CN" sz="1400">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latin typeface="Consolas" panose="020B0609020204030204" charset="0"/>
                <a:sym typeface="+mn-ea"/>
              </a:rPr>
              <a:t>img.</a:t>
            </a:r>
            <a:r>
              <a:rPr lang="zh-CN" altLang="en-US">
                <a:solidFill>
                  <a:srgbClr val="FF0000"/>
                </a:solidFill>
                <a:latin typeface="Consolas" panose="020B0609020204030204" charset="0"/>
                <a:sym typeface="+mn-ea"/>
              </a:rPr>
              <a:t>onload </a:t>
            </a:r>
            <a:r>
              <a:rPr lang="zh-CN" altLang="en-US">
                <a:latin typeface="Consolas" panose="020B0609020204030204" charset="0"/>
                <a:sym typeface="+mn-ea"/>
              </a:rPr>
              <a:t>= function() {</a:t>
            </a:r>
            <a:endParaRPr lang="zh-CN" altLang="en-US">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400">
                <a:latin typeface="Consolas" panose="020B0609020204030204" charset="0"/>
                <a:sym typeface="+mn-ea"/>
              </a:rPr>
              <a:t>//</a:t>
            </a:r>
            <a:r>
              <a:rPr lang="zh-CN" altLang="en-US" sz="1400">
                <a:latin typeface="Consolas" panose="020B0609020204030204" charset="0"/>
                <a:sym typeface="+mn-ea"/>
              </a:rPr>
              <a:t>等图片加载完成再绘制</a:t>
            </a:r>
            <a:endParaRPr lang="zh-CN" altLang="en-US" sz="1400">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latin typeface="Consolas" panose="020B0609020204030204" charset="0"/>
                <a:sym typeface="+mn-ea"/>
              </a:rPr>
              <a:t>   ctx.drawImage(img,</a:t>
            </a:r>
            <a:r>
              <a:rPr lang="en-US" altLang="zh-CN">
                <a:latin typeface="Consolas" panose="020B0609020204030204" charset="0"/>
                <a:sym typeface="+mn-ea"/>
              </a:rPr>
              <a:t>sx</a:t>
            </a:r>
            <a:r>
              <a:rPr lang="zh-CN" altLang="en-US">
                <a:latin typeface="Consolas" panose="020B0609020204030204" charset="0"/>
                <a:sym typeface="+mn-ea"/>
              </a:rPr>
              <a:t>,</a:t>
            </a:r>
            <a:r>
              <a:rPr lang="en-US" altLang="zh-CN">
                <a:latin typeface="Consolas" panose="020B0609020204030204" charset="0"/>
                <a:sym typeface="+mn-ea"/>
              </a:rPr>
              <a:t>sy</a:t>
            </a:r>
            <a:r>
              <a:rPr lang="zh-CN" altLang="en-US">
                <a:latin typeface="Consolas" panose="020B0609020204030204" charset="0"/>
                <a:sym typeface="+mn-ea"/>
              </a:rPr>
              <a:t>);</a:t>
            </a:r>
            <a:endParaRPr lang="zh-CN" altLang="en-US">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400">
                <a:latin typeface="Consolas" panose="020B0609020204030204" charset="0"/>
                <a:sym typeface="+mn-ea"/>
              </a:rPr>
              <a:t>	//</a:t>
            </a:r>
            <a:r>
              <a:rPr lang="zh-CN" altLang="en-US" sz="1400">
                <a:latin typeface="Consolas" panose="020B0609020204030204" charset="0"/>
                <a:sym typeface="+mn-ea"/>
              </a:rPr>
              <a:t>在画布上定位图像，</a:t>
            </a:r>
            <a:r>
              <a:rPr lang="en-US" altLang="zh-CN" sz="1400">
                <a:latin typeface="Consolas" panose="020B0609020204030204" charset="0"/>
                <a:sym typeface="+mn-ea"/>
              </a:rPr>
              <a:t>sx,sy</a:t>
            </a:r>
            <a:r>
              <a:rPr lang="zh-CN" altLang="en-US" sz="1400">
                <a:latin typeface="Consolas" panose="020B0609020204030204" charset="0"/>
                <a:sym typeface="+mn-ea"/>
              </a:rPr>
              <a:t>是小红点的坐标，即图片的左上角在画布中的坐标。</a:t>
            </a:r>
            <a:endParaRPr lang="zh-CN" altLang="en-US" sz="1400">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a:latin typeface="Consolas" panose="020B0609020204030204" charset="0"/>
                <a:sym typeface="+mn-ea"/>
              </a:rPr>
              <a:t>}</a:t>
            </a:r>
            <a:endParaRPr lang="zh-CN" altLang="en-US" sz="1600">
              <a:latin typeface="Consolas" panose="020B0609020204030204" charset="0"/>
              <a:sym typeface="+mn-ea"/>
            </a:endParaRPr>
          </a:p>
        </p:txBody>
      </p:sp>
      <p:grpSp>
        <p:nvGrpSpPr>
          <p:cNvPr id="9" name="组合 8"/>
          <p:cNvGrpSpPr/>
          <p:nvPr/>
        </p:nvGrpSpPr>
        <p:grpSpPr>
          <a:xfrm>
            <a:off x="5186045" y="975360"/>
            <a:ext cx="3307080" cy="1946910"/>
            <a:chOff x="9954" y="2417"/>
            <a:chExt cx="4648" cy="2382"/>
          </a:xfrm>
        </p:grpSpPr>
        <p:pic>
          <p:nvPicPr>
            <p:cNvPr id="7" name="图片 6"/>
            <p:cNvPicPr>
              <a:picLocks noChangeAspect="1"/>
            </p:cNvPicPr>
            <p:nvPr/>
          </p:nvPicPr>
          <p:blipFill>
            <a:blip r:embed="rId1"/>
            <a:srcRect l="2188" t="17149" r="51354" b="40519"/>
            <a:stretch>
              <a:fillRect/>
            </a:stretch>
          </p:blipFill>
          <p:spPr>
            <a:xfrm>
              <a:off x="9954" y="2417"/>
              <a:ext cx="4649" cy="2382"/>
            </a:xfrm>
            <a:prstGeom prst="rect">
              <a:avLst/>
            </a:prstGeom>
          </p:spPr>
        </p:pic>
        <p:sp>
          <p:nvSpPr>
            <p:cNvPr id="8" name="椭圆 7"/>
            <p:cNvSpPr/>
            <p:nvPr/>
          </p:nvSpPr>
          <p:spPr>
            <a:xfrm>
              <a:off x="10227" y="2592"/>
              <a:ext cx="119" cy="119"/>
            </a:xfrm>
            <a:prstGeom prst="ellipse">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10"/>
          <p:cNvSpPr>
            <a:spLocks noGrp="1"/>
          </p:cNvSpPr>
          <p:nvPr>
            <p:ph type="title"/>
          </p:nvPr>
        </p:nvSpPr>
        <p:spPr/>
        <p:txBody>
          <a:bodyPr wrap="square" lIns="91440" tIns="45720" rIns="91440" bIns="45720" anchor="ctr"/>
          <a:p>
            <a:pPr eaLnBrk="1" hangingPunct="1"/>
            <a:r>
              <a:rPr lang="zh-CN" altLang="en-US" dirty="0"/>
              <a:t>绘制图片</a:t>
            </a:r>
            <a:endParaRPr lang="zh-CN" altLang="en-US" dirty="0"/>
          </a:p>
        </p:txBody>
      </p:sp>
      <p:sp>
        <p:nvSpPr>
          <p:cNvPr id="2" name="AutoShape 50"/>
          <p:cNvSpPr>
            <a:spLocks noChangeArrowheads="1"/>
          </p:cNvSpPr>
          <p:nvPr/>
        </p:nvSpPr>
        <p:spPr bwMode="auto">
          <a:xfrm>
            <a:off x="760730" y="3137535"/>
            <a:ext cx="6850380" cy="86867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2000">
                <a:latin typeface="Consolas" panose="020B0609020204030204" charset="0"/>
                <a:sym typeface="+mn-ea"/>
              </a:rPr>
              <a:t>ctx.drawImage</a:t>
            </a:r>
            <a:r>
              <a:rPr lang="en-US" altLang="zh-CN" sz="2000">
                <a:latin typeface="Consolas" panose="020B0609020204030204" charset="0"/>
                <a:sym typeface="+mn-ea"/>
              </a:rPr>
              <a:t>(</a:t>
            </a:r>
            <a:r>
              <a:rPr lang="zh-CN" altLang="en-US" sz="2000">
                <a:latin typeface="Consolas" panose="020B0609020204030204" charset="0"/>
                <a:sym typeface="+mn-ea"/>
              </a:rPr>
              <a:t>img,sx,sy,sw,sh,x,y,w,h);</a:t>
            </a:r>
            <a:endParaRPr lang="zh-CN" altLang="en-US" sz="2000">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400">
                <a:latin typeface="Consolas" panose="020B0609020204030204" charset="0"/>
                <a:sym typeface="+mn-ea"/>
              </a:rPr>
              <a:t>裁剪图像，并在画布上定位被剪切的部分。</a:t>
            </a:r>
            <a:endParaRPr lang="zh-CN" altLang="en-US" sz="1400">
              <a:latin typeface="Consolas" panose="020B0609020204030204" charset="0"/>
              <a:sym typeface="+mn-ea"/>
            </a:endParaRPr>
          </a:p>
        </p:txBody>
      </p:sp>
      <p:sp>
        <p:nvSpPr>
          <p:cNvPr id="3" name="AutoShape 50"/>
          <p:cNvSpPr>
            <a:spLocks noChangeArrowheads="1"/>
          </p:cNvSpPr>
          <p:nvPr/>
        </p:nvSpPr>
        <p:spPr bwMode="auto">
          <a:xfrm>
            <a:off x="760730" y="1477645"/>
            <a:ext cx="6850380" cy="1188719"/>
          </a:xfrm>
          <a:prstGeom prst="roundRect">
            <a:avLst>
              <a:gd name="adj" fmla="val 0"/>
            </a:avLst>
          </a:prstGeom>
          <a:noFill/>
          <a:ln>
            <a:solidFill>
              <a:srgbClr val="009966"/>
            </a:solidFill>
            <a:headEnd type="none" w="med" len="med"/>
            <a:tailEnd type="none" w="med" len="med"/>
          </a:ln>
          <a:extLst>
            <a:ext uri="{909E8E84-426E-40DD-AFC4-6F175D3DCCD1}">
              <a14:hiddenFill xmlns:a14="http://schemas.microsoft.com/office/drawing/2010/main">
                <a:solidFill>
                  <a:schemeClr val="accent2"/>
                </a:solidFill>
              </a14:hiddenFill>
            </a:ext>
          </a:extLst>
        </p:spPr>
        <p:style>
          <a:lnRef idx="2">
            <a:schemeClr val="accent2"/>
          </a:lnRef>
          <a:fillRef idx="1">
            <a:schemeClr val="lt1"/>
          </a:fillRef>
          <a:effectRef idx="0">
            <a:schemeClr val="accent2"/>
          </a:effectRef>
          <a:fontRef idx="minor">
            <a:schemeClr val="dk1"/>
          </a:fontRef>
        </p:style>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2000">
                <a:latin typeface="Consolas" panose="020B0609020204030204" charset="0"/>
                <a:sym typeface="+mn-ea"/>
              </a:rPr>
              <a:t>ctx.drawImage</a:t>
            </a:r>
            <a:r>
              <a:rPr lang="en-US" altLang="zh-CN" sz="2000">
                <a:latin typeface="Consolas" panose="020B0609020204030204" charset="0"/>
                <a:sym typeface="+mn-ea"/>
              </a:rPr>
              <a:t>(</a:t>
            </a:r>
            <a:r>
              <a:rPr lang="zh-CN" altLang="en-US" sz="2000">
                <a:latin typeface="Consolas" panose="020B0609020204030204" charset="0"/>
                <a:sym typeface="+mn-ea"/>
              </a:rPr>
              <a:t>img,sx,sy,sw,sh);</a:t>
            </a:r>
            <a:endParaRPr lang="zh-CN" altLang="en-US" sz="2000">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400">
                <a:latin typeface="Consolas" panose="020B0609020204030204" charset="0"/>
                <a:sym typeface="+mn-ea"/>
              </a:rPr>
              <a:t>在画布上定位图像，并规定图像的宽度和高度。</a:t>
            </a:r>
            <a:endParaRPr lang="zh-CN" altLang="en-US" sz="1400">
              <a:latin typeface="Consolas" panose="020B060902020403020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en-US" altLang="zh-CN" sz="1400">
                <a:latin typeface="Consolas" panose="020B0609020204030204" charset="0"/>
                <a:sym typeface="+mn-ea"/>
              </a:rPr>
              <a:t>sw</a:t>
            </a:r>
            <a:r>
              <a:rPr lang="zh-CN" altLang="en-US" sz="1400">
                <a:latin typeface="Consolas" panose="020B0609020204030204" charset="0"/>
                <a:sym typeface="+mn-ea"/>
              </a:rPr>
              <a:t>，</a:t>
            </a:r>
            <a:r>
              <a:rPr lang="en-US" altLang="zh-CN" sz="1400">
                <a:latin typeface="Consolas" panose="020B0609020204030204" charset="0"/>
                <a:sym typeface="+mn-ea"/>
              </a:rPr>
              <a:t>sh </a:t>
            </a:r>
            <a:r>
              <a:rPr lang="zh-CN" altLang="en-US" sz="1400">
                <a:latin typeface="Consolas" panose="020B0609020204030204" charset="0"/>
                <a:sym typeface="+mn-ea"/>
              </a:rPr>
              <a:t>是图片在画布上的宽度和高度，通过这两个参数可以改变图片原本的大小。</a:t>
            </a:r>
            <a:endParaRPr lang="zh-CN" altLang="en-US" sz="1400">
              <a:latin typeface="Consolas" panose="020B0609020204030204"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图解</a:t>
            </a:r>
            <a:endParaRPr lang="zh-CN" altLang="en-US" dirty="0"/>
          </a:p>
        </p:txBody>
      </p:sp>
      <p:sp>
        <p:nvSpPr>
          <p:cNvPr id="6" name="文本框 5"/>
          <p:cNvSpPr txBox="1"/>
          <p:nvPr/>
        </p:nvSpPr>
        <p:spPr>
          <a:xfrm>
            <a:off x="810260" y="3967480"/>
            <a:ext cx="6574155" cy="532765"/>
          </a:xfrm>
          <a:prstGeom prst="rect">
            <a:avLst/>
          </a:prstGeom>
          <a:noFill/>
        </p:spPr>
        <p:txBody>
          <a:bodyPr wrap="square" rtlCol="0" anchor="t">
            <a:spAutoFit/>
          </a:bodyPr>
          <a:p>
            <a:r>
              <a:rPr lang="zh-CN" altLang="en-US" sz="1400">
                <a:latin typeface="微软雅黑" panose="020B0503020204020204" pitchFamily="34" charset="-122"/>
                <a:ea typeface="微软雅黑" panose="020B0503020204020204" pitchFamily="34" charset="-122"/>
                <a:sym typeface="+mn-ea"/>
              </a:rPr>
              <a:t>sx,sy 是小红点的坐标，sw,sh 是欲截取的红框部分的宽度和高度，x,y 是绿色圆点在画布中的坐标，w,h 是截取来的图片在画布中的宽度和高度。</a:t>
            </a:r>
            <a:endParaRPr lang="zh-CN" altLang="en-US" sz="1400">
              <a:latin typeface="微软雅黑" panose="020B0503020204020204" pitchFamily="34" charset="-122"/>
              <a:ea typeface="微软雅黑" panose="020B0503020204020204" pitchFamily="34" charset="-122"/>
              <a:sym typeface="+mn-ea"/>
            </a:endParaRPr>
          </a:p>
        </p:txBody>
      </p:sp>
      <p:grpSp>
        <p:nvGrpSpPr>
          <p:cNvPr id="8" name="组合 7"/>
          <p:cNvGrpSpPr/>
          <p:nvPr/>
        </p:nvGrpSpPr>
        <p:grpSpPr>
          <a:xfrm>
            <a:off x="755650" y="1059815"/>
            <a:ext cx="7790180" cy="2881630"/>
            <a:chOff x="1190" y="1669"/>
            <a:chExt cx="12268" cy="4538"/>
          </a:xfrm>
        </p:grpSpPr>
        <p:pic>
          <p:nvPicPr>
            <p:cNvPr id="2" name="图片 1"/>
            <p:cNvPicPr>
              <a:picLocks noChangeAspect="1"/>
            </p:cNvPicPr>
            <p:nvPr/>
          </p:nvPicPr>
          <p:blipFill>
            <a:blip r:embed="rId1"/>
            <a:srcRect l="-366" t="11867" r="26528" b="39553"/>
            <a:stretch>
              <a:fillRect/>
            </a:stretch>
          </p:blipFill>
          <p:spPr>
            <a:xfrm>
              <a:off x="1190" y="1669"/>
              <a:ext cx="12268" cy="4538"/>
            </a:xfrm>
            <a:prstGeom prst="rect">
              <a:avLst/>
            </a:prstGeom>
          </p:spPr>
        </p:pic>
        <p:sp>
          <p:nvSpPr>
            <p:cNvPr id="3" name="椭圆 2"/>
            <p:cNvSpPr/>
            <p:nvPr/>
          </p:nvSpPr>
          <p:spPr>
            <a:xfrm>
              <a:off x="1559" y="2041"/>
              <a:ext cx="119" cy="119"/>
            </a:xfrm>
            <a:prstGeom prst="ellipse">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椭圆 3"/>
            <p:cNvSpPr/>
            <p:nvPr/>
          </p:nvSpPr>
          <p:spPr>
            <a:xfrm>
              <a:off x="8107" y="2122"/>
              <a:ext cx="119" cy="119"/>
            </a:xfrm>
            <a:prstGeom prst="ellipse">
              <a:avLst/>
            </a:prstGeom>
            <a:solidFill>
              <a:srgbClr val="009966"/>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a:xfrm>
              <a:off x="1587" y="2122"/>
              <a:ext cx="2438" cy="794"/>
            </a:xfrm>
            <a:prstGeom prst="rect">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运用</a:t>
            </a:r>
            <a:endParaRPr lang="zh-CN" altLang="en-US" dirty="0"/>
          </a:p>
        </p:txBody>
      </p:sp>
      <p:pic>
        <p:nvPicPr>
          <p:cNvPr id="5" name="图片 4" descr="梵蒂冈"/>
          <p:cNvPicPr>
            <a:picLocks noChangeAspect="1"/>
          </p:cNvPicPr>
          <p:nvPr/>
        </p:nvPicPr>
        <p:blipFill>
          <a:blip r:embed="rId1"/>
          <a:stretch>
            <a:fillRect/>
          </a:stretch>
        </p:blipFill>
        <p:spPr>
          <a:xfrm>
            <a:off x="696595" y="1063625"/>
            <a:ext cx="3307715" cy="3307715"/>
          </a:xfrm>
          <a:prstGeom prst="rect">
            <a:avLst/>
          </a:prstGeom>
          <a:ln>
            <a:solidFill>
              <a:schemeClr val="tx1"/>
            </a:solidFill>
          </a:ln>
        </p:spPr>
      </p:pic>
      <p:sp>
        <p:nvSpPr>
          <p:cNvPr id="9" name="文本框 8"/>
          <p:cNvSpPr txBox="1"/>
          <p:nvPr/>
        </p:nvSpPr>
        <p:spPr>
          <a:xfrm>
            <a:off x="4887595" y="1648460"/>
            <a:ext cx="1986280" cy="38481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梵蒂冈</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t>用</a:t>
            </a:r>
            <a:r>
              <a:rPr lang="en-US" altLang="zh-CN" dirty="0"/>
              <a:t>canvas</a:t>
            </a:r>
            <a:r>
              <a:rPr lang="zh-CN" altLang="en-US" dirty="0"/>
              <a:t>实现动画</a:t>
            </a:r>
            <a:endParaRPr lang="zh-CN" altLang="en-US" dirty="0"/>
          </a:p>
        </p:txBody>
      </p:sp>
      <p:pic>
        <p:nvPicPr>
          <p:cNvPr id="4" name="图片 3" descr="1208169118"/>
          <p:cNvPicPr>
            <a:picLocks noChangeAspect="1"/>
          </p:cNvPicPr>
          <p:nvPr/>
        </p:nvPicPr>
        <p:blipFill>
          <a:blip r:embed="rId1"/>
          <a:stretch>
            <a:fillRect/>
          </a:stretch>
        </p:blipFill>
        <p:spPr>
          <a:xfrm>
            <a:off x="60960" y="795020"/>
            <a:ext cx="3809365" cy="3809365"/>
          </a:xfrm>
          <a:prstGeom prst="rect">
            <a:avLst/>
          </a:prstGeom>
        </p:spPr>
      </p:pic>
      <p:pic>
        <p:nvPicPr>
          <p:cNvPr id="5" name="图片 4" descr="20051017204900176"/>
          <p:cNvPicPr>
            <a:picLocks noChangeAspect="1"/>
          </p:cNvPicPr>
          <p:nvPr/>
        </p:nvPicPr>
        <p:blipFill>
          <a:blip r:embed="rId2"/>
          <a:stretch>
            <a:fillRect/>
          </a:stretch>
        </p:blipFill>
        <p:spPr>
          <a:xfrm>
            <a:off x="3406775" y="795020"/>
            <a:ext cx="4587240" cy="33362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2"/>
          <p:cNvSpPr>
            <a:spLocks noGrp="1"/>
          </p:cNvSpPr>
          <p:nvPr>
            <p:ph type="title"/>
          </p:nvPr>
        </p:nvSpPr>
        <p:spPr>
          <a:xfrm>
            <a:off x="1928813" y="2286000"/>
            <a:ext cx="5257800" cy="857250"/>
          </a:xfrm>
        </p:spPr>
        <p:txBody>
          <a:bodyPr wrap="square" lIns="91440" tIns="45720" rIns="91440" bIns="45720" anchor="ctr"/>
          <a:p>
            <a:pPr marL="0" indent="0" algn="ctr" eaLnBrk="1" hangingPunct="1"/>
            <a:r>
              <a:rPr lang="en-US" altLang="zh-CN" sz="2700" dirty="0"/>
              <a:t> </a:t>
            </a:r>
            <a:r>
              <a:rPr lang="en-US" altLang="zh-CN" sz="7200" dirty="0">
                <a:solidFill>
                  <a:srgbClr val="009966"/>
                </a:solidFill>
              </a:rPr>
              <a:t>Thanks</a:t>
            </a:r>
            <a:endParaRPr lang="zh-CN" altLang="en-US" sz="7200" dirty="0">
              <a:solidFill>
                <a:srgbClr val="009966"/>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2"/>
          </p:nvPr>
        </p:nvSpPr>
        <p:spPr>
          <a:xfrm>
            <a:off x="-9525" y="1870075"/>
            <a:ext cx="2214563" cy="1403350"/>
          </a:xfrm>
        </p:spPr>
        <p:txBody>
          <a:bodyPr lIns="0" tIns="0" rIns="0" bIns="0" rtlCol="0" anchor="ctr">
            <a:normAutofit/>
          </a:bodyPr>
          <a:p>
            <a:pPr fontAlgn="base"/>
            <a:r>
              <a:rPr lang="zh-CN" altLang="en-US" strike="noStrike" noProof="1">
                <a:latin typeface="+mn-lt"/>
                <a:ea typeface="+mn-ea"/>
                <a:cs typeface="+mn-cs"/>
                <a:sym typeface="Calibri" panose="020F0502020204030204" pitchFamily="34" charset="0"/>
              </a:rPr>
              <a:t>什么是</a:t>
            </a:r>
            <a:r>
              <a:rPr strike="noStrike" noProof="1">
                <a:latin typeface="Arial" panose="020B0604020202020204" pitchFamily="34" charset="0"/>
                <a:ea typeface="Arial" panose="020B0604020202020204" pitchFamily="34" charset="0"/>
                <a:cs typeface="+mn-cs"/>
                <a:sym typeface="Calibri" panose="020F0502020204030204" pitchFamily="34" charset="0"/>
              </a:rPr>
              <a:t>Canvas</a:t>
            </a:r>
            <a:endParaRPr lang="zh-CN" altLang="en-US" strike="noStrike" noProof="1"/>
          </a:p>
        </p:txBody>
      </p:sp>
      <p:sp>
        <p:nvSpPr>
          <p:cNvPr id="16386" name="内容占位符 3"/>
          <p:cNvSpPr>
            <a:spLocks noGrp="1"/>
          </p:cNvSpPr>
          <p:nvPr>
            <p:ph idx="1"/>
          </p:nvPr>
        </p:nvSpPr>
        <p:spPr>
          <a:xfrm>
            <a:off x="2429510" y="914400"/>
            <a:ext cx="5927090" cy="2968625"/>
          </a:xfrm>
        </p:spPr>
        <p:txBody>
          <a:bodyPr anchor="t"/>
          <a:p>
            <a:pPr marL="0" indent="0">
              <a:lnSpc>
                <a:spcPct val="200000"/>
              </a:lnSpc>
              <a:buNone/>
            </a:pPr>
            <a:r>
              <a:t>canvas 是 HTML5 提供的一个用于展示绘图效果的标签</a:t>
            </a:r>
            <a:r>
              <a:rPr lang="zh-CN"/>
              <a:t>。</a:t>
            </a:r>
            <a:r>
              <a:t>最早 canvas 是苹果提出的一个方案</a:t>
            </a:r>
            <a:r>
              <a:rPr lang="zh-CN"/>
              <a:t>，</a:t>
            </a:r>
            <a:r>
              <a:t>今天已经在大多数浏览器中实现</a:t>
            </a:r>
            <a:r>
              <a:rPr lang="zh-CN"/>
              <a:t>。</a:t>
            </a:r>
            <a:endParaRPr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7"/>
          <p:cNvSpPr>
            <a:spLocks noGrp="1"/>
          </p:cNvSpPr>
          <p:nvPr>
            <p:ph type="body" sz="quarter" idx="12"/>
          </p:nvPr>
        </p:nvSpPr>
        <p:spPr>
          <a:xfrm>
            <a:off x="-32" y="919173"/>
            <a:ext cx="2214578" cy="928694"/>
          </a:xfrm>
        </p:spPr>
        <p:txBody>
          <a:bodyPr vert="horz" wrap="square" lIns="0" tIns="0" rIns="0" bIns="0" numCol="1" rtlCol="0" anchor="ctr" anchorCtr="0" compatLnSpc="1">
            <a:normAutofit/>
          </a:bodyPr>
          <a:lstStyle/>
          <a:p>
            <a:pPr marL="342900" marR="0" lvl="0" indent="-342900" algn="ctr" defTabSz="913765"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应用场景</a:t>
            </a:r>
            <a:endParaRPr kumimoji="0" lang="zh-CN" altLang="en-US" sz="2400" b="1" i="0" u="none" strike="noStrike" kern="1200" cap="none" spc="0" normalizeH="0" baseline="0" noProof="0">
              <a:ln>
                <a:noFill/>
              </a:ln>
              <a:solidFill>
                <a:srgbClr val="009966"/>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9" name="内容占位符 10"/>
          <p:cNvSpPr>
            <a:spLocks noGrp="1"/>
          </p:cNvSpPr>
          <p:nvPr>
            <p:ph idx="1"/>
          </p:nvPr>
        </p:nvSpPr>
        <p:spPr>
          <a:xfrm>
            <a:off x="2485390" y="932180"/>
            <a:ext cx="5415915" cy="3300095"/>
          </a:xfrm>
        </p:spPr>
        <p:txBody>
          <a:bodyPr wrap="square" lIns="91440" tIns="45720" rIns="91440" bIns="45720" anchor="t"/>
          <a:p>
            <a:pPr>
              <a:lnSpc>
                <a:spcPct val="150000"/>
              </a:lnSpc>
              <a:spcBef>
                <a:spcPts val="675"/>
              </a:spcBef>
              <a:buClr>
                <a:schemeClr val="tx1"/>
              </a:buClr>
            </a:pPr>
            <a:r>
              <a:rPr dirty="0">
                <a:latin typeface="微软雅黑" panose="020B0503020204020204" pitchFamily="34" charset="-122"/>
                <a:ea typeface="微软雅黑" panose="020B0503020204020204" pitchFamily="34" charset="-122"/>
                <a:sym typeface="微软雅黑" panose="020B0503020204020204" pitchFamily="34" charset="-122"/>
              </a:rPr>
              <a:t>游戏</a:t>
            </a:r>
            <a:endParaRPr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spcBef>
                <a:spcPts val="675"/>
              </a:spcBef>
              <a:buClr>
                <a:schemeClr val="tx1"/>
              </a:buClr>
            </a:pPr>
            <a:r>
              <a:rPr b="1" dirty="0">
                <a:latin typeface="微软雅黑" panose="020B0503020204020204" pitchFamily="34" charset="-122"/>
                <a:ea typeface="微软雅黑" panose="020B0503020204020204" pitchFamily="34" charset="-122"/>
                <a:sym typeface="微软雅黑" panose="020B0503020204020204" pitchFamily="34" charset="-122"/>
              </a:rPr>
              <a:t>可视化数据</a:t>
            </a:r>
            <a:endParaRPr lang="zh-CN" b="1"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spcBef>
                <a:spcPts val="675"/>
              </a:spcBef>
              <a:buClr>
                <a:schemeClr val="tx1"/>
              </a:buClr>
            </a:pPr>
            <a:r>
              <a:rPr dirty="0">
                <a:latin typeface="微软雅黑" panose="020B0503020204020204" pitchFamily="34" charset="-122"/>
                <a:ea typeface="微软雅黑" panose="020B0503020204020204" pitchFamily="34" charset="-122"/>
                <a:sym typeface="微软雅黑" panose="020B0503020204020204" pitchFamily="34" charset="-122"/>
              </a:rPr>
              <a:t>banner 广告</a:t>
            </a:r>
            <a:endParaRPr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spcBef>
                <a:spcPts val="675"/>
              </a:spcBef>
              <a:buClr>
                <a:schemeClr val="tx1"/>
              </a:buClr>
            </a:pPr>
            <a:r>
              <a:rPr dirty="0">
                <a:latin typeface="微软雅黑" panose="020B0503020204020204" pitchFamily="34" charset="-122"/>
                <a:ea typeface="微软雅黑" panose="020B0503020204020204" pitchFamily="34" charset="-122"/>
                <a:sym typeface="微软雅黑" panose="020B0503020204020204" pitchFamily="34" charset="-122"/>
              </a:rPr>
              <a:t>多媒体</a:t>
            </a:r>
            <a:endParaRPr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spcBef>
                <a:spcPts val="675"/>
              </a:spcBef>
              <a:buClr>
                <a:schemeClr val="tx1"/>
              </a:buClr>
            </a:pPr>
            <a:r>
              <a:rPr dirty="0">
                <a:latin typeface="微软雅黑" panose="020B0503020204020204" pitchFamily="34" charset="-122"/>
                <a:ea typeface="微软雅黑" panose="020B0503020204020204" pitchFamily="34" charset="-122"/>
                <a:sym typeface="微软雅黑" panose="020B0503020204020204" pitchFamily="34" charset="-122"/>
              </a:rPr>
              <a:t>未来</a:t>
            </a:r>
            <a:r>
              <a:rPr lang="zh-CN" dirty="0">
                <a:latin typeface="微软雅黑" panose="020B0503020204020204" pitchFamily="34" charset="-122"/>
                <a:ea typeface="微软雅黑" panose="020B0503020204020204" pitchFamily="34" charset="-122"/>
                <a:sym typeface="微软雅黑" panose="020B0503020204020204" pitchFamily="34" charset="-122"/>
              </a:rPr>
              <a:t>（</a:t>
            </a:r>
            <a:r>
              <a:rPr dirty="0">
                <a:latin typeface="微软雅黑" panose="020B0503020204020204" pitchFamily="34" charset="-122"/>
                <a:ea typeface="微软雅黑" panose="020B0503020204020204" pitchFamily="34" charset="-122"/>
                <a:sym typeface="微软雅黑" panose="020B0503020204020204" pitchFamily="34" charset="-122"/>
              </a:rPr>
              <a:t>模拟仿真 </a:t>
            </a:r>
            <a:r>
              <a:rPr sz="1200" u="sng" dirty="0">
                <a:latin typeface="微软雅黑" panose="020B0503020204020204" pitchFamily="34" charset="-122"/>
                <a:ea typeface="微软雅黑" panose="020B0503020204020204" pitchFamily="34" charset="-122"/>
                <a:sym typeface="微软雅黑" panose="020B0503020204020204" pitchFamily="34" charset="-122"/>
              </a:rPr>
              <a:t>threejs.org</a:t>
            </a:r>
            <a:r>
              <a:rPr lang="zh-CN" dirty="0">
                <a:latin typeface="微软雅黑" panose="020B0503020204020204" pitchFamily="34" charset="-122"/>
                <a:ea typeface="微软雅黑" panose="020B0503020204020204" pitchFamily="34" charset="-122"/>
                <a:sym typeface="微软雅黑" panose="020B0503020204020204" pitchFamily="34" charset="-122"/>
              </a:rPr>
              <a:t>、</a:t>
            </a:r>
            <a:r>
              <a:rPr dirty="0">
                <a:latin typeface="微软雅黑" panose="020B0503020204020204" pitchFamily="34" charset="-122"/>
                <a:ea typeface="微软雅黑" panose="020B0503020204020204" pitchFamily="34" charset="-122"/>
                <a:sym typeface="微软雅黑" panose="020B0503020204020204" pitchFamily="34" charset="-122"/>
              </a:rPr>
              <a:t>图形编辑</a:t>
            </a:r>
            <a:r>
              <a:rPr lang="zh-CN" dirty="0">
                <a:latin typeface="微软雅黑" panose="020B0503020204020204" pitchFamily="34" charset="-122"/>
                <a:ea typeface="微软雅黑" panose="020B0503020204020204" pitchFamily="34" charset="-122"/>
                <a:sym typeface="微软雅黑" panose="020B0503020204020204" pitchFamily="34" charset="-122"/>
              </a:rPr>
              <a:t>）</a:t>
            </a:r>
            <a:endParaRPr 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7"/>
          <p:cNvSpPr>
            <a:spLocks noGrp="1"/>
          </p:cNvSpPr>
          <p:nvPr>
            <p:ph type="title"/>
          </p:nvPr>
        </p:nvSpPr>
        <p:spPr/>
        <p:txBody>
          <a:bodyPr wrap="square" lIns="91440" tIns="45720" rIns="91440" bIns="45720" anchor="ctr"/>
          <a:p>
            <a:r>
              <a:rPr lang="en-US" altLang="zh-CN" sz="2400" dirty="0"/>
              <a:t>canvas </a:t>
            </a:r>
            <a:r>
              <a:rPr lang="zh-CN" altLang="en-US" sz="2400" dirty="0"/>
              <a:t>的应用</a:t>
            </a:r>
            <a:endParaRPr lang="zh-CN" altLang="en-US" sz="2400" dirty="0"/>
          </a:p>
        </p:txBody>
      </p:sp>
      <p:pic>
        <p:nvPicPr>
          <p:cNvPr id="4" name="图片 3"/>
          <p:cNvPicPr>
            <a:picLocks noChangeAspect="1"/>
          </p:cNvPicPr>
          <p:nvPr/>
        </p:nvPicPr>
        <p:blipFill>
          <a:blip r:embed="rId1"/>
          <a:stretch>
            <a:fillRect/>
          </a:stretch>
        </p:blipFill>
        <p:spPr>
          <a:xfrm>
            <a:off x="614680" y="1313815"/>
            <a:ext cx="1851660" cy="2778760"/>
          </a:xfrm>
          <a:prstGeom prst="rect">
            <a:avLst/>
          </a:prstGeom>
        </p:spPr>
      </p:pic>
      <p:pic>
        <p:nvPicPr>
          <p:cNvPr id="6" name="图片 5"/>
          <p:cNvPicPr>
            <a:picLocks noChangeAspect="1"/>
          </p:cNvPicPr>
          <p:nvPr/>
        </p:nvPicPr>
        <p:blipFill>
          <a:blip r:embed="rId2"/>
          <a:stretch>
            <a:fillRect/>
          </a:stretch>
        </p:blipFill>
        <p:spPr>
          <a:xfrm>
            <a:off x="2526665" y="1313180"/>
            <a:ext cx="5997575" cy="277939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7"/>
          <p:cNvSpPr>
            <a:spLocks noGrp="1"/>
          </p:cNvSpPr>
          <p:nvPr>
            <p:ph type="title"/>
          </p:nvPr>
        </p:nvSpPr>
        <p:spPr/>
        <p:txBody>
          <a:bodyPr wrap="square" lIns="91440" tIns="45720" rIns="91440" bIns="45720" anchor="ctr"/>
          <a:p>
            <a:r>
              <a:rPr lang="zh-CN" altLang="en-US" sz="2400" dirty="0"/>
              <a:t>创建 </a:t>
            </a:r>
            <a:r>
              <a:rPr lang="en-US" altLang="zh-CN" sz="2400" dirty="0"/>
              <a:t>canvas </a:t>
            </a:r>
            <a:r>
              <a:rPr lang="zh-CN" altLang="en-US" sz="2400" dirty="0"/>
              <a:t>画布和画笔</a:t>
            </a:r>
            <a:endParaRPr lang="zh-CN" altLang="en-US" sz="2400" dirty="0"/>
          </a:p>
        </p:txBody>
      </p:sp>
      <p:sp>
        <p:nvSpPr>
          <p:cNvPr id="14" name="AutoShape 5"/>
          <p:cNvSpPr>
            <a:spLocks noChangeArrowheads="1"/>
          </p:cNvSpPr>
          <p:nvPr/>
        </p:nvSpPr>
        <p:spPr bwMode="auto">
          <a:xfrm>
            <a:off x="576000" y="2357755"/>
            <a:ext cx="7452000" cy="164591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a:latin typeface="Consolas" panose="020B0609020204030204" charset="0"/>
                <a:sym typeface="+mn-ea"/>
              </a:rPr>
              <a:t>var can = document.querySelector("#ca</a:t>
            </a:r>
            <a:r>
              <a:rPr lang="en-US" altLang="zh-CN">
                <a:latin typeface="Consolas" panose="020B0609020204030204" charset="0"/>
                <a:sym typeface="+mn-ea"/>
              </a:rPr>
              <a:t>s</a:t>
            </a:r>
            <a:r>
              <a:rPr lang="zh-CN" altLang="en-US">
                <a:latin typeface="Consolas" panose="020B0609020204030204" charset="0"/>
                <a:sym typeface="+mn-ea"/>
              </a:rPr>
              <a:t>");</a:t>
            </a:r>
            <a:endParaRPr lang="zh-CN" altLang="en-US">
              <a:latin typeface="Consolas" panose="020B0609020204030204"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a:latin typeface="Consolas" panose="020B0609020204030204" charset="0"/>
                <a:sym typeface="+mn-ea"/>
              </a:rPr>
              <a:t>var ctx = can.getContext("2d");</a:t>
            </a:r>
            <a:endParaRPr lang="zh-CN" altLang="en-US">
              <a:latin typeface="Consolas" panose="020B0609020204030204" charset="0"/>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a:latin typeface="Consolas" panose="020B0609020204030204" charset="0"/>
                <a:sym typeface="+mn-ea"/>
              </a:rPr>
              <a:t>var ctx = document.querySelector("#ca</a:t>
            </a:r>
            <a:r>
              <a:rPr lang="en-US" altLang="zh-CN">
                <a:latin typeface="Consolas" panose="020B0609020204030204" charset="0"/>
                <a:sym typeface="+mn-ea"/>
              </a:rPr>
              <a:t>s</a:t>
            </a:r>
            <a:r>
              <a:rPr lang="zh-CN" altLang="en-US">
                <a:latin typeface="Consolas" panose="020B0609020204030204" charset="0"/>
                <a:sym typeface="+mn-ea"/>
              </a:rPr>
              <a:t>").getContext("2d");</a:t>
            </a:r>
            <a:endParaRPr lang="zh-CN" altLang="en-US">
              <a:latin typeface="Consolas" panose="020B0609020204030204" charset="0"/>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创建画笔（相当于拿出一支笔）</a:t>
            </a:r>
            <a:endPar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AutoShape 5"/>
          <p:cNvSpPr>
            <a:spLocks noChangeArrowheads="1"/>
          </p:cNvSpPr>
          <p:nvPr/>
        </p:nvSpPr>
        <p:spPr bwMode="auto">
          <a:xfrm>
            <a:off x="576000" y="1231265"/>
            <a:ext cx="7452000" cy="82295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a:latin typeface="Consolas" panose="020B0609020204030204" charset="0"/>
                <a:sym typeface="+mn-ea"/>
              </a:rPr>
              <a:t>&lt;canvas id = "ca</a:t>
            </a:r>
            <a:r>
              <a:rPr lang="en-US" altLang="zh-CN">
                <a:latin typeface="Consolas" panose="020B0609020204030204" charset="0"/>
                <a:sym typeface="+mn-ea"/>
              </a:rPr>
              <a:t>s</a:t>
            </a:r>
            <a:r>
              <a:rPr lang="zh-CN" altLang="en-US">
                <a:latin typeface="Consolas" panose="020B0609020204030204" charset="0"/>
                <a:sym typeface="+mn-ea"/>
              </a:rPr>
              <a:t>" width = "600" height="300"&gt;&lt;/canvas&gt;</a:t>
            </a:r>
            <a:endParaRPr lang="zh-CN" altLang="en-US">
              <a:latin typeface="Consolas" panose="020B0609020204030204" charset="0"/>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创建画布（相当于拿出一张纸，准备开始画画）</a:t>
            </a:r>
            <a:endPar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p:txBody>
          <a:bodyPr wrap="square" lIns="91440" tIns="45720" rIns="91440" bIns="45720" anchor="ctr"/>
          <a:p>
            <a:pPr eaLnBrk="1" hangingPunct="1"/>
            <a:r>
              <a:rPr lang="zh-CN" altLang="en-US" dirty="0">
                <a:sym typeface="+mn-ea"/>
              </a:rPr>
              <a:t>绘制直线</a:t>
            </a:r>
            <a:endParaRPr lang="zh-CN" altLang="en-US" dirty="0">
              <a:sym typeface="+mn-ea"/>
            </a:endParaRPr>
          </a:p>
        </p:txBody>
      </p:sp>
      <p:pic>
        <p:nvPicPr>
          <p:cNvPr id="5" name="图片 4"/>
          <p:cNvPicPr>
            <a:picLocks noChangeAspect="1"/>
          </p:cNvPicPr>
          <p:nvPr/>
        </p:nvPicPr>
        <p:blipFill>
          <a:blip r:embed="rId1"/>
          <a:stretch>
            <a:fillRect/>
          </a:stretch>
        </p:blipFill>
        <p:spPr>
          <a:xfrm>
            <a:off x="5777230" y="1190625"/>
            <a:ext cx="2761615" cy="2761615"/>
          </a:xfrm>
          <a:prstGeom prst="rect">
            <a:avLst/>
          </a:prstGeom>
        </p:spPr>
      </p:pic>
      <p:sp>
        <p:nvSpPr>
          <p:cNvPr id="6" name="AutoShape 5"/>
          <p:cNvSpPr>
            <a:spLocks noChangeArrowheads="1"/>
          </p:cNvSpPr>
          <p:nvPr/>
        </p:nvSpPr>
        <p:spPr bwMode="auto">
          <a:xfrm>
            <a:off x="586105" y="1528445"/>
            <a:ext cx="4864100" cy="2285999"/>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eaLnBrk="1" hangingPunct="1">
              <a:lnSpc>
                <a:spcPct val="150000"/>
              </a:lnSpc>
            </a:pPr>
            <a:r>
              <a:rPr lang="en-US" altLang="zh-CN" dirty="0">
                <a:solidFill>
                  <a:schemeClr val="tx1"/>
                </a:solidFill>
                <a:latin typeface="Consolas" panose="020B0609020204030204" charset="0"/>
                <a:ea typeface="Arial" panose="020B0604020202020204" pitchFamily="34" charset="0"/>
                <a:sym typeface="+mn-ea"/>
              </a:rPr>
              <a:t>cxt.moveTo(x,y);	</a:t>
            </a:r>
            <a:r>
              <a:rPr lang="en-US" altLang="zh-CN" sz="1400" dirty="0">
                <a:solidFill>
                  <a:schemeClr val="tx1"/>
                </a:solidFill>
                <a:latin typeface="Consolas" panose="020B0609020204030204" charset="0"/>
                <a:ea typeface="Arial" panose="020B0604020202020204" pitchFamily="34" charset="0"/>
                <a:sym typeface="+mn-ea"/>
              </a:rPr>
              <a:t>x,y</a:t>
            </a:r>
            <a:r>
              <a:rPr lang="zh-CN" altLang="en-US" sz="1400" dirty="0">
                <a:solidFill>
                  <a:schemeClr val="tx1"/>
                </a:solidFill>
                <a:latin typeface="微软雅黑" panose="020B0503020204020204" pitchFamily="34" charset="-122"/>
                <a:ea typeface="微软雅黑" panose="020B0503020204020204" pitchFamily="34" charset="-122"/>
                <a:sym typeface="+mn-ea"/>
              </a:rPr>
              <a:t>是落笔点坐标</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dirty="0">
                <a:solidFill>
                  <a:schemeClr val="tx1"/>
                </a:solidFill>
                <a:latin typeface="Consolas" panose="020B0609020204030204" charset="0"/>
                <a:ea typeface="Arial" panose="020B0604020202020204" pitchFamily="34" charset="0"/>
                <a:sym typeface="+mn-ea"/>
              </a:rPr>
              <a:t>cxt.lineTo(x,y);	</a:t>
            </a:r>
            <a:r>
              <a:rPr lang="zh-CN" altLang="en-US" sz="1400" dirty="0">
                <a:solidFill>
                  <a:schemeClr val="tx1"/>
                </a:solidFill>
                <a:latin typeface="微软雅黑" panose="020B0503020204020204" pitchFamily="34" charset="-122"/>
                <a:ea typeface="微软雅黑" panose="020B0503020204020204" pitchFamily="34" charset="-122"/>
                <a:sym typeface="+mn-ea"/>
              </a:rPr>
              <a:t>移动到的点的坐标</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上面两句话绘出了路径，但是路径是没有颜色的（相当于字帖上的凹陷）。</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50000"/>
              </a:lnSpc>
            </a:pPr>
            <a:r>
              <a:rPr lang="en-US" altLang="zh-CN" dirty="0">
                <a:solidFill>
                  <a:schemeClr val="tx1"/>
                </a:solidFill>
                <a:latin typeface="Consolas" panose="020B0609020204030204" charset="0"/>
                <a:ea typeface="Arial" panose="020B0604020202020204" pitchFamily="34" charset="0"/>
                <a:sym typeface="+mn-ea"/>
              </a:rPr>
              <a:t>cxt.stroke();</a:t>
            </a:r>
            <a:endParaRPr lang="en-US" altLang="zh-CN" dirty="0">
              <a:solidFill>
                <a:schemeClr val="tx1"/>
              </a:solidFill>
              <a:latin typeface="Consolas" panose="020B0609020204030204" charset="0"/>
              <a:ea typeface="Arial" panose="020B0604020202020204" pitchFamily="34" charset="0"/>
              <a:sym typeface="+mn-ea"/>
            </a:endParaRPr>
          </a:p>
          <a:p>
            <a:pPr eaLnBrk="1" hangingPunct="1">
              <a:lnSpc>
                <a:spcPct val="150000"/>
              </a:lnSpc>
            </a:pPr>
            <a:r>
              <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这句用笔按照路径绘出图形（相当于用笔描字帖）</a:t>
            </a:r>
            <a:endPar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p:txBody>
          <a:bodyPr wrap="square" lIns="91440" tIns="45720" rIns="91440" bIns="45720" anchor="ctr"/>
          <a:p>
            <a:pPr algn="l" eaLnBrk="1" hangingPunct="1"/>
            <a:r>
              <a:rPr lang="zh-CN" altLang="en-US" dirty="0"/>
              <a:t>运用：绘制三角形</a:t>
            </a:r>
            <a:endParaRPr lang="zh-CN" altLang="en-US" dirty="0"/>
          </a:p>
        </p:txBody>
      </p:sp>
      <p:grpSp>
        <p:nvGrpSpPr>
          <p:cNvPr id="7" name="组合 6"/>
          <p:cNvGrpSpPr/>
          <p:nvPr/>
        </p:nvGrpSpPr>
        <p:grpSpPr>
          <a:xfrm>
            <a:off x="636905" y="1356995"/>
            <a:ext cx="7790180" cy="2548890"/>
            <a:chOff x="1003" y="2137"/>
            <a:chExt cx="12268" cy="4014"/>
          </a:xfrm>
        </p:grpSpPr>
        <p:sp>
          <p:nvSpPr>
            <p:cNvPr id="2" name="AutoShape 50"/>
            <p:cNvSpPr>
              <a:spLocks noChangeArrowheads="1"/>
            </p:cNvSpPr>
            <p:nvPr/>
          </p:nvSpPr>
          <p:spPr bwMode="auto">
            <a:xfrm>
              <a:off x="1003" y="2250"/>
              <a:ext cx="6478" cy="3600"/>
            </a:xfrm>
            <a:prstGeom prst="roundRect">
              <a:avLst>
                <a:gd name="adj" fmla="val 0"/>
              </a:avLst>
            </a:prstGeom>
            <a:solidFill>
              <a:srgbClr val="FFFFFF"/>
            </a:solidFill>
            <a:ln w="25400" cap="flat" cmpd="sng" algn="ctr">
              <a:solidFill>
                <a:srgbClr val="00996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ctx.strokeStyle = "</a:t>
              </a: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red</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 </a:t>
              </a: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	</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笔的颜色</a:t>
              </a:r>
              <a:endPar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ctx.lineWidth = "</a:t>
              </a: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10</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    </a:t>
              </a: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	</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笔的粗细</a:t>
              </a:r>
              <a:endPar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ctx.fillStyle = "rgb( </a:t>
              </a: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 , </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ctx.fill();</a:t>
              </a: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		</a:t>
              </a:r>
              <a:r>
                <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rPr>
                <a:t>相当于</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油漆桶刷墙</a:t>
              </a:r>
              <a:endParaRPr kumimoji="0" lang="zh-CN" altLang="en-US"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ctx.closePath();</a:t>
              </a:r>
              <a:r>
                <a:rPr lang="en-US" altLang="zh-CN"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	</a:t>
              </a:r>
              <a:r>
                <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rPr>
                <a:t>关闭本路径</a:t>
              </a:r>
              <a:endParaRPr lang="zh-CN" altLang="en-US" sz="1600" noProof="0" dirty="0">
                <a:ln>
                  <a:noFill/>
                </a:ln>
                <a:effectLst/>
                <a:uLnTx/>
                <a:uFillTx/>
                <a:latin typeface="Consolas" panose="020B0609020204030204" charset="0"/>
                <a:ea typeface="微软雅黑" panose="020B0503020204020204" pitchFamily="34" charset="-122"/>
                <a:cs typeface="Arial" panose="020B0604020202020204" pitchFamily="34" charset="0"/>
                <a:sym typeface="+mn-ea"/>
              </a:endParaRPr>
            </a:p>
            <a:p>
              <a:pPr marL="0" marR="0" lvl="0" indent="0" algn="l" defTabSz="723900" rtl="0" eaLnBrk="1" fontAlgn="base" latinLnBrk="0" hangingPunct="1">
                <a:lnSpc>
                  <a:spcPct val="150000"/>
                </a:lnSpc>
                <a:spcBef>
                  <a:spcPct val="0"/>
                </a:spcBef>
                <a:spcAft>
                  <a:spcPct val="0"/>
                </a:spcAft>
                <a:buClr>
                  <a:schemeClr val="folHlink"/>
                </a:buClr>
                <a:buSzPct val="60000"/>
                <a:buFont typeface="Arial" panose="020B0604020202020204" pitchFamily="34" charset="0"/>
                <a:buNone/>
                <a:tabLst>
                  <a:tab pos="444500" algn="l"/>
                </a:tabLst>
                <a:defRPr/>
              </a:pPr>
              <a:r>
                <a:rPr kumimoji="0" lang="en-US"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sym typeface="+mn-ea"/>
                </a:rPr>
                <a:t>ctx.beginPath();	</a:t>
              </a:r>
              <a:r>
                <a:rPr kumimoji="0" lang="zh-CN"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sym typeface="+mn-ea"/>
                </a:rPr>
                <a:t>开启新路径</a:t>
              </a:r>
              <a:endParaRPr kumimoji="0" lang="zh-CN" altLang="zh-CN" sz="1600" i="0" u="none" strike="noStrike" kern="1200" cap="none" spc="0" normalizeH="0" baseline="0" noProof="0" dirty="0">
                <a:ln>
                  <a:noFill/>
                </a:ln>
                <a:solidFill>
                  <a:schemeClr val="tx1"/>
                </a:solidFill>
                <a:effectLst/>
                <a:uLnTx/>
                <a:uFillTx/>
                <a:latin typeface="Consolas" panose="020B0609020204030204" charset="0"/>
                <a:ea typeface="微软雅黑" panose="020B0503020204020204" pitchFamily="34" charset="-122"/>
                <a:cs typeface="Arial" panose="020B0604020202020204" pitchFamily="34" charset="0"/>
                <a:sym typeface="+mn-ea"/>
              </a:endParaRPr>
            </a:p>
          </p:txBody>
        </p:sp>
        <p:pic>
          <p:nvPicPr>
            <p:cNvPr id="6" name="图片 5"/>
            <p:cNvPicPr>
              <a:picLocks noChangeAspect="1"/>
            </p:cNvPicPr>
            <p:nvPr/>
          </p:nvPicPr>
          <p:blipFill>
            <a:blip r:embed="rId1"/>
            <a:srcRect l="3543" t="20264" r="70339" b="46343"/>
            <a:stretch>
              <a:fillRect/>
            </a:stretch>
          </p:blipFill>
          <p:spPr>
            <a:xfrm>
              <a:off x="7689" y="2137"/>
              <a:ext cx="5582" cy="4014"/>
            </a:xfrm>
            <a:prstGeom prst="rect">
              <a:avLst/>
            </a:prstGeom>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4"/>
          <p:cNvSpPr>
            <a:spLocks noGrp="1"/>
          </p:cNvSpPr>
          <p:nvPr>
            <p:ph type="title"/>
          </p:nvPr>
        </p:nvSpPr>
        <p:spPr/>
        <p:txBody>
          <a:bodyPr wrap="square" lIns="91440" tIns="45720" rIns="91440" bIns="45720" anchor="ctr"/>
          <a:p>
            <a:pPr algn="l" eaLnBrk="1" hangingPunct="1"/>
            <a:r>
              <a:rPr lang="zh-CN" altLang="en-US" dirty="0"/>
              <a:t>路径 </a:t>
            </a:r>
            <a:r>
              <a:rPr lang="en-US" altLang="zh-CN" dirty="0"/>
              <a:t>Path </a:t>
            </a:r>
            <a:r>
              <a:rPr lang="zh-CN" altLang="en-US" dirty="0"/>
              <a:t>和 </a:t>
            </a:r>
            <a:r>
              <a:rPr lang="zh-CN" altLang="en-US" dirty="0">
                <a:sym typeface="+mn-ea"/>
              </a:rPr>
              <a:t>beginPath()</a:t>
            </a:r>
            <a:endParaRPr lang="zh-CN" altLang="en-US" dirty="0"/>
          </a:p>
        </p:txBody>
      </p:sp>
      <p:sp>
        <p:nvSpPr>
          <p:cNvPr id="4" name="文本框 3"/>
          <p:cNvSpPr txBox="1"/>
          <p:nvPr/>
        </p:nvSpPr>
        <p:spPr>
          <a:xfrm>
            <a:off x="617855" y="1146175"/>
            <a:ext cx="7068820" cy="3114040"/>
          </a:xfrm>
          <a:prstGeom prst="rect">
            <a:avLst/>
          </a:prstGeom>
          <a:noFill/>
        </p:spPr>
        <p:txBody>
          <a:bodyPr wrap="square" rtlCol="0" anchor="t">
            <a:spAutoFit/>
          </a:bodyPr>
          <a:p>
            <a:pPr marL="0" indent="0" algn="l" latinLnBrk="0">
              <a:lnSpc>
                <a:spcPct val="200000"/>
              </a:lnSpc>
              <a:spcBef>
                <a:spcPct val="20000"/>
              </a:spcBef>
              <a:buNone/>
            </a:pPr>
            <a:r>
              <a:rPr sz="1600">
                <a:latin typeface="Consolas" panose="020B0609020204030204" charset="0"/>
                <a:ea typeface="微软雅黑" panose="020B0503020204020204" pitchFamily="34" charset="-122"/>
                <a:sym typeface="+mn-ea"/>
              </a:rPr>
              <a:t>路径是你描绘的多个形状的集合，它从一个 beginPath() 开始，直到遇到另一个 beginPath() 结束。在每</a:t>
            </a:r>
            <a:r>
              <a:rPr lang="zh-CN" sz="1600">
                <a:latin typeface="Consolas" panose="020B0609020204030204" charset="0"/>
                <a:ea typeface="微软雅黑" panose="020B0503020204020204" pitchFamily="34" charset="-122"/>
                <a:sym typeface="+mn-ea"/>
              </a:rPr>
              <a:t>一条路径</a:t>
            </a:r>
            <a:r>
              <a:rPr sz="1600">
                <a:latin typeface="Consolas" panose="020B0609020204030204" charset="0"/>
                <a:ea typeface="微软雅黑" panose="020B0503020204020204" pitchFamily="34" charset="-122"/>
                <a:sym typeface="+mn-ea"/>
              </a:rPr>
              <a:t>内，只有最后一个fillStyle / strokeStyle 起作用。</a:t>
            </a:r>
            <a:endParaRPr sz="1600">
              <a:latin typeface="Consolas" panose="020B0609020204030204" charset="0"/>
              <a:ea typeface="微软雅黑" panose="020B0503020204020204" pitchFamily="34" charset="-122"/>
              <a:sym typeface="+mn-ea"/>
            </a:endParaRPr>
          </a:p>
          <a:p>
            <a:pPr marL="285750" indent="-285750" algn="l" latinLnBrk="0">
              <a:lnSpc>
                <a:spcPct val="200000"/>
              </a:lnSpc>
              <a:spcBef>
                <a:spcPct val="20000"/>
              </a:spcBef>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sym typeface="+mn-ea"/>
              </a:rPr>
              <a:t>stroke </a:t>
            </a:r>
            <a:r>
              <a:rPr lang="en-US" altLang="zh-CN" sz="1600">
                <a:latin typeface="微软雅黑" panose="020B0503020204020204" pitchFamily="34" charset="-122"/>
                <a:ea typeface="微软雅黑" panose="020B0503020204020204" pitchFamily="34" charset="-122"/>
                <a:sym typeface="+mn-ea"/>
              </a:rPr>
              <a:t>/ </a:t>
            </a:r>
            <a:r>
              <a:rPr lang="zh-CN" altLang="en-US" sz="1600">
                <a:latin typeface="微软雅黑" panose="020B0503020204020204" pitchFamily="34" charset="-122"/>
                <a:ea typeface="微软雅黑" panose="020B0503020204020204" pitchFamily="34" charset="-122"/>
                <a:sym typeface="+mn-ea"/>
              </a:rPr>
              <a:t>fill 都是以上一次 beginPath</a:t>
            </a:r>
            <a:r>
              <a:rPr lang="en-US" altLang="zh-CN" sz="1600">
                <a:latin typeface="微软雅黑" panose="020B0503020204020204" pitchFamily="34" charset="-122"/>
                <a:ea typeface="微软雅黑" panose="020B0503020204020204" pitchFamily="34" charset="-122"/>
                <a:sym typeface="+mn-ea"/>
              </a:rPr>
              <a:t>( )</a:t>
            </a:r>
            <a:r>
              <a:rPr lang="zh-CN" altLang="en-US" sz="1600">
                <a:latin typeface="微软雅黑" panose="020B0503020204020204" pitchFamily="34" charset="-122"/>
                <a:ea typeface="微软雅黑" panose="020B0503020204020204" pitchFamily="34" charset="-122"/>
                <a:sym typeface="+mn-ea"/>
              </a:rPr>
              <a:t> 之后的</a:t>
            </a:r>
            <a:r>
              <a:rPr lang="zh-CN" altLang="en-US" sz="1600" b="1">
                <a:solidFill>
                  <a:srgbClr val="FF0000"/>
                </a:solidFill>
                <a:latin typeface="微软雅黑" panose="020B0503020204020204" pitchFamily="34" charset="-122"/>
                <a:ea typeface="微软雅黑" panose="020B0503020204020204" pitchFamily="34" charset="-122"/>
                <a:sym typeface="+mn-ea"/>
              </a:rPr>
              <a:t>所有</a:t>
            </a:r>
            <a:r>
              <a:rPr lang="zh-CN" altLang="en-US" sz="1600">
                <a:latin typeface="微软雅黑" panose="020B0503020204020204" pitchFamily="34" charset="-122"/>
                <a:ea typeface="微软雅黑" panose="020B0503020204020204" pitchFamily="34" charset="-122"/>
                <a:sym typeface="+mn-ea"/>
              </a:rPr>
              <a:t>路径为基础进行绘制。</a:t>
            </a:r>
            <a:endParaRPr lang="zh-CN" altLang="en-US" sz="1600">
              <a:latin typeface="微软雅黑" panose="020B0503020204020204" pitchFamily="34" charset="-122"/>
              <a:ea typeface="微软雅黑" panose="020B0503020204020204" pitchFamily="34" charset="-122"/>
              <a:sym typeface="+mn-ea"/>
            </a:endParaRPr>
          </a:p>
          <a:p>
            <a:pPr marL="285750" indent="-285750" algn="l" latinLnBrk="0">
              <a:lnSpc>
                <a:spcPct val="200000"/>
              </a:lnSpc>
              <a:spcBef>
                <a:spcPct val="20000"/>
              </a:spcBef>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sym typeface="+mn-ea"/>
              </a:rPr>
              <a:t>即使你用moveTo 把画笔移到了别的位置，只要不beginPath</a:t>
            </a:r>
            <a:r>
              <a:rPr lang="en-US" altLang="zh-CN" sz="1600">
                <a:latin typeface="微软雅黑" panose="020B0503020204020204" pitchFamily="34" charset="-122"/>
                <a:ea typeface="微软雅黑" panose="020B0503020204020204" pitchFamily="34" charset="-122"/>
                <a:sym typeface="+mn-ea"/>
              </a:rPr>
              <a:t>( )</a:t>
            </a:r>
            <a:r>
              <a:rPr lang="zh-CN" altLang="en-US" sz="1600">
                <a:latin typeface="微软雅黑" panose="020B0503020204020204" pitchFamily="34" charset="-122"/>
                <a:ea typeface="微软雅黑" panose="020B0503020204020204" pitchFamily="34" charset="-122"/>
                <a:sym typeface="+mn-ea"/>
              </a:rPr>
              <a:t>，就还是同一条路径。</a:t>
            </a:r>
            <a:endParaRPr lang="zh-CN" altLang="en-US" sz="1600"/>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2653</Words>
  <Application>WPS 演示</Application>
  <PresentationFormat>全屏显示(16:9)</PresentationFormat>
  <Paragraphs>188</Paragraphs>
  <Slides>28</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vt:lpstr>
      <vt:lpstr>宋体</vt:lpstr>
      <vt:lpstr>Wingdings</vt:lpstr>
      <vt:lpstr>微软雅黑</vt:lpstr>
      <vt:lpstr>Calibri</vt:lpstr>
      <vt:lpstr>Consolas</vt:lpstr>
      <vt:lpstr>Office 主题</vt:lpstr>
      <vt:lpstr>Canvas 基 础 		——直线、矩形、弧形、文字、图片</vt:lpstr>
      <vt:lpstr>PowerPoint 演示文稿</vt:lpstr>
      <vt:lpstr>PowerPoint 演示文稿</vt:lpstr>
      <vt:lpstr>PowerPoint 演示文稿</vt:lpstr>
      <vt:lpstr>canvas 的应用</vt:lpstr>
      <vt:lpstr>创建 canvas 画布和画笔</vt:lpstr>
      <vt:lpstr>绘制直线</vt:lpstr>
      <vt:lpstr>运用：绘制三角形</vt:lpstr>
      <vt:lpstr>路径 Path 和 beginPath()</vt:lpstr>
      <vt:lpstr>closePath()</vt:lpstr>
      <vt:lpstr>练习</vt:lpstr>
      <vt:lpstr>绘制矩形</vt:lpstr>
      <vt:lpstr>绘制矩形</vt:lpstr>
      <vt:lpstr>比较</vt:lpstr>
      <vt:lpstr>绘制弧形</vt:lpstr>
      <vt:lpstr>绘制弧形</vt:lpstr>
      <vt:lpstr>清除矩形</vt:lpstr>
      <vt:lpstr>贝塞尔曲线</vt:lpstr>
      <vt:lpstr>二次贝赛尔曲线</vt:lpstr>
      <vt:lpstr>三次贝赛尔曲线</vt:lpstr>
      <vt:lpstr>绘制文字</vt:lpstr>
      <vt:lpstr>改变文字属性</vt:lpstr>
      <vt:lpstr>绘制图片</vt:lpstr>
      <vt:lpstr>绘制图片</vt:lpstr>
      <vt:lpstr>图解</vt:lpstr>
      <vt:lpstr>图解</vt:lpstr>
      <vt:lpstr>用canvas实现动画</vt:lpstr>
      <vt:lpstr> 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尚永祯</dc:creator>
  <cp:lastModifiedBy>ciro</cp:lastModifiedBy>
  <cp:revision>1057</cp:revision>
  <dcterms:created xsi:type="dcterms:W3CDTF">2014-08-11T02:57:00Z</dcterms:created>
  <dcterms:modified xsi:type="dcterms:W3CDTF">2017-05-15T00:51:58Z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