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3"/>
    <p:sldId id="399" r:id="rId4"/>
    <p:sldId id="493" r:id="rId5"/>
    <p:sldId id="491" r:id="rId7"/>
    <p:sldId id="492" r:id="rId8"/>
    <p:sldId id="401" r:id="rId9"/>
    <p:sldId id="400" r:id="rId10"/>
    <p:sldId id="330" r:id="rId11"/>
    <p:sldId id="454" r:id="rId12"/>
    <p:sldId id="303" r:id="rId13"/>
    <p:sldId id="456" r:id="rId14"/>
    <p:sldId id="477" r:id="rId15"/>
    <p:sldId id="457" r:id="rId16"/>
    <p:sldId id="465" r:id="rId17"/>
    <p:sldId id="485" r:id="rId18"/>
    <p:sldId id="462" r:id="rId19"/>
    <p:sldId id="464" r:id="rId20"/>
    <p:sldId id="280" r:id="rId21"/>
    <p:sldId id="329" r:id="rId22"/>
    <p:sldId id="274" r:id="rId23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24"/>
        <p:guide pos="2880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70961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-32" y="919173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-32" y="3205189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en-US" altLang="zh-CN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Ajax</a:t>
            </a:r>
            <a:endParaRPr lang="en-US" altLang="zh-CN" sz="4000" baseline="0" dirty="0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en-US" altLang="zh-CN" dirty="0"/>
              <a:t>JavaScript 的</a:t>
            </a:r>
            <a:r>
              <a:rPr lang="zh-CN" altLang="en-US" dirty="0"/>
              <a:t>书写</a:t>
            </a:r>
            <a:endParaRPr lang="zh-CN" altLang="en-US" dirty="0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900000" y="1403265"/>
            <a:ext cx="3773170" cy="23774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&lt;script type="text/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javascript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"&gt;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/*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        JavaScript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语句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*/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&lt;/script &gt;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AutoShape 50"/>
          <p:cNvSpPr>
            <a:spLocks noChangeArrowheads="1"/>
          </p:cNvSpPr>
          <p:nvPr/>
        </p:nvSpPr>
        <p:spPr bwMode="auto">
          <a:xfrm>
            <a:off x="5333365" y="1403350"/>
            <a:ext cx="2304000" cy="22859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位置：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marR="0" lvl="0" indent="-45720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+mj-lt"/>
              <a:buAutoNum type="arabicPeriod"/>
              <a:tabLst>
                <a:tab pos="444500" algn="l"/>
              </a:tabLst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行内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marR="0" lvl="0" indent="-45720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+mj-lt"/>
              <a:buAutoNum type="arabicPeriod"/>
              <a:tabLst>
                <a:tab pos="444500" algn="l"/>
              </a:tabLst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内嵌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marR="0" lvl="0" indent="-45720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Pct val="60000"/>
              <a:buFont typeface="+mj-lt"/>
              <a:buAutoNum type="arabicPeriod"/>
              <a:tabLst>
                <a:tab pos="444500" algn="l"/>
              </a:tabLst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外链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80609" y="2294255"/>
            <a:ext cx="974021" cy="371475"/>
            <a:chOff x="2743" y="2822"/>
            <a:chExt cx="2102" cy="585"/>
          </a:xfrm>
        </p:grpSpPr>
        <p:sp>
          <p:nvSpPr>
            <p:cNvPr id="3" name="圆角矩形 16"/>
            <p:cNvSpPr>
              <a:spLocks noChangeArrowheads="1"/>
            </p:cNvSpPr>
            <p:nvPr/>
          </p:nvSpPr>
          <p:spPr bwMode="auto">
            <a:xfrm>
              <a:off x="3349" y="2822"/>
              <a:ext cx="1496" cy="585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注释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4" name="直接箭头连接符 34"/>
            <p:cNvCxnSpPr>
              <a:cxnSpLocks noChangeShapeType="1"/>
              <a:stCxn id="3" idx="1"/>
            </p:cNvCxnSpPr>
            <p:nvPr/>
          </p:nvCxnSpPr>
          <p:spPr bwMode="auto">
            <a:xfrm flipH="1">
              <a:off x="2743" y="3115"/>
              <a:ext cx="606" cy="13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变量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894715" y="999490"/>
          <a:ext cx="6639560" cy="33604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31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变量声明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19">
                <a:tc>
                  <a:txBody>
                    <a:bodyPr/>
                    <a:p>
                      <a:pPr algn="ctr" fontAlgn="auto"/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先声明变量再赋值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1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width;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width = 10;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同时声明和赋值变量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</a:t>
                      </a:r>
                      <a:r>
                        <a:rPr lang="en-US" altLang="zh-CN" sz="1600" b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userName 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=“</a:t>
                      </a:r>
                      <a:r>
                        <a:rPr lang="zh-CN" altLang="en-US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六月”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;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</a:t>
                      </a:r>
                      <a:r>
                        <a:rPr lang="en-US" altLang="zh-CN" sz="1600" b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i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, j, k = 15;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不声明直接赋值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userName 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=“</a:t>
                      </a:r>
                      <a:r>
                        <a:rPr lang="zh-CN" altLang="en-US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六月”</a:t>
                      </a:r>
                      <a:r>
                        <a:rPr lang="en-US" altLang="zh-CN" sz="1600" b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;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83690" y="3687445"/>
            <a:ext cx="515874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变量命名规则：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必须是$、数字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字母或下划线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注意：不能以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开头！也不能是关键字或保留字！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en-US" altLang="zh-CN" dirty="0"/>
              <a:t>JavaScript </a:t>
            </a:r>
            <a:r>
              <a:rPr lang="zh-CN" altLang="en-US" dirty="0"/>
              <a:t>关键字和保留字</a:t>
            </a:r>
            <a:endParaRPr lang="zh-CN" altLang="en-US" dirty="0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899795" y="1440000"/>
            <a:ext cx="2952000" cy="2376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	        do         instanceof    typeof       case	else  new  var  catch         finally     return         void  continue   for           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witch        while  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unction	  this         with           default       if            throw  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delete        in	try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50"/>
          <p:cNvSpPr>
            <a:spLocks noChangeArrowheads="1"/>
          </p:cNvSpPr>
          <p:nvPr/>
        </p:nvSpPr>
        <p:spPr bwMode="auto">
          <a:xfrm>
            <a:off x="4425950" y="1440000"/>
            <a:ext cx="3774440" cy="2286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abstract	enum	int	short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boolean	export	interface	static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byte	      extends	long	super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char	      final	native	synchronized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	      float	package	throws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const	      goto	private	transient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debugger	    implements	protected	volatile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double	import	public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数据类型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894715" y="927735"/>
          <a:ext cx="6639560" cy="3857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9690"/>
                <a:gridCol w="2447290"/>
                <a:gridCol w="2862580"/>
              </a:tblGrid>
              <a:tr h="428625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 h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示例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19">
                <a:tc rowSpan="5"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值类型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数字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number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en-US" sz="160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</a:t>
                      </a:r>
                      <a:r>
                        <a:rPr lang="en-US" altLang="en-US" sz="16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score = 90;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字符串 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string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str = “abc”;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布尔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boolean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flag = true;  //false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空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null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n = null;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未定义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undefined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age;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rowSpan="3"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引用类型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数组 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array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arr = [1, 2, 3, 4];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对象 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object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var obj = { name: “Lee”};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函数 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function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function fn() {}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运算符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36000" y="1295510"/>
          <a:ext cx="6639560" cy="2571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64008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</a:pPr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</a:pP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算术运算符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*    </a:t>
                      </a:r>
                      <a:r>
                        <a:rPr lang="en-US" altLang="zh-CN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lang="zh-CN" altLang="en-US" sz="16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1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</a:t>
                      </a:r>
                      <a:r>
                        <a:rPr lang="zh-CN" altLang="en-US" sz="1600" b="1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1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endParaRPr lang="zh-CN" altLang="en-US" sz="16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赋值运算符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从右往左运算</a:t>
                      </a:r>
                      <a:endParaRPr lang="zh-CN" altLang="en-US" sz="1600" b="0" dirty="0" smtClean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比较运算符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=== 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!=    </a:t>
                      </a: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！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  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逻辑运算符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altLang="zh-CN" sz="1600" b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!</a:t>
                      </a:r>
                      <a:endParaRPr lang="zh-CN" altLang="en-US" sz="16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15390" y="3952875"/>
            <a:ext cx="653288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优先级：圆括号、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++/--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、！、乘除加减、比较、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、赋值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1010920" y="1221105"/>
            <a:ext cx="6850380" cy="1083945"/>
          </a:xfrm>
          <a:prstGeom prst="roundRect">
            <a:avLst>
              <a:gd name="adj" fmla="val 0"/>
            </a:avLst>
          </a:prstGeom>
          <a:noFill/>
          <a:ln>
            <a:solidFill>
              <a:srgbClr val="00996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var a = 1;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var b = "1";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var c = a!=b;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console.log(c);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50"/>
          <p:cNvSpPr>
            <a:spLocks noChangeArrowheads="1"/>
          </p:cNvSpPr>
          <p:nvPr/>
        </p:nvSpPr>
        <p:spPr bwMode="auto">
          <a:xfrm>
            <a:off x="1010920" y="2606675"/>
            <a:ext cx="6850380" cy="1188719"/>
          </a:xfrm>
          <a:prstGeom prst="roundRect">
            <a:avLst>
              <a:gd name="adj" fmla="val 0"/>
            </a:avLst>
          </a:prstGeom>
          <a:noFill/>
          <a:ln>
            <a:solidFill>
              <a:srgbClr val="00996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请用户输入一个数字，把这个数字加上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之后打印出来。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提示：用户输入用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prompt()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打印可以用 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alert() / console.log() / document.write()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数据类型转换 </a:t>
            </a:r>
            <a:r>
              <a:rPr lang="en-US" altLang="zh-CN" sz="2000" dirty="0"/>
              <a:t>—— </a:t>
            </a:r>
            <a:r>
              <a:rPr lang="zh-CN" altLang="en-US" sz="2000" dirty="0"/>
              <a:t>显式转换</a:t>
            </a:r>
            <a:endParaRPr lang="zh-CN" altLang="en-US" sz="2000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894715" y="999490"/>
          <a:ext cx="6639560" cy="4053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25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强制转换函数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Number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什么类型都能转，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要么转成数字，要么转成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NaN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空字符串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会转成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parseInt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专门用来转字符串，空字符串转成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NaN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parseFloat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String / toString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转字符串，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toString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不能转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undefined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Boolean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除了 false、“”空字符串、0、NaN、undefined、null，其他全是 true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数据类型转换 </a:t>
            </a:r>
            <a:r>
              <a:rPr lang="en-US" altLang="zh-CN" sz="2000" dirty="0"/>
              <a:t>—— </a:t>
            </a:r>
            <a:r>
              <a:rPr lang="zh-CN" altLang="en-US" sz="2000" dirty="0"/>
              <a:t>隐式转换</a:t>
            </a:r>
            <a:endParaRPr lang="zh-CN" altLang="en-US" sz="2000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36000" y="1152000"/>
          <a:ext cx="6639560" cy="33604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25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隐式转换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等价于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- * / % &gt; &lt; ==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Number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！！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+””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String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584325" y="2849880"/>
            <a:ext cx="5080000" cy="1554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>
              <a:lnSpc>
                <a:spcPct val="150000"/>
              </a:lnSpc>
            </a:pPr>
            <a:r>
              <a:rPr lang="zh-CN" altLang="en-US" sz="16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lang="zh-CN" altLang="en-US" sz="1600" b="0" u="none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如果左右两边有一个是字符串，那这个</a:t>
            </a:r>
            <a:r>
              <a:rPr lang="en-US" altLang="zh-CN" sz="16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600" b="0" u="none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号代表拼接，否则就是相加</a:t>
            </a:r>
            <a:endParaRPr lang="zh-CN" altLang="en-US" sz="1600" b="0" u="none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用typeof 来判断数据类型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7586" name="内容占位符 11"/>
          <p:cNvSpPr>
            <a:spLocks noGrp="1"/>
          </p:cNvSpPr>
          <p:nvPr>
            <p:ph idx="1"/>
          </p:nvPr>
        </p:nvSpPr>
        <p:spPr>
          <a:xfrm>
            <a:off x="753745" y="1256665"/>
            <a:ext cx="8229600" cy="2800350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的组成、书写位置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变量声明：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数据类型：值类型、引用类型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四类运算符：算术、赋值、比较、逻辑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类型转换：显示转换、隐式转换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466725" y="195263"/>
            <a:ext cx="8229600" cy="85725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539750" y="772160"/>
            <a:ext cx="5584825" cy="3590290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/>
              <a:t>课后作业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fontAlgn="base" hangingPunct="1">
              <a:lnSpc>
                <a:spcPct val="150000"/>
              </a:lnSpc>
              <a:buFont typeface="+mj-lt"/>
              <a:buNone/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见资料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fontAlgn="base" hangingPunct="1">
              <a:lnSpc>
                <a:spcPct val="150000"/>
              </a:lnSpc>
              <a:buFont typeface="+mj-lt"/>
              <a:buNone/>
            </a:pPr>
            <a:endParaRPr lang="en-US" altLang="zh-CN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/>
              <a:t>预习作业</a:t>
            </a:r>
            <a:endParaRPr lang="en-US" altLang="zh-CN" strike="noStrike" noProof="1" dirty="0"/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预习内容：引用类型和程序结构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预习目标：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掌握数组、对象、函数的创建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fontAlgn="base" hangingPunct="1">
              <a:lnSpc>
                <a:spcPct val="150000"/>
              </a:lnSpc>
              <a:buNone/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掌握判断和循环结构的用法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919163"/>
            <a:ext cx="2214563" cy="3095625"/>
          </a:xfrm>
        </p:spPr>
        <p:txBody>
          <a:bodyPr lIns="0" tIns="0" rIns="0" bIns="0" rtlCol="0" anchor="ctr">
            <a:normAutofit/>
          </a:bodyPr>
          <a:p>
            <a:pPr fontAlgn="base"/>
            <a:r>
              <a:rPr lang="zh-CN" altLang="en-US" strike="noStrike" noProof="1">
                <a:sym typeface="+mn-ea"/>
              </a:rPr>
              <a:t>页面分类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3314" name="内容占位符 3"/>
          <p:cNvSpPr>
            <a:spLocks noGrp="1"/>
          </p:cNvSpPr>
          <p:nvPr>
            <p:ph idx="1"/>
          </p:nvPr>
        </p:nvSpPr>
        <p:spPr>
          <a:xfrm>
            <a:off x="2317750" y="663575"/>
            <a:ext cx="6301740" cy="3637280"/>
          </a:xfrm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sz="1400"/>
              <a:t>静态页面：页面就是一个完整的html；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动态页面：</a:t>
            </a:r>
            <a:r>
              <a:rPr lang="zh-CN" altLang="en-US" sz="1400"/>
              <a:t>是一个html，页面的内容由js生成。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静态网站：</a:t>
            </a:r>
            <a:r>
              <a:rPr lang="zh-CN" altLang="en-US" sz="1400"/>
              <a:t>服务器不做任何事情，只是简单地将请求页面发送给浏览器。一般来说，网址上以.html结尾的都是静态网站，这个html是提前写好的（包括图片、媒体文件等静态资源）。缺点：随着网站规模的增大，可维护性逐渐降低，且没有交互性。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动态网站：</a:t>
            </a:r>
            <a:r>
              <a:rPr lang="zh-CN" altLang="en-US" sz="1400"/>
              <a:t>是指服务器接收用户的请求和参数，根据参数在服务器端执行相应的代码（php, c#, java...），拼接字符串动态合成html文本，并将其返回给浏览器，这里动态生成的不一定是完整的页面，可能仅仅是页面的一部分，或者仅仅是数据。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sym typeface="+mn-ea"/>
              </a:rPr>
              <a:t>get / post</a:t>
            </a:r>
            <a:endParaRPr lang="en-US" altLang="zh-CN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5530" y="1320800"/>
            <a:ext cx="6402705" cy="2377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lang="en-US" altLang="zh-CN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 </a:t>
            </a:r>
            <a:r>
              <a:rPr lang="zh-CN" altLang="en-US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侧重于向服务器索要数据，比如发送“学号</a:t>
            </a:r>
            <a:r>
              <a:rPr lang="en-US" altLang="zh-CN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=2006205”</a:t>
            </a:r>
            <a:r>
              <a:rPr lang="zh-CN" altLang="en-US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，服务器会返回各科成绩；</a:t>
            </a:r>
            <a:r>
              <a:rPr lang="en-US" altLang="zh-CN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 </a:t>
            </a:r>
            <a:r>
              <a:rPr lang="zh-CN" altLang="en-US" sz="2000" b="0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侧重于向服务器给予数据，比如把注册信息（姓名、性别、年龄、身高、体重）全部发送给服务器，服务器返回“保存成功”。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readyState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822960" y="1071245"/>
          <a:ext cx="6639560" cy="2714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31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19">
                <a:tc>
                  <a:txBody>
                    <a:bodyPr/>
                    <a:p>
                      <a:pPr algn="ctr" fontAlgn="auto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xhr对象创建完成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已发送了请求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2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浏览器已经收到了服务器响应的数据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3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正在解析数据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4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数据已经解析完成，可以使用，但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一定是正常数据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状态码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2" name="Group 29"/>
          <p:cNvGraphicFramePr>
            <a:graphicFrameLocks noGrp="1"/>
          </p:cNvGraphicFramePr>
          <p:nvPr/>
        </p:nvGraphicFramePr>
        <p:xfrm>
          <a:off x="1730375" y="1456055"/>
          <a:ext cx="6639560" cy="2714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87805"/>
                <a:gridCol w="2575836"/>
              </a:tblGrid>
              <a:tr h="428631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19">
                <a:tc>
                  <a:txBody>
                    <a:bodyPr/>
                    <a:p>
                      <a:pPr algn="ctr" fontAlgn="auto"/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 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响应成功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404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algn="l" defTabSz="723900" fontAlgn="base">
                        <a:lnSpc>
                          <a:spcPct val="150000"/>
                        </a:lnSpc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en-US" altLang="zh-CN" sz="16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CN" altLang="en-US" sz="16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没有找到请求的资源</a:t>
                      </a:r>
                      <a:endParaRPr lang="zh-CN" altLang="en-US" sz="16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500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tabLst>
                          <a:tab pos="444500" algn="l"/>
                        </a:tabLst>
                        <a:defRPr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服务器端错误</a:t>
                      </a:r>
                      <a:endParaRPr lang="zh-CN" altLang="en-US" sz="1600" b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-9525" y="1870075"/>
            <a:ext cx="2214563" cy="1403350"/>
          </a:xfrm>
        </p:spPr>
        <p:txBody>
          <a:bodyPr lIns="0" tIns="0" rIns="0" bIns="0" rtlCol="0" anchor="ctr">
            <a:normAutofit/>
          </a:bodyPr>
          <a:p>
            <a:pPr fontAlgn="base"/>
            <a:r>
              <a:rPr lang="zh-CN" altLang="en-US" strike="noStrike" noProof="1">
                <a:latin typeface="+mn-lt"/>
                <a:ea typeface="+mn-ea"/>
                <a:cs typeface="+mn-cs"/>
                <a:sym typeface="Calibri" panose="020F0502020204030204" pitchFamily="34" charset="0"/>
              </a:rPr>
              <a:t>什么是</a:t>
            </a:r>
            <a:r>
              <a:rPr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Ajax</a:t>
            </a:r>
            <a:endParaRPr strike="noStrike" noProof="1">
              <a:latin typeface="Arial" panose="020B0604020202020204" pitchFamily="34" charset="0"/>
              <a:ea typeface="Arial" panose="020B0604020202020204" pitchFamily="34" charset="0"/>
              <a:cs typeface="+mn-cs"/>
              <a:sym typeface="Calibri" panose="020F0502020204030204" pitchFamily="34" charset="0"/>
            </a:endParaRPr>
          </a:p>
          <a:p>
            <a:pPr fontAlgn="base"/>
            <a:endParaRPr lang="zh-CN" altLang="en-US" strike="noStrike" noProof="1"/>
          </a:p>
        </p:txBody>
      </p:sp>
      <p:sp>
        <p:nvSpPr>
          <p:cNvPr id="16386" name="内容占位符 3"/>
          <p:cNvSpPr>
            <a:spLocks noGrp="1"/>
          </p:cNvSpPr>
          <p:nvPr>
            <p:ph idx="1"/>
          </p:nvPr>
        </p:nvSpPr>
        <p:spPr>
          <a:xfrm>
            <a:off x="2357755" y="986155"/>
            <a:ext cx="5927090" cy="2968625"/>
          </a:xfrm>
        </p:spPr>
        <p:txBody>
          <a:bodyPr anchor="t"/>
          <a:p>
            <a:pPr marL="0" indent="0">
              <a:lnSpc>
                <a:spcPct val="200000"/>
              </a:lnSpc>
              <a:buNone/>
            </a:pPr>
            <a:r>
              <a:t>无页面刷新。</a:t>
            </a:r>
          </a:p>
          <a:p>
            <a:pPr marL="0" indent="0">
              <a:lnSpc>
                <a:spcPct val="200000"/>
              </a:lnSpc>
              <a:buNone/>
            </a:pPr>
            <a:r>
              <a:t>可不可以跨域？不可以，但是可以用jsonp (json + padding) 解决。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927225"/>
            <a:ext cx="2214563" cy="1225550"/>
          </a:xfrm>
        </p:spPr>
        <p:txBody>
          <a:bodyPr lIns="0" tIns="0" rIns="0" bIns="0" rtlCol="0" anchor="ctr">
            <a:normAutofit/>
          </a:bodyPr>
          <a:p>
            <a:pPr fontAlgn="base"/>
            <a:r>
              <a:rPr lang="zh-CN" altLang="en-US" strike="noStrike" noProof="1">
                <a:latin typeface="+mn-lt"/>
                <a:ea typeface="+mn-ea"/>
                <a:cs typeface="+mn-cs"/>
                <a:sym typeface="Calibri" panose="020F0502020204030204" pitchFamily="34" charset="0"/>
              </a:rPr>
              <a:t>JavaScript</a:t>
            </a:r>
            <a:endParaRPr lang="zh-CN" altLang="en-US" strike="noStrike" noProof="1"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fontAlgn="base"/>
            <a:r>
              <a:rPr lang="zh-CN" altLang="en-US" strike="noStrike" noProof="1"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的组成</a:t>
            </a:r>
            <a:endParaRPr lang="en-US" altLang="zh-CN" strike="noStrike" noProof="1" dirty="0">
              <a:cs typeface="+mn-cs"/>
              <a:sym typeface="Calibri" panose="020F0502020204030204" pitchFamily="34" charset="0"/>
            </a:endParaRPr>
          </a:p>
          <a:p>
            <a:pPr fontAlgn="base"/>
            <a:endParaRPr lang="zh-CN" altLang="en-US" strike="noStrike" noProof="1"/>
          </a:p>
        </p:txBody>
      </p:sp>
      <p:grpSp>
        <p:nvGrpSpPr>
          <p:cNvPr id="5" name="组合 25"/>
          <p:cNvGrpSpPr/>
          <p:nvPr/>
        </p:nvGrpSpPr>
        <p:grpSpPr>
          <a:xfrm>
            <a:off x="2947988" y="1381125"/>
            <a:ext cx="4279900" cy="2312988"/>
            <a:chOff x="4670430" y="1381584"/>
            <a:chExt cx="4279752" cy="1788481"/>
          </a:xfrm>
        </p:grpSpPr>
        <p:sp>
          <p:nvSpPr>
            <p:cNvPr id="9" name="直接连接符 3"/>
            <p:cNvSpPr/>
            <p:nvPr/>
          </p:nvSpPr>
          <p:spPr>
            <a:xfrm>
              <a:off x="6786495" y="1929079"/>
              <a:ext cx="1616019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1616379" y="579116"/>
                  </a:lnTo>
                  <a:lnTo>
                    <a:pt x="1616379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直接连接符 4"/>
            <p:cNvSpPr/>
            <p:nvPr/>
          </p:nvSpPr>
          <p:spPr>
            <a:xfrm>
              <a:off x="6786495" y="1929079"/>
              <a:ext cx="292090" cy="6934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79116"/>
                  </a:lnTo>
                  <a:lnTo>
                    <a:pt x="292097" y="579116"/>
                  </a:lnTo>
                  <a:lnTo>
                    <a:pt x="292097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直接连接符 5"/>
            <p:cNvSpPr/>
            <p:nvPr/>
          </p:nvSpPr>
          <p:spPr>
            <a:xfrm>
              <a:off x="5486377" y="1929128"/>
              <a:ext cx="1300435" cy="7925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00554" y="0"/>
                  </a:moveTo>
                  <a:lnTo>
                    <a:pt x="1300554" y="579116"/>
                  </a:lnTo>
                  <a:lnTo>
                    <a:pt x="0" y="579116"/>
                  </a:lnTo>
                  <a:lnTo>
                    <a:pt x="0" y="69403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7414" name="组合 12"/>
            <p:cNvGrpSpPr/>
            <p:nvPr/>
          </p:nvGrpSpPr>
          <p:grpSpPr>
            <a:xfrm>
              <a:off x="5880818" y="1381584"/>
              <a:ext cx="1811519" cy="547224"/>
              <a:chOff x="1212858" y="319078"/>
              <a:chExt cx="1811519" cy="54722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 23"/>
              <p:cNvSpPr/>
              <p:nvPr/>
            </p:nvSpPr>
            <p:spPr>
              <a:xfrm>
                <a:off x="1212103" y="319078"/>
                <a:ext cx="1812862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700" tIns="12700" rIns="12700" bIns="12700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JavaScript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417" name="组合 13"/>
            <p:cNvGrpSpPr/>
            <p:nvPr/>
          </p:nvGrpSpPr>
          <p:grpSpPr>
            <a:xfrm>
              <a:off x="4670430" y="2622841"/>
              <a:ext cx="1631187" cy="547224"/>
              <a:chOff x="2470" y="1560335"/>
              <a:chExt cx="1631187" cy="54722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  <a:solidFill>
                <a:srgbClr val="00996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矩形 21"/>
              <p:cNvSpPr/>
              <p:nvPr/>
            </p:nvSpPr>
            <p:spPr>
              <a:xfrm>
                <a:off x="2470" y="1560064"/>
                <a:ext cx="1631894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700" tIns="12700" rIns="12700" bIns="12700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ECMAScript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420" name="组合 14"/>
            <p:cNvGrpSpPr/>
            <p:nvPr/>
          </p:nvGrpSpPr>
          <p:grpSpPr>
            <a:xfrm>
              <a:off x="6531452" y="2622841"/>
              <a:ext cx="1094448" cy="547224"/>
              <a:chOff x="1863492" y="1560335"/>
              <a:chExt cx="1094448" cy="54722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矩形 19"/>
              <p:cNvSpPr/>
              <p:nvPr/>
            </p:nvSpPr>
            <p:spPr>
              <a:xfrm>
                <a:off x="1862956" y="1560064"/>
                <a:ext cx="1095337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700" tIns="12700" rIns="12700" bIns="12700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BOM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423" name="组合 15"/>
            <p:cNvGrpSpPr/>
            <p:nvPr/>
          </p:nvGrpSpPr>
          <p:grpSpPr>
            <a:xfrm>
              <a:off x="7855734" y="2622841"/>
              <a:ext cx="1094448" cy="547224"/>
              <a:chOff x="3187774" y="1560335"/>
              <a:chExt cx="1094448" cy="54722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  <a:solidFill>
                <a:srgbClr val="CC9B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矩形 17"/>
              <p:cNvSpPr/>
              <p:nvPr/>
            </p:nvSpPr>
            <p:spPr>
              <a:xfrm>
                <a:off x="3188473" y="1560064"/>
                <a:ext cx="1093749" cy="5474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700" tIns="12700" rIns="12700" bIns="12700" spcCol="1270" anchor="ctr"/>
              <a:p>
                <a:pPr marL="0" marR="0" lvl="0" indent="0" algn="ctr" defTabSz="8890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DOM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2400" dirty="0"/>
              <a:t>JavaScript </a:t>
            </a:r>
            <a:r>
              <a:rPr lang="zh-CN" altLang="en-US" sz="2400" dirty="0"/>
              <a:t>的组成</a:t>
            </a:r>
            <a:r>
              <a:rPr lang="zh-CN" altLang="en-US" dirty="0"/>
              <a:t> </a:t>
            </a:r>
            <a:r>
              <a:rPr lang="en-US" altLang="zh-CN" sz="2000" dirty="0"/>
              <a:t>—— ECMAScript</a:t>
            </a:r>
            <a:endParaRPr lang="en-US" altLang="zh-CN" sz="2000" dirty="0"/>
          </a:p>
        </p:txBody>
      </p:sp>
      <p:sp>
        <p:nvSpPr>
          <p:cNvPr id="18434" name="内容占位符 8"/>
          <p:cNvSpPr>
            <a:spLocks noGrp="1"/>
          </p:cNvSpPr>
          <p:nvPr>
            <p:ph idx="1"/>
          </p:nvPr>
        </p:nvSpPr>
        <p:spPr>
          <a:xfrm>
            <a:off x="808990" y="1115695"/>
            <a:ext cx="7329805" cy="2514600"/>
          </a:xfrm>
        </p:spPr>
        <p:txBody>
          <a:bodyPr wrap="square" lIns="90170" tIns="45720" rIns="91440" bIns="45720" anchor="t"/>
          <a:p>
            <a:pPr marL="0" indent="0" fontAlgn="base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ECMA </a:t>
            </a:r>
            <a:r>
              <a:rPr lang="zh-CN" alt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国际，前身是欧洲计算机制造协会</a:t>
            </a:r>
            <a:r>
              <a:rPr lang="zh-CN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，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ECMA</a:t>
            </a: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cript 是</a:t>
            </a:r>
            <a:r>
              <a:rPr lang="zh-CN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其发布的一套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语法标准，因为除了</a:t>
            </a: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ava</a:t>
            </a: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cript，还有其他公司开发的很多某某</a:t>
            </a: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cript，而ECMA</a:t>
            </a:r>
            <a:r>
              <a:rPr lang="en-US"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sz="2000" strike="noStrike" noProof="1" dirty="0">
                <a:latin typeface="Arial" panose="020B0604020202020204" pitchFamily="34" charset="0"/>
                <a:ea typeface="Arial" panose="020B0604020202020204" pitchFamily="34" charset="0"/>
              </a:rPr>
              <a:t>cript 统一规定了一系列的标准语法，比如变量如何声明、关键字、保留字、运算符、对象、函数。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sym typeface="+mn-ea"/>
              </a:rPr>
              <a:t>ECMAScript 的</a:t>
            </a:r>
            <a:r>
              <a:rPr lang="zh-CN" altLang="en-US" dirty="0">
                <a:sym typeface="+mn-ea"/>
              </a:rPr>
              <a:t>核心语法</a:t>
            </a:r>
            <a:endParaRPr lang="zh-CN" altLang="en-US" dirty="0">
              <a:sym typeface="+mn-ea"/>
            </a:endParaRPr>
          </a:p>
        </p:txBody>
      </p:sp>
      <p:sp>
        <p:nvSpPr>
          <p:cNvPr id="16" name="圆角矩形 16"/>
          <p:cNvSpPr>
            <a:spLocks noChangeArrowheads="1"/>
          </p:cNvSpPr>
          <p:nvPr/>
        </p:nvSpPr>
        <p:spPr bwMode="auto">
          <a:xfrm>
            <a:off x="3430270" y="1332000"/>
            <a:ext cx="1439863" cy="506666"/>
          </a:xfrm>
          <a:prstGeom prst="roundRect">
            <a:avLst>
              <a:gd name="adj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p>
            <a:pPr marL="285750" marR="0" lvl="0" indent="-28575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变量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36000" y="1584000"/>
            <a:ext cx="6443863" cy="2502225"/>
            <a:chOff x="1474" y="2494"/>
            <a:chExt cx="10148" cy="3941"/>
          </a:xfrm>
        </p:grpSpPr>
        <p:sp>
          <p:nvSpPr>
            <p:cNvPr id="14" name="圆角矩形 14"/>
            <p:cNvSpPr>
              <a:spLocks noChangeArrowheads="1"/>
            </p:cNvSpPr>
            <p:nvPr/>
          </p:nvSpPr>
          <p:spPr bwMode="auto">
            <a:xfrm>
              <a:off x="8957" y="2494"/>
              <a:ext cx="2268" cy="720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数据类型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1814" y="2494"/>
              <a:ext cx="2268" cy="798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注释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圆角矩形 17"/>
            <p:cNvSpPr>
              <a:spLocks noChangeArrowheads="1"/>
            </p:cNvSpPr>
            <p:nvPr/>
          </p:nvSpPr>
          <p:spPr bwMode="auto">
            <a:xfrm>
              <a:off x="1474" y="4082"/>
              <a:ext cx="2268" cy="798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面向对象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圆角矩形 18"/>
            <p:cNvSpPr>
              <a:spLocks noChangeArrowheads="1"/>
            </p:cNvSpPr>
            <p:nvPr/>
          </p:nvSpPr>
          <p:spPr bwMode="auto">
            <a:xfrm>
              <a:off x="1814" y="5550"/>
              <a:ext cx="2268" cy="798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函数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圆角矩形 19"/>
            <p:cNvSpPr>
              <a:spLocks noChangeArrowheads="1"/>
            </p:cNvSpPr>
            <p:nvPr/>
          </p:nvSpPr>
          <p:spPr bwMode="auto">
            <a:xfrm>
              <a:off x="9354" y="4082"/>
              <a:ext cx="2268" cy="790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运算符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21" name="直接箭头连接符 22"/>
            <p:cNvCxnSpPr>
              <a:cxnSpLocks noChangeShapeType="1"/>
              <a:stCxn id="30" idx="0"/>
              <a:endCxn id="15" idx="3"/>
            </p:cNvCxnSpPr>
            <p:nvPr/>
          </p:nvCxnSpPr>
          <p:spPr bwMode="auto">
            <a:xfrm flipH="1" flipV="1">
              <a:off x="4082" y="2893"/>
              <a:ext cx="2446" cy="1180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4"/>
            <p:cNvCxnSpPr>
              <a:cxnSpLocks noChangeShapeType="1"/>
              <a:stCxn id="30" idx="0"/>
              <a:endCxn id="14" idx="1"/>
            </p:cNvCxnSpPr>
            <p:nvPr/>
          </p:nvCxnSpPr>
          <p:spPr bwMode="auto">
            <a:xfrm flipV="1">
              <a:off x="6528" y="2854"/>
              <a:ext cx="2429" cy="1219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6"/>
            <p:cNvCxnSpPr>
              <a:cxnSpLocks noChangeShapeType="1"/>
            </p:cNvCxnSpPr>
            <p:nvPr/>
          </p:nvCxnSpPr>
          <p:spPr bwMode="auto">
            <a:xfrm>
              <a:off x="6528" y="4869"/>
              <a:ext cx="2373" cy="995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8"/>
            <p:cNvCxnSpPr>
              <a:cxnSpLocks noChangeShapeType="1"/>
              <a:stCxn id="30" idx="3"/>
              <a:endCxn id="19" idx="1"/>
            </p:cNvCxnSpPr>
            <p:nvPr/>
          </p:nvCxnSpPr>
          <p:spPr bwMode="auto">
            <a:xfrm>
              <a:off x="7765" y="4471"/>
              <a:ext cx="1589" cy="6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30"/>
            <p:cNvCxnSpPr>
              <a:cxnSpLocks noChangeShapeType="1"/>
              <a:stCxn id="30" idx="2"/>
              <a:endCxn id="18" idx="3"/>
            </p:cNvCxnSpPr>
            <p:nvPr/>
          </p:nvCxnSpPr>
          <p:spPr bwMode="auto">
            <a:xfrm flipH="1">
              <a:off x="4082" y="4869"/>
              <a:ext cx="2446" cy="1080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4"/>
            <p:cNvCxnSpPr>
              <a:cxnSpLocks noChangeShapeType="1"/>
              <a:stCxn id="30" idx="0"/>
              <a:endCxn id="16" idx="2"/>
            </p:cNvCxnSpPr>
            <p:nvPr/>
          </p:nvCxnSpPr>
          <p:spPr bwMode="auto">
            <a:xfrm flipV="1">
              <a:off x="6528" y="3009"/>
              <a:ext cx="8" cy="1064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32"/>
            <p:cNvCxnSpPr>
              <a:cxnSpLocks noChangeShapeType="1"/>
              <a:stCxn id="30" idx="1"/>
              <a:endCxn id="17" idx="3"/>
            </p:cNvCxnSpPr>
            <p:nvPr/>
          </p:nvCxnSpPr>
          <p:spPr bwMode="auto">
            <a:xfrm flipH="1">
              <a:off x="3742" y="4471"/>
              <a:ext cx="1548" cy="10"/>
            </a:xfrm>
            <a:prstGeom prst="straightConnector1">
              <a:avLst/>
            </a:prstGeom>
            <a:ln w="25400" cmpd="sng">
              <a:solidFill>
                <a:srgbClr val="009966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13"/>
            <p:cNvSpPr>
              <a:spLocks noChangeArrowheads="1"/>
            </p:cNvSpPr>
            <p:nvPr/>
          </p:nvSpPr>
          <p:spPr bwMode="auto">
            <a:xfrm>
              <a:off x="5290" y="4073"/>
              <a:ext cx="2475" cy="79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ECMAScript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" name="圆角矩形 18"/>
            <p:cNvSpPr>
              <a:spLocks noChangeArrowheads="1"/>
            </p:cNvSpPr>
            <p:nvPr/>
          </p:nvSpPr>
          <p:spPr bwMode="auto">
            <a:xfrm>
              <a:off x="8957" y="5637"/>
              <a:ext cx="2268" cy="798"/>
            </a:xfrm>
            <a:prstGeom prst="roundRect">
              <a:avLst>
                <a:gd name="adj" fmla="val 16667"/>
              </a:avLst>
            </a:prstGeom>
            <a:solidFill>
              <a:srgbClr val="009966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b">
              <a:spAutoFit/>
            </a:bodyPr>
            <a:p>
              <a:pPr marL="285750" marR="0" lvl="0" indent="-285750" algn="ctr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233DA9"/>
                </a:buClr>
                <a:buSzPct val="80000"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程序结构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演示</Application>
  <PresentationFormat>全屏显示(16:9)</PresentationFormat>
  <Paragraphs>313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</vt:lpstr>
      <vt:lpstr>黑体</vt:lpstr>
      <vt:lpstr>Consolas</vt:lpstr>
      <vt:lpstr>Office 主题</vt:lpstr>
      <vt:lpstr>JavaScript 基 础                     —— 概述、数据类型、运算符</vt:lpstr>
      <vt:lpstr>PowerPoint 演示文稿</vt:lpstr>
      <vt:lpstr>readyState</vt:lpstr>
      <vt:lpstr>变量</vt:lpstr>
      <vt:lpstr>readyState</vt:lpstr>
      <vt:lpstr>PowerPoint 演示文稿</vt:lpstr>
      <vt:lpstr>PowerPoint 演示文稿</vt:lpstr>
      <vt:lpstr>JavaScript 的组成 —— ECMAScript</vt:lpstr>
      <vt:lpstr>ECMAScript 的核心语法</vt:lpstr>
      <vt:lpstr>JavaScript 的书写</vt:lpstr>
      <vt:lpstr>变量</vt:lpstr>
      <vt:lpstr>JavaScript 关键字和保留字</vt:lpstr>
      <vt:lpstr>数据类型</vt:lpstr>
      <vt:lpstr>运算符</vt:lpstr>
      <vt:lpstr>示例</vt:lpstr>
      <vt:lpstr>数据类型转换 —— 显式转换</vt:lpstr>
      <vt:lpstr>数据类型转换 —— 隐式转换</vt:lpstr>
      <vt:lpstr>总结</vt:lpstr>
      <vt:lpstr>作业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862</cp:revision>
  <dcterms:created xsi:type="dcterms:W3CDTF">2014-08-11T02:57:00Z</dcterms:created>
  <dcterms:modified xsi:type="dcterms:W3CDTF">2017-05-08T14:29:18Z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