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3"/>
    <p:sldId id="491" r:id="rId4"/>
    <p:sldId id="492" r:id="rId5"/>
    <p:sldId id="493" r:id="rId6"/>
    <p:sldId id="494" r:id="rId7"/>
    <p:sldId id="495" r:id="rId8"/>
    <p:sldId id="533" r:id="rId9"/>
    <p:sldId id="534" r:id="rId10"/>
    <p:sldId id="535" r:id="rId11"/>
    <p:sldId id="536" r:id="rId12"/>
    <p:sldId id="496" r:id="rId13"/>
    <p:sldId id="274" r:id="rId14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966"/>
    <a:srgbClr val="EDF9ED"/>
    <a:srgbClr val="F0F0F0"/>
    <a:srgbClr val="CC9B00"/>
    <a:srgbClr val="D9F3D9"/>
    <a:srgbClr val="FFFFFF"/>
    <a:srgbClr val="C3EBC3"/>
    <a:srgbClr val="4F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2"/>
    <p:restoredTop sz="67034"/>
  </p:normalViewPr>
  <p:slideViewPr>
    <p:cSldViewPr showGuides="1">
      <p:cViewPr>
        <p:scale>
          <a:sx n="90" d="100"/>
          <a:sy n="90" d="100"/>
        </p:scale>
        <p:origin x="-162" y="96"/>
      </p:cViewPr>
      <p:guideLst>
        <p:guide orient="horz" pos="1724"/>
        <p:guide pos="2880"/>
      </p:guideLst>
    </p:cSldViewPr>
  </p:slideViewPr>
  <p:outlineViewPr>
    <p:cViewPr>
      <p:scale>
        <a:sx n="33" d="100"/>
        <a:sy n="33" d="100"/>
      </p:scale>
      <p:origin x="0" y="2862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baseline="0">
                <a:solidFill>
                  <a:srgbClr val="009966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99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直接连接符 8"/>
          <p:cNvSpPr/>
          <p:nvPr userDrawn="1"/>
        </p:nvSpPr>
        <p:spPr>
          <a:xfrm rot="5400000">
            <a:off x="709613" y="2563813"/>
            <a:ext cx="3152775" cy="3175"/>
          </a:xfrm>
          <a:prstGeom prst="line">
            <a:avLst/>
          </a:prstGeom>
          <a:ln w="6350" cap="flat" cmpd="sng">
            <a:solidFill>
              <a:srgbClr val="7F7F7F">
                <a:alpha val="5019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/>
          </a:p>
        </p:txBody>
      </p:sp>
      <p:sp>
        <p:nvSpPr>
          <p:cNvPr id="6" name="文本占位符 33"/>
          <p:cNvSpPr>
            <a:spLocks noGrp="1"/>
          </p:cNvSpPr>
          <p:nvPr>
            <p:ph type="body" sz="quarter" idx="12"/>
          </p:nvPr>
        </p:nvSpPr>
        <p:spPr>
          <a:xfrm>
            <a:off x="-32" y="919173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文本占位符 33"/>
          <p:cNvSpPr>
            <a:spLocks noGrp="1"/>
          </p:cNvSpPr>
          <p:nvPr>
            <p:ph type="body" sz="quarter" idx="13"/>
          </p:nvPr>
        </p:nvSpPr>
        <p:spPr>
          <a:xfrm>
            <a:off x="-32" y="3205189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357422" y="985837"/>
            <a:ext cx="6143668" cy="2514607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8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260000"/>
            <a:ext cx="7200000" cy="2520000"/>
          </a:xfrm>
        </p:spPr>
        <p:txBody>
          <a:bodyPr anchor="t" anchorCtr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5" name="直接连接符 8"/>
          <p:cNvCxnSpPr/>
          <p:nvPr/>
        </p:nvCxnSpPr>
        <p:spPr>
          <a:xfrm>
            <a:off x="4572000" y="1203960"/>
            <a:ext cx="0" cy="345567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6" name="图片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42909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823921"/>
            <a:ext cx="4040188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342909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823921"/>
            <a:ext cx="4041775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1474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400" b="1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等腰三角形 6"/>
          <p:cNvSpPr/>
          <p:nvPr/>
        </p:nvSpPr>
        <p:spPr>
          <a:xfrm rot="5400000">
            <a:off x="-33337" y="382588"/>
            <a:ext cx="498475" cy="428625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8" descr="logo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614045" y="1383665"/>
            <a:ext cx="7772400" cy="1871345"/>
          </a:xfrm>
        </p:spPr>
        <p:txBody>
          <a:bodyPr wrap="square" lIns="91440" tIns="45720" rIns="91440" bIns="45720" anchor="ctr"/>
          <a:p>
            <a:pPr marL="0" indent="0" algn="ctr" eaLnBrk="1" hangingPunct="1">
              <a:lnSpc>
                <a:spcPct val="150000"/>
              </a:lnSpc>
            </a:pPr>
            <a:r>
              <a:rPr lang="en-US" altLang="zh-CN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JavaScript </a:t>
            </a:r>
            <a:r>
              <a:rPr lang="zh-CN" altLang="en-US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高级</a:t>
            </a:r>
            <a:r>
              <a:rPr lang="zh-CN" altLang="en-US" sz="4000" baseline="0" dirty="0">
                <a:solidFill>
                  <a:srgbClr val="00996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Calibri" panose="020F0502020204030204" pitchFamily="34" charset="0"/>
              </a:rPr>
              <a:t> </a:t>
            </a:r>
            <a:endParaRPr lang="zh-CN" altLang="en-US" sz="2800" baseline="0" dirty="0">
              <a:solidFill>
                <a:srgbClr val="009966"/>
              </a:solidFill>
              <a:latin typeface="Arial" panose="020B0604020202020204" pitchFamily="34" charset="0"/>
              <a:ea typeface="Arial" panose="020B0604020202020204" pitchFamily="34" charset="0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ym typeface="微软雅黑" panose="020B0503020204020204" pitchFamily="34" charset="-122"/>
              </a:rPr>
              <a:t>上下文模式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943610" y="1200150"/>
            <a:ext cx="6966585" cy="2429510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2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2000" dirty="0">
                <a:sym typeface="微软雅黑" panose="020B0503020204020204" pitchFamily="34" charset="-122"/>
              </a:rPr>
              <a:t>这两种形式功能完全一样, 唯一不同的是参数的形式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2000" dirty="0">
                <a:sym typeface="微软雅黑" panose="020B0503020204020204" pitchFamily="34" charset="-122"/>
              </a:rPr>
              <a:t>call 形式：函数名.call( ... )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2000" dirty="0">
                <a:sym typeface="微软雅黑" panose="020B0503020204020204" pitchFamily="34" charset="-122"/>
              </a:rPr>
              <a:t>apply 形式：函数名.apply( ... )</a:t>
            </a:r>
            <a:endParaRPr lang="zh-CN" altLang="en-US" sz="20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815975" y="1200150"/>
            <a:ext cx="6501765" cy="3169920"/>
          </a:xfrm>
        </p:spPr>
        <p:txBody>
          <a:bodyPr vert="horz" wrap="square" lIns="91440" tIns="45720" rIns="91440" bIns="45720" anchor="t"/>
          <a:p>
            <a:pPr>
              <a:lnSpc>
                <a:spcPts val="38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dirty="0">
                <a:sym typeface="微软雅黑" panose="020B0503020204020204" pitchFamily="34" charset="-122"/>
              </a:rPr>
              <a:t>什么是对象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dirty="0">
                <a:sym typeface="微软雅黑" panose="020B0503020204020204" pitchFamily="34" charset="-122"/>
              </a:rPr>
              <a:t>如何创建对象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dirty="0">
                <a:sym typeface="微软雅黑" panose="020B0503020204020204" pitchFamily="34" charset="-122"/>
              </a:rPr>
              <a:t>如何批量创建对象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en-US" altLang="zh-CN" dirty="0">
                <a:sym typeface="微软雅黑" panose="020B0503020204020204" pitchFamily="34" charset="-122"/>
              </a:rPr>
              <a:t>this</a:t>
            </a:r>
            <a:r>
              <a:rPr lang="zh-CN" altLang="en-US" dirty="0">
                <a:sym typeface="微软雅黑" panose="020B0503020204020204" pitchFamily="34" charset="-122"/>
              </a:rPr>
              <a:t>的指向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2"/>
          <p:cNvSpPr>
            <a:spLocks noGrp="1"/>
          </p:cNvSpPr>
          <p:nvPr>
            <p:ph type="title"/>
          </p:nvPr>
        </p:nvSpPr>
        <p:spPr>
          <a:xfrm>
            <a:off x="1928813" y="2286000"/>
            <a:ext cx="5257800" cy="857250"/>
          </a:xfrm>
        </p:spPr>
        <p:txBody>
          <a:bodyPr wrap="square" lIns="91440" tIns="45720" rIns="91440" bIns="45720" anchor="ctr"/>
          <a:p>
            <a:pPr marL="0" indent="0" algn="ctr" eaLnBrk="1" hangingPunct="1"/>
            <a:r>
              <a:rPr lang="en-US" altLang="zh-CN" sz="2700" dirty="0"/>
              <a:t> </a:t>
            </a:r>
            <a:r>
              <a:rPr lang="en-US" altLang="zh-CN" sz="7200" dirty="0">
                <a:solidFill>
                  <a:srgbClr val="009966"/>
                </a:solidFill>
              </a:rPr>
              <a:t>Thanks</a:t>
            </a:r>
            <a:endParaRPr lang="zh-CN" altLang="en-US" sz="7200" dirty="0">
              <a:solidFill>
                <a:srgbClr val="009966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批量创建对象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72385" y="913765"/>
            <a:ext cx="6143625" cy="3295650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/>
              <a:t>工厂模式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构造函数模式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原型模式（类）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654935" y="906780"/>
            <a:ext cx="4780915" cy="3236834"/>
          </a:xfrm>
          <a:prstGeom prst="roundRect">
            <a:avLst>
              <a:gd name="adj" fmla="val 3931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irl(age, height, look) {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var gf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new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Object();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	//</a:t>
            </a:r>
            <a:r>
              <a:rPr sz="140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var gf = {};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gf.age = age;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gf.height = height;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gf.look = look;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gf.cook = function() {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  console.log("I can cook");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}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return 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gf;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var mi =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irl(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0, "165cm", "beautiful");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来料加工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4810" y="1971675"/>
            <a:ext cx="16306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通过函数封装了创建对象的过程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构造函数模式</a:t>
            </a:r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654935" y="691515"/>
            <a:ext cx="5095240" cy="2980789"/>
          </a:xfrm>
          <a:prstGeom prst="roundRect">
            <a:avLst>
              <a:gd name="adj" fmla="val 3931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irl(age, height, look) {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this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age 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age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不需要先创建对象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this.height = height;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this.look = look;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this.cook = function() {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  console.log(this);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也不需要返回该对象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}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var mi =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new G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irl(30, "165cm", "beautiful");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实例化时需要用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new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引导，包括本地对象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//instanceof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810" y="1971675"/>
            <a:ext cx="16306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构造函数也是函数，函数名首字母大写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54935" y="3816985"/>
            <a:ext cx="5080000" cy="652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558800"/>
            <a:r>
              <a:rPr lang="zh-CN" altLang="en-US" sz="12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构造函数内部的</a:t>
            </a:r>
            <a:r>
              <a:rPr lang="en-US" altLang="zh-CN" sz="12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</a:t>
            </a:r>
            <a:r>
              <a:rPr lang="zh-CN" altLang="en-US" sz="12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把构造函数创建出来的对象的真实类型指向了构造函数名称。</a:t>
            </a:r>
            <a:r>
              <a:rPr lang="en-US" altLang="zh-CN" sz="12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</a:t>
            </a:r>
            <a:r>
              <a:rPr lang="zh-CN" altLang="en-US" sz="12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会改变构造函数中的</a:t>
            </a:r>
            <a:r>
              <a:rPr lang="en-US" altLang="zh-CN" sz="12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</a:t>
            </a:r>
            <a:r>
              <a:rPr lang="zh-CN" altLang="en-US" sz="12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的指向，并让构造函数把它返回。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原型模式</a:t>
            </a:r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654935" y="763270"/>
            <a:ext cx="5095240" cy="2638135"/>
          </a:xfrm>
          <a:prstGeom prst="roundRect">
            <a:avLst>
              <a:gd name="adj" fmla="val 3931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irl(age, height, look) {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this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age 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age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不需要先创建对象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this.height = height;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this.look = look;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sz="140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</a:t>
            </a:r>
            <a:r>
              <a:rPr lang="zh-CN" altLang="en-US" sz="140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也不需要返回该对象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Girl.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prototype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.cook = function() {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  console.log("I am cooking");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kumimoji="0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var mi =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new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irl(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23</a:t>
            </a:r>
            <a:r>
              <a:rPr kumimoji="0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Arial" panose="020B0604020202020204" pitchFamily="34" charset="0"/>
              </a:rPr>
              <a:t>, "165cm", "beautiful");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54935" y="3515995"/>
            <a:ext cx="541782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ES6 引入了class（类），类只是基于原型的面向对象模式的语法糖。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810" y="1971675"/>
            <a:ext cx="183007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每个构造函数都有原型属性，它也是一个对象，它包含所有实例对象共有的属性和方法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542290" y="1637030"/>
            <a:ext cx="1672590" cy="92900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函数的四种调用模式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00932" y="985837"/>
            <a:ext cx="6143668" cy="2514607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函数模式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方法模式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构造器模式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上下文模式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函数模式</a:t>
            </a:r>
            <a:endParaRPr lang="zh-CN" altLang="en-US" dirty="0"/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815975" y="1200150"/>
            <a:ext cx="7094220" cy="3169920"/>
          </a:xfrm>
        </p:spPr>
        <p:txBody>
          <a:bodyPr vert="horz" wrap="square" lIns="91440" tIns="45720" rIns="91440" bIns="45720" anchor="t"/>
          <a:p>
            <a:pPr marL="0" indent="0">
              <a:lnSpc>
                <a:spcPts val="38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2000" dirty="0">
                <a:sym typeface="微软雅黑" panose="020B0503020204020204" pitchFamily="34" charset="-122"/>
              </a:rPr>
              <a:t>定义：单独独立调用的就是函数模式。this表示全局对象。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endParaRPr lang="zh-CN" altLang="en-US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function fn(){</a:t>
            </a:r>
            <a:endParaRPr lang="zh-CN" altLang="en-US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en-US" altLang="zh-CN" sz="1600" dirty="0">
                <a:latin typeface="Consolas" panose="020B0609020204030204" charset="0"/>
                <a:sym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console.log(this);</a:t>
            </a:r>
            <a:endParaRPr lang="zh-CN" altLang="en-US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}</a:t>
            </a:r>
            <a:endParaRPr lang="zh-CN" altLang="en-US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fn();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方法模式</a:t>
            </a:r>
            <a:endParaRPr lang="zh-CN" altLang="en-US" dirty="0"/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815975" y="984885"/>
            <a:ext cx="7094220" cy="3692525"/>
          </a:xfrm>
        </p:spPr>
        <p:txBody>
          <a:bodyPr vert="horz" wrap="square" lIns="91440" tIns="45720" rIns="91440" bIns="45720" anchor="t"/>
          <a:p>
            <a:pPr marL="0" indent="0">
              <a:lnSpc>
                <a:spcPts val="38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2000" dirty="0">
                <a:sym typeface="微软雅黑" panose="020B0503020204020204" pitchFamily="34" charset="-122"/>
              </a:rPr>
              <a:t>方法本身就是函数，但是方法不是单独独立的调用，而是通过一个对象引导调用。this表示引导方法的宿主对象。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obj.fn = function(){</a:t>
            </a:r>
            <a:endParaRPr lang="zh-CN" altLang="en-US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en-US" altLang="zh-CN" sz="1600" dirty="0">
                <a:latin typeface="Consolas" panose="020B0609020204030204" charset="0"/>
                <a:sym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console.log(this)</a:t>
            </a:r>
            <a:r>
              <a:rPr lang="en-US" altLang="zh-CN" sz="1600" dirty="0">
                <a:latin typeface="Consolas" panose="020B0609020204030204" charset="0"/>
                <a:sym typeface="微软雅黑" panose="020B0503020204020204" pitchFamily="34" charset="-122"/>
              </a:rPr>
              <a:t>;</a:t>
            </a:r>
            <a:endParaRPr lang="en-US" altLang="zh-CN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};</a:t>
            </a:r>
            <a:endParaRPr lang="zh-CN" altLang="en-US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obj.fn(); </a:t>
            </a:r>
            <a:endParaRPr lang="zh-CN" altLang="en-US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特殊情况：</a:t>
            </a:r>
            <a:endParaRPr lang="zh-CN" altLang="en-US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var arr = [function fn(){console.log(</a:t>
            </a:r>
            <a:r>
              <a:rPr lang="en-US" altLang="zh-CN" sz="1600" dirty="0">
                <a:latin typeface="Consolas" panose="020B0609020204030204" charset="0"/>
                <a:sym typeface="微软雅黑" panose="020B0503020204020204" pitchFamily="34" charset="-122"/>
              </a:rPr>
              <a:t>this</a:t>
            </a: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);}];</a:t>
            </a:r>
            <a:endParaRPr lang="zh-CN" altLang="en-US" sz="1600" dirty="0">
              <a:latin typeface="Consolas" panose="020B0609020204030204" charset="0"/>
              <a:sym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1600" dirty="0">
                <a:latin typeface="Consolas" panose="020B0609020204030204" charset="0"/>
                <a:sym typeface="微软雅黑" panose="020B0503020204020204" pitchFamily="34" charset="-122"/>
              </a:rPr>
              <a:t>arr[0]();  </a:t>
            </a:r>
            <a:r>
              <a:rPr lang="zh-CN" altLang="en-US" sz="2000" dirty="0">
                <a:sym typeface="微软雅黑" panose="020B0503020204020204" pitchFamily="34" charset="-122"/>
              </a:rPr>
              <a:t>       	</a:t>
            </a:r>
            <a:endParaRPr lang="zh-CN" altLang="en-US" sz="20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构造器模式</a:t>
            </a:r>
            <a:endParaRPr lang="zh-CN" altLang="en-US" dirty="0"/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943610" y="1200150"/>
            <a:ext cx="6966585" cy="3169920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200000"/>
              </a:lnSpc>
              <a:spcBef>
                <a:spcPts val="675"/>
              </a:spcBef>
              <a:buClr>
                <a:schemeClr val="tx1"/>
              </a:buClr>
              <a:buNone/>
            </a:pPr>
            <a:r>
              <a:rPr lang="zh-CN" altLang="en-US" sz="2000" dirty="0">
                <a:sym typeface="微软雅黑" panose="020B0503020204020204" pitchFamily="34" charset="-122"/>
              </a:rPr>
              <a:t>用 new 引导。new 是一个运算符，专门用来申请创建对象，创建出来的对象传递给构造函数的 this ( this 指的就是new 出来的实例对象)，利用构造函数对其进行初始化。</a:t>
            </a:r>
            <a:endParaRPr lang="zh-CN" altLang="en-US" sz="20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演示</Application>
  <PresentationFormat>全屏显示(16:9)</PresentationFormat>
  <Paragraphs>108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Consolas</vt:lpstr>
      <vt:lpstr>Office 主题</vt:lpstr>
      <vt:lpstr>JavaScript 高级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函数模式</vt:lpstr>
      <vt:lpstr>方法模式</vt:lpstr>
      <vt:lpstr>构造器模式</vt:lpstr>
      <vt:lpstr>上下文模式</vt:lpstr>
      <vt:lpstr>总结</vt:lpstr>
      <vt:lpstr> 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ciro</cp:lastModifiedBy>
  <cp:revision>876</cp:revision>
  <dcterms:created xsi:type="dcterms:W3CDTF">2014-08-11T02:57:00Z</dcterms:created>
  <dcterms:modified xsi:type="dcterms:W3CDTF">2017-05-10T01:19:21Z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