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4"/>
  </p:notesMasterIdLst>
  <p:handoutMasterIdLst>
    <p:handoutMasterId r:id="rId45"/>
  </p:handoutMasterIdLst>
  <p:sldIdLst>
    <p:sldId id="256" r:id="rId2"/>
    <p:sldId id="337" r:id="rId3"/>
    <p:sldId id="332" r:id="rId4"/>
    <p:sldId id="334" r:id="rId5"/>
    <p:sldId id="257" r:id="rId6"/>
    <p:sldId id="260" r:id="rId7"/>
    <p:sldId id="286" r:id="rId8"/>
    <p:sldId id="287" r:id="rId9"/>
    <p:sldId id="262" r:id="rId10"/>
    <p:sldId id="261" r:id="rId11"/>
    <p:sldId id="263" r:id="rId12"/>
    <p:sldId id="264" r:id="rId13"/>
    <p:sldId id="292" r:id="rId14"/>
    <p:sldId id="364" r:id="rId15"/>
    <p:sldId id="359" r:id="rId16"/>
    <p:sldId id="360" r:id="rId17"/>
    <p:sldId id="354" r:id="rId18"/>
    <p:sldId id="361" r:id="rId19"/>
    <p:sldId id="349" r:id="rId20"/>
    <p:sldId id="352" r:id="rId21"/>
    <p:sldId id="353" r:id="rId22"/>
    <p:sldId id="362" r:id="rId23"/>
    <p:sldId id="258" r:id="rId24"/>
    <p:sldId id="365" r:id="rId25"/>
    <p:sldId id="259" r:id="rId26"/>
    <p:sldId id="285" r:id="rId27"/>
    <p:sldId id="338" r:id="rId28"/>
    <p:sldId id="339" r:id="rId29"/>
    <p:sldId id="340" r:id="rId30"/>
    <p:sldId id="341" r:id="rId31"/>
    <p:sldId id="342" r:id="rId32"/>
    <p:sldId id="343" r:id="rId33"/>
    <p:sldId id="344" r:id="rId34"/>
    <p:sldId id="345" r:id="rId35"/>
    <p:sldId id="265" r:id="rId36"/>
    <p:sldId id="268" r:id="rId37"/>
    <p:sldId id="269" r:id="rId38"/>
    <p:sldId id="270" r:id="rId39"/>
    <p:sldId id="266" r:id="rId40"/>
    <p:sldId id="267" r:id="rId41"/>
    <p:sldId id="346" r:id="rId42"/>
    <p:sldId id="293"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92"/>
  </p:normalViewPr>
  <p:slideViewPr>
    <p:cSldViewPr snapToGrid="0" snapToObjects="1">
      <p:cViewPr varScale="1">
        <p:scale>
          <a:sx n="98" d="100"/>
          <a:sy n="98" d="100"/>
        </p:scale>
        <p:origin x="1560" y="184"/>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76" d="100"/>
          <a:sy n="76" d="100"/>
        </p:scale>
        <p:origin x="4784"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F98CC277-1231-7B40-A38D-6E1C864514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a:extLst>
              <a:ext uri="{FF2B5EF4-FFF2-40B4-BE49-F238E27FC236}">
                <a16:creationId xmlns:a16="http://schemas.microsoft.com/office/drawing/2014/main" id="{BF385B76-B120-EC4F-A48C-D3D2F3885B6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582F49-EBED-ED41-9F58-C7394D5EC604}" type="datetimeFigureOut">
              <a:rPr kumimoji="1" lang="zh-TW" altLang="en-US" smtClean="0"/>
              <a:t>2020/3/2</a:t>
            </a:fld>
            <a:endParaRPr kumimoji="1" lang="zh-TW" altLang="en-US"/>
          </a:p>
        </p:txBody>
      </p:sp>
      <p:sp>
        <p:nvSpPr>
          <p:cNvPr id="4" name="頁尾版面配置區 3">
            <a:extLst>
              <a:ext uri="{FF2B5EF4-FFF2-40B4-BE49-F238E27FC236}">
                <a16:creationId xmlns:a16="http://schemas.microsoft.com/office/drawing/2014/main" id="{99B6D8B5-6412-F64C-9E06-674DE6E8AB0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5" name="投影片編號版面配置區 4">
            <a:extLst>
              <a:ext uri="{FF2B5EF4-FFF2-40B4-BE49-F238E27FC236}">
                <a16:creationId xmlns:a16="http://schemas.microsoft.com/office/drawing/2014/main" id="{A558E585-6DD7-D041-8C07-1EAA8F1A60C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6D6654-4A79-9B4E-84A7-6FAB00307045}" type="slidenum">
              <a:rPr kumimoji="1" lang="zh-TW" altLang="en-US" smtClean="0"/>
              <a:t>‹#›</a:t>
            </a:fld>
            <a:endParaRPr kumimoji="1" lang="zh-TW" altLang="en-US"/>
          </a:p>
        </p:txBody>
      </p:sp>
    </p:spTree>
    <p:extLst>
      <p:ext uri="{BB962C8B-B14F-4D97-AF65-F5344CB8AC3E}">
        <p14:creationId xmlns:p14="http://schemas.microsoft.com/office/powerpoint/2010/main" val="32475266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61F612-9A66-BA4D-878D-6A958421B130}" type="datetimeFigureOut">
              <a:rPr kumimoji="1" lang="zh-TW" altLang="en-US" smtClean="0"/>
              <a:t>2020/3/2</a:t>
            </a:fld>
            <a:endParaRPr kumimoji="1"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TW" altLang="en-US"/>
              <a:t>編輯母片文字樣式
第二層
第三層
第四層
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9AB36C-87AF-EB4C-A4E9-2487E2FFD8DD}" type="slidenum">
              <a:rPr kumimoji="1" lang="zh-TW" altLang="en-US" smtClean="0"/>
              <a:t>‹#›</a:t>
            </a:fld>
            <a:endParaRPr kumimoji="1" lang="zh-TW" altLang="en-US"/>
          </a:p>
        </p:txBody>
      </p:sp>
    </p:spTree>
    <p:extLst>
      <p:ext uri="{BB962C8B-B14F-4D97-AF65-F5344CB8AC3E}">
        <p14:creationId xmlns:p14="http://schemas.microsoft.com/office/powerpoint/2010/main" val="1937976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a:p>
        </p:txBody>
      </p:sp>
      <p:sp>
        <p:nvSpPr>
          <p:cNvPr id="4" name="投影片編號版面配置區 3"/>
          <p:cNvSpPr>
            <a:spLocks noGrp="1"/>
          </p:cNvSpPr>
          <p:nvPr>
            <p:ph type="sldNum" sz="quarter" idx="5"/>
          </p:nvPr>
        </p:nvSpPr>
        <p:spPr/>
        <p:txBody>
          <a:bodyPr/>
          <a:lstStyle/>
          <a:p>
            <a:pPr>
              <a:defRPr/>
            </a:pPr>
            <a:fld id="{4A6F95B8-E2EC-664A-A0EC-9EF7D2C343B4}" type="slidenum">
              <a:rPr lang="zh-TW" altLang="en-US" smtClean="0"/>
              <a:pPr>
                <a:defRPr/>
              </a:pPr>
              <a:t>2</a:t>
            </a:fld>
            <a:endParaRPr lang="zh-TW" altLang="en-US"/>
          </a:p>
        </p:txBody>
      </p:sp>
    </p:spTree>
    <p:extLst>
      <p:ext uri="{BB962C8B-B14F-4D97-AF65-F5344CB8AC3E}">
        <p14:creationId xmlns:p14="http://schemas.microsoft.com/office/powerpoint/2010/main" val="628376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
第二層
第三層
第四層
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
第二層
第三層
第四層
第五層</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
第二層
第三層
第四層
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
第二層
第三層
第四層
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
第二層
第三層
第四層
第五層</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
第二層
第三層
第四層
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
第二層
第三層
第四層
第五層</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
第二層
第三層
第四層
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
第二層
第三層
第四層
第五層</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a:t>編輯母片文字樣式
第二層
第三層
第四層
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
第二層
第三層
第四層
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
第二層
第三層
第四層
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a:t>編輯母片文字樣式
第二層
第三層
第四層
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a:t>編輯母片文字樣式
第二層
第三層
第四層
第五層</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
第二層
第三層
第四層
第五層</a:t>
            </a:r>
            <a:endParaRPr lang="en-US" dirty="0"/>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a:t>編輯母片文字樣式
第二層
第三層
第四層
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
第二層
第三層
第四層
第五層</a:t>
            </a:r>
            <a:endParaRPr lang="en-US" dirty="0"/>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a:t>編輯母片文字樣式
第二層
第三層
第四層
第五層</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a:t>編輯母片文字樣式
第二層
第三層
第四層
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a:t>編輯母片文字樣式
第二層
第三層
第四層
第五層</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3/2/20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
第二層
第三層
第四層
第五層</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a:t>編輯母片文字樣式
第二層
第三層
第四層
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naer.edu.tw/files/11-1000-1625.php?Lang=zh-tw" TargetMode="External"/><Relationship Id="rId2" Type="http://schemas.openxmlformats.org/officeDocument/2006/relationships/hyperlink" Target="https://www.naer.edu.tw/files/15-1000-14113,c1594-1.php" TargetMode="External"/><Relationship Id="rId1" Type="http://schemas.openxmlformats.org/officeDocument/2006/relationships/slideLayout" Target="../slideLayouts/slideLayout2.xml"/><Relationship Id="rId4" Type="http://schemas.openxmlformats.org/officeDocument/2006/relationships/hyperlink" Target="https://depart.moe.edu.tw/ED2100/News.aspx?n=1353704343B62511&amp;sms=2ADD120E8E2615E3"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21313;&#20108;&#24180;&#22283;&#27665;&#22522;&#26412;&#25945;&#32946;&#35506;&#31243;&#32177;&#35201;&#32317;&#32177;(&#33609;&#26696;-&#36865;&#25945;&#32946;&#37096;&#35506;&#23529;&#26371;&#29256;)&#12289;Q%20&#65286;%20A&#21450;&#35498;&#26126;&#25163;&#20874;%20-%20&#22283;&#23478;&#25945;&#32946;&#30740;&#31350;&#38498;_files/&#21313;&#20108;&#24180;&#22283;&#25945;&#35506;&#32177;2014&#24180;new.pdf"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568C69-1766-A84B-BC6A-F0FFBBE6CD26}"/>
              </a:ext>
            </a:extLst>
          </p:cNvPr>
          <p:cNvSpPr>
            <a:spLocks noGrp="1"/>
          </p:cNvSpPr>
          <p:nvPr>
            <p:ph type="ctrTitle"/>
          </p:nvPr>
        </p:nvSpPr>
        <p:spPr/>
        <p:txBody>
          <a:bodyPr/>
          <a:lstStyle/>
          <a:p>
            <a:r>
              <a:rPr kumimoji="1" lang="zh-CN" altLang="en-US" dirty="0"/>
              <a:t>教育議題</a:t>
            </a:r>
            <a:endParaRPr kumimoji="1" lang="zh-TW" altLang="en-US" dirty="0"/>
          </a:p>
        </p:txBody>
      </p:sp>
      <p:sp>
        <p:nvSpPr>
          <p:cNvPr id="3" name="副標題 2">
            <a:extLst>
              <a:ext uri="{FF2B5EF4-FFF2-40B4-BE49-F238E27FC236}">
                <a16:creationId xmlns:a16="http://schemas.microsoft.com/office/drawing/2014/main" id="{2BF23D96-E917-5B43-BF86-44E9C2DE30ED}"/>
              </a:ext>
            </a:extLst>
          </p:cNvPr>
          <p:cNvSpPr>
            <a:spLocks noGrp="1"/>
          </p:cNvSpPr>
          <p:nvPr>
            <p:ph type="subTitle" idx="1"/>
          </p:nvPr>
        </p:nvSpPr>
        <p:spPr/>
        <p:txBody>
          <a:bodyPr/>
          <a:lstStyle/>
          <a:p>
            <a:endParaRPr kumimoji="1" lang="zh-TW" altLang="en-US"/>
          </a:p>
        </p:txBody>
      </p:sp>
    </p:spTree>
    <p:extLst>
      <p:ext uri="{BB962C8B-B14F-4D97-AF65-F5344CB8AC3E}">
        <p14:creationId xmlns:p14="http://schemas.microsoft.com/office/powerpoint/2010/main" val="3025061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9B4613-4893-9348-8FF7-167E97E36C1D}"/>
              </a:ext>
            </a:extLst>
          </p:cNvPr>
          <p:cNvSpPr>
            <a:spLocks noGrp="1"/>
          </p:cNvSpPr>
          <p:nvPr>
            <p:ph type="title"/>
          </p:nvPr>
        </p:nvSpPr>
        <p:spPr/>
        <p:txBody>
          <a:bodyPr>
            <a:normAutofit fontScale="90000"/>
          </a:bodyPr>
          <a:lstStyle/>
          <a:p>
            <a:r>
              <a:rPr lang="zh-TW" altLang="en-US" dirty="0"/>
              <a:t>為什麼要進行議題融入？──議題融入課程之重要性（二）</a:t>
            </a:r>
            <a:br>
              <a:rPr lang="zh-TW" altLang="en-US" dirty="0"/>
            </a:br>
            <a:endParaRPr kumimoji="1" lang="zh-TW" altLang="en-US" dirty="0"/>
          </a:p>
        </p:txBody>
      </p:sp>
      <p:sp>
        <p:nvSpPr>
          <p:cNvPr id="3" name="內容版面配置區 2">
            <a:extLst>
              <a:ext uri="{FF2B5EF4-FFF2-40B4-BE49-F238E27FC236}">
                <a16:creationId xmlns:a16="http://schemas.microsoft.com/office/drawing/2014/main" id="{5E65EDF7-1C43-624C-A565-4C23D509B53D}"/>
              </a:ext>
            </a:extLst>
          </p:cNvPr>
          <p:cNvSpPr>
            <a:spLocks noGrp="1"/>
          </p:cNvSpPr>
          <p:nvPr>
            <p:ph idx="1"/>
          </p:nvPr>
        </p:nvSpPr>
        <p:spPr>
          <a:xfrm>
            <a:off x="677334" y="1757363"/>
            <a:ext cx="9666816" cy="4814887"/>
          </a:xfrm>
        </p:spPr>
        <p:txBody>
          <a:bodyPr>
            <a:normAutofit/>
          </a:bodyPr>
          <a:lstStyle/>
          <a:p>
            <a:r>
              <a:rPr lang="zh-TW" altLang="en-US" sz="2800" dirty="0"/>
              <a:t>培養學生學習議題有關的知識、技能和情意，使其理解議題發生的背景、性質、現象、 內容、成因及影響，養成批判思考及解決問題的能力，以提升面對議題的責任與能力。 </a:t>
            </a:r>
            <a:endParaRPr lang="en-US" altLang="zh-TW" sz="2800" dirty="0"/>
          </a:p>
          <a:p>
            <a:r>
              <a:rPr lang="zh-TW" altLang="en-US" sz="2800" dirty="0"/>
              <a:t>從不同領域</a:t>
            </a:r>
            <a:r>
              <a:rPr lang="en-US" altLang="zh-TW" sz="2800" dirty="0"/>
              <a:t>/</a:t>
            </a:r>
            <a:r>
              <a:rPr lang="zh-TW" altLang="en-US" sz="2800" dirty="0"/>
              <a:t>科目角度對議題加以探 究、分析與思考，提供跨領域整合的學習機會，彰顯問題的情境性與觀點的多元性。</a:t>
            </a:r>
            <a:endParaRPr lang="en-US" altLang="zh-TW" sz="2800" dirty="0"/>
          </a:p>
          <a:p>
            <a:r>
              <a:rPr lang="zh-TW" altLang="en-US" sz="2800" dirty="0"/>
              <a:t>引導學生覺知問題，掌握議題的知識理解，將各領域所習得的學科知能加以整合 與應用，並培養學生對生活情境問題的分析與解決能力。</a:t>
            </a:r>
            <a:endParaRPr lang="en-US" altLang="zh-TW" sz="2800" dirty="0"/>
          </a:p>
          <a:p>
            <a:endParaRPr kumimoji="1" lang="zh-TW" altLang="en-US" dirty="0"/>
          </a:p>
        </p:txBody>
      </p:sp>
    </p:spTree>
    <p:extLst>
      <p:ext uri="{BB962C8B-B14F-4D97-AF65-F5344CB8AC3E}">
        <p14:creationId xmlns:p14="http://schemas.microsoft.com/office/powerpoint/2010/main" val="2406990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DC086F2-5A42-9241-B68E-817941179A08}"/>
              </a:ext>
            </a:extLst>
          </p:cNvPr>
          <p:cNvSpPr>
            <a:spLocks noGrp="1"/>
          </p:cNvSpPr>
          <p:nvPr>
            <p:ph type="title"/>
          </p:nvPr>
        </p:nvSpPr>
        <p:spPr/>
        <p:txBody>
          <a:bodyPr/>
          <a:lstStyle/>
          <a:p>
            <a:r>
              <a:rPr lang="zh-TW" altLang="en-US" dirty="0"/>
              <a:t>為什麼要進行議題融入？──議題融入課程之重要性（三）</a:t>
            </a:r>
            <a:endParaRPr kumimoji="1" lang="zh-TW" altLang="en-US" dirty="0"/>
          </a:p>
        </p:txBody>
      </p:sp>
      <p:sp>
        <p:nvSpPr>
          <p:cNvPr id="3" name="內容版面配置區 2">
            <a:extLst>
              <a:ext uri="{FF2B5EF4-FFF2-40B4-BE49-F238E27FC236}">
                <a16:creationId xmlns:a16="http://schemas.microsoft.com/office/drawing/2014/main" id="{D00B597B-3BAD-384A-82A9-2A4A03A4AC37}"/>
              </a:ext>
            </a:extLst>
          </p:cNvPr>
          <p:cNvSpPr>
            <a:spLocks noGrp="1"/>
          </p:cNvSpPr>
          <p:nvPr>
            <p:ph idx="1"/>
          </p:nvPr>
        </p:nvSpPr>
        <p:spPr/>
        <p:txBody>
          <a:bodyPr/>
          <a:lstStyle/>
          <a:p>
            <a:r>
              <a:rPr lang="zh-TW" altLang="en-US" sz="2800" dirty="0"/>
              <a:t>藉由議題的可討論性，協助學 生澄清價值，建立信念</a:t>
            </a:r>
            <a:endParaRPr lang="en-US" altLang="zh-TW" sz="2800" dirty="0"/>
          </a:p>
          <a:p>
            <a:r>
              <a:rPr lang="zh-TW" altLang="en-US" sz="2800" dirty="0"/>
              <a:t>且提供問題解決的學習與實踐機會，進而促使學生產生行動力。</a:t>
            </a:r>
            <a:endParaRPr lang="en-US" altLang="zh-TW" sz="2800" dirty="0"/>
          </a:p>
          <a:p>
            <a:r>
              <a:rPr lang="zh-TW" altLang="en-US" sz="2800" dirty="0"/>
              <a:t>議題因其特性，將讓議題融入課程擴充原有領域</a:t>
            </a:r>
            <a:r>
              <a:rPr lang="en-US" altLang="zh-TW" sz="2800" dirty="0"/>
              <a:t>/</a:t>
            </a:r>
            <a:r>
              <a:rPr lang="zh-TW" altLang="en-US" sz="2800" dirty="0"/>
              <a:t>科目之學習，對 於素養導向課程之落實，有加乘之效果。 </a:t>
            </a:r>
          </a:p>
          <a:p>
            <a:endParaRPr kumimoji="1" lang="zh-TW" altLang="en-US" dirty="0"/>
          </a:p>
        </p:txBody>
      </p:sp>
    </p:spTree>
    <p:extLst>
      <p:ext uri="{BB962C8B-B14F-4D97-AF65-F5344CB8AC3E}">
        <p14:creationId xmlns:p14="http://schemas.microsoft.com/office/powerpoint/2010/main" val="1995606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B6C795-06AF-AF49-954D-13557549D394}"/>
              </a:ext>
            </a:extLst>
          </p:cNvPr>
          <p:cNvSpPr>
            <a:spLocks noGrp="1"/>
          </p:cNvSpPr>
          <p:nvPr>
            <p:ph type="title"/>
          </p:nvPr>
        </p:nvSpPr>
        <p:spPr/>
        <p:txBody>
          <a:bodyPr/>
          <a:lstStyle/>
          <a:p>
            <a:r>
              <a:rPr lang="zh-TW" altLang="en-US" dirty="0"/>
              <a:t>議題融入之機制　</a:t>
            </a:r>
            <a:endParaRPr kumimoji="1" lang="zh-TW" altLang="en-US" dirty="0"/>
          </a:p>
        </p:txBody>
      </p:sp>
      <p:sp>
        <p:nvSpPr>
          <p:cNvPr id="3" name="內容版面配置區 2">
            <a:extLst>
              <a:ext uri="{FF2B5EF4-FFF2-40B4-BE49-F238E27FC236}">
                <a16:creationId xmlns:a16="http://schemas.microsoft.com/office/drawing/2014/main" id="{75F470B0-83C6-6E43-A66A-EA082D01A1E9}"/>
              </a:ext>
            </a:extLst>
          </p:cNvPr>
          <p:cNvSpPr>
            <a:spLocks noGrp="1"/>
          </p:cNvSpPr>
          <p:nvPr>
            <p:ph idx="1"/>
          </p:nvPr>
        </p:nvSpPr>
        <p:spPr/>
        <p:txBody>
          <a:bodyPr>
            <a:normAutofit/>
          </a:bodyPr>
          <a:lstStyle/>
          <a:p>
            <a:pPr lvl="1"/>
            <a:r>
              <a:rPr lang="zh-TW" altLang="en-US" sz="2800" dirty="0"/>
              <a:t>國家教育研究院於「十二年國民基本教育領 域課程綱要研修工作計畫跨領域小組」之下設立「議題工作圈」，進行議題融入之整體規 劃，以有效融入各教育階段之各領域 </a:t>
            </a:r>
            <a:r>
              <a:rPr lang="en-US" altLang="zh-TW" sz="2800" dirty="0"/>
              <a:t>/</a:t>
            </a:r>
            <a:r>
              <a:rPr lang="zh-TW" altLang="en-US" sz="2800" dirty="0"/>
              <a:t>科目課程綱要。 </a:t>
            </a:r>
          </a:p>
          <a:p>
            <a:pPr lvl="1"/>
            <a:r>
              <a:rPr lang="zh-TW" altLang="en-US" sz="2800" dirty="0"/>
              <a:t>將議題的學習重點和課程內容 納入教科書的編輯與審查機制，以確保課程的落實 </a:t>
            </a:r>
            <a:endParaRPr lang="en-US" altLang="zh-TW" sz="2800" dirty="0"/>
          </a:p>
          <a:p>
            <a:pPr lvl="1"/>
            <a:endParaRPr lang="zh-TW" altLang="en-US" sz="2800" dirty="0"/>
          </a:p>
          <a:p>
            <a:pPr lvl="1"/>
            <a:endParaRPr lang="en-US" altLang="zh-TW" sz="2800" dirty="0"/>
          </a:p>
          <a:p>
            <a:endParaRPr kumimoji="1" lang="zh-TW" altLang="en-US" dirty="0"/>
          </a:p>
        </p:txBody>
      </p:sp>
    </p:spTree>
    <p:extLst>
      <p:ext uri="{BB962C8B-B14F-4D97-AF65-F5344CB8AC3E}">
        <p14:creationId xmlns:p14="http://schemas.microsoft.com/office/powerpoint/2010/main" val="2082892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2109118-AD12-AD4D-B255-8568D653B835}"/>
              </a:ext>
            </a:extLst>
          </p:cNvPr>
          <p:cNvSpPr>
            <a:spLocks noGrp="1"/>
          </p:cNvSpPr>
          <p:nvPr>
            <p:ph type="title"/>
          </p:nvPr>
        </p:nvSpPr>
        <p:spPr/>
        <p:txBody>
          <a:bodyPr/>
          <a:lstStyle/>
          <a:p>
            <a:r>
              <a:rPr kumimoji="1" lang="zh-TW" altLang="en-US" dirty="0"/>
              <a:t>學習資源</a:t>
            </a:r>
          </a:p>
        </p:txBody>
      </p:sp>
      <p:sp>
        <p:nvSpPr>
          <p:cNvPr id="3" name="內容版面配置區 2">
            <a:extLst>
              <a:ext uri="{FF2B5EF4-FFF2-40B4-BE49-F238E27FC236}">
                <a16:creationId xmlns:a16="http://schemas.microsoft.com/office/drawing/2014/main" id="{59166D9D-4176-FA4B-9917-2F08910A5519}"/>
              </a:ext>
            </a:extLst>
          </p:cNvPr>
          <p:cNvSpPr>
            <a:spLocks noGrp="1"/>
          </p:cNvSpPr>
          <p:nvPr>
            <p:ph idx="1"/>
          </p:nvPr>
        </p:nvSpPr>
        <p:spPr>
          <a:xfrm>
            <a:off x="677333" y="1400175"/>
            <a:ext cx="10109729" cy="5286375"/>
          </a:xfrm>
        </p:spPr>
        <p:txBody>
          <a:bodyPr>
            <a:normAutofit lnSpcReduction="10000"/>
          </a:bodyPr>
          <a:lstStyle/>
          <a:p>
            <a:r>
              <a:rPr lang="zh-TW" altLang="zh-TW" sz="2800" dirty="0"/>
              <a:t>國家教育研究院（２０１９）。教育部發佈之十二年國教課綱彙整。２０１９年９月９日取自</a:t>
            </a:r>
            <a:r>
              <a:rPr lang="en-US" altLang="zh-TW" sz="2800" u="sng" dirty="0">
                <a:hlinkClick r:id="rId2"/>
              </a:rPr>
              <a:t>https://www.naer.edu.tw/files/15-1000-14113,c1594-1.php</a:t>
            </a:r>
            <a:endParaRPr lang="zh-TW" altLang="zh-TW" sz="2800" dirty="0"/>
          </a:p>
          <a:p>
            <a:r>
              <a:rPr lang="zh-TW" altLang="zh-TW" sz="2800" dirty="0"/>
              <a:t>國家教育研究院（２０１９，暫訂）。十二年國民基本教育──議題融入說明手冊。台北：國家教育研究院。</a:t>
            </a:r>
          </a:p>
          <a:p>
            <a:r>
              <a:rPr lang="zh-TW" altLang="zh-TW" sz="2800" dirty="0"/>
              <a:t>國家教育研究院（２０１９）。國民中小學暨普通型高中課程手冊及公播版簡報。２０１９年９月９日取自</a:t>
            </a:r>
            <a:r>
              <a:rPr lang="en-US" altLang="zh-TW" sz="2800" u="sng" dirty="0">
                <a:hlinkClick r:id="rId3"/>
              </a:rPr>
              <a:t>https://www.naer.edu.tw/files/11-1000-1625.php?Lang=zh-tw</a:t>
            </a:r>
            <a:endParaRPr lang="zh-TW" altLang="zh-TW" sz="2800" dirty="0"/>
          </a:p>
          <a:p>
            <a:r>
              <a:rPr lang="zh-TW" altLang="zh-TW" sz="2800" dirty="0"/>
              <a:t>下列為教育部之政策白皮書，請上網自行下載</a:t>
            </a:r>
            <a:r>
              <a:rPr lang="en-US" altLang="zh-TW" sz="2800" u="sng" dirty="0">
                <a:hlinkClick r:id="rId4"/>
              </a:rPr>
              <a:t>https://depart.moe.edu.tw/ED2100/News.aspx?n=1353704343B62511&amp;sms=2ADD120E8E2615E3</a:t>
            </a:r>
            <a:r>
              <a:rPr lang="zh-TW" altLang="zh-TW" sz="2800" dirty="0"/>
              <a:t>：</a:t>
            </a:r>
          </a:p>
          <a:p>
            <a:endParaRPr kumimoji="1" lang="zh-TW" altLang="en-US" dirty="0"/>
          </a:p>
        </p:txBody>
      </p:sp>
    </p:spTree>
    <p:extLst>
      <p:ext uri="{BB962C8B-B14F-4D97-AF65-F5344CB8AC3E}">
        <p14:creationId xmlns:p14="http://schemas.microsoft.com/office/powerpoint/2010/main" val="2601250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7B9E1A-353A-7141-A4BC-AAE5FE9B4118}"/>
              </a:ext>
            </a:extLst>
          </p:cNvPr>
          <p:cNvSpPr>
            <a:spLocks noGrp="1"/>
          </p:cNvSpPr>
          <p:nvPr>
            <p:ph type="title"/>
          </p:nvPr>
        </p:nvSpPr>
        <p:spPr/>
        <p:txBody>
          <a:bodyPr/>
          <a:lstStyle/>
          <a:p>
            <a:r>
              <a:rPr kumimoji="1" lang="zh-TW" altLang="en-US" dirty="0"/>
              <a:t>活動</a:t>
            </a:r>
          </a:p>
        </p:txBody>
      </p:sp>
      <p:sp>
        <p:nvSpPr>
          <p:cNvPr id="3" name="內容版面配置區 2">
            <a:extLst>
              <a:ext uri="{FF2B5EF4-FFF2-40B4-BE49-F238E27FC236}">
                <a16:creationId xmlns:a16="http://schemas.microsoft.com/office/drawing/2014/main" id="{610C5275-7539-394D-AB2E-CFD63834FC09}"/>
              </a:ext>
            </a:extLst>
          </p:cNvPr>
          <p:cNvSpPr>
            <a:spLocks noGrp="1"/>
          </p:cNvSpPr>
          <p:nvPr>
            <p:ph idx="1"/>
          </p:nvPr>
        </p:nvSpPr>
        <p:spPr>
          <a:xfrm>
            <a:off x="677334" y="1554481"/>
            <a:ext cx="10112586" cy="5068388"/>
          </a:xfrm>
        </p:spPr>
        <p:txBody>
          <a:bodyPr>
            <a:normAutofit/>
          </a:bodyPr>
          <a:lstStyle/>
          <a:p>
            <a:r>
              <a:rPr kumimoji="1" lang="zh-TW" altLang="en-US" sz="3200" dirty="0"/>
              <a:t>請就各小組被分配到之教育議題，試論這些議題之重要性。</a:t>
            </a:r>
            <a:endParaRPr kumimoji="1" lang="en-US" altLang="zh-TW" sz="3200" dirty="0"/>
          </a:p>
          <a:p>
            <a:endParaRPr kumimoji="1" lang="en-US" altLang="zh-TW" sz="3200" dirty="0"/>
          </a:p>
          <a:p>
            <a:r>
              <a:rPr lang="zh-TW" altLang="en-US" sz="3200" dirty="0">
                <a:latin typeface="Kaiti TC" panose="02010600040101010101" pitchFamily="2" charset="-120"/>
                <a:ea typeface="Kaiti TC" panose="02010600040101010101" pitchFamily="2" charset="-120"/>
              </a:rPr>
              <a:t>性別平等、人權、環境、海洋、品德、生命、法治、科技、資訊、能源、安全、防 災、家庭教育、生涯規劃、多元文化、閱讀素養、戶外教育、國際教育、原住民族教育等十九 項議題。</a:t>
            </a:r>
            <a:endParaRPr lang="en-US" altLang="zh-TW" sz="3200" dirty="0">
              <a:latin typeface="Kaiti TC" panose="02010600040101010101" pitchFamily="2" charset="-120"/>
              <a:ea typeface="Kaiti TC" panose="02010600040101010101" pitchFamily="2" charset="-120"/>
            </a:endParaRPr>
          </a:p>
          <a:p>
            <a:endParaRPr kumimoji="1" lang="zh-TW" altLang="en-US" sz="3200" dirty="0"/>
          </a:p>
        </p:txBody>
      </p:sp>
    </p:spTree>
    <p:extLst>
      <p:ext uri="{BB962C8B-B14F-4D97-AF65-F5344CB8AC3E}">
        <p14:creationId xmlns:p14="http://schemas.microsoft.com/office/powerpoint/2010/main" val="1665314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31E9D25-68A1-7445-8C65-747A776759EA}"/>
              </a:ext>
            </a:extLst>
          </p:cNvPr>
          <p:cNvSpPr>
            <a:spLocks noGrp="1"/>
          </p:cNvSpPr>
          <p:nvPr>
            <p:ph type="title"/>
          </p:nvPr>
        </p:nvSpPr>
        <p:spPr/>
        <p:txBody>
          <a:bodyPr/>
          <a:lstStyle/>
          <a:p>
            <a:r>
              <a:rPr kumimoji="1" lang="zh-TW" altLang="en-US" dirty="0"/>
              <a:t>十九項教育議題與學習目標（一）</a:t>
            </a:r>
          </a:p>
        </p:txBody>
      </p:sp>
      <p:sp>
        <p:nvSpPr>
          <p:cNvPr id="3" name="內容版面配置區 2">
            <a:extLst>
              <a:ext uri="{FF2B5EF4-FFF2-40B4-BE49-F238E27FC236}">
                <a16:creationId xmlns:a16="http://schemas.microsoft.com/office/drawing/2014/main" id="{6CC6F2B1-CFC3-1143-AC40-9737BB0B9F5C}"/>
              </a:ext>
            </a:extLst>
          </p:cNvPr>
          <p:cNvSpPr>
            <a:spLocks noGrp="1"/>
          </p:cNvSpPr>
          <p:nvPr>
            <p:ph idx="1"/>
          </p:nvPr>
        </p:nvSpPr>
        <p:spPr>
          <a:xfrm>
            <a:off x="677333" y="2160589"/>
            <a:ext cx="10034209" cy="4292462"/>
          </a:xfrm>
        </p:spPr>
        <p:txBody>
          <a:bodyPr>
            <a:normAutofit lnSpcReduction="10000"/>
          </a:bodyPr>
          <a:lstStyle/>
          <a:p>
            <a:pPr fontAlgn="ctr" hangingPunct="0"/>
            <a:r>
              <a:rPr lang="zh-TW" altLang="zh-TW" sz="2800" dirty="0"/>
              <a:t>品德教育</a:t>
            </a:r>
          </a:p>
          <a:p>
            <a:pPr lvl="1" fontAlgn="ctr" hangingPunct="0"/>
            <a:r>
              <a:rPr lang="zh-TW" altLang="zh-TW" sz="2600" dirty="0"/>
              <a:t>增進道德發展知能；了解品德核心價值與道德議題；養成知善、樂善與行善的品德素養。</a:t>
            </a:r>
          </a:p>
          <a:p>
            <a:pPr fontAlgn="ctr" hangingPunct="0"/>
            <a:r>
              <a:rPr lang="zh-TW" altLang="zh-TW" sz="2800" dirty="0"/>
              <a:t>生命教育</a:t>
            </a:r>
          </a:p>
          <a:p>
            <a:pPr lvl="1" fontAlgn="ctr" hangingPunct="0"/>
            <a:r>
              <a:rPr lang="zh-TW" altLang="zh-TW" sz="2600" dirty="0"/>
              <a:t>培養探索生命根本課題的知能；提升價值思辨的能力與情意；增進知行合一的修養。</a:t>
            </a:r>
          </a:p>
          <a:p>
            <a:pPr fontAlgn="ctr" hangingPunct="0"/>
            <a:r>
              <a:rPr lang="zh-TW" altLang="zh-TW" sz="2800" dirty="0"/>
              <a:t>生涯規劃教育</a:t>
            </a:r>
          </a:p>
          <a:p>
            <a:pPr lvl="1" fontAlgn="ctr" hangingPunct="0"/>
            <a:r>
              <a:rPr lang="zh-TW" altLang="zh-TW" sz="2600" dirty="0"/>
              <a:t>了解個人特質、興趣與工作環境；養成生涯規劃知能；發展洞察趨勢的敏感度與應變的行動力。</a:t>
            </a:r>
            <a:endParaRPr lang="en-US" altLang="zh-TW" sz="2600" dirty="0"/>
          </a:p>
          <a:p>
            <a:endParaRPr kumimoji="1" lang="zh-TW" altLang="en-US" dirty="0"/>
          </a:p>
        </p:txBody>
      </p:sp>
    </p:spTree>
    <p:extLst>
      <p:ext uri="{BB962C8B-B14F-4D97-AF65-F5344CB8AC3E}">
        <p14:creationId xmlns:p14="http://schemas.microsoft.com/office/powerpoint/2010/main" val="783422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9176639-BE97-CA45-A6E6-0CD59275F518}"/>
              </a:ext>
            </a:extLst>
          </p:cNvPr>
          <p:cNvSpPr>
            <a:spLocks noGrp="1"/>
          </p:cNvSpPr>
          <p:nvPr>
            <p:ph type="title"/>
          </p:nvPr>
        </p:nvSpPr>
        <p:spPr/>
        <p:txBody>
          <a:bodyPr/>
          <a:lstStyle/>
          <a:p>
            <a:r>
              <a:rPr kumimoji="1" lang="zh-TW" altLang="en-US" dirty="0"/>
              <a:t>十九項教育議題與學習目標（二）</a:t>
            </a:r>
          </a:p>
        </p:txBody>
      </p:sp>
      <p:sp>
        <p:nvSpPr>
          <p:cNvPr id="3" name="內容版面配置區 2">
            <a:extLst>
              <a:ext uri="{FF2B5EF4-FFF2-40B4-BE49-F238E27FC236}">
                <a16:creationId xmlns:a16="http://schemas.microsoft.com/office/drawing/2014/main" id="{2D864D6C-9101-024C-A5BB-18FE68E004C0}"/>
              </a:ext>
            </a:extLst>
          </p:cNvPr>
          <p:cNvSpPr>
            <a:spLocks noGrp="1"/>
          </p:cNvSpPr>
          <p:nvPr>
            <p:ph idx="1"/>
          </p:nvPr>
        </p:nvSpPr>
        <p:spPr/>
        <p:txBody>
          <a:bodyPr>
            <a:normAutofit fontScale="92500" lnSpcReduction="10000"/>
          </a:bodyPr>
          <a:lstStyle/>
          <a:p>
            <a:pPr fontAlgn="ctr" hangingPunct="0"/>
            <a:endParaRPr lang="zh-TW" altLang="zh-TW" dirty="0"/>
          </a:p>
          <a:p>
            <a:pPr fontAlgn="ctr" hangingPunct="0"/>
            <a:r>
              <a:rPr lang="zh-TW" altLang="zh-TW" sz="2800" dirty="0"/>
              <a:t>家庭教育</a:t>
            </a:r>
          </a:p>
          <a:p>
            <a:pPr lvl="1" fontAlgn="ctr" hangingPunct="0"/>
            <a:r>
              <a:rPr lang="zh-TW" altLang="zh-TW" sz="2600" dirty="0"/>
              <a:t>具備探究家庭發展、家庭與社會互動關係及家庭資源管理的知能；提升積極參與家庭活動的責任感與態度；激發創造家人互動共好的意識與責任，提升家庭生活品質。</a:t>
            </a:r>
            <a:endParaRPr lang="en-US" altLang="zh-TW" sz="2600" dirty="0"/>
          </a:p>
          <a:p>
            <a:pPr fontAlgn="ctr" hangingPunct="0"/>
            <a:r>
              <a:rPr lang="zh-TW" altLang="zh-TW" sz="2800" dirty="0"/>
              <a:t>性別平等教育</a:t>
            </a:r>
            <a:r>
              <a:rPr lang="zh-TW" altLang="zh-TW" sz="2800" baseline="30000" dirty="0"/>
              <a:t>１</a:t>
            </a:r>
            <a:endParaRPr lang="zh-TW" altLang="zh-TW" sz="2800" dirty="0"/>
          </a:p>
          <a:p>
            <a:pPr lvl="1" fontAlgn="ctr" hangingPunct="0"/>
            <a:r>
              <a:rPr lang="zh-TW" altLang="zh-TW" sz="2600" dirty="0"/>
              <a:t>理解性別的多樣性，覺察性別不平等的存在事實與社會文化中的性別權力關係；建立性別平等的價值信念，落實尊重與包容多元性別差異；付諸行動消除性別偏見與歧視，維護性別人格尊嚴與性別地位實質平等。</a:t>
            </a:r>
          </a:p>
          <a:p>
            <a:endParaRPr kumimoji="1" lang="zh-TW" altLang="en-US" dirty="0"/>
          </a:p>
        </p:txBody>
      </p:sp>
    </p:spTree>
    <p:extLst>
      <p:ext uri="{BB962C8B-B14F-4D97-AF65-F5344CB8AC3E}">
        <p14:creationId xmlns:p14="http://schemas.microsoft.com/office/powerpoint/2010/main" val="4278670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4A6A27-BEE0-4147-A21D-8548B78948D7}"/>
              </a:ext>
            </a:extLst>
          </p:cNvPr>
          <p:cNvSpPr>
            <a:spLocks noGrp="1"/>
          </p:cNvSpPr>
          <p:nvPr>
            <p:ph type="title"/>
          </p:nvPr>
        </p:nvSpPr>
        <p:spPr/>
        <p:txBody>
          <a:bodyPr/>
          <a:lstStyle/>
          <a:p>
            <a:r>
              <a:rPr kumimoji="1" lang="zh-TW" altLang="en-US" dirty="0"/>
              <a:t>十九項教育議題與學習目標（三）</a:t>
            </a:r>
          </a:p>
        </p:txBody>
      </p:sp>
      <p:sp>
        <p:nvSpPr>
          <p:cNvPr id="3" name="內容版面配置區 2">
            <a:extLst>
              <a:ext uri="{FF2B5EF4-FFF2-40B4-BE49-F238E27FC236}">
                <a16:creationId xmlns:a16="http://schemas.microsoft.com/office/drawing/2014/main" id="{AF169226-61AB-CE48-B2F0-91CD2F3B8015}"/>
              </a:ext>
            </a:extLst>
          </p:cNvPr>
          <p:cNvSpPr>
            <a:spLocks noGrp="1"/>
          </p:cNvSpPr>
          <p:nvPr>
            <p:ph idx="1"/>
          </p:nvPr>
        </p:nvSpPr>
        <p:spPr>
          <a:xfrm>
            <a:off x="677334" y="2160589"/>
            <a:ext cx="9498632" cy="3880773"/>
          </a:xfrm>
        </p:spPr>
        <p:txBody>
          <a:bodyPr>
            <a:normAutofit lnSpcReduction="10000"/>
          </a:bodyPr>
          <a:lstStyle/>
          <a:p>
            <a:pPr fontAlgn="ctr" hangingPunct="0"/>
            <a:r>
              <a:rPr lang="zh-TW" altLang="zh-TW" sz="2800" dirty="0"/>
              <a:t>法治教育</a:t>
            </a:r>
          </a:p>
          <a:p>
            <a:pPr lvl="1" fontAlgn="ctr" hangingPunct="0"/>
            <a:r>
              <a:rPr lang="zh-TW" altLang="zh-TW" sz="2800" dirty="0"/>
              <a:t>理解法律與法治的意義；習得法律實體與程序的基本知能；追求人權保障與公平正義的價值。</a:t>
            </a:r>
            <a:endParaRPr lang="en-US" altLang="zh-TW" sz="2800" dirty="0"/>
          </a:p>
          <a:p>
            <a:pPr lvl="1" fontAlgn="ctr" hangingPunct="0"/>
            <a:endParaRPr lang="zh-TW" altLang="zh-TW" sz="2800" dirty="0"/>
          </a:p>
          <a:p>
            <a:pPr fontAlgn="ctr" hangingPunct="0"/>
            <a:r>
              <a:rPr lang="zh-TW" altLang="zh-TW" sz="2800" dirty="0"/>
              <a:t>人權教育</a:t>
            </a:r>
          </a:p>
          <a:p>
            <a:pPr lvl="1" fontAlgn="ctr" hangingPunct="0"/>
            <a:r>
              <a:rPr lang="zh-TW" altLang="zh-TW" sz="2800" dirty="0"/>
              <a:t>了解人權存在的事實、基本概念與價值；發展對人權的價值信念；增強對人權的感受與評價；養成尊重人權的行為及參與實踐人權的行動。</a:t>
            </a:r>
          </a:p>
          <a:p>
            <a:pPr lvl="1" fontAlgn="ctr" hangingPunct="0"/>
            <a:endParaRPr lang="zh-TW" altLang="zh-TW" sz="2600" dirty="0"/>
          </a:p>
          <a:p>
            <a:endParaRPr kumimoji="1" lang="zh-TW" altLang="en-US" dirty="0"/>
          </a:p>
        </p:txBody>
      </p:sp>
    </p:spTree>
    <p:extLst>
      <p:ext uri="{BB962C8B-B14F-4D97-AF65-F5344CB8AC3E}">
        <p14:creationId xmlns:p14="http://schemas.microsoft.com/office/powerpoint/2010/main" val="2544519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ABAE89D-E20F-8548-95C8-106A6F46DC4A}"/>
              </a:ext>
            </a:extLst>
          </p:cNvPr>
          <p:cNvSpPr>
            <a:spLocks noGrp="1"/>
          </p:cNvSpPr>
          <p:nvPr>
            <p:ph type="title"/>
          </p:nvPr>
        </p:nvSpPr>
        <p:spPr/>
        <p:txBody>
          <a:bodyPr/>
          <a:lstStyle/>
          <a:p>
            <a:r>
              <a:rPr kumimoji="1" lang="zh-TW" altLang="en-US" dirty="0"/>
              <a:t>十九項教育議題與學習目標（四）</a:t>
            </a:r>
          </a:p>
        </p:txBody>
      </p:sp>
      <p:sp>
        <p:nvSpPr>
          <p:cNvPr id="3" name="內容版面配置區 2">
            <a:extLst>
              <a:ext uri="{FF2B5EF4-FFF2-40B4-BE49-F238E27FC236}">
                <a16:creationId xmlns:a16="http://schemas.microsoft.com/office/drawing/2014/main" id="{891B8670-B20E-7343-A626-60E6D203E73E}"/>
              </a:ext>
            </a:extLst>
          </p:cNvPr>
          <p:cNvSpPr>
            <a:spLocks noGrp="1"/>
          </p:cNvSpPr>
          <p:nvPr>
            <p:ph idx="1"/>
          </p:nvPr>
        </p:nvSpPr>
        <p:spPr>
          <a:xfrm>
            <a:off x="677334" y="2160589"/>
            <a:ext cx="9315752" cy="4501468"/>
          </a:xfrm>
        </p:spPr>
        <p:txBody>
          <a:bodyPr>
            <a:normAutofit lnSpcReduction="10000"/>
          </a:bodyPr>
          <a:lstStyle/>
          <a:p>
            <a:pPr fontAlgn="ctr" hangingPunct="0"/>
            <a:r>
              <a:rPr lang="zh-TW" altLang="zh-TW" sz="2800" dirty="0"/>
              <a:t>原住民族教育</a:t>
            </a:r>
          </a:p>
          <a:p>
            <a:pPr lvl="1" fontAlgn="ctr" hangingPunct="0"/>
            <a:r>
              <a:rPr lang="zh-TW" altLang="zh-TW" sz="2600" dirty="0"/>
              <a:t>認識原住民族歷史文化與價值觀；增進跨族群的相互了解與尊重；涵養族群共榮與平等信念。</a:t>
            </a:r>
          </a:p>
          <a:p>
            <a:pPr fontAlgn="ctr" hangingPunct="0"/>
            <a:r>
              <a:rPr lang="zh-TW" altLang="zh-TW" sz="2800" dirty="0"/>
              <a:t>多元文化教育</a:t>
            </a:r>
          </a:p>
          <a:p>
            <a:pPr lvl="1" fontAlgn="ctr" hangingPunct="0"/>
            <a:r>
              <a:rPr lang="zh-TW" altLang="zh-TW" sz="2800" dirty="0"/>
              <a:t>認識文化的豐富與多樣性；養成尊重差異與追求實質平等的跨文化素養；維護多元文化價值。</a:t>
            </a:r>
          </a:p>
          <a:p>
            <a:pPr fontAlgn="ctr" hangingPunct="0"/>
            <a:r>
              <a:rPr lang="zh-TW" altLang="zh-TW" sz="2800" dirty="0"/>
              <a:t>國際教育</a:t>
            </a:r>
          </a:p>
          <a:p>
            <a:pPr lvl="1" fontAlgn="ctr" hangingPunct="0"/>
            <a:r>
              <a:rPr lang="zh-TW" altLang="zh-TW" sz="2800" dirty="0"/>
              <a:t>養成參與國際活動的知能；激發跨文化的觀察力與反思力；發展國家主體的國際意識與責任感。</a:t>
            </a:r>
          </a:p>
          <a:p>
            <a:endParaRPr kumimoji="1" lang="zh-TW" altLang="en-US" dirty="0"/>
          </a:p>
        </p:txBody>
      </p:sp>
    </p:spTree>
    <p:extLst>
      <p:ext uri="{BB962C8B-B14F-4D97-AF65-F5344CB8AC3E}">
        <p14:creationId xmlns:p14="http://schemas.microsoft.com/office/powerpoint/2010/main" val="2543581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4A1CEEE-0FCF-514D-98A5-4B5E7B4FDC54}"/>
              </a:ext>
            </a:extLst>
          </p:cNvPr>
          <p:cNvSpPr>
            <a:spLocks noGrp="1"/>
          </p:cNvSpPr>
          <p:nvPr>
            <p:ph type="title"/>
          </p:nvPr>
        </p:nvSpPr>
        <p:spPr/>
        <p:txBody>
          <a:bodyPr/>
          <a:lstStyle/>
          <a:p>
            <a:r>
              <a:rPr kumimoji="1" lang="zh-TW" altLang="en-US" dirty="0"/>
              <a:t>十九項教育議題與學習目標（五）</a:t>
            </a:r>
          </a:p>
        </p:txBody>
      </p:sp>
      <p:sp>
        <p:nvSpPr>
          <p:cNvPr id="3" name="內容版面配置區 2">
            <a:extLst>
              <a:ext uri="{FF2B5EF4-FFF2-40B4-BE49-F238E27FC236}">
                <a16:creationId xmlns:a16="http://schemas.microsoft.com/office/drawing/2014/main" id="{C052BE69-4925-BB48-91B6-AAA283BB76A1}"/>
              </a:ext>
            </a:extLst>
          </p:cNvPr>
          <p:cNvSpPr>
            <a:spLocks noGrp="1"/>
          </p:cNvSpPr>
          <p:nvPr>
            <p:ph idx="1"/>
          </p:nvPr>
        </p:nvSpPr>
        <p:spPr>
          <a:xfrm>
            <a:off x="677333" y="1593669"/>
            <a:ext cx="9890517" cy="5016137"/>
          </a:xfrm>
        </p:spPr>
        <p:txBody>
          <a:bodyPr>
            <a:normAutofit/>
          </a:bodyPr>
          <a:lstStyle/>
          <a:p>
            <a:pPr fontAlgn="ctr" hangingPunct="0"/>
            <a:r>
              <a:rPr lang="zh-TW" altLang="zh-TW" sz="2800" dirty="0"/>
              <a:t>環境教育</a:t>
            </a:r>
          </a:p>
          <a:p>
            <a:pPr lvl="1" fontAlgn="ctr" hangingPunct="0"/>
            <a:r>
              <a:rPr lang="zh-TW" altLang="zh-TW" sz="2600" dirty="0"/>
              <a:t>認識與理解人類生存與發展所面對的環境危機與挑戰；探究氣候變遷、資源耗竭與生物多樣性消失，以及社會不正義和環境不正義；思考個人發展、國家發展與人類發展的意義；執行綠色、簡樸與永續的生活行動。</a:t>
            </a:r>
          </a:p>
          <a:p>
            <a:pPr fontAlgn="ctr" hangingPunct="0"/>
            <a:r>
              <a:rPr lang="zh-TW" altLang="zh-TW" sz="2800" dirty="0"/>
              <a:t>海洋教育</a:t>
            </a:r>
          </a:p>
          <a:p>
            <a:pPr lvl="1" fontAlgn="ctr" hangingPunct="0"/>
            <a:r>
              <a:rPr lang="zh-TW" altLang="zh-TW" sz="2600" dirty="0"/>
              <a:t>體驗海洋休閒與重視戲水安全的親海行為；了解海洋社會與感受海洋文化的愛海情懷；探究海洋科學與永續海洋資源的知海素養。</a:t>
            </a:r>
          </a:p>
          <a:p>
            <a:endParaRPr kumimoji="1" lang="zh-TW" altLang="en-US" dirty="0"/>
          </a:p>
        </p:txBody>
      </p:sp>
    </p:spTree>
    <p:extLst>
      <p:ext uri="{BB962C8B-B14F-4D97-AF65-F5344CB8AC3E}">
        <p14:creationId xmlns:p14="http://schemas.microsoft.com/office/powerpoint/2010/main" val="1383234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標題 1">
            <a:extLst>
              <a:ext uri="{FF2B5EF4-FFF2-40B4-BE49-F238E27FC236}">
                <a16:creationId xmlns:a16="http://schemas.microsoft.com/office/drawing/2014/main" id="{EB2E10D6-26E0-F54C-BE5C-87C4FF4BC7CE}"/>
              </a:ext>
            </a:extLst>
          </p:cNvPr>
          <p:cNvSpPr>
            <a:spLocks noGrp="1"/>
          </p:cNvSpPr>
          <p:nvPr>
            <p:ph type="title"/>
          </p:nvPr>
        </p:nvSpPr>
        <p:spPr/>
        <p:txBody>
          <a:bodyPr/>
          <a:lstStyle/>
          <a:p>
            <a:r>
              <a:rPr lang="zh-TW" altLang="en-US" dirty="0"/>
              <a:t>十二年國教──理念與願景</a:t>
            </a:r>
          </a:p>
        </p:txBody>
      </p:sp>
      <p:sp>
        <p:nvSpPr>
          <p:cNvPr id="3" name="內容版面配置區 2">
            <a:extLst>
              <a:ext uri="{FF2B5EF4-FFF2-40B4-BE49-F238E27FC236}">
                <a16:creationId xmlns:a16="http://schemas.microsoft.com/office/drawing/2014/main" id="{67E65A8C-CB73-EF41-9B83-05D75C78CA30}"/>
              </a:ext>
            </a:extLst>
          </p:cNvPr>
          <p:cNvSpPr>
            <a:spLocks noGrp="1"/>
          </p:cNvSpPr>
          <p:nvPr>
            <p:ph idx="1"/>
          </p:nvPr>
        </p:nvSpPr>
        <p:spPr/>
        <p:txBody>
          <a:bodyPr>
            <a:noAutofit/>
          </a:bodyPr>
          <a:lstStyle/>
          <a:p>
            <a:r>
              <a:rPr lang="zh-TW" altLang="en-US" sz="3200" b="1" dirty="0"/>
              <a:t>理念：「自發」、「互動」及「共好」，強調學生是自發主動的學習者</a:t>
            </a:r>
            <a:endParaRPr lang="en-US" altLang="zh-TW" sz="3200" b="1" dirty="0"/>
          </a:p>
          <a:p>
            <a:r>
              <a:rPr lang="zh-TW" altLang="en-US" sz="3200" b="1" dirty="0"/>
              <a:t>願景：「成就每一個孩子</a:t>
            </a:r>
            <a:r>
              <a:rPr lang="en-US" altLang="zh-TW" sz="3200" b="1" dirty="0"/>
              <a:t>—</a:t>
            </a:r>
            <a:r>
              <a:rPr lang="zh-TW" altLang="en-US" sz="3200" b="1" dirty="0"/>
              <a:t>適性揚才、終身學習」</a:t>
            </a:r>
            <a:endParaRPr lang="en-US" altLang="zh-TW" sz="3200" b="1" dirty="0"/>
          </a:p>
          <a:p>
            <a:pPr>
              <a:buFont typeface="Wingdings" pitchFamily="2" charset="2"/>
              <a:buNone/>
            </a:pPr>
            <a:r>
              <a:rPr lang="zh-TW" altLang="en-US" sz="3200" b="1" dirty="0"/>
              <a:t>    兼顧個別特殊需求、尊重多元文化與族  </a:t>
            </a:r>
            <a:endParaRPr lang="en-US" altLang="zh-TW" sz="3200" b="1" dirty="0"/>
          </a:p>
          <a:p>
            <a:pPr>
              <a:buFont typeface="Wingdings" pitchFamily="2" charset="2"/>
              <a:buNone/>
            </a:pPr>
            <a:r>
              <a:rPr lang="zh-TW" altLang="en-US" sz="3200" b="1" dirty="0"/>
              <a:t>    群差異、關懷弱勢群體，培養自信，強</a:t>
            </a:r>
            <a:endParaRPr lang="en-US" altLang="zh-TW" sz="3200" b="1" dirty="0"/>
          </a:p>
          <a:p>
            <a:pPr>
              <a:buFont typeface="Wingdings" pitchFamily="2" charset="2"/>
              <a:buNone/>
            </a:pPr>
            <a:r>
              <a:rPr lang="zh-TW" altLang="en-US" sz="3200" b="1" dirty="0"/>
              <a:t>    調終身學習</a:t>
            </a:r>
          </a:p>
        </p:txBody>
      </p:sp>
    </p:spTree>
    <p:extLst>
      <p:ext uri="{BB962C8B-B14F-4D97-AF65-F5344CB8AC3E}">
        <p14:creationId xmlns:p14="http://schemas.microsoft.com/office/powerpoint/2010/main" val="19200253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79228AB-1F9D-EF47-8B85-FBE05F8356E4}"/>
              </a:ext>
            </a:extLst>
          </p:cNvPr>
          <p:cNvSpPr>
            <a:spLocks noGrp="1"/>
          </p:cNvSpPr>
          <p:nvPr>
            <p:ph type="title"/>
          </p:nvPr>
        </p:nvSpPr>
        <p:spPr/>
        <p:txBody>
          <a:bodyPr/>
          <a:lstStyle/>
          <a:p>
            <a:r>
              <a:rPr kumimoji="1" lang="zh-TW" altLang="en-US" dirty="0"/>
              <a:t>十九項教育議題與學習目標（六）</a:t>
            </a:r>
          </a:p>
        </p:txBody>
      </p:sp>
      <p:sp>
        <p:nvSpPr>
          <p:cNvPr id="3" name="內容版面配置區 2">
            <a:extLst>
              <a:ext uri="{FF2B5EF4-FFF2-40B4-BE49-F238E27FC236}">
                <a16:creationId xmlns:a16="http://schemas.microsoft.com/office/drawing/2014/main" id="{D94BC72C-8E13-9D44-BC77-E5275FA10325}"/>
              </a:ext>
            </a:extLst>
          </p:cNvPr>
          <p:cNvSpPr>
            <a:spLocks noGrp="1"/>
          </p:cNvSpPr>
          <p:nvPr>
            <p:ph idx="1"/>
          </p:nvPr>
        </p:nvSpPr>
        <p:spPr>
          <a:xfrm>
            <a:off x="677333" y="1616891"/>
            <a:ext cx="10713477" cy="5241109"/>
          </a:xfrm>
        </p:spPr>
        <p:txBody>
          <a:bodyPr>
            <a:normAutofit fontScale="92500" lnSpcReduction="20000"/>
          </a:bodyPr>
          <a:lstStyle/>
          <a:p>
            <a:pPr fontAlgn="ctr" hangingPunct="0"/>
            <a:endParaRPr lang="zh-TW" altLang="zh-TW" dirty="0"/>
          </a:p>
          <a:p>
            <a:pPr fontAlgn="ctr" hangingPunct="0"/>
            <a:r>
              <a:rPr lang="zh-TW" altLang="zh-TW" sz="3000" dirty="0"/>
              <a:t>科技教育</a:t>
            </a:r>
          </a:p>
          <a:p>
            <a:pPr lvl="1" fontAlgn="ctr" hangingPunct="0"/>
            <a:r>
              <a:rPr lang="zh-TW" altLang="zh-TW" sz="3000" dirty="0"/>
              <a:t>具備科技哲學觀與科技文化的素養；激發持續學習科技及科技設計的興趣；培養科技知識與產品使用的技能。</a:t>
            </a:r>
            <a:endParaRPr lang="en-US" altLang="zh-TW" sz="3000" dirty="0"/>
          </a:p>
          <a:p>
            <a:pPr lvl="1" fontAlgn="ctr" hangingPunct="0"/>
            <a:endParaRPr lang="zh-TW" altLang="zh-TW" sz="3000" dirty="0"/>
          </a:p>
          <a:p>
            <a:pPr fontAlgn="ctr" hangingPunct="0"/>
            <a:r>
              <a:rPr lang="zh-TW" altLang="zh-TW" sz="3000" dirty="0"/>
              <a:t>資訊教育</a:t>
            </a:r>
          </a:p>
          <a:p>
            <a:pPr lvl="1" fontAlgn="ctr" hangingPunct="0"/>
            <a:r>
              <a:rPr lang="zh-TW" altLang="zh-TW" sz="3000" dirty="0"/>
              <a:t>增進善用資訊解決問題與運算思維能力；預備生活與職涯知能；養成資訊社會應有的態度與責任。</a:t>
            </a:r>
            <a:endParaRPr lang="en-US" altLang="zh-TW" sz="3000" dirty="0"/>
          </a:p>
          <a:p>
            <a:pPr lvl="1" fontAlgn="ctr" hangingPunct="0"/>
            <a:endParaRPr lang="en-US" altLang="zh-TW" sz="3000" dirty="0"/>
          </a:p>
          <a:p>
            <a:pPr fontAlgn="ctr" hangingPunct="0"/>
            <a:r>
              <a:rPr lang="zh-TW" altLang="zh-TW" sz="3000" dirty="0"/>
              <a:t>能源教育</a:t>
            </a:r>
          </a:p>
          <a:p>
            <a:pPr lvl="1" fontAlgn="ctr" hangingPunct="0"/>
            <a:r>
              <a:rPr lang="zh-TW" altLang="zh-TW" sz="3000" dirty="0"/>
              <a:t>增進能源基本概念；發展正確能源價值觀；養成節約能源的思維、習慣和態度。</a:t>
            </a:r>
            <a:endParaRPr lang="en-US" altLang="zh-TW" sz="3000" dirty="0"/>
          </a:p>
          <a:p>
            <a:pPr lvl="1" fontAlgn="ctr" hangingPunct="0"/>
            <a:endParaRPr lang="zh-TW" altLang="zh-TW" sz="3000" dirty="0"/>
          </a:p>
          <a:p>
            <a:endParaRPr kumimoji="1" lang="zh-TW" altLang="en-US" dirty="0"/>
          </a:p>
        </p:txBody>
      </p:sp>
    </p:spTree>
    <p:extLst>
      <p:ext uri="{BB962C8B-B14F-4D97-AF65-F5344CB8AC3E}">
        <p14:creationId xmlns:p14="http://schemas.microsoft.com/office/powerpoint/2010/main" val="39761072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CF2208A-7D35-5142-9DC1-C671F9A6B360}"/>
              </a:ext>
            </a:extLst>
          </p:cNvPr>
          <p:cNvSpPr>
            <a:spLocks noGrp="1"/>
          </p:cNvSpPr>
          <p:nvPr>
            <p:ph type="title"/>
          </p:nvPr>
        </p:nvSpPr>
        <p:spPr/>
        <p:txBody>
          <a:bodyPr/>
          <a:lstStyle/>
          <a:p>
            <a:r>
              <a:rPr kumimoji="1" lang="zh-TW" altLang="en-US" dirty="0"/>
              <a:t>十九項教育議題與學習目標（七）</a:t>
            </a:r>
          </a:p>
        </p:txBody>
      </p:sp>
      <p:sp>
        <p:nvSpPr>
          <p:cNvPr id="3" name="內容版面配置區 2">
            <a:extLst>
              <a:ext uri="{FF2B5EF4-FFF2-40B4-BE49-F238E27FC236}">
                <a16:creationId xmlns:a16="http://schemas.microsoft.com/office/drawing/2014/main" id="{5C55C46C-3F5C-A04D-B98D-EF5AE27BC630}"/>
              </a:ext>
            </a:extLst>
          </p:cNvPr>
          <p:cNvSpPr>
            <a:spLocks noGrp="1"/>
          </p:cNvSpPr>
          <p:nvPr>
            <p:ph idx="1"/>
          </p:nvPr>
        </p:nvSpPr>
        <p:spPr>
          <a:xfrm>
            <a:off x="677333" y="2160589"/>
            <a:ext cx="9707637" cy="4396965"/>
          </a:xfrm>
        </p:spPr>
        <p:txBody>
          <a:bodyPr>
            <a:normAutofit fontScale="92500" lnSpcReduction="10000"/>
          </a:bodyPr>
          <a:lstStyle/>
          <a:p>
            <a:pPr fontAlgn="ctr" hangingPunct="0"/>
            <a:r>
              <a:rPr lang="zh-TW" altLang="zh-TW" sz="2800" dirty="0"/>
              <a:t>安全教育</a:t>
            </a:r>
          </a:p>
          <a:p>
            <a:pPr lvl="1" fontAlgn="ctr" hangingPunct="0"/>
            <a:r>
              <a:rPr lang="zh-TW" altLang="zh-TW" sz="2800" dirty="0"/>
              <a:t>建立安全意識；提升對環境的敏感度、警覺性與判斷力；防範事故傷害發生以確保生命安全。</a:t>
            </a:r>
          </a:p>
          <a:p>
            <a:pPr fontAlgn="ctr" hangingPunct="0"/>
            <a:r>
              <a:rPr lang="zh-TW" altLang="zh-TW" sz="2800" dirty="0"/>
              <a:t>防災教育</a:t>
            </a:r>
          </a:p>
          <a:p>
            <a:pPr lvl="1" fontAlgn="ctr" hangingPunct="0"/>
            <a:r>
              <a:rPr lang="zh-TW" altLang="zh-TW" sz="2800" dirty="0"/>
              <a:t>認識天然災害成因；養成災害風險管理與災害防救能力；強化防救行動之責任、態度與實踐力。</a:t>
            </a:r>
          </a:p>
          <a:p>
            <a:pPr fontAlgn="ctr" hangingPunct="0"/>
            <a:r>
              <a:rPr lang="zh-TW" altLang="zh-TW" sz="2800" dirty="0"/>
              <a:t>戶外教育</a:t>
            </a:r>
          </a:p>
          <a:p>
            <a:pPr lvl="1" fontAlgn="ctr" hangingPunct="0"/>
            <a:r>
              <a:rPr lang="zh-TW" altLang="zh-TW" sz="2800" dirty="0"/>
              <a:t>強化與環境的連接感，養成友善環境的態度；發展社會覺知與互動的技能，培養尊重與關懷他人的情操；開啟學生的視野，涵養健康的身心。</a:t>
            </a:r>
            <a:endParaRPr lang="en-US" altLang="zh-TW" sz="2800" dirty="0"/>
          </a:p>
          <a:p>
            <a:endParaRPr kumimoji="1" lang="zh-TW" altLang="en-US" dirty="0"/>
          </a:p>
        </p:txBody>
      </p:sp>
    </p:spTree>
    <p:extLst>
      <p:ext uri="{BB962C8B-B14F-4D97-AF65-F5344CB8AC3E}">
        <p14:creationId xmlns:p14="http://schemas.microsoft.com/office/powerpoint/2010/main" val="11735117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C987FA8-EEBF-DB43-8F93-6A82B5FC9221}"/>
              </a:ext>
            </a:extLst>
          </p:cNvPr>
          <p:cNvSpPr>
            <a:spLocks noGrp="1"/>
          </p:cNvSpPr>
          <p:nvPr>
            <p:ph type="title"/>
          </p:nvPr>
        </p:nvSpPr>
        <p:spPr/>
        <p:txBody>
          <a:bodyPr/>
          <a:lstStyle/>
          <a:p>
            <a:r>
              <a:rPr kumimoji="1" lang="zh-TW" altLang="en-US" dirty="0"/>
              <a:t>十九項教育議題與學習目標（八）</a:t>
            </a:r>
          </a:p>
        </p:txBody>
      </p:sp>
      <p:sp>
        <p:nvSpPr>
          <p:cNvPr id="3" name="內容版面配置區 2">
            <a:extLst>
              <a:ext uri="{FF2B5EF4-FFF2-40B4-BE49-F238E27FC236}">
                <a16:creationId xmlns:a16="http://schemas.microsoft.com/office/drawing/2014/main" id="{FDFF2F0A-210F-6447-A47E-1664321CC6E7}"/>
              </a:ext>
            </a:extLst>
          </p:cNvPr>
          <p:cNvSpPr>
            <a:spLocks noGrp="1"/>
          </p:cNvSpPr>
          <p:nvPr>
            <p:ph idx="1"/>
          </p:nvPr>
        </p:nvSpPr>
        <p:spPr/>
        <p:txBody>
          <a:bodyPr/>
          <a:lstStyle/>
          <a:p>
            <a:pPr fontAlgn="ctr" hangingPunct="0"/>
            <a:r>
              <a:rPr lang="zh-TW" altLang="zh-TW" sz="2800" dirty="0"/>
              <a:t>閱讀素養教育</a:t>
            </a:r>
          </a:p>
          <a:p>
            <a:pPr lvl="1" fontAlgn="ctr" hangingPunct="0"/>
            <a:r>
              <a:rPr lang="zh-TW" altLang="zh-TW" sz="2800" dirty="0"/>
              <a:t>養成運用文本思考、解決問題與建構知識的能力；涵育樂於閱讀態度；開展多元閱讀素養。</a:t>
            </a:r>
          </a:p>
          <a:p>
            <a:endParaRPr kumimoji="1" lang="zh-TW" altLang="en-US" dirty="0"/>
          </a:p>
        </p:txBody>
      </p:sp>
    </p:spTree>
    <p:extLst>
      <p:ext uri="{BB962C8B-B14F-4D97-AF65-F5344CB8AC3E}">
        <p14:creationId xmlns:p14="http://schemas.microsoft.com/office/powerpoint/2010/main" val="6701958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ACE45F0-1C81-D14D-8898-C7FB60ACD9AB}"/>
              </a:ext>
            </a:extLst>
          </p:cNvPr>
          <p:cNvSpPr>
            <a:spLocks noGrp="1"/>
          </p:cNvSpPr>
          <p:nvPr>
            <p:ph type="title"/>
          </p:nvPr>
        </p:nvSpPr>
        <p:spPr/>
        <p:txBody>
          <a:bodyPr/>
          <a:lstStyle/>
          <a:p>
            <a:r>
              <a:rPr kumimoji="1" lang="zh-TW" altLang="en-US" dirty="0"/>
              <a:t>議題在十二年國教課綱中的類別</a:t>
            </a:r>
          </a:p>
        </p:txBody>
      </p:sp>
      <p:sp>
        <p:nvSpPr>
          <p:cNvPr id="3" name="內容版面配置區 2">
            <a:extLst>
              <a:ext uri="{FF2B5EF4-FFF2-40B4-BE49-F238E27FC236}">
                <a16:creationId xmlns:a16="http://schemas.microsoft.com/office/drawing/2014/main" id="{EC43F0B4-67F7-D848-835C-845F0D341487}"/>
              </a:ext>
            </a:extLst>
          </p:cNvPr>
          <p:cNvSpPr>
            <a:spLocks noGrp="1"/>
          </p:cNvSpPr>
          <p:nvPr>
            <p:ph idx="1"/>
          </p:nvPr>
        </p:nvSpPr>
        <p:spPr>
          <a:xfrm>
            <a:off x="677333" y="1585913"/>
            <a:ext cx="9866841" cy="4455449"/>
          </a:xfrm>
        </p:spPr>
        <p:txBody>
          <a:bodyPr>
            <a:noAutofit/>
          </a:bodyPr>
          <a:lstStyle/>
          <a:p>
            <a:r>
              <a:rPr lang="zh-TW" altLang="en-US" sz="2800" dirty="0"/>
              <a:t>核 心素養</a:t>
            </a:r>
            <a:r>
              <a:rPr lang="en-US" altLang="zh-TW" sz="2800" dirty="0"/>
              <a:t>:</a:t>
            </a:r>
            <a:r>
              <a:rPr lang="zh-TW" altLang="en-US" sz="2800" dirty="0"/>
              <a:t>品德、生命、科技、資訊、多元文化、閱讀素養、國際教育</a:t>
            </a:r>
            <a:endParaRPr lang="en-US" altLang="zh-TW" sz="2800" dirty="0"/>
          </a:p>
          <a:p>
            <a:r>
              <a:rPr lang="zh-TW" altLang="en-US" sz="2800" dirty="0"/>
              <a:t>單獨設立科目</a:t>
            </a:r>
            <a:r>
              <a:rPr lang="en-US" altLang="zh-TW" sz="2800" dirty="0"/>
              <a:t>:</a:t>
            </a:r>
            <a:r>
              <a:rPr lang="zh-TW" altLang="en-US" sz="2800" dirty="0"/>
              <a:t>生命、科技、資訊、生涯規 劃</a:t>
            </a:r>
            <a:endParaRPr lang="en-US" altLang="zh-TW" sz="2800" dirty="0"/>
          </a:p>
          <a:p>
            <a:r>
              <a:rPr lang="zh-TW" altLang="en-US" sz="2800" dirty="0"/>
              <a:t>在領域課程綱要中納入學習重點</a:t>
            </a:r>
            <a:r>
              <a:rPr lang="en-US" altLang="zh-TW" sz="2800" dirty="0"/>
              <a:t>:</a:t>
            </a:r>
            <a:r>
              <a:rPr lang="zh-TW" altLang="en-US" sz="2800" dirty="0"/>
              <a:t>性平、人權、環境、海洋、法治、能 源、安全、防災、家庭、戶外教育、原住民族教育</a:t>
            </a:r>
            <a:endParaRPr lang="en-US" altLang="zh-TW" sz="2800" dirty="0"/>
          </a:p>
          <a:p>
            <a:r>
              <a:rPr lang="zh-TW" altLang="en-US" sz="2800" dirty="0"/>
              <a:t>為協助各領域</a:t>
            </a:r>
            <a:r>
              <a:rPr lang="en-US" altLang="zh-TW" sz="2800" dirty="0"/>
              <a:t>/</a:t>
            </a:r>
            <a:r>
              <a:rPr lang="zh-TW" altLang="en-US" sz="2800" dirty="0"/>
              <a:t>科目統整議題，</a:t>
            </a:r>
            <a:r>
              <a:rPr lang="zh-TW" altLang="en-US" sz="2800" dirty="0">
                <a:solidFill>
                  <a:srgbClr val="FF0000"/>
                </a:solidFill>
              </a:rPr>
              <a:t>在各領域課程綱要中，均含有附錄二，呈現各議題的學 習目標、議題學習主題</a:t>
            </a:r>
            <a:r>
              <a:rPr lang="en-US" altLang="zh-TW" sz="2800" dirty="0">
                <a:solidFill>
                  <a:srgbClr val="FF0000"/>
                </a:solidFill>
              </a:rPr>
              <a:t>/</a:t>
            </a:r>
            <a:r>
              <a:rPr lang="zh-TW" altLang="en-US" sz="2800" dirty="0">
                <a:solidFill>
                  <a:srgbClr val="FF0000"/>
                </a:solidFill>
              </a:rPr>
              <a:t>實質內涵及融入學習重點示例</a:t>
            </a:r>
            <a:r>
              <a:rPr lang="zh-TW" altLang="en-US" sz="2800" dirty="0"/>
              <a:t>，提供教科書編寫與審查、學校課程規 劃、教師教學及教材編輯之輔助與參考</a:t>
            </a:r>
            <a:endParaRPr lang="en-US" altLang="zh-TW" sz="2800" dirty="0"/>
          </a:p>
          <a:p>
            <a:r>
              <a:rPr lang="zh-TW" altLang="en-US" sz="2800" dirty="0"/>
              <a:t>國立教育研究院出版</a:t>
            </a:r>
            <a:r>
              <a:rPr lang="en-US" altLang="zh-TW" sz="2800" dirty="0"/>
              <a:t>《</a:t>
            </a:r>
            <a:r>
              <a:rPr lang="zh-TW" altLang="en-US" sz="2800" dirty="0"/>
              <a:t>議題融入說明手冊</a:t>
            </a:r>
            <a:r>
              <a:rPr lang="en-US" altLang="zh-TW" sz="2800" dirty="0"/>
              <a:t>》</a:t>
            </a:r>
            <a:r>
              <a:rPr lang="zh-TW" altLang="en-US" sz="2800" dirty="0"/>
              <a:t>供參</a:t>
            </a:r>
            <a:endParaRPr kumimoji="1" lang="zh-TW" altLang="en-US" sz="2800" dirty="0"/>
          </a:p>
        </p:txBody>
      </p:sp>
    </p:spTree>
    <p:extLst>
      <p:ext uri="{BB962C8B-B14F-4D97-AF65-F5344CB8AC3E}">
        <p14:creationId xmlns:p14="http://schemas.microsoft.com/office/powerpoint/2010/main" val="39464161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7DE4F36-7645-0B4B-98CF-28CF23642315}"/>
              </a:ext>
            </a:extLst>
          </p:cNvPr>
          <p:cNvSpPr>
            <a:spLocks noGrp="1"/>
          </p:cNvSpPr>
          <p:nvPr>
            <p:ph type="title"/>
          </p:nvPr>
        </p:nvSpPr>
        <p:spPr/>
        <p:txBody>
          <a:bodyPr/>
          <a:lstStyle/>
          <a:p>
            <a:r>
              <a:rPr kumimoji="1" lang="zh-TW" altLang="en-US" dirty="0"/>
              <a:t>活動</a:t>
            </a:r>
          </a:p>
        </p:txBody>
      </p:sp>
      <p:sp>
        <p:nvSpPr>
          <p:cNvPr id="3" name="內容版面配置區 2">
            <a:extLst>
              <a:ext uri="{FF2B5EF4-FFF2-40B4-BE49-F238E27FC236}">
                <a16:creationId xmlns:a16="http://schemas.microsoft.com/office/drawing/2014/main" id="{197BFB3B-5940-C54A-BEBB-44B92734EB43}"/>
              </a:ext>
            </a:extLst>
          </p:cNvPr>
          <p:cNvSpPr>
            <a:spLocks noGrp="1"/>
          </p:cNvSpPr>
          <p:nvPr>
            <p:ph idx="1"/>
          </p:nvPr>
        </p:nvSpPr>
        <p:spPr>
          <a:xfrm>
            <a:off x="677334" y="1332411"/>
            <a:ext cx="8596668" cy="4708951"/>
          </a:xfrm>
        </p:spPr>
        <p:txBody>
          <a:bodyPr>
            <a:normAutofit/>
          </a:bodyPr>
          <a:lstStyle/>
          <a:p>
            <a:r>
              <a:rPr kumimoji="1" lang="zh-TW" altLang="en-US" sz="2800" dirty="0"/>
              <a:t>請學生就其未來任教之專門科目或領域之課綱，附錄二之內容作重點介紹，每人</a:t>
            </a:r>
            <a:r>
              <a:rPr kumimoji="1" lang="en-US" altLang="zh-TW" sz="2800" dirty="0"/>
              <a:t>2</a:t>
            </a:r>
            <a:r>
              <a:rPr kumimoji="1" lang="zh-TW" altLang="en-US" sz="2800" dirty="0"/>
              <a:t>分鐘。</a:t>
            </a:r>
          </a:p>
        </p:txBody>
      </p:sp>
    </p:spTree>
    <p:extLst>
      <p:ext uri="{BB962C8B-B14F-4D97-AF65-F5344CB8AC3E}">
        <p14:creationId xmlns:p14="http://schemas.microsoft.com/office/powerpoint/2010/main" val="31089517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CBDB0B0-8549-504F-A881-2A66ACFB5F78}"/>
              </a:ext>
            </a:extLst>
          </p:cNvPr>
          <p:cNvSpPr>
            <a:spLocks noGrp="1"/>
          </p:cNvSpPr>
          <p:nvPr>
            <p:ph type="title"/>
          </p:nvPr>
        </p:nvSpPr>
        <p:spPr/>
        <p:txBody>
          <a:bodyPr/>
          <a:lstStyle/>
          <a:p>
            <a:r>
              <a:rPr kumimoji="1" lang="zh-TW" altLang="en-US" dirty="0"/>
              <a:t>分組討論</a:t>
            </a:r>
          </a:p>
        </p:txBody>
      </p:sp>
      <p:sp>
        <p:nvSpPr>
          <p:cNvPr id="3" name="內容版面配置區 2">
            <a:extLst>
              <a:ext uri="{FF2B5EF4-FFF2-40B4-BE49-F238E27FC236}">
                <a16:creationId xmlns:a16="http://schemas.microsoft.com/office/drawing/2014/main" id="{0078B8F1-876C-2046-B485-7D55F62CB836}"/>
              </a:ext>
            </a:extLst>
          </p:cNvPr>
          <p:cNvSpPr>
            <a:spLocks noGrp="1"/>
          </p:cNvSpPr>
          <p:nvPr>
            <p:ph idx="1"/>
          </p:nvPr>
        </p:nvSpPr>
        <p:spPr>
          <a:xfrm>
            <a:off x="677333" y="1500189"/>
            <a:ext cx="10217090" cy="4541174"/>
          </a:xfrm>
        </p:spPr>
        <p:txBody>
          <a:bodyPr>
            <a:normAutofit/>
          </a:bodyPr>
          <a:lstStyle/>
          <a:p>
            <a:r>
              <a:rPr kumimoji="1" lang="zh-TW" altLang="en-US" sz="2800" dirty="0"/>
              <a:t>你將來任教的課程</a:t>
            </a:r>
            <a:r>
              <a:rPr kumimoji="1" lang="en-US" altLang="zh-TW" sz="2800" dirty="0"/>
              <a:t>/</a:t>
            </a:r>
            <a:r>
              <a:rPr kumimoji="1" lang="zh-TW" altLang="en-US" sz="2800" dirty="0"/>
              <a:t>科目裡，有可能融入所有的十九項議題嗎？</a:t>
            </a:r>
            <a:endParaRPr kumimoji="1" lang="en-US" altLang="zh-TW" sz="2800" dirty="0"/>
          </a:p>
          <a:p>
            <a:pPr lvl="1"/>
            <a:r>
              <a:rPr kumimoji="1" lang="zh-TW" altLang="en-US" sz="2600" dirty="0"/>
              <a:t>哪些議題比較容易融入課程？</a:t>
            </a:r>
            <a:endParaRPr kumimoji="1" lang="en-US" altLang="zh-TW" sz="2600" dirty="0"/>
          </a:p>
          <a:p>
            <a:pPr lvl="1"/>
            <a:r>
              <a:rPr kumimoji="1" lang="zh-TW" altLang="en-US" sz="2600" dirty="0"/>
              <a:t>怎樣融入？試舉例。</a:t>
            </a:r>
            <a:endParaRPr kumimoji="1" lang="en-US" altLang="zh-TW" sz="2600" dirty="0"/>
          </a:p>
          <a:p>
            <a:pPr marL="400050" lvl="1" indent="0">
              <a:buNone/>
            </a:pPr>
            <a:endParaRPr kumimoji="1" lang="en-US" altLang="zh-TW" sz="2600" dirty="0"/>
          </a:p>
          <a:p>
            <a:r>
              <a:rPr kumimoji="1" lang="zh-TW" altLang="en-US" sz="2800" dirty="0"/>
              <a:t>倘若未融入這些議題於課程中會對學生造成什麼樣的影響？為什麼？</a:t>
            </a:r>
            <a:endParaRPr kumimoji="1" lang="en-US" altLang="zh-TW" sz="2800" dirty="0"/>
          </a:p>
          <a:p>
            <a:pPr marL="400050" lvl="1" indent="0">
              <a:buNone/>
            </a:pPr>
            <a:endParaRPr kumimoji="1" lang="en-US" altLang="zh-TW" sz="2600" dirty="0"/>
          </a:p>
          <a:p>
            <a:pPr marL="400050" lvl="1" indent="0">
              <a:buNone/>
            </a:pPr>
            <a:endParaRPr kumimoji="1" lang="en-US" altLang="zh-TW" sz="2600" dirty="0"/>
          </a:p>
          <a:p>
            <a:endParaRPr kumimoji="1" lang="zh-TW" altLang="en-US" sz="2800" dirty="0"/>
          </a:p>
        </p:txBody>
      </p:sp>
    </p:spTree>
    <p:extLst>
      <p:ext uri="{BB962C8B-B14F-4D97-AF65-F5344CB8AC3E}">
        <p14:creationId xmlns:p14="http://schemas.microsoft.com/office/powerpoint/2010/main" val="29047463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00A87FB-38D5-F548-B00F-BD169EAA6F42}"/>
              </a:ext>
            </a:extLst>
          </p:cNvPr>
          <p:cNvSpPr>
            <a:spLocks noGrp="1"/>
          </p:cNvSpPr>
          <p:nvPr>
            <p:ph type="title"/>
          </p:nvPr>
        </p:nvSpPr>
        <p:spPr/>
        <p:txBody>
          <a:bodyPr/>
          <a:lstStyle/>
          <a:p>
            <a:r>
              <a:rPr kumimoji="1" lang="zh-TW" altLang="en-US" dirty="0"/>
              <a:t>分組討論</a:t>
            </a:r>
          </a:p>
        </p:txBody>
      </p:sp>
      <p:sp>
        <p:nvSpPr>
          <p:cNvPr id="3" name="內容版面配置區 2">
            <a:extLst>
              <a:ext uri="{FF2B5EF4-FFF2-40B4-BE49-F238E27FC236}">
                <a16:creationId xmlns:a16="http://schemas.microsoft.com/office/drawing/2014/main" id="{26C0E8C5-C9F3-E14A-A5F2-A04F59BDD257}"/>
              </a:ext>
            </a:extLst>
          </p:cNvPr>
          <p:cNvSpPr>
            <a:spLocks noGrp="1"/>
          </p:cNvSpPr>
          <p:nvPr>
            <p:ph idx="1"/>
          </p:nvPr>
        </p:nvSpPr>
        <p:spPr/>
        <p:txBody>
          <a:bodyPr/>
          <a:lstStyle/>
          <a:p>
            <a:r>
              <a:rPr kumimoji="1" lang="zh-TW" altLang="en-US" sz="2800" dirty="0"/>
              <a:t>有哪些你認為重要，但是未被列為此十九項議題者？</a:t>
            </a:r>
            <a:endParaRPr kumimoji="1" lang="en-US" altLang="zh-TW" sz="2800" dirty="0"/>
          </a:p>
          <a:p>
            <a:pPr lvl="1"/>
            <a:r>
              <a:rPr kumimoji="1" lang="zh-TW" altLang="en-US" sz="2600" dirty="0"/>
              <a:t>你為何認為它們重要？</a:t>
            </a:r>
            <a:endParaRPr kumimoji="1" lang="en-US" altLang="zh-TW" sz="2600" dirty="0"/>
          </a:p>
          <a:p>
            <a:pPr lvl="1"/>
            <a:r>
              <a:rPr kumimoji="1" lang="zh-TW" altLang="en-US" sz="2600" dirty="0"/>
              <a:t>怎樣融入你的任教課程？</a:t>
            </a:r>
          </a:p>
        </p:txBody>
      </p:sp>
    </p:spTree>
    <p:extLst>
      <p:ext uri="{BB962C8B-B14F-4D97-AF65-F5344CB8AC3E}">
        <p14:creationId xmlns:p14="http://schemas.microsoft.com/office/powerpoint/2010/main" val="956565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3ABC060-182F-5F40-AE9E-E350574E009F}"/>
              </a:ext>
            </a:extLst>
          </p:cNvPr>
          <p:cNvSpPr>
            <a:spLocks noGrp="1"/>
          </p:cNvSpPr>
          <p:nvPr>
            <p:ph type="ctrTitle"/>
          </p:nvPr>
        </p:nvSpPr>
        <p:spPr/>
        <p:txBody>
          <a:bodyPr/>
          <a:lstStyle/>
          <a:p>
            <a:r>
              <a:rPr kumimoji="1" lang="zh-TW" altLang="en-US" dirty="0"/>
              <a:t>教案撰寫</a:t>
            </a:r>
          </a:p>
        </p:txBody>
      </p:sp>
      <p:sp>
        <p:nvSpPr>
          <p:cNvPr id="3" name="副標題 2">
            <a:extLst>
              <a:ext uri="{FF2B5EF4-FFF2-40B4-BE49-F238E27FC236}">
                <a16:creationId xmlns:a16="http://schemas.microsoft.com/office/drawing/2014/main" id="{D1C68E4B-E6DB-3B4B-A56A-74BE8C494B60}"/>
              </a:ext>
            </a:extLst>
          </p:cNvPr>
          <p:cNvSpPr>
            <a:spLocks noGrp="1"/>
          </p:cNvSpPr>
          <p:nvPr>
            <p:ph type="subTitle" idx="1"/>
          </p:nvPr>
        </p:nvSpPr>
        <p:spPr/>
        <p:txBody>
          <a:bodyPr/>
          <a:lstStyle/>
          <a:p>
            <a:endParaRPr kumimoji="1" lang="zh-TW" altLang="en-US"/>
          </a:p>
        </p:txBody>
      </p:sp>
    </p:spTree>
    <p:extLst>
      <p:ext uri="{BB962C8B-B14F-4D97-AF65-F5344CB8AC3E}">
        <p14:creationId xmlns:p14="http://schemas.microsoft.com/office/powerpoint/2010/main" val="8983688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393804-A479-E242-A4CF-F3AD6F4B5529}"/>
              </a:ext>
            </a:extLst>
          </p:cNvPr>
          <p:cNvSpPr>
            <a:spLocks noGrp="1"/>
          </p:cNvSpPr>
          <p:nvPr>
            <p:ph type="title"/>
          </p:nvPr>
        </p:nvSpPr>
        <p:spPr/>
        <p:txBody>
          <a:bodyPr/>
          <a:lstStyle/>
          <a:p>
            <a:r>
              <a:rPr kumimoji="1" lang="zh-TW" altLang="en-US" dirty="0"/>
              <a:t>議題融入課程之種類──議題融入手冊</a:t>
            </a:r>
          </a:p>
        </p:txBody>
      </p:sp>
      <p:graphicFrame>
        <p:nvGraphicFramePr>
          <p:cNvPr id="8" name="內容版面配置區 7">
            <a:extLst>
              <a:ext uri="{FF2B5EF4-FFF2-40B4-BE49-F238E27FC236}">
                <a16:creationId xmlns:a16="http://schemas.microsoft.com/office/drawing/2014/main" id="{5ACA5F0D-8EA3-4648-9E9A-BBFA4C6170F2}"/>
              </a:ext>
            </a:extLst>
          </p:cNvPr>
          <p:cNvGraphicFramePr>
            <a:graphicFrameLocks noGrp="1"/>
          </p:cNvGraphicFramePr>
          <p:nvPr>
            <p:ph idx="1"/>
            <p:extLst/>
          </p:nvPr>
        </p:nvGraphicFramePr>
        <p:xfrm>
          <a:off x="511434" y="1270000"/>
          <a:ext cx="10115000" cy="5664664"/>
        </p:xfrm>
        <a:graphic>
          <a:graphicData uri="http://schemas.openxmlformats.org/drawingml/2006/table">
            <a:tbl>
              <a:tblPr/>
              <a:tblGrid>
                <a:gridCol w="2528750">
                  <a:extLst>
                    <a:ext uri="{9D8B030D-6E8A-4147-A177-3AD203B41FA5}">
                      <a16:colId xmlns:a16="http://schemas.microsoft.com/office/drawing/2014/main" val="3163606238"/>
                    </a:ext>
                  </a:extLst>
                </a:gridCol>
                <a:gridCol w="2528750">
                  <a:extLst>
                    <a:ext uri="{9D8B030D-6E8A-4147-A177-3AD203B41FA5}">
                      <a16:colId xmlns:a16="http://schemas.microsoft.com/office/drawing/2014/main" val="3345686884"/>
                    </a:ext>
                  </a:extLst>
                </a:gridCol>
                <a:gridCol w="2528750">
                  <a:extLst>
                    <a:ext uri="{9D8B030D-6E8A-4147-A177-3AD203B41FA5}">
                      <a16:colId xmlns:a16="http://schemas.microsoft.com/office/drawing/2014/main" val="231873713"/>
                    </a:ext>
                  </a:extLst>
                </a:gridCol>
                <a:gridCol w="2528750">
                  <a:extLst>
                    <a:ext uri="{9D8B030D-6E8A-4147-A177-3AD203B41FA5}">
                      <a16:colId xmlns:a16="http://schemas.microsoft.com/office/drawing/2014/main" val="941359375"/>
                    </a:ext>
                  </a:extLst>
                </a:gridCol>
              </a:tblGrid>
              <a:tr h="1057859">
                <a:tc>
                  <a:txBody>
                    <a:bodyPr/>
                    <a:lstStyle/>
                    <a:p>
                      <a:r>
                        <a:rPr lang="zh-TW" altLang="en-US" sz="2800">
                          <a:effectLst/>
                          <a:latin typeface="MicrosoftJhengHeiBold"/>
                        </a:rPr>
                        <a:t>課程類型 </a:t>
                      </a:r>
                      <a:endParaRPr lang="zh-TW" altLang="en-US" sz="2800">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477" cap="flat" cmpd="sng" algn="ctr">
                      <a:solidFill>
                        <a:srgbClr val="000000"/>
                      </a:solidFill>
                      <a:prstDash val="solid"/>
                      <a:round/>
                      <a:headEnd type="none" w="med" len="med"/>
                      <a:tailEnd type="none" w="med" len="med"/>
                    </a:lnB>
                    <a:solidFill>
                      <a:srgbClr val="D8D8D8"/>
                    </a:solidFill>
                  </a:tcPr>
                </a:tc>
                <a:tc>
                  <a:txBody>
                    <a:bodyPr/>
                    <a:lstStyle/>
                    <a:p>
                      <a:r>
                        <a:rPr lang="zh-TW" altLang="en-US" sz="2800" dirty="0">
                          <a:effectLst/>
                          <a:latin typeface="MicrosoftJhengHeiBold"/>
                        </a:rPr>
                        <a:t>融入領域 </a:t>
                      </a:r>
                      <a:endParaRPr lang="zh-TW" altLang="en-US" sz="2800" dirty="0">
                        <a:effectLst/>
                      </a:endParaRPr>
                    </a:p>
                  </a:txBody>
                  <a:tcPr anchor="ctr">
                    <a:lnL w="6096" cap="flat" cmpd="sng" algn="ctr">
                      <a:solidFill>
                        <a:srgbClr val="000000"/>
                      </a:solidFill>
                      <a:prstDash val="solid"/>
                      <a:round/>
                      <a:headEnd type="none" w="med" len="med"/>
                      <a:tailEnd type="none" w="med" len="med"/>
                    </a:lnL>
                    <a:lnR w="6172"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477" cap="flat" cmpd="sng" algn="ctr">
                      <a:solidFill>
                        <a:srgbClr val="000000"/>
                      </a:solidFill>
                      <a:prstDash val="solid"/>
                      <a:round/>
                      <a:headEnd type="none" w="med" len="med"/>
                      <a:tailEnd type="none" w="med" len="med"/>
                    </a:lnB>
                    <a:solidFill>
                      <a:srgbClr val="D8D8D8"/>
                    </a:solidFill>
                  </a:tcPr>
                </a:tc>
                <a:tc>
                  <a:txBody>
                    <a:bodyPr/>
                    <a:lstStyle/>
                    <a:p>
                      <a:r>
                        <a:rPr lang="zh-TW" altLang="en-US" sz="2800">
                          <a:effectLst/>
                          <a:latin typeface="MicrosoftJhengHeiBold"/>
                        </a:rPr>
                        <a:t>課程實施時間 </a:t>
                      </a:r>
                      <a:endParaRPr lang="zh-TW" altLang="en-US" sz="2800">
                        <a:effectLst/>
                      </a:endParaRPr>
                    </a:p>
                  </a:txBody>
                  <a:tcPr anchor="ctr">
                    <a:lnL w="6172"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477" cap="flat" cmpd="sng" algn="ctr">
                      <a:solidFill>
                        <a:srgbClr val="000000"/>
                      </a:solidFill>
                      <a:prstDash val="solid"/>
                      <a:round/>
                      <a:headEnd type="none" w="med" len="med"/>
                      <a:tailEnd type="none" w="med" len="med"/>
                    </a:lnB>
                    <a:solidFill>
                      <a:srgbClr val="D8D8D8"/>
                    </a:solidFill>
                  </a:tcPr>
                </a:tc>
                <a:tc>
                  <a:txBody>
                    <a:bodyPr/>
                    <a:lstStyle/>
                    <a:p>
                      <a:r>
                        <a:rPr lang="zh-TW" altLang="en-US" sz="2800" dirty="0">
                          <a:effectLst/>
                          <a:latin typeface="MicrosoftJhengHeiBold"/>
                        </a:rPr>
                        <a:t>說明 </a:t>
                      </a:r>
                      <a:endParaRPr lang="zh-TW" altLang="en-US" sz="2800" dirty="0">
                        <a:effectLst/>
                      </a:endParaRPr>
                    </a:p>
                  </a:txBody>
                  <a:tcPr anchor="ctr">
                    <a:lnL w="6096" cap="flat" cmpd="sng" algn="ctr">
                      <a:solidFill>
                        <a:srgbClr val="000000"/>
                      </a:solidFill>
                      <a:prstDash val="solid"/>
                      <a:round/>
                      <a:headEnd type="none" w="med" len="med"/>
                      <a:tailEnd type="none" w="med" len="med"/>
                    </a:lnL>
                    <a:lnR w="6083"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477" cap="flat" cmpd="sng" algn="ctr">
                      <a:solidFill>
                        <a:srgbClr val="000000"/>
                      </a:solidFill>
                      <a:prstDash val="solid"/>
                      <a:round/>
                      <a:headEnd type="none" w="med" len="med"/>
                      <a:tailEnd type="none" w="med" len="med"/>
                    </a:lnB>
                    <a:solidFill>
                      <a:srgbClr val="D8D8D8"/>
                    </a:solidFill>
                  </a:tcPr>
                </a:tc>
                <a:extLst>
                  <a:ext uri="{0D108BD9-81ED-4DB2-BD59-A6C34878D82A}">
                    <a16:rowId xmlns:a16="http://schemas.microsoft.com/office/drawing/2014/main" val="1626770195"/>
                  </a:ext>
                </a:extLst>
              </a:tr>
              <a:tr h="1057859">
                <a:tc>
                  <a:txBody>
                    <a:bodyPr/>
                    <a:lstStyle/>
                    <a:p>
                      <a:r>
                        <a:rPr lang="zh-TW" altLang="en-US" sz="2800" dirty="0">
                          <a:effectLst/>
                          <a:latin typeface="MicrosoftJhengHeiRegular"/>
                        </a:rPr>
                        <a:t>議題融入正式課程 </a:t>
                      </a:r>
                      <a:endParaRPr lang="zh-TW" altLang="en-US" sz="2800" dirty="0">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477" cap="flat" cmpd="sng" algn="ctr">
                      <a:solidFill>
                        <a:srgbClr val="000000"/>
                      </a:solidFill>
                      <a:prstDash val="solid"/>
                      <a:round/>
                      <a:headEnd type="none" w="med" len="med"/>
                      <a:tailEnd type="none" w="med" len="med"/>
                    </a:lnT>
                    <a:lnB w="6083" cap="flat" cmpd="sng" algn="ctr">
                      <a:solidFill>
                        <a:srgbClr val="000000"/>
                      </a:solidFill>
                      <a:prstDash val="solid"/>
                      <a:round/>
                      <a:headEnd type="none" w="med" len="med"/>
                      <a:tailEnd type="none" w="med" len="med"/>
                    </a:lnB>
                  </a:tcPr>
                </a:tc>
                <a:tc>
                  <a:txBody>
                    <a:bodyPr/>
                    <a:lstStyle/>
                    <a:p>
                      <a:r>
                        <a:rPr lang="zh-TW" altLang="en-US" sz="2800">
                          <a:effectLst/>
                          <a:latin typeface="MicrosoftJhengHeiRegular"/>
                        </a:rPr>
                        <a:t>相關領域 </a:t>
                      </a:r>
                      <a:endParaRPr lang="zh-TW" altLang="en-US" sz="2800">
                        <a:effectLst/>
                      </a:endParaRPr>
                    </a:p>
                  </a:txBody>
                  <a:tcPr anchor="ctr">
                    <a:lnL w="6096" cap="flat" cmpd="sng" algn="ctr">
                      <a:solidFill>
                        <a:srgbClr val="000000"/>
                      </a:solidFill>
                      <a:prstDash val="solid"/>
                      <a:round/>
                      <a:headEnd type="none" w="med" len="med"/>
                      <a:tailEnd type="none" w="med" len="med"/>
                    </a:lnL>
                    <a:lnR w="6172" cap="flat" cmpd="sng" algn="ctr">
                      <a:solidFill>
                        <a:srgbClr val="000000"/>
                      </a:solidFill>
                      <a:prstDash val="solid"/>
                      <a:round/>
                      <a:headEnd type="none" w="med" len="med"/>
                      <a:tailEnd type="none" w="med" len="med"/>
                    </a:lnR>
                    <a:lnT w="6477" cap="flat" cmpd="sng" algn="ctr">
                      <a:solidFill>
                        <a:srgbClr val="000000"/>
                      </a:solidFill>
                      <a:prstDash val="solid"/>
                      <a:round/>
                      <a:headEnd type="none" w="med" len="med"/>
                      <a:tailEnd type="none" w="med" len="med"/>
                    </a:lnT>
                    <a:lnB w="6083" cap="flat" cmpd="sng" algn="ctr">
                      <a:solidFill>
                        <a:srgbClr val="000000"/>
                      </a:solidFill>
                      <a:prstDash val="solid"/>
                      <a:round/>
                      <a:headEnd type="none" w="med" len="med"/>
                      <a:tailEnd type="none" w="med" len="med"/>
                    </a:lnB>
                  </a:tcPr>
                </a:tc>
                <a:tc>
                  <a:txBody>
                    <a:bodyPr/>
                    <a:lstStyle/>
                    <a:p>
                      <a:r>
                        <a:rPr lang="zh-TW" altLang="en-US" sz="2800">
                          <a:effectLst/>
                          <a:latin typeface="MicrosoftJhengHeiRegular"/>
                        </a:rPr>
                        <a:t>該領域教學時間 </a:t>
                      </a:r>
                      <a:endParaRPr lang="zh-TW" altLang="en-US" sz="2800">
                        <a:effectLst/>
                      </a:endParaRPr>
                    </a:p>
                  </a:txBody>
                  <a:tcPr anchor="ctr">
                    <a:lnL w="6172"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477" cap="flat" cmpd="sng" algn="ctr">
                      <a:solidFill>
                        <a:srgbClr val="000000"/>
                      </a:solidFill>
                      <a:prstDash val="solid"/>
                      <a:round/>
                      <a:headEnd type="none" w="med" len="med"/>
                      <a:tailEnd type="none" w="med" len="med"/>
                    </a:lnT>
                    <a:lnB w="6083" cap="flat" cmpd="sng" algn="ctr">
                      <a:solidFill>
                        <a:srgbClr val="000000"/>
                      </a:solidFill>
                      <a:prstDash val="solid"/>
                      <a:round/>
                      <a:headEnd type="none" w="med" len="med"/>
                      <a:tailEnd type="none" w="med" len="med"/>
                    </a:lnB>
                  </a:tcPr>
                </a:tc>
                <a:tc>
                  <a:txBody>
                    <a:bodyPr/>
                    <a:lstStyle/>
                    <a:p>
                      <a:r>
                        <a:rPr lang="zh-TW" altLang="en-US" sz="2800" dirty="0">
                          <a:effectLst/>
                          <a:latin typeface="MicrosoftJhengHeiRegular"/>
                        </a:rPr>
                        <a:t>參見示例篇 </a:t>
                      </a:r>
                      <a:r>
                        <a:rPr lang="en-US" altLang="zh-TW" sz="2800" dirty="0">
                          <a:effectLst/>
                          <a:latin typeface="MicrosoftJhengHeiRegular"/>
                        </a:rPr>
                        <a:t>5.1~5.9 </a:t>
                      </a:r>
                      <a:endParaRPr lang="zh-TW" altLang="en-US" sz="2800" dirty="0">
                        <a:effectLst/>
                      </a:endParaRPr>
                    </a:p>
                  </a:txBody>
                  <a:tcPr anchor="ctr">
                    <a:lnL w="6096" cap="flat" cmpd="sng" algn="ctr">
                      <a:solidFill>
                        <a:srgbClr val="000000"/>
                      </a:solidFill>
                      <a:prstDash val="solid"/>
                      <a:round/>
                      <a:headEnd type="none" w="med" len="med"/>
                      <a:tailEnd type="none" w="med" len="med"/>
                    </a:lnL>
                    <a:lnR w="6083" cap="flat" cmpd="sng" algn="ctr">
                      <a:solidFill>
                        <a:srgbClr val="000000"/>
                      </a:solidFill>
                      <a:prstDash val="solid"/>
                      <a:round/>
                      <a:headEnd type="none" w="med" len="med"/>
                      <a:tailEnd type="none" w="med" len="med"/>
                    </a:lnR>
                    <a:lnT w="6477" cap="flat" cmpd="sng" algn="ctr">
                      <a:solidFill>
                        <a:srgbClr val="000000"/>
                      </a:solidFill>
                      <a:prstDash val="solid"/>
                      <a:round/>
                      <a:headEnd type="none" w="med" len="med"/>
                      <a:tailEnd type="none" w="med" len="med"/>
                    </a:lnT>
                    <a:lnB w="6083"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0846753"/>
                  </a:ext>
                </a:extLst>
              </a:tr>
              <a:tr h="2491087">
                <a:tc>
                  <a:txBody>
                    <a:bodyPr/>
                    <a:lstStyle/>
                    <a:p>
                      <a:r>
                        <a:rPr lang="zh-TW" altLang="en-US" sz="2800">
                          <a:effectLst/>
                          <a:latin typeface="MicrosoftJhengHeiRegular"/>
                        </a:rPr>
                        <a:t>議題主題式課程 </a:t>
                      </a:r>
                      <a:endParaRPr lang="zh-TW" altLang="en-US" sz="2800">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83" cap="flat" cmpd="sng" algn="ctr">
                      <a:solidFill>
                        <a:srgbClr val="000000"/>
                      </a:solidFill>
                      <a:prstDash val="solid"/>
                      <a:round/>
                      <a:headEnd type="none" w="med" len="med"/>
                      <a:tailEnd type="none" w="med" len="med"/>
                    </a:lnT>
                    <a:lnB w="6083" cap="flat" cmpd="sng" algn="ctr">
                      <a:solidFill>
                        <a:srgbClr val="000000"/>
                      </a:solidFill>
                      <a:prstDash val="solid"/>
                      <a:round/>
                      <a:headEnd type="none" w="med" len="med"/>
                      <a:tailEnd type="none" w="med" len="med"/>
                    </a:lnB>
                  </a:tcPr>
                </a:tc>
                <a:tc>
                  <a:txBody>
                    <a:bodyPr/>
                    <a:lstStyle/>
                    <a:p>
                      <a:r>
                        <a:rPr lang="zh-TW" altLang="en-US" sz="2800">
                          <a:effectLst/>
                          <a:latin typeface="MicrosoftJhengHeiRegular"/>
                        </a:rPr>
                        <a:t>多領域 </a:t>
                      </a:r>
                      <a:endParaRPr lang="zh-TW" altLang="en-US" sz="2800">
                        <a:effectLst/>
                      </a:endParaRPr>
                    </a:p>
                  </a:txBody>
                  <a:tcPr anchor="ctr">
                    <a:lnL w="6096" cap="flat" cmpd="sng" algn="ctr">
                      <a:solidFill>
                        <a:srgbClr val="000000"/>
                      </a:solidFill>
                      <a:prstDash val="solid"/>
                      <a:round/>
                      <a:headEnd type="none" w="med" len="med"/>
                      <a:tailEnd type="none" w="med" len="med"/>
                    </a:lnL>
                    <a:lnR w="6172" cap="flat" cmpd="sng" algn="ctr">
                      <a:solidFill>
                        <a:srgbClr val="000000"/>
                      </a:solidFill>
                      <a:prstDash val="solid"/>
                      <a:round/>
                      <a:headEnd type="none" w="med" len="med"/>
                      <a:tailEnd type="none" w="med" len="med"/>
                    </a:lnR>
                    <a:lnT w="6083" cap="flat" cmpd="sng" algn="ctr">
                      <a:solidFill>
                        <a:srgbClr val="000000"/>
                      </a:solidFill>
                      <a:prstDash val="solid"/>
                      <a:round/>
                      <a:headEnd type="none" w="med" len="med"/>
                      <a:tailEnd type="none" w="med" len="med"/>
                    </a:lnT>
                    <a:lnB w="6083" cap="flat" cmpd="sng" algn="ctr">
                      <a:solidFill>
                        <a:srgbClr val="000000"/>
                      </a:solidFill>
                      <a:prstDash val="solid"/>
                      <a:round/>
                      <a:headEnd type="none" w="med" len="med"/>
                      <a:tailEnd type="none" w="med" len="med"/>
                    </a:lnB>
                  </a:tcPr>
                </a:tc>
                <a:tc>
                  <a:txBody>
                    <a:bodyPr/>
                    <a:lstStyle/>
                    <a:p>
                      <a:r>
                        <a:rPr lang="zh-TW" altLang="en-US" sz="2800">
                          <a:effectLst/>
                          <a:latin typeface="MicrosoftJhengHeiRegular"/>
                        </a:rPr>
                        <a:t>彈性學習課程</a:t>
                      </a:r>
                      <a:r>
                        <a:rPr lang="en-US" altLang="zh-TW" sz="2800">
                          <a:effectLst/>
                          <a:latin typeface="MicrosoftJhengHeiRegular"/>
                        </a:rPr>
                        <a:t>/</a:t>
                      </a:r>
                      <a:r>
                        <a:rPr lang="zh-TW" altLang="en-US" sz="2800">
                          <a:effectLst/>
                          <a:latin typeface="MicrosoftJhengHeiRegular"/>
                        </a:rPr>
                        <a:t>彈性學習時 間、涉及之領域教學時間 </a:t>
                      </a:r>
                      <a:endParaRPr lang="zh-TW" altLang="en-US" sz="2800">
                        <a:effectLst/>
                      </a:endParaRPr>
                    </a:p>
                  </a:txBody>
                  <a:tcPr anchor="ctr">
                    <a:lnL w="6172"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83" cap="flat" cmpd="sng" algn="ctr">
                      <a:solidFill>
                        <a:srgbClr val="000000"/>
                      </a:solidFill>
                      <a:prstDash val="solid"/>
                      <a:round/>
                      <a:headEnd type="none" w="med" len="med"/>
                      <a:tailEnd type="none" w="med" len="med"/>
                    </a:lnT>
                    <a:lnB w="6083" cap="flat" cmpd="sng" algn="ctr">
                      <a:solidFill>
                        <a:srgbClr val="000000"/>
                      </a:solidFill>
                      <a:prstDash val="solid"/>
                      <a:round/>
                      <a:headEnd type="none" w="med" len="med"/>
                      <a:tailEnd type="none" w="med" len="med"/>
                    </a:lnB>
                  </a:tcPr>
                </a:tc>
                <a:tc>
                  <a:txBody>
                    <a:bodyPr/>
                    <a:lstStyle/>
                    <a:p>
                      <a:r>
                        <a:rPr lang="zh-TW" altLang="en-US" sz="2800" dirty="0">
                          <a:effectLst/>
                          <a:latin typeface="MicrosoftJhengHeiRegular"/>
                        </a:rPr>
                        <a:t>參見示例篇 </a:t>
                      </a:r>
                      <a:r>
                        <a:rPr lang="en-US" altLang="zh-TW" sz="2800" dirty="0">
                          <a:effectLst/>
                          <a:latin typeface="MicrosoftJhengHeiRegular"/>
                        </a:rPr>
                        <a:t>6.1~6.3 </a:t>
                      </a:r>
                      <a:endParaRPr lang="zh-TW" altLang="en-US" sz="2800" dirty="0">
                        <a:effectLst/>
                      </a:endParaRPr>
                    </a:p>
                  </a:txBody>
                  <a:tcPr anchor="ctr">
                    <a:lnL w="6096" cap="flat" cmpd="sng" algn="ctr">
                      <a:solidFill>
                        <a:srgbClr val="000000"/>
                      </a:solidFill>
                      <a:prstDash val="solid"/>
                      <a:round/>
                      <a:headEnd type="none" w="med" len="med"/>
                      <a:tailEnd type="none" w="med" len="med"/>
                    </a:lnL>
                    <a:lnR w="6083" cap="flat" cmpd="sng" algn="ctr">
                      <a:solidFill>
                        <a:srgbClr val="000000"/>
                      </a:solidFill>
                      <a:prstDash val="solid"/>
                      <a:round/>
                      <a:headEnd type="none" w="med" len="med"/>
                      <a:tailEnd type="none" w="med" len="med"/>
                    </a:lnR>
                    <a:lnT w="6083" cap="flat" cmpd="sng" algn="ctr">
                      <a:solidFill>
                        <a:srgbClr val="000000"/>
                      </a:solidFill>
                      <a:prstDash val="solid"/>
                      <a:round/>
                      <a:headEnd type="none" w="med" len="med"/>
                      <a:tailEnd type="none" w="med" len="med"/>
                    </a:lnT>
                    <a:lnB w="6083"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36534664"/>
                  </a:ext>
                </a:extLst>
              </a:tr>
              <a:tr h="1057859">
                <a:tc>
                  <a:txBody>
                    <a:bodyPr/>
                    <a:lstStyle/>
                    <a:p>
                      <a:r>
                        <a:rPr lang="zh-TW" altLang="en-US" sz="2800" dirty="0">
                          <a:effectLst/>
                          <a:latin typeface="MicrosoftJhengHeiRegular"/>
                        </a:rPr>
                        <a:t>議題特色課程 </a:t>
                      </a:r>
                      <a:endParaRPr lang="zh-TW" altLang="en-US" sz="2800" dirty="0">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83"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tcPr>
                </a:tc>
                <a:tc>
                  <a:txBody>
                    <a:bodyPr/>
                    <a:lstStyle/>
                    <a:p>
                      <a:r>
                        <a:rPr lang="zh-TW" altLang="en-US" sz="2800">
                          <a:effectLst/>
                          <a:latin typeface="MicrosoftJhengHeiRegular"/>
                        </a:rPr>
                        <a:t>多領域 </a:t>
                      </a:r>
                      <a:endParaRPr lang="zh-TW" altLang="en-US" sz="2800">
                        <a:effectLst/>
                      </a:endParaRPr>
                    </a:p>
                  </a:txBody>
                  <a:tcPr anchor="ctr">
                    <a:lnL w="6096" cap="flat" cmpd="sng" algn="ctr">
                      <a:solidFill>
                        <a:srgbClr val="000000"/>
                      </a:solidFill>
                      <a:prstDash val="solid"/>
                      <a:round/>
                      <a:headEnd type="none" w="med" len="med"/>
                      <a:tailEnd type="none" w="med" len="med"/>
                    </a:lnL>
                    <a:lnR w="6172" cap="flat" cmpd="sng" algn="ctr">
                      <a:solidFill>
                        <a:srgbClr val="000000"/>
                      </a:solidFill>
                      <a:prstDash val="solid"/>
                      <a:round/>
                      <a:headEnd type="none" w="med" len="med"/>
                      <a:tailEnd type="none" w="med" len="med"/>
                    </a:lnR>
                    <a:lnT w="6083"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tcPr>
                </a:tc>
                <a:tc>
                  <a:txBody>
                    <a:bodyPr/>
                    <a:lstStyle/>
                    <a:p>
                      <a:r>
                        <a:rPr lang="zh-TW" altLang="en-US" sz="2800">
                          <a:effectLst/>
                          <a:latin typeface="MicrosoftJhengHeiRegular"/>
                        </a:rPr>
                        <a:t>校訂課程 </a:t>
                      </a:r>
                      <a:endParaRPr lang="zh-TW" altLang="en-US" sz="2800">
                        <a:effectLst/>
                      </a:endParaRPr>
                    </a:p>
                  </a:txBody>
                  <a:tcPr anchor="ctr">
                    <a:lnL w="6172"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83"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tcPr>
                </a:tc>
                <a:tc>
                  <a:txBody>
                    <a:bodyPr/>
                    <a:lstStyle/>
                    <a:p>
                      <a:endParaRPr lang="zh-TW" altLang="en-US" sz="2800" dirty="0">
                        <a:effectLst/>
                      </a:endParaRPr>
                    </a:p>
                  </a:txBody>
                  <a:tcPr anchor="ctr">
                    <a:lnL w="6096" cap="flat" cmpd="sng" algn="ctr">
                      <a:solidFill>
                        <a:srgbClr val="000000"/>
                      </a:solidFill>
                      <a:prstDash val="solid"/>
                      <a:round/>
                      <a:headEnd type="none" w="med" len="med"/>
                      <a:tailEnd type="none" w="med" len="med"/>
                    </a:lnL>
                    <a:lnR w="6083" cap="flat" cmpd="sng" algn="ctr">
                      <a:solidFill>
                        <a:srgbClr val="000000"/>
                      </a:solidFill>
                      <a:prstDash val="solid"/>
                      <a:round/>
                      <a:headEnd type="none" w="med" len="med"/>
                      <a:tailEnd type="none" w="med" len="med"/>
                    </a:lnR>
                    <a:lnT w="6083"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0823129"/>
                  </a:ext>
                </a:extLst>
              </a:tr>
            </a:tbl>
          </a:graphicData>
        </a:graphic>
      </p:graphicFrame>
      <p:pic>
        <p:nvPicPr>
          <p:cNvPr id="1038" name="Picture 14" descr="page29image17554368">
            <a:extLst>
              <a:ext uri="{FF2B5EF4-FFF2-40B4-BE49-F238E27FC236}">
                <a16:creationId xmlns:a16="http://schemas.microsoft.com/office/drawing/2014/main" id="{9EB28ED1-59FF-494A-B9B9-2017B10279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690" y="2861716"/>
            <a:ext cx="12700" cy="85511"/>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page29image15356960">
            <a:extLst>
              <a:ext uri="{FF2B5EF4-FFF2-40B4-BE49-F238E27FC236}">
                <a16:creationId xmlns:a16="http://schemas.microsoft.com/office/drawing/2014/main" id="{E7EE3852-7962-BB40-A27C-0F44188C32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690" y="2861716"/>
            <a:ext cx="1625600" cy="85511"/>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page29image15358864">
            <a:extLst>
              <a:ext uri="{FF2B5EF4-FFF2-40B4-BE49-F238E27FC236}">
                <a16:creationId xmlns:a16="http://schemas.microsoft.com/office/drawing/2014/main" id="{EF2F90A2-661B-EC40-A8B9-6C79BF1CC2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690" y="2861716"/>
            <a:ext cx="1625600" cy="85511"/>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17" descr="page29image15359648">
            <a:extLst>
              <a:ext uri="{FF2B5EF4-FFF2-40B4-BE49-F238E27FC236}">
                <a16:creationId xmlns:a16="http://schemas.microsoft.com/office/drawing/2014/main" id="{C383F701-04E7-894E-8C2C-08413D647D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7690" y="2748697"/>
            <a:ext cx="12700" cy="1104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4439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EA2F22-B608-5944-B156-35D5B7620F5C}"/>
              </a:ext>
            </a:extLst>
          </p:cNvPr>
          <p:cNvSpPr>
            <a:spLocks noGrp="1"/>
          </p:cNvSpPr>
          <p:nvPr>
            <p:ph type="title"/>
          </p:nvPr>
        </p:nvSpPr>
        <p:spPr/>
        <p:txBody>
          <a:bodyPr/>
          <a:lstStyle/>
          <a:p>
            <a:r>
              <a:rPr kumimoji="1" lang="zh-TW" altLang="en-US" dirty="0"/>
              <a:t>教育議題設計之課程種類</a:t>
            </a:r>
          </a:p>
        </p:txBody>
      </p:sp>
      <p:sp>
        <p:nvSpPr>
          <p:cNvPr id="3" name="內容版面配置區 2">
            <a:extLst>
              <a:ext uri="{FF2B5EF4-FFF2-40B4-BE49-F238E27FC236}">
                <a16:creationId xmlns:a16="http://schemas.microsoft.com/office/drawing/2014/main" id="{60619BBB-1889-1845-B09C-7A32115F7292}"/>
              </a:ext>
            </a:extLst>
          </p:cNvPr>
          <p:cNvSpPr>
            <a:spLocks noGrp="1"/>
          </p:cNvSpPr>
          <p:nvPr>
            <p:ph idx="1"/>
          </p:nvPr>
        </p:nvSpPr>
        <p:spPr>
          <a:xfrm>
            <a:off x="677334" y="2160589"/>
            <a:ext cx="9315752" cy="4527594"/>
          </a:xfrm>
        </p:spPr>
        <p:txBody>
          <a:bodyPr>
            <a:normAutofit fontScale="92500" lnSpcReduction="20000"/>
          </a:bodyPr>
          <a:lstStyle/>
          <a:p>
            <a:r>
              <a:rPr lang="zh-TW" altLang="en-US" sz="2800" dirty="0"/>
              <a:t>議題融入式課程</a:t>
            </a:r>
            <a:endParaRPr lang="en-US" altLang="zh-TW" sz="2800" dirty="0"/>
          </a:p>
          <a:p>
            <a:pPr marL="0" indent="0">
              <a:buNone/>
            </a:pPr>
            <a:r>
              <a:rPr lang="zh-TW" altLang="en-US" sz="2800" dirty="0"/>
              <a:t>　　此類課程因建立於原有課程架構與內容，以現 有課程內容為主體，就其教學的領域</a:t>
            </a:r>
            <a:r>
              <a:rPr lang="en-US" altLang="zh-TW" sz="2800" dirty="0"/>
              <a:t>/</a:t>
            </a:r>
            <a:r>
              <a:rPr lang="zh-TW" altLang="en-US" sz="2800" dirty="0"/>
              <a:t>科目內容與議題，適時進行教學的連結或延伸， 設計與實施相對容易。</a:t>
            </a:r>
            <a:endParaRPr lang="en-US" altLang="zh-TW" sz="2800" dirty="0"/>
          </a:p>
          <a:p>
            <a:pPr marL="0" indent="0">
              <a:buNone/>
            </a:pPr>
            <a:r>
              <a:rPr lang="zh-TW" altLang="en-US" sz="2800" dirty="0"/>
              <a:t> </a:t>
            </a:r>
          </a:p>
          <a:p>
            <a:r>
              <a:rPr lang="zh-TW" altLang="en-US" sz="2800" dirty="0"/>
              <a:t>議題主題式課程</a:t>
            </a:r>
            <a:endParaRPr lang="en-US" altLang="zh-TW" sz="2800" dirty="0"/>
          </a:p>
          <a:p>
            <a:pPr lvl="1"/>
            <a:r>
              <a:rPr lang="zh-TW" altLang="en-US" sz="2600" dirty="0"/>
              <a:t>擷取某單一議題之其中一項學習主題，發展為議題主題 式課程。其與第一類課程的不同，在於此類課程的主軸是議題的學習主題，而非原領 域</a:t>
            </a:r>
            <a:r>
              <a:rPr lang="en-US" altLang="zh-TW" sz="2600" dirty="0"/>
              <a:t>/</a:t>
            </a:r>
            <a:r>
              <a:rPr lang="zh-TW" altLang="en-US" sz="2600" dirty="0"/>
              <a:t>科目課程內容，故需另行設計與自編教材。</a:t>
            </a:r>
            <a:endParaRPr lang="en-US" altLang="zh-TW" sz="2600" dirty="0"/>
          </a:p>
          <a:p>
            <a:pPr lvl="1"/>
            <a:r>
              <a:rPr lang="zh-TW" altLang="en-US" sz="2600" dirty="0"/>
              <a:t>它可運用於國中小的彈性學習課程、 高級中等學校的彈性學習時間，以數週的微課程方式進行，或於涉及之領域教學時間 中實施。 </a:t>
            </a:r>
          </a:p>
          <a:p>
            <a:endParaRPr kumimoji="1" lang="zh-TW" altLang="en-US" dirty="0"/>
          </a:p>
        </p:txBody>
      </p:sp>
    </p:spTree>
    <p:extLst>
      <p:ext uri="{BB962C8B-B14F-4D97-AF65-F5344CB8AC3E}">
        <p14:creationId xmlns:p14="http://schemas.microsoft.com/office/powerpoint/2010/main" val="2707254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標題 1">
            <a:extLst>
              <a:ext uri="{FF2B5EF4-FFF2-40B4-BE49-F238E27FC236}">
                <a16:creationId xmlns:a16="http://schemas.microsoft.com/office/drawing/2014/main" id="{4B38DA8C-3397-4442-93FC-30A96311409E}"/>
              </a:ext>
            </a:extLst>
          </p:cNvPr>
          <p:cNvSpPr>
            <a:spLocks noGrp="1"/>
          </p:cNvSpPr>
          <p:nvPr>
            <p:ph type="title"/>
          </p:nvPr>
        </p:nvSpPr>
        <p:spPr>
          <a:xfrm>
            <a:off x="2590800" y="260351"/>
            <a:ext cx="7772400" cy="1223963"/>
          </a:xfrm>
        </p:spPr>
        <p:txBody>
          <a:bodyPr/>
          <a:lstStyle/>
          <a:p>
            <a:r>
              <a:rPr lang="zh-TW" altLang="en-US"/>
              <a:t>核心素養（三面向九大項目）──知識、能力、態度</a:t>
            </a:r>
          </a:p>
        </p:txBody>
      </p:sp>
      <p:pic>
        <p:nvPicPr>
          <p:cNvPr id="56323" name="Picture 2">
            <a:extLst>
              <a:ext uri="{FF2B5EF4-FFF2-40B4-BE49-F238E27FC236}">
                <a16:creationId xmlns:a16="http://schemas.microsoft.com/office/drawing/2014/main" id="{7A9B9486-19AA-5B45-B161-B591495F273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495550" y="1484314"/>
            <a:ext cx="7272338" cy="5373687"/>
          </a:xfrm>
          <a:noFill/>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Lst>
        </p:spPr>
      </p:pic>
    </p:spTree>
    <p:extLst>
      <p:ext uri="{BB962C8B-B14F-4D97-AF65-F5344CB8AC3E}">
        <p14:creationId xmlns:p14="http://schemas.microsoft.com/office/powerpoint/2010/main" val="10810018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5067CE-AD7E-7947-8653-EAAB536D5421}"/>
              </a:ext>
            </a:extLst>
          </p:cNvPr>
          <p:cNvSpPr>
            <a:spLocks noGrp="1"/>
          </p:cNvSpPr>
          <p:nvPr>
            <p:ph type="title"/>
          </p:nvPr>
        </p:nvSpPr>
        <p:spPr/>
        <p:txBody>
          <a:bodyPr/>
          <a:lstStyle/>
          <a:p>
            <a:endParaRPr kumimoji="1" lang="zh-TW" altLang="en-US"/>
          </a:p>
        </p:txBody>
      </p:sp>
      <p:sp>
        <p:nvSpPr>
          <p:cNvPr id="3" name="內容版面配置區 2">
            <a:extLst>
              <a:ext uri="{FF2B5EF4-FFF2-40B4-BE49-F238E27FC236}">
                <a16:creationId xmlns:a16="http://schemas.microsoft.com/office/drawing/2014/main" id="{C3488FE4-6AA7-9D4C-B964-3F3EE74A2240}"/>
              </a:ext>
            </a:extLst>
          </p:cNvPr>
          <p:cNvSpPr>
            <a:spLocks noGrp="1"/>
          </p:cNvSpPr>
          <p:nvPr>
            <p:ph idx="1"/>
          </p:nvPr>
        </p:nvSpPr>
        <p:spPr>
          <a:xfrm>
            <a:off x="677334" y="2160589"/>
            <a:ext cx="8596668" cy="4514531"/>
          </a:xfrm>
        </p:spPr>
        <p:txBody>
          <a:bodyPr>
            <a:normAutofit fontScale="92500" lnSpcReduction="20000"/>
          </a:bodyPr>
          <a:lstStyle/>
          <a:p>
            <a:r>
              <a:rPr lang="zh-TW" altLang="en-US" sz="2800" dirty="0"/>
              <a:t>議題特色課程</a:t>
            </a:r>
            <a:endParaRPr lang="en-US" altLang="zh-TW" sz="2800" dirty="0"/>
          </a:p>
          <a:p>
            <a:pPr lvl="1"/>
            <a:r>
              <a:rPr lang="zh-TW" altLang="en-US" sz="2800" dirty="0"/>
              <a:t>以議題為學校特色課程，其對議題採跨領域方式設計，形 成獨立完整的單元課程。它可於校訂課程中實施，例如國中小的彈性學習課程、高級 中等學校的彈性學習時間，或規劃成為校訂必修或選修科目。</a:t>
            </a:r>
            <a:endParaRPr lang="en-US" altLang="zh-TW" sz="2800" dirty="0"/>
          </a:p>
          <a:p>
            <a:pPr lvl="1"/>
            <a:r>
              <a:rPr lang="zh-TW" altLang="en-US" sz="2800" dirty="0"/>
              <a:t>此類課程不論是單議題 或多議題整合進行，通常需要跨領域課程教師的團隊合作，以協力發展跨領域的議題 教育教材。雖有其難度且費時，但因是更有系統的課程設計，並輔以較長的教學時間， 故極有助於學生對議題的完整與深入了解，可進行價值建立與實踐行動的高層次學習</a:t>
            </a:r>
            <a:r>
              <a:rPr lang="en-US" altLang="zh-TW" sz="2800" dirty="0"/>
              <a:t>; </a:t>
            </a:r>
            <a:r>
              <a:rPr lang="zh-TW" altLang="en-US" sz="2800" dirty="0"/>
              <a:t>同時，亦可形成學校的辦學特色。 </a:t>
            </a:r>
          </a:p>
          <a:p>
            <a:endParaRPr kumimoji="1" lang="zh-TW" altLang="en-US" dirty="0"/>
          </a:p>
        </p:txBody>
      </p:sp>
    </p:spTree>
    <p:extLst>
      <p:ext uri="{BB962C8B-B14F-4D97-AF65-F5344CB8AC3E}">
        <p14:creationId xmlns:p14="http://schemas.microsoft.com/office/powerpoint/2010/main" val="4856555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610B917-DB17-7E41-A39A-0B36C93AB947}"/>
              </a:ext>
            </a:extLst>
          </p:cNvPr>
          <p:cNvSpPr>
            <a:spLocks noGrp="1"/>
          </p:cNvSpPr>
          <p:nvPr>
            <p:ph type="title"/>
          </p:nvPr>
        </p:nvSpPr>
        <p:spPr/>
        <p:txBody>
          <a:bodyPr/>
          <a:lstStyle/>
          <a:p>
            <a:r>
              <a:rPr lang="zh-TW" altLang="en-US" dirty="0"/>
              <a:t>形塑具議題理念的校園 </a:t>
            </a:r>
            <a:br>
              <a:rPr lang="zh-TW" altLang="en-US" dirty="0"/>
            </a:br>
            <a:endParaRPr kumimoji="1" lang="zh-TW" altLang="en-US" dirty="0"/>
          </a:p>
        </p:txBody>
      </p:sp>
      <p:sp>
        <p:nvSpPr>
          <p:cNvPr id="3" name="內容版面配置區 2">
            <a:extLst>
              <a:ext uri="{FF2B5EF4-FFF2-40B4-BE49-F238E27FC236}">
                <a16:creationId xmlns:a16="http://schemas.microsoft.com/office/drawing/2014/main" id="{0C0DAFDD-93AB-8F4A-BFDD-C12E4B9EB21D}"/>
              </a:ext>
            </a:extLst>
          </p:cNvPr>
          <p:cNvSpPr>
            <a:spLocks noGrp="1"/>
          </p:cNvSpPr>
          <p:nvPr>
            <p:ph idx="1"/>
          </p:nvPr>
        </p:nvSpPr>
        <p:spPr>
          <a:xfrm>
            <a:off x="677333" y="1357745"/>
            <a:ext cx="10683394" cy="5403273"/>
          </a:xfrm>
        </p:spPr>
        <p:txBody>
          <a:bodyPr>
            <a:normAutofit fontScale="25000" lnSpcReduction="20000"/>
          </a:bodyPr>
          <a:lstStyle/>
          <a:p>
            <a:r>
              <a:rPr lang="zh-TW" altLang="en-US" sz="11200" dirty="0"/>
              <a:t>運用集會</a:t>
            </a:r>
            <a:endParaRPr lang="en-US" altLang="zh-TW" sz="11200" dirty="0"/>
          </a:p>
          <a:p>
            <a:pPr marL="0" indent="0">
              <a:buNone/>
            </a:pPr>
            <a:r>
              <a:rPr lang="zh-TW" altLang="en-US" sz="11200" dirty="0"/>
              <a:t>　　學生集會、教師與行政人員會報，甚至家長會、校長與教師相互之間的對話</a:t>
            </a:r>
            <a:endParaRPr lang="en-US" altLang="zh-TW" sz="11200" dirty="0"/>
          </a:p>
          <a:p>
            <a:pPr marL="0" indent="0">
              <a:buNone/>
            </a:pPr>
            <a:endParaRPr lang="zh-TW" altLang="en-US" sz="11200" dirty="0"/>
          </a:p>
          <a:p>
            <a:r>
              <a:rPr lang="zh-TW" altLang="en-US" sz="11200" dirty="0"/>
              <a:t>利用節慶或學生活動 </a:t>
            </a:r>
          </a:p>
          <a:p>
            <a:pPr marL="0" indent="0">
              <a:buNone/>
            </a:pPr>
            <a:r>
              <a:rPr lang="zh-TW" altLang="en-US" sz="11200" dirty="0"/>
              <a:t>　　利用國家慶典或學校的校慶、畢業典禮、觀摩會等　</a:t>
            </a:r>
            <a:endParaRPr lang="en-US" altLang="zh-TW" sz="11200" dirty="0"/>
          </a:p>
          <a:p>
            <a:pPr marL="0" indent="0">
              <a:buNone/>
            </a:pPr>
            <a:endParaRPr lang="zh-TW" altLang="en-US" sz="11200" dirty="0"/>
          </a:p>
          <a:p>
            <a:r>
              <a:rPr lang="zh-TW" altLang="en-US" sz="11200" dirty="0"/>
              <a:t>藉由社會發生之重大事件 </a:t>
            </a:r>
          </a:p>
          <a:p>
            <a:pPr marL="0" indent="0">
              <a:buNone/>
            </a:pPr>
            <a:r>
              <a:rPr lang="zh-TW" altLang="en-US" sz="11200" dirty="0"/>
              <a:t>　　學校可藉由社會或學校所發生與議題有關的事件，進行機會教育。例如司法改革進行法治教育、人權教育與民主教育之議題探討</a:t>
            </a:r>
            <a:endParaRPr lang="en-US" altLang="zh-TW" sz="11200" dirty="0"/>
          </a:p>
          <a:p>
            <a:pPr marL="0" indent="0">
              <a:buNone/>
            </a:pPr>
            <a:endParaRPr lang="zh-TW" altLang="en-US" sz="11200" dirty="0"/>
          </a:p>
          <a:p>
            <a:endParaRPr kumimoji="1" lang="zh-TW" altLang="en-US" dirty="0"/>
          </a:p>
        </p:txBody>
      </p:sp>
    </p:spTree>
    <p:extLst>
      <p:ext uri="{BB962C8B-B14F-4D97-AF65-F5344CB8AC3E}">
        <p14:creationId xmlns:p14="http://schemas.microsoft.com/office/powerpoint/2010/main" val="39734145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DAE490C-C8D1-EF44-BD0B-F2C25EE599F7}"/>
              </a:ext>
            </a:extLst>
          </p:cNvPr>
          <p:cNvSpPr>
            <a:spLocks noGrp="1"/>
          </p:cNvSpPr>
          <p:nvPr>
            <p:ph type="title"/>
          </p:nvPr>
        </p:nvSpPr>
        <p:spPr/>
        <p:txBody>
          <a:bodyPr/>
          <a:lstStyle/>
          <a:p>
            <a:endParaRPr kumimoji="1" lang="zh-TW" altLang="en-US"/>
          </a:p>
        </p:txBody>
      </p:sp>
      <p:sp>
        <p:nvSpPr>
          <p:cNvPr id="3" name="內容版面配置區 2">
            <a:extLst>
              <a:ext uri="{FF2B5EF4-FFF2-40B4-BE49-F238E27FC236}">
                <a16:creationId xmlns:a16="http://schemas.microsoft.com/office/drawing/2014/main" id="{4AB52E2C-978C-E44A-A28F-60B4E639C2EC}"/>
              </a:ext>
            </a:extLst>
          </p:cNvPr>
          <p:cNvSpPr>
            <a:spLocks noGrp="1"/>
          </p:cNvSpPr>
          <p:nvPr>
            <p:ph idx="1"/>
          </p:nvPr>
        </p:nvSpPr>
        <p:spPr/>
        <p:txBody>
          <a:bodyPr>
            <a:normAutofit fontScale="32500" lnSpcReduction="20000"/>
          </a:bodyPr>
          <a:lstStyle/>
          <a:p>
            <a:r>
              <a:rPr lang="zh-TW" altLang="en-US" sz="9600" dirty="0"/>
              <a:t>彰顯議題理念的校園環境布置 </a:t>
            </a:r>
            <a:endParaRPr lang="en-US" altLang="zh-TW" sz="9600" dirty="0"/>
          </a:p>
          <a:p>
            <a:pPr marL="0" indent="0">
              <a:buNone/>
            </a:pPr>
            <a:r>
              <a:rPr lang="zh-TW" altLang="en-US" sz="9600" dirty="0"/>
              <a:t>　　校園與教室環境設計可融入多元、國際化、安全性、教育性與永續發展等理念。另外，可 </a:t>
            </a:r>
          </a:p>
          <a:p>
            <a:pPr marL="0" indent="0">
              <a:buNone/>
            </a:pPr>
            <a:r>
              <a:rPr lang="zh-TW" altLang="en-US" sz="9600" dirty="0"/>
              <a:t>　　利用校園空間設置議題櫥窗、展示佈告欄，以及議題校刊專欄等</a:t>
            </a:r>
            <a:endParaRPr lang="en-US" altLang="zh-TW" sz="9600" dirty="0"/>
          </a:p>
          <a:p>
            <a:pPr marL="0" indent="0">
              <a:buNone/>
            </a:pPr>
            <a:endParaRPr lang="en-US" altLang="zh-TW" sz="9600" dirty="0"/>
          </a:p>
          <a:p>
            <a:r>
              <a:rPr lang="zh-TW" altLang="en-US" sz="9600"/>
              <a:t> 制定及執行議題相關的規章、制度與獎懲辦法，付諸實際的行為或行動 </a:t>
            </a:r>
          </a:p>
          <a:p>
            <a:endParaRPr kumimoji="1" lang="zh-TW" altLang="en-US"/>
          </a:p>
        </p:txBody>
      </p:sp>
    </p:spTree>
    <p:extLst>
      <p:ext uri="{BB962C8B-B14F-4D97-AF65-F5344CB8AC3E}">
        <p14:creationId xmlns:p14="http://schemas.microsoft.com/office/powerpoint/2010/main" val="10571547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19D5E52-0400-D947-8570-17618AACA3D0}"/>
              </a:ext>
            </a:extLst>
          </p:cNvPr>
          <p:cNvSpPr>
            <a:spLocks noGrp="1"/>
          </p:cNvSpPr>
          <p:nvPr>
            <p:ph type="title"/>
          </p:nvPr>
        </p:nvSpPr>
        <p:spPr/>
        <p:txBody>
          <a:bodyPr/>
          <a:lstStyle/>
          <a:p>
            <a:r>
              <a:rPr kumimoji="1" lang="zh-TW" altLang="en-US" dirty="0"/>
              <a:t>活動</a:t>
            </a:r>
          </a:p>
        </p:txBody>
      </p:sp>
      <p:sp>
        <p:nvSpPr>
          <p:cNvPr id="3" name="內容版面配置區 2">
            <a:extLst>
              <a:ext uri="{FF2B5EF4-FFF2-40B4-BE49-F238E27FC236}">
                <a16:creationId xmlns:a16="http://schemas.microsoft.com/office/drawing/2014/main" id="{0CADBF3B-161D-0E4F-ACE7-B388558AD428}"/>
              </a:ext>
            </a:extLst>
          </p:cNvPr>
          <p:cNvSpPr>
            <a:spLocks noGrp="1"/>
          </p:cNvSpPr>
          <p:nvPr>
            <p:ph idx="1"/>
          </p:nvPr>
        </p:nvSpPr>
        <p:spPr>
          <a:xfrm>
            <a:off x="677334" y="1528355"/>
            <a:ext cx="8596668" cy="4513008"/>
          </a:xfrm>
        </p:spPr>
        <p:txBody>
          <a:bodyPr>
            <a:normAutofit/>
          </a:bodyPr>
          <a:lstStyle/>
          <a:p>
            <a:r>
              <a:rPr kumimoji="1" lang="zh-CN" altLang="en-US" sz="2400" dirty="0"/>
              <a:t>請各小組就十九項議題認領之教育議題。</a:t>
            </a:r>
            <a:endParaRPr kumimoji="1" lang="en-US" altLang="zh-CN" sz="2400" dirty="0"/>
          </a:p>
          <a:p>
            <a:r>
              <a:rPr kumimoji="1" lang="zh-CN" altLang="en-US" sz="2400" dirty="0"/>
              <a:t>每項議題製作</a:t>
            </a:r>
            <a:r>
              <a:rPr kumimoji="1" lang="en-US" altLang="zh-TW" sz="2400" dirty="0"/>
              <a:t>3-4</a:t>
            </a:r>
            <a:r>
              <a:rPr kumimoji="1" lang="zh-CN" altLang="en-US" sz="2400" dirty="0"/>
              <a:t>張投影片，敘述重點。內容需包含該議題在國民中學和高中階段之</a:t>
            </a:r>
            <a:endParaRPr kumimoji="1" lang="en-US" altLang="zh-TW" sz="2200" dirty="0"/>
          </a:p>
          <a:p>
            <a:pPr lvl="1"/>
            <a:r>
              <a:rPr kumimoji="1" lang="zh-CN" altLang="en-US" sz="2200" dirty="0"/>
              <a:t>建議融入領域</a:t>
            </a:r>
            <a:endParaRPr kumimoji="1" lang="en-US" altLang="zh-TW" sz="2200" dirty="0"/>
          </a:p>
          <a:p>
            <a:pPr lvl="1"/>
            <a:r>
              <a:rPr kumimoji="1" lang="zh-TW" altLang="en-US" sz="2200" dirty="0"/>
              <a:t>學習目標</a:t>
            </a:r>
            <a:endParaRPr kumimoji="1" lang="en-US" altLang="zh-TW" sz="2200" dirty="0"/>
          </a:p>
          <a:p>
            <a:pPr lvl="1"/>
            <a:r>
              <a:rPr kumimoji="1" lang="zh-TW" altLang="en-US" sz="2200" dirty="0"/>
              <a:t>學習主題</a:t>
            </a:r>
            <a:endParaRPr kumimoji="1" lang="en-US" altLang="zh-TW" sz="2200" dirty="0"/>
          </a:p>
          <a:p>
            <a:pPr lvl="1"/>
            <a:r>
              <a:rPr kumimoji="1" lang="zh-TW" altLang="en-US" sz="2200" dirty="0"/>
              <a:t>學習實質內涵</a:t>
            </a:r>
            <a:endParaRPr kumimoji="1" lang="en-US" altLang="zh-TW" sz="2200" dirty="0"/>
          </a:p>
        </p:txBody>
      </p:sp>
    </p:spTree>
    <p:extLst>
      <p:ext uri="{BB962C8B-B14F-4D97-AF65-F5344CB8AC3E}">
        <p14:creationId xmlns:p14="http://schemas.microsoft.com/office/powerpoint/2010/main" val="12208726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88FE874-D212-5F4A-B7FF-79F2B20697A8}"/>
              </a:ext>
            </a:extLst>
          </p:cNvPr>
          <p:cNvSpPr>
            <a:spLocks noGrp="1"/>
          </p:cNvSpPr>
          <p:nvPr>
            <p:ph type="title"/>
          </p:nvPr>
        </p:nvSpPr>
        <p:spPr/>
        <p:txBody>
          <a:bodyPr/>
          <a:lstStyle/>
          <a:p>
            <a:r>
              <a:rPr kumimoji="1" lang="zh-TW" altLang="en-US" dirty="0"/>
              <a:t>科技教育</a:t>
            </a:r>
            <a:r>
              <a:rPr kumimoji="1" lang="en-US" altLang="zh-TW" dirty="0"/>
              <a:t>/</a:t>
            </a:r>
            <a:r>
              <a:rPr kumimoji="1" lang="zh-TW" altLang="en-US" dirty="0"/>
              <a:t>資訊教育篇</a:t>
            </a:r>
          </a:p>
        </p:txBody>
      </p:sp>
      <p:sp>
        <p:nvSpPr>
          <p:cNvPr id="3" name="內容版面配置區 2">
            <a:extLst>
              <a:ext uri="{FF2B5EF4-FFF2-40B4-BE49-F238E27FC236}">
                <a16:creationId xmlns:a16="http://schemas.microsoft.com/office/drawing/2014/main" id="{D7BD91A2-A464-B34D-A9F7-49677EA161AC}"/>
              </a:ext>
            </a:extLst>
          </p:cNvPr>
          <p:cNvSpPr>
            <a:spLocks noGrp="1"/>
          </p:cNvSpPr>
          <p:nvPr>
            <p:ph idx="1"/>
          </p:nvPr>
        </p:nvSpPr>
        <p:spPr/>
        <p:txBody>
          <a:bodyPr/>
          <a:lstStyle/>
          <a:p>
            <a:pPr marL="57150" indent="0">
              <a:buNone/>
            </a:pPr>
            <a:r>
              <a:rPr kumimoji="1" lang="zh-TW" altLang="en-US" dirty="0"/>
              <a:t>Ｑ：資訊教育到國中和高中就沒有了嗎？</a:t>
            </a:r>
            <a:endParaRPr kumimoji="1" lang="en-US" altLang="zh-TW" dirty="0"/>
          </a:p>
          <a:p>
            <a:pPr marL="57150" indent="0">
              <a:buNone/>
            </a:pPr>
            <a:r>
              <a:rPr kumimoji="1" lang="zh-TW" altLang="en-US" dirty="0"/>
              <a:t>Ａ：國高中另有科技領域課程</a:t>
            </a:r>
            <a:endParaRPr kumimoji="1" lang="en-US" altLang="zh-TW" dirty="0"/>
          </a:p>
          <a:p>
            <a:pPr marL="57150" indent="0">
              <a:buNone/>
            </a:pPr>
            <a:r>
              <a:rPr kumimoji="1" lang="zh-TW" altLang="en-US" dirty="0"/>
              <a:t>Ｑ：那科技教育呢？</a:t>
            </a:r>
            <a:endParaRPr kumimoji="1" lang="en-US" altLang="zh-TW" dirty="0"/>
          </a:p>
          <a:p>
            <a:pPr marL="57150" indent="0">
              <a:buNone/>
            </a:pPr>
            <a:r>
              <a:rPr kumimoji="1" lang="zh-TW" altLang="en-US" dirty="0"/>
              <a:t>Ａ：死了。你也可以說小學沒有科技教育。哈哈。</a:t>
            </a:r>
            <a:endParaRPr kumimoji="1" lang="en-US" altLang="zh-TW" dirty="0"/>
          </a:p>
          <a:p>
            <a:pPr marL="57150" indent="0">
              <a:buNone/>
            </a:pPr>
            <a:r>
              <a:rPr kumimoji="1" lang="zh-TW" altLang="en-US" dirty="0"/>
              <a:t>Ｑ：喔。原來議題只是當參考喔。</a:t>
            </a:r>
            <a:endParaRPr kumimoji="1" lang="en-US" altLang="zh-TW" dirty="0"/>
          </a:p>
          <a:p>
            <a:pPr marL="57150" indent="0">
              <a:buNone/>
            </a:pPr>
            <a:r>
              <a:rPr kumimoji="1" lang="en-US" altLang="zh-TW" dirty="0"/>
              <a:t>A</a:t>
            </a:r>
            <a:r>
              <a:rPr kumimoji="1" lang="zh-TW" altLang="en-US" dirty="0"/>
              <a:t>：還有啦，小學倘若沒有科技教育，那你叫國中高中的老師怎麼生出來？</a:t>
            </a:r>
            <a:endParaRPr kumimoji="1" lang="en-US" altLang="zh-TW" dirty="0"/>
          </a:p>
          <a:p>
            <a:pPr marL="57150" indent="0">
              <a:buNone/>
            </a:pPr>
            <a:r>
              <a:rPr kumimoji="1" lang="en-US" altLang="zh-TW" dirty="0"/>
              <a:t>Q</a:t>
            </a:r>
            <a:r>
              <a:rPr kumimoji="1" lang="zh-TW" altLang="en-US" dirty="0"/>
              <a:t>：這凸顯小學教育的重要阿！所謂基礎教育，就是幫幼苗紮根打基礎啦！小學生程度好，才有像樣的國中生啦。有像樣的國中生，高中老師才不會叫苦啦！</a:t>
            </a:r>
            <a:endParaRPr kumimoji="1" lang="en-US" altLang="zh-TW" dirty="0"/>
          </a:p>
          <a:p>
            <a:endParaRPr kumimoji="1" lang="zh-TW" altLang="en-US" dirty="0"/>
          </a:p>
        </p:txBody>
      </p:sp>
    </p:spTree>
    <p:extLst>
      <p:ext uri="{BB962C8B-B14F-4D97-AF65-F5344CB8AC3E}">
        <p14:creationId xmlns:p14="http://schemas.microsoft.com/office/powerpoint/2010/main" val="21919582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A1F8D80-1507-1B4F-9130-6FA03DB451FA}"/>
              </a:ext>
            </a:extLst>
          </p:cNvPr>
          <p:cNvSpPr>
            <a:spLocks noGrp="1"/>
          </p:cNvSpPr>
          <p:nvPr>
            <p:ph type="title"/>
          </p:nvPr>
        </p:nvSpPr>
        <p:spPr>
          <a:xfrm>
            <a:off x="677334" y="300446"/>
            <a:ext cx="8596668" cy="1629954"/>
          </a:xfrm>
        </p:spPr>
        <p:txBody>
          <a:bodyPr/>
          <a:lstStyle/>
          <a:p>
            <a:r>
              <a:rPr kumimoji="1" lang="zh-TW" altLang="en-US" dirty="0"/>
              <a:t>多元文化教育（一）</a:t>
            </a:r>
          </a:p>
        </p:txBody>
      </p:sp>
      <p:sp>
        <p:nvSpPr>
          <p:cNvPr id="3" name="內容版面配置區 2">
            <a:extLst>
              <a:ext uri="{FF2B5EF4-FFF2-40B4-BE49-F238E27FC236}">
                <a16:creationId xmlns:a16="http://schemas.microsoft.com/office/drawing/2014/main" id="{E0E72D40-CB7B-F347-89B3-D94DC6844406}"/>
              </a:ext>
            </a:extLst>
          </p:cNvPr>
          <p:cNvSpPr>
            <a:spLocks noGrp="1"/>
          </p:cNvSpPr>
          <p:nvPr>
            <p:ph idx="1"/>
          </p:nvPr>
        </p:nvSpPr>
        <p:spPr>
          <a:xfrm>
            <a:off x="677332" y="914400"/>
            <a:ext cx="10569787" cy="6178731"/>
          </a:xfrm>
        </p:spPr>
        <p:txBody>
          <a:bodyPr>
            <a:normAutofit fontScale="47500" lnSpcReduction="20000"/>
          </a:bodyPr>
          <a:lstStyle/>
          <a:p>
            <a:r>
              <a:rPr kumimoji="1" lang="zh-CN" altLang="en-US" sz="3100" dirty="0"/>
              <a:t>指定歷史系、中文系、生物系、醫學系（或自然組相關科系）回答</a:t>
            </a:r>
            <a:endParaRPr kumimoji="1" lang="en-US" altLang="zh-TW" sz="3100" dirty="0"/>
          </a:p>
          <a:p>
            <a:r>
              <a:rPr kumimoji="1" lang="zh-TW" altLang="en-US" sz="3100" dirty="0"/>
              <a:t>Ｑ：什麼叫做增加「我族」文化認同？</a:t>
            </a:r>
            <a:endParaRPr kumimoji="1" lang="en-US" altLang="zh-TW" sz="3100" dirty="0"/>
          </a:p>
          <a:p>
            <a:r>
              <a:rPr kumimoji="1" lang="zh-TW" altLang="en-US" sz="3100" dirty="0"/>
              <a:t>Ｑ：「我族」是什麼意思啊？（選擇題，可複選）</a:t>
            </a:r>
            <a:endParaRPr kumimoji="1" lang="en-US" altLang="zh-TW" sz="3100" dirty="0"/>
          </a:p>
          <a:p>
            <a:pPr marL="0" indent="0">
              <a:buNone/>
            </a:pPr>
            <a:r>
              <a:rPr kumimoji="1" lang="zh-TW" altLang="en-US" sz="3100" dirty="0"/>
              <a:t>　　　　　（１）中華民族（漢、滿、蒙、回、藏、苗、傜、和其他屬不清的族啦）</a:t>
            </a:r>
            <a:endParaRPr kumimoji="1" lang="en-US" altLang="zh-TW" sz="3100" dirty="0"/>
          </a:p>
          <a:p>
            <a:pPr marL="0" indent="0">
              <a:buNone/>
            </a:pPr>
            <a:r>
              <a:rPr kumimoji="1" lang="zh-TW" altLang="en-US" sz="3100" dirty="0"/>
              <a:t>　　　　　（２）漢族</a:t>
            </a:r>
            <a:endParaRPr kumimoji="1" lang="en-US" altLang="zh-TW" sz="3100" dirty="0"/>
          </a:p>
          <a:p>
            <a:pPr marL="0" indent="0">
              <a:buNone/>
            </a:pPr>
            <a:r>
              <a:rPr kumimoji="1" lang="zh-TW" altLang="en-US" sz="3100" dirty="0"/>
              <a:t>　　　　　（３）閩南族</a:t>
            </a:r>
            <a:endParaRPr kumimoji="1" lang="en-US" altLang="zh-TW" sz="3100" dirty="0"/>
          </a:p>
          <a:p>
            <a:pPr marL="0" indent="0">
              <a:buNone/>
            </a:pPr>
            <a:r>
              <a:rPr kumimoji="1" lang="zh-TW" altLang="en-US" sz="3100" dirty="0"/>
              <a:t>　　　　　（４）客家族</a:t>
            </a:r>
            <a:endParaRPr kumimoji="1" lang="en-US" altLang="zh-TW" sz="3100" dirty="0"/>
          </a:p>
          <a:p>
            <a:pPr marL="0" indent="0">
              <a:buNone/>
            </a:pPr>
            <a:r>
              <a:rPr kumimoji="1" lang="zh-TW" altLang="en-US" sz="3100" dirty="0"/>
              <a:t>　　　　　（５）外省族</a:t>
            </a:r>
            <a:endParaRPr kumimoji="1" lang="en-US" altLang="zh-TW" sz="3100" dirty="0"/>
          </a:p>
          <a:p>
            <a:pPr marL="0" indent="0">
              <a:buNone/>
            </a:pPr>
            <a:r>
              <a:rPr kumimoji="1" lang="zh-TW" altLang="en-US" sz="3100" dirty="0"/>
              <a:t>　　　　　（６）原住民族──還有好多不同族喔。</a:t>
            </a:r>
            <a:endParaRPr kumimoji="1" lang="en-US" altLang="zh-TW" sz="3100" dirty="0"/>
          </a:p>
          <a:p>
            <a:pPr marL="0" indent="0">
              <a:buNone/>
            </a:pPr>
            <a:r>
              <a:rPr kumimoji="1" lang="zh-TW" altLang="en-US" sz="3100" dirty="0"/>
              <a:t>　　　　　（７）新住民族</a:t>
            </a:r>
            <a:endParaRPr kumimoji="1" lang="en-US" altLang="zh-TW" sz="3100" dirty="0"/>
          </a:p>
          <a:p>
            <a:pPr marL="0" indent="0">
              <a:buNone/>
            </a:pPr>
            <a:r>
              <a:rPr kumimoji="1" lang="zh-TW" altLang="en-US" sz="3100" dirty="0"/>
              <a:t>　　　　　（８）南島族</a:t>
            </a:r>
            <a:endParaRPr kumimoji="1" lang="en-US" altLang="zh-TW" sz="3100" dirty="0"/>
          </a:p>
          <a:p>
            <a:pPr marL="0" indent="0">
              <a:buNone/>
            </a:pPr>
            <a:r>
              <a:rPr kumimoji="1" lang="zh-TW" altLang="en-US" sz="3100" dirty="0"/>
              <a:t>　　　　　（９）臺灣族</a:t>
            </a:r>
            <a:endParaRPr kumimoji="1" lang="en-US" altLang="zh-TW" sz="3100" dirty="0"/>
          </a:p>
          <a:p>
            <a:pPr marL="0" indent="0">
              <a:buNone/>
            </a:pPr>
            <a:r>
              <a:rPr kumimoji="1" lang="zh-TW" altLang="en-US" sz="3100" dirty="0"/>
              <a:t>　　　　　（１０）我是「混血族兒」啦，不知道該怎麼選</a:t>
            </a:r>
            <a:endParaRPr kumimoji="1" lang="en-US" altLang="zh-TW" sz="3100" dirty="0"/>
          </a:p>
          <a:p>
            <a:pPr marL="0" indent="0">
              <a:buNone/>
            </a:pPr>
            <a:r>
              <a:rPr kumimoji="1" lang="zh-TW" altLang="en-US" sz="3100" dirty="0"/>
              <a:t>　　　　　（１１）我是正港「愛臺灣」的外國人啦──為臺灣的犧牲奉獻比你們多──各族都有啦</a:t>
            </a:r>
            <a:endParaRPr kumimoji="1" lang="en-US" altLang="zh-TW" sz="3100" dirty="0"/>
          </a:p>
          <a:p>
            <a:pPr marL="0" indent="0">
              <a:buNone/>
            </a:pPr>
            <a:r>
              <a:rPr kumimoji="1" lang="zh-TW" altLang="en-US" sz="3100" dirty="0"/>
              <a:t>　　　　　（１</a:t>
            </a:r>
            <a:r>
              <a:rPr kumimoji="1" lang="en-US" altLang="zh-TW" sz="3100" dirty="0"/>
              <a:t>2</a:t>
            </a:r>
            <a:r>
              <a:rPr kumimoji="1" lang="zh-TW" altLang="en-US" sz="3100" dirty="0"/>
              <a:t>）請問是要以父親還是母親的族來回答？</a:t>
            </a:r>
            <a:endParaRPr kumimoji="1" lang="en-US" altLang="zh-TW" sz="3100" dirty="0"/>
          </a:p>
          <a:p>
            <a:pPr marL="0" indent="0">
              <a:buNone/>
            </a:pPr>
            <a:r>
              <a:rPr kumimoji="1" lang="en-US" altLang="zh-TW" sz="3100" dirty="0"/>
              <a:t>		</a:t>
            </a:r>
            <a:r>
              <a:rPr kumimoji="1" lang="zh-TW" altLang="en-US" sz="3100" dirty="0"/>
              <a:t>（１</a:t>
            </a:r>
            <a:r>
              <a:rPr kumimoji="1" lang="en-US" altLang="zh-TW" sz="3100" dirty="0"/>
              <a:t>3</a:t>
            </a:r>
            <a:r>
              <a:rPr kumimoji="1" lang="zh-TW" altLang="en-US" sz="3100" dirty="0"/>
              <a:t>）啊我有外國血統──祖父母輩、公媽那被的怎麼算？</a:t>
            </a:r>
            <a:endParaRPr kumimoji="1" lang="en-US" altLang="zh-TW" sz="3100" dirty="0"/>
          </a:p>
          <a:p>
            <a:pPr marL="0" indent="0">
              <a:buNone/>
            </a:pPr>
            <a:r>
              <a:rPr kumimoji="1" lang="en-US" altLang="zh-TW" sz="3100" dirty="0"/>
              <a:t>		</a:t>
            </a:r>
            <a:r>
              <a:rPr kumimoji="1" lang="zh-TW" altLang="en-US" sz="3100" dirty="0"/>
              <a:t>（１</a:t>
            </a:r>
            <a:r>
              <a:rPr kumimoji="1" lang="en-US" altLang="zh-TW" sz="3100" dirty="0"/>
              <a:t>4</a:t>
            </a:r>
            <a:r>
              <a:rPr kumimoji="1" lang="zh-TW" altLang="en-US" sz="3100" dirty="0"/>
              <a:t>）阿你試要問「純」的喔，沒有「純」的啦！自己說是純「漢」族的請出列，向醫學院找ＤＮＡ證據啦！</a:t>
            </a:r>
            <a:endParaRPr kumimoji="1" lang="en-US" altLang="zh-TW" sz="3100" dirty="0"/>
          </a:p>
          <a:p>
            <a:pPr marL="0" indent="0">
              <a:buNone/>
            </a:pPr>
            <a:r>
              <a:rPr kumimoji="1" lang="zh-TW" altLang="en-US" sz="3100" dirty="0"/>
              <a:t>　　　　　　（１</a:t>
            </a:r>
            <a:r>
              <a:rPr kumimoji="1" lang="en-US" altLang="zh-TW" sz="3100" dirty="0"/>
              <a:t>5</a:t>
            </a:r>
            <a:r>
              <a:rPr kumimoji="1" lang="zh-TW" altLang="en-US" sz="3100" dirty="0"/>
              <a:t>）其他──請寫明</a:t>
            </a:r>
            <a:r>
              <a:rPr kumimoji="1" lang="en-US" altLang="zh-TW" sz="3100" dirty="0"/>
              <a:t>﹍﹍﹍﹍﹍﹍﹍﹍</a:t>
            </a:r>
          </a:p>
          <a:p>
            <a:r>
              <a:rPr kumimoji="1" lang="zh-TW" altLang="en-US" sz="3100" dirty="0"/>
              <a:t>　　　</a:t>
            </a:r>
            <a:endParaRPr kumimoji="1" lang="en-US" altLang="zh-TW" sz="3100" dirty="0"/>
          </a:p>
          <a:p>
            <a:endParaRPr kumimoji="1" lang="en-US" altLang="zh-TW" dirty="0"/>
          </a:p>
        </p:txBody>
      </p:sp>
    </p:spTree>
    <p:extLst>
      <p:ext uri="{BB962C8B-B14F-4D97-AF65-F5344CB8AC3E}">
        <p14:creationId xmlns:p14="http://schemas.microsoft.com/office/powerpoint/2010/main" val="25560290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17B824-BB52-5141-A2E3-60530F2D9E35}"/>
              </a:ext>
            </a:extLst>
          </p:cNvPr>
          <p:cNvSpPr>
            <a:spLocks noGrp="1"/>
          </p:cNvSpPr>
          <p:nvPr>
            <p:ph type="title"/>
          </p:nvPr>
        </p:nvSpPr>
        <p:spPr/>
        <p:txBody>
          <a:bodyPr/>
          <a:lstStyle/>
          <a:p>
            <a:endParaRPr kumimoji="1" lang="zh-TW" altLang="en-US"/>
          </a:p>
        </p:txBody>
      </p:sp>
      <p:sp>
        <p:nvSpPr>
          <p:cNvPr id="3" name="內容版面配置區 2">
            <a:extLst>
              <a:ext uri="{FF2B5EF4-FFF2-40B4-BE49-F238E27FC236}">
                <a16:creationId xmlns:a16="http://schemas.microsoft.com/office/drawing/2014/main" id="{A474EFBA-C949-A74E-8F47-B6B1097B7F21}"/>
              </a:ext>
            </a:extLst>
          </p:cNvPr>
          <p:cNvSpPr>
            <a:spLocks noGrp="1"/>
          </p:cNvSpPr>
          <p:nvPr>
            <p:ph idx="1"/>
          </p:nvPr>
        </p:nvSpPr>
        <p:spPr>
          <a:xfrm>
            <a:off x="677334" y="261257"/>
            <a:ext cx="9864392" cy="6426927"/>
          </a:xfrm>
        </p:spPr>
        <p:txBody>
          <a:bodyPr>
            <a:normAutofit fontScale="92500" lnSpcReduction="20000"/>
          </a:bodyPr>
          <a:lstStyle/>
          <a:p>
            <a:r>
              <a:rPr kumimoji="1" lang="zh-TW" altLang="en-US" dirty="0"/>
              <a:t>Ｑ：什麼叫做增加「我族」文化認同？──什麼是文化認同？</a:t>
            </a:r>
            <a:endParaRPr kumimoji="1" lang="en-US" altLang="zh-TW" dirty="0"/>
          </a:p>
          <a:p>
            <a:r>
              <a:rPr kumimoji="1" lang="zh-TW" altLang="en-US" dirty="0"/>
              <a:t>Ａ：認同就是一種心理傾向啦。</a:t>
            </a:r>
            <a:endParaRPr kumimoji="1" lang="en-US" altLang="zh-TW" dirty="0"/>
          </a:p>
          <a:p>
            <a:r>
              <a:rPr kumimoji="1" lang="zh-TW" altLang="en-US" dirty="0"/>
              <a:t>Ｑ：那文化認同就是心理面傾向於哪一種文化囉？</a:t>
            </a:r>
            <a:endParaRPr kumimoji="1" lang="en-US" altLang="zh-TW" dirty="0"/>
          </a:p>
          <a:p>
            <a:r>
              <a:rPr kumimoji="1" lang="zh-TW" altLang="en-US" dirty="0"/>
              <a:t>Ａ：好像有點道理。</a:t>
            </a:r>
            <a:endParaRPr kumimoji="1" lang="en-US" altLang="zh-TW" dirty="0"/>
          </a:p>
          <a:p>
            <a:r>
              <a:rPr kumimoji="1" lang="zh-TW" altLang="en-US" dirty="0"/>
              <a:t>Ｑ：那你心裡面傾向於哪一種文化？</a:t>
            </a:r>
            <a:endParaRPr kumimoji="1" lang="en-US" altLang="zh-TW" dirty="0"/>
          </a:p>
          <a:p>
            <a:r>
              <a:rPr kumimoji="1" lang="zh-TW" altLang="en-US" dirty="0"/>
              <a:t>　　（１）中華文化</a:t>
            </a:r>
            <a:endParaRPr kumimoji="1" lang="en-US" altLang="zh-TW" dirty="0"/>
          </a:p>
          <a:p>
            <a:r>
              <a:rPr kumimoji="1" lang="zh-TW" altLang="en-US" dirty="0"/>
              <a:t>　　（２）臺灣文化</a:t>
            </a:r>
            <a:endParaRPr kumimoji="1" lang="en-US" altLang="zh-TW" dirty="0"/>
          </a:p>
          <a:p>
            <a:pPr lvl="1"/>
            <a:r>
              <a:rPr kumimoji="1" lang="zh-TW" altLang="en-US" dirty="0"/>
              <a:t>（３）大陸文化</a:t>
            </a:r>
            <a:endParaRPr kumimoji="1" lang="en-US" altLang="zh-TW" dirty="0"/>
          </a:p>
          <a:p>
            <a:r>
              <a:rPr kumimoji="1" lang="zh-TW" altLang="en-US" dirty="0"/>
              <a:t>　　（</a:t>
            </a:r>
            <a:r>
              <a:rPr kumimoji="1" lang="en-US" altLang="zh-TW" dirty="0"/>
              <a:t>4</a:t>
            </a:r>
            <a:r>
              <a:rPr kumimoji="1" lang="zh-TW" altLang="en-US" dirty="0"/>
              <a:t>）日本文化</a:t>
            </a:r>
            <a:endParaRPr kumimoji="1" lang="en-US" altLang="zh-TW" dirty="0"/>
          </a:p>
          <a:p>
            <a:r>
              <a:rPr kumimoji="1" lang="zh-TW" altLang="en-US" dirty="0"/>
              <a:t>　　（</a:t>
            </a:r>
            <a:r>
              <a:rPr kumimoji="1" lang="en-US" altLang="zh-TW" dirty="0"/>
              <a:t>5</a:t>
            </a:r>
            <a:r>
              <a:rPr kumimoji="1" lang="zh-TW" altLang="en-US" dirty="0"/>
              <a:t>）歐美文化</a:t>
            </a:r>
            <a:endParaRPr kumimoji="1" lang="en-US" altLang="zh-TW" dirty="0"/>
          </a:p>
          <a:p>
            <a:r>
              <a:rPr kumimoji="1" lang="zh-TW" altLang="en-US" dirty="0"/>
              <a:t>　　（</a:t>
            </a:r>
            <a:r>
              <a:rPr kumimoji="1" lang="en-US" altLang="zh-TW" dirty="0"/>
              <a:t>6</a:t>
            </a:r>
            <a:r>
              <a:rPr kumimoji="1" lang="zh-TW" altLang="en-US" dirty="0"/>
              <a:t>）現代文化</a:t>
            </a:r>
            <a:endParaRPr kumimoji="1" lang="en-US" altLang="zh-TW" dirty="0"/>
          </a:p>
          <a:p>
            <a:r>
              <a:rPr kumimoji="1" lang="zh-TW" altLang="en-US" dirty="0"/>
              <a:t>　　（</a:t>
            </a:r>
            <a:r>
              <a:rPr kumimoji="1" lang="en-US" altLang="zh-TW" dirty="0"/>
              <a:t>7</a:t>
            </a:r>
            <a:r>
              <a:rPr kumimoji="1" lang="zh-TW" altLang="en-US" dirty="0"/>
              <a:t>）古文化</a:t>
            </a:r>
            <a:endParaRPr kumimoji="1" lang="en-US" altLang="zh-TW" dirty="0"/>
          </a:p>
          <a:p>
            <a:pPr lvl="1"/>
            <a:r>
              <a:rPr kumimoji="1" lang="zh-TW" altLang="en-US" dirty="0"/>
              <a:t>（８）其他──請寫明</a:t>
            </a:r>
            <a:r>
              <a:rPr kumimoji="1" lang="en-US" altLang="zh-TW" dirty="0"/>
              <a:t>﹍﹍﹍﹍﹍﹍</a:t>
            </a:r>
          </a:p>
          <a:p>
            <a:r>
              <a:rPr kumimoji="1" lang="zh-TW" altLang="en-US" dirty="0"/>
              <a:t>Ａ：我沒有食古不化啦。說實在的，隨便你選啦，但是你要講出來那個文化是什麼東東啦！</a:t>
            </a:r>
            <a:endParaRPr kumimoji="1" lang="en-US" altLang="zh-TW" dirty="0"/>
          </a:p>
          <a:p>
            <a:r>
              <a:rPr kumimoji="1" lang="zh-TW" altLang="en-US" dirty="0"/>
              <a:t>啊文化和無形的價值、有形的器物，都有關係啦。啊文化用不同的型式來表現，像是人際距離、文學、美術、音樂、舞蹈、建築、科學、政治制度、經濟制度、社會風氣、反正很多啦。</a:t>
            </a:r>
            <a:endParaRPr kumimoji="1" lang="en-US" altLang="zh-TW" dirty="0"/>
          </a:p>
          <a:p>
            <a:r>
              <a:rPr kumimoji="1" lang="zh-TW" altLang="en-US" dirty="0"/>
              <a:t>反正，文化某種程度上就是洗腦啦──如果你定義文化的影響力就是對個人價值形成和接受之過程的話。</a:t>
            </a:r>
            <a:endParaRPr kumimoji="1" lang="en-US" altLang="zh-TW" dirty="0"/>
          </a:p>
          <a:p>
            <a:r>
              <a:rPr kumimoji="1" lang="zh-TW" altLang="en-US" dirty="0"/>
              <a:t>還有，文化既有傳承，又有創新。文化也會經過你泥中有我、我泥中有你的融合過程啦！</a:t>
            </a:r>
            <a:endParaRPr kumimoji="1" lang="en-US" altLang="zh-TW" dirty="0"/>
          </a:p>
        </p:txBody>
      </p:sp>
    </p:spTree>
    <p:extLst>
      <p:ext uri="{BB962C8B-B14F-4D97-AF65-F5344CB8AC3E}">
        <p14:creationId xmlns:p14="http://schemas.microsoft.com/office/powerpoint/2010/main" val="10633829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95A3226-F738-C241-AD01-1B4887F96F4A}"/>
              </a:ext>
            </a:extLst>
          </p:cNvPr>
          <p:cNvSpPr>
            <a:spLocks noGrp="1"/>
          </p:cNvSpPr>
          <p:nvPr>
            <p:ph type="title"/>
          </p:nvPr>
        </p:nvSpPr>
        <p:spPr/>
        <p:txBody>
          <a:bodyPr/>
          <a:lstStyle/>
          <a:p>
            <a:r>
              <a:rPr kumimoji="1" lang="zh-TW" altLang="en-US" dirty="0"/>
              <a:t>多元文化教育（三）及其他教育議題</a:t>
            </a:r>
          </a:p>
        </p:txBody>
      </p:sp>
      <p:sp>
        <p:nvSpPr>
          <p:cNvPr id="3" name="內容版面配置區 2">
            <a:extLst>
              <a:ext uri="{FF2B5EF4-FFF2-40B4-BE49-F238E27FC236}">
                <a16:creationId xmlns:a16="http://schemas.microsoft.com/office/drawing/2014/main" id="{9201AA8E-9DFC-C24B-B8ED-712017DBB3C6}"/>
              </a:ext>
            </a:extLst>
          </p:cNvPr>
          <p:cNvSpPr>
            <a:spLocks noGrp="1"/>
          </p:cNvSpPr>
          <p:nvPr>
            <p:ph idx="1"/>
          </p:nvPr>
        </p:nvSpPr>
        <p:spPr>
          <a:xfrm>
            <a:off x="677334" y="1201784"/>
            <a:ext cx="9198186" cy="5460274"/>
          </a:xfrm>
        </p:spPr>
        <p:txBody>
          <a:bodyPr>
            <a:normAutofit lnSpcReduction="10000"/>
          </a:bodyPr>
          <a:lstStyle/>
          <a:p>
            <a:r>
              <a:rPr kumimoji="1" lang="zh-TW" altLang="en-US" dirty="0"/>
              <a:t>Ｑ：我不喜歡被洗腦啦！</a:t>
            </a:r>
            <a:endParaRPr kumimoji="1" lang="en-US" altLang="zh-TW" dirty="0"/>
          </a:p>
          <a:p>
            <a:r>
              <a:rPr kumimoji="1" lang="zh-TW" altLang="en-US" dirty="0"/>
              <a:t>Ａ：可憐的孩子，你不知道教育也是一種洗腦喔！我們的課綱、教材，喔，不對，應該說老師受教育的時候，和你們受教育的時候，課程標準（課程綱要）不一樣，教材也不一樣，所以我們腦袋所想的──包括文化認同──也可能很不一樣啦！</a:t>
            </a:r>
            <a:endParaRPr kumimoji="1" lang="en-US" altLang="zh-TW" dirty="0"/>
          </a:p>
          <a:p>
            <a:pPr marL="0" indent="0">
              <a:buNone/>
            </a:pPr>
            <a:r>
              <a:rPr kumimoji="1" lang="zh-TW" altLang="en-US" dirty="0"/>
              <a:t>Ｑ：有多不一樣啊？</a:t>
            </a:r>
            <a:endParaRPr kumimoji="1" lang="en-US" altLang="zh-TW" dirty="0"/>
          </a:p>
          <a:p>
            <a:pPr marL="0" indent="0">
              <a:buNone/>
            </a:pPr>
            <a:r>
              <a:rPr kumimoji="1" lang="zh-TW" altLang="en-US" dirty="0"/>
              <a:t>Ａ：例如，我們認同五權憲法的人比較多啦，你們可能就不知道五權憲法是什麼！我們大學的共同必修科中，可以選法學緒論或中華民國憲法啦！你們這一代大概不知道中華民國憲法是什麼！</a:t>
            </a:r>
            <a:endParaRPr kumimoji="1" lang="en-US" altLang="zh-TW" dirty="0"/>
          </a:p>
          <a:p>
            <a:pPr marL="0" indent="0">
              <a:buNone/>
            </a:pPr>
            <a:r>
              <a:rPr kumimoji="1" lang="zh-TW" altLang="en-US" dirty="0"/>
              <a:t>Ｑ、沒關係，憲法讓那些總統、立法委員、司法院長、大法官和法官知道就好，我們平民百姓不用知道啦。</a:t>
            </a:r>
            <a:endParaRPr kumimoji="1" lang="en-US" altLang="zh-TW" dirty="0"/>
          </a:p>
          <a:p>
            <a:pPr marL="0" indent="0">
              <a:buNone/>
            </a:pPr>
            <a:r>
              <a:rPr kumimoji="1" lang="zh-TW" altLang="en-US" dirty="0"/>
              <a:t>Ａ。臭小孩，我說你不知道中華民國憲法，果然如此，連主權在民都莫宰羊！靠，難怪被人牽著鼻子走！人民連個憲法都不聞不問，還實施民主憲政嘞！</a:t>
            </a:r>
            <a:endParaRPr kumimoji="1" lang="en-US" altLang="zh-TW" dirty="0"/>
          </a:p>
          <a:p>
            <a:pPr marL="0" indent="0">
              <a:buNone/>
            </a:pPr>
            <a:r>
              <a:rPr kumimoji="1" lang="zh-TW" altLang="en-US" dirty="0"/>
              <a:t>　　睜開眼睛看清楚，教育議題裡的「法治教育」有提到憲法啦！算你們國高中就開始認識憲法，比我們還早啦！──但是以後你們這一代和下下一代不知道有沒有比較「主權在民」，比較會遵守憲法、捍衛憲法，比較會「心中有憲法，目中有法律，腦袋有人民權利」、比較不會被欺騙啦！</a:t>
            </a:r>
            <a:endParaRPr kumimoji="1" lang="en-US" altLang="zh-TW" dirty="0"/>
          </a:p>
          <a:p>
            <a:pPr marL="0" indent="0">
              <a:buNone/>
            </a:pPr>
            <a:r>
              <a:rPr kumimoji="1" lang="zh-TW" altLang="en-US" dirty="0"/>
              <a:t>　　少年仔，記得嘞，「徒法不足以自行」，</a:t>
            </a:r>
            <a:r>
              <a:rPr kumimoji="1" lang="zh-CN" altLang="en-US" dirty="0"/>
              <a:t>教這麼多憲法和法律的知識，倘若沒有人要遵守，那什麼法都無用啦！</a:t>
            </a:r>
            <a:endParaRPr kumimoji="1" lang="en-US" altLang="zh-TW" dirty="0"/>
          </a:p>
          <a:p>
            <a:pPr marL="0" indent="0">
              <a:buNone/>
            </a:pPr>
            <a:endParaRPr kumimoji="1" lang="en-US" altLang="zh-TW" dirty="0"/>
          </a:p>
          <a:p>
            <a:endParaRPr kumimoji="1" lang="zh-TW" altLang="en-US" dirty="0"/>
          </a:p>
        </p:txBody>
      </p:sp>
    </p:spTree>
    <p:extLst>
      <p:ext uri="{BB962C8B-B14F-4D97-AF65-F5344CB8AC3E}">
        <p14:creationId xmlns:p14="http://schemas.microsoft.com/office/powerpoint/2010/main" val="13609769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0168D4B-847F-6142-81F2-527E72090704}"/>
              </a:ext>
            </a:extLst>
          </p:cNvPr>
          <p:cNvSpPr>
            <a:spLocks noGrp="1"/>
          </p:cNvSpPr>
          <p:nvPr>
            <p:ph type="title"/>
          </p:nvPr>
        </p:nvSpPr>
        <p:spPr/>
        <p:txBody>
          <a:bodyPr/>
          <a:lstStyle/>
          <a:p>
            <a:r>
              <a:rPr kumimoji="1" lang="zh-TW" altLang="en-US" dirty="0"/>
              <a:t>多元文化教育（四）</a:t>
            </a:r>
          </a:p>
        </p:txBody>
      </p:sp>
      <p:sp>
        <p:nvSpPr>
          <p:cNvPr id="3" name="內容版面配置區 2">
            <a:extLst>
              <a:ext uri="{FF2B5EF4-FFF2-40B4-BE49-F238E27FC236}">
                <a16:creationId xmlns:a16="http://schemas.microsoft.com/office/drawing/2014/main" id="{90A3174D-6866-894A-BC54-E34509327029}"/>
              </a:ext>
            </a:extLst>
          </p:cNvPr>
          <p:cNvSpPr>
            <a:spLocks noGrp="1"/>
          </p:cNvSpPr>
          <p:nvPr>
            <p:ph idx="1"/>
          </p:nvPr>
        </p:nvSpPr>
        <p:spPr/>
        <p:txBody>
          <a:bodyPr>
            <a:normAutofit lnSpcReduction="10000"/>
          </a:bodyPr>
          <a:lstStyle/>
          <a:p>
            <a:r>
              <a:rPr kumimoji="1" lang="zh-TW" altLang="en-US" dirty="0"/>
              <a:t>Ｑ、那所謂「文化認同」也有可能上一代和下一代不一樣嗎？</a:t>
            </a:r>
            <a:endParaRPr kumimoji="1" lang="en-US" altLang="zh-TW" dirty="0"/>
          </a:p>
          <a:p>
            <a:r>
              <a:rPr kumimoji="1" lang="zh-TW" altLang="en-US" dirty="0"/>
              <a:t>Ａ、請問上一代和下一代一樣嗎？倘若都一樣，那怎麼創新？倘若下一代都忘了上一代或上上一代，那又怎麼樣傳承？把祖先的智慧結晶刻意掩埋掉的是笨蛋啦！</a:t>
            </a:r>
            <a:endParaRPr kumimoji="1" lang="en-US" altLang="zh-TW" dirty="0"/>
          </a:p>
          <a:p>
            <a:pPr marL="0" indent="0">
              <a:buNone/>
            </a:pPr>
            <a:r>
              <a:rPr kumimoji="1" lang="zh-TW" altLang="en-US" dirty="0"/>
              <a:t>　　創新要有料，傳統就是創新的重要料啦！沒有麵粉（傳統元素），你則麼揉捏做出來水餃、蔥油餅、麵包、蛋糕或披薩或其他各式各樣異想天開好吃的東西（創新）？</a:t>
            </a:r>
            <a:endParaRPr kumimoji="1" lang="en-US" altLang="zh-TW" dirty="0"/>
          </a:p>
          <a:p>
            <a:r>
              <a:rPr kumimoji="1" lang="zh-TW" altLang="en-US" dirty="0"/>
              <a:t>Ｑ、那傳承和創新靠什麼？</a:t>
            </a:r>
            <a:endParaRPr kumimoji="1" lang="en-US" altLang="zh-TW" dirty="0"/>
          </a:p>
          <a:p>
            <a:r>
              <a:rPr kumimoji="1" lang="zh-TW" altLang="en-US" dirty="0"/>
              <a:t>Ａ、教育！教育！教育！</a:t>
            </a:r>
            <a:endParaRPr kumimoji="1" lang="en-US" altLang="zh-TW" dirty="0"/>
          </a:p>
          <a:p>
            <a:r>
              <a:rPr kumimoji="1" lang="zh-TW" altLang="en-US" dirty="0"/>
              <a:t>Ｑ：那教育靠什麼？</a:t>
            </a:r>
            <a:endParaRPr kumimoji="1" lang="en-US" altLang="zh-TW" dirty="0"/>
          </a:p>
          <a:p>
            <a:r>
              <a:rPr kumimoji="1" lang="zh-TW" altLang="en-US" dirty="0"/>
              <a:t>Ａ：要有人受教。人從哪裡來？要生，要生，要生！</a:t>
            </a:r>
            <a:endParaRPr kumimoji="1" lang="en-US" altLang="zh-TW" dirty="0"/>
          </a:p>
          <a:p>
            <a:r>
              <a:rPr kumimoji="1" lang="zh-TW" altLang="en-US" dirty="0"/>
              <a:t>　　也要有人教。終身學習是謂也。那就好好學、快快學、認真學！</a:t>
            </a:r>
            <a:endParaRPr kumimoji="1" lang="en-US" altLang="zh-TW" dirty="0"/>
          </a:p>
          <a:p>
            <a:endParaRPr kumimoji="1" lang="zh-TW" altLang="en-US" dirty="0"/>
          </a:p>
        </p:txBody>
      </p:sp>
    </p:spTree>
    <p:extLst>
      <p:ext uri="{BB962C8B-B14F-4D97-AF65-F5344CB8AC3E}">
        <p14:creationId xmlns:p14="http://schemas.microsoft.com/office/powerpoint/2010/main" val="1193484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8806474-6F4C-4345-A87B-057DDA16EB07}"/>
              </a:ext>
            </a:extLst>
          </p:cNvPr>
          <p:cNvSpPr>
            <a:spLocks noGrp="1"/>
          </p:cNvSpPr>
          <p:nvPr>
            <p:ph type="title"/>
          </p:nvPr>
        </p:nvSpPr>
        <p:spPr/>
        <p:txBody>
          <a:bodyPr/>
          <a:lstStyle/>
          <a:p>
            <a:r>
              <a:rPr kumimoji="1" lang="zh-TW" altLang="en-US" dirty="0"/>
              <a:t>多元文化教育（五）</a:t>
            </a:r>
          </a:p>
        </p:txBody>
      </p:sp>
      <p:sp>
        <p:nvSpPr>
          <p:cNvPr id="3" name="內容版面配置區 2">
            <a:extLst>
              <a:ext uri="{FF2B5EF4-FFF2-40B4-BE49-F238E27FC236}">
                <a16:creationId xmlns:a16="http://schemas.microsoft.com/office/drawing/2014/main" id="{FF024975-06C4-CC4A-9C56-E79B1A8E60E7}"/>
              </a:ext>
            </a:extLst>
          </p:cNvPr>
          <p:cNvSpPr>
            <a:spLocks noGrp="1"/>
          </p:cNvSpPr>
          <p:nvPr>
            <p:ph idx="1"/>
          </p:nvPr>
        </p:nvSpPr>
        <p:spPr>
          <a:xfrm>
            <a:off x="677334" y="1410789"/>
            <a:ext cx="8596668" cy="5107577"/>
          </a:xfrm>
        </p:spPr>
        <p:txBody>
          <a:bodyPr>
            <a:normAutofit fontScale="92500" lnSpcReduction="10000"/>
          </a:bodyPr>
          <a:lstStyle/>
          <a:p>
            <a:r>
              <a:rPr lang="zh-TW" altLang="en-US" sz="2400" dirty="0"/>
              <a:t>議題學習主題：「文化差異 與理解 」，高中階段議題實質內涵：「探討不同群體的文化， 並能從各文化群體的 觀點進行分析」</a:t>
            </a:r>
            <a:endParaRPr lang="en-US" altLang="zh-TW" sz="2400" dirty="0"/>
          </a:p>
          <a:p>
            <a:r>
              <a:rPr lang="zh-TW" altLang="en-US" dirty="0"/>
              <a:t>Ｑ：我爸是閩南人，我媽是客家人，可是我搞不清楚閩南人和客家人的文化到底有什麼差異啦！</a:t>
            </a:r>
            <a:endParaRPr lang="en-US" altLang="zh-TW" dirty="0"/>
          </a:p>
          <a:p>
            <a:r>
              <a:rPr lang="zh-TW" altLang="en-US" dirty="0"/>
              <a:t>Ａ：你別問我。我只知道閩南語和客家化不一樣啦。至於文化差異？你去問客家委員會啦！</a:t>
            </a:r>
            <a:endParaRPr lang="en-US" altLang="zh-TW" dirty="0"/>
          </a:p>
          <a:p>
            <a:r>
              <a:rPr lang="zh-TW" altLang="en-US" dirty="0"/>
              <a:t>Ｑ：閩南人和客家人對於鼓勵小孩接受教育這一點，有什麼文化觀點的差異？</a:t>
            </a:r>
            <a:endParaRPr lang="en-US" altLang="zh-TW" dirty="0"/>
          </a:p>
          <a:p>
            <a:r>
              <a:rPr lang="zh-TW" altLang="en-US" dirty="0"/>
              <a:t>Ａ：你問錯人了，我還沒做這方面的質化研究啦！你去中央研究院問民族所啦！</a:t>
            </a:r>
            <a:endParaRPr lang="en-US" altLang="zh-TW" dirty="0"/>
          </a:p>
          <a:p>
            <a:r>
              <a:rPr lang="zh-TW" altLang="en-US" dirty="0"/>
              <a:t>Ｑ、可是就算問到了，個別情況怎能夠類推到群體呢？</a:t>
            </a:r>
            <a:endParaRPr lang="en-US" altLang="zh-TW" dirty="0"/>
          </a:p>
          <a:p>
            <a:r>
              <a:rPr lang="zh-TW" altLang="en-US" dirty="0"/>
              <a:t>Ａ：現在沒有問卷資料可以用啊，又沒有人在公開釋出的問卷資料裡出這一題！　　要不然你去問中央研究院社會所啦！他們用國家經費做了好多年的臺灣社會變遷基本調查和社會意向調查啦！</a:t>
            </a:r>
            <a:endParaRPr lang="en-US" altLang="zh-TW" dirty="0"/>
          </a:p>
          <a:p>
            <a:r>
              <a:rPr lang="zh-TW" altLang="en-US" dirty="0"/>
              <a:t>Ａ、去中研院問之前，先去圖書館找資料喔！</a:t>
            </a:r>
            <a:endParaRPr lang="en-US" altLang="zh-TW" dirty="0"/>
          </a:p>
          <a:p>
            <a:r>
              <a:rPr lang="zh-TW" altLang="en-US" dirty="0"/>
              <a:t>Ａ：這樣好了，倘若要找問卷資料，先到中央研究院「學術調查研究資料庫」找找看，有沒有人曾經出過這樣的問卷題目，讓你可以用二手資料進行分析啦！</a:t>
            </a:r>
            <a:br>
              <a:rPr lang="zh-TW" altLang="en-US" dirty="0"/>
            </a:br>
            <a:endParaRPr lang="zh-TW" altLang="en-US" dirty="0"/>
          </a:p>
          <a:p>
            <a:endParaRPr kumimoji="1" lang="zh-TW" altLang="en-US" dirty="0"/>
          </a:p>
        </p:txBody>
      </p:sp>
    </p:spTree>
    <p:extLst>
      <p:ext uri="{BB962C8B-B14F-4D97-AF65-F5344CB8AC3E}">
        <p14:creationId xmlns:p14="http://schemas.microsoft.com/office/powerpoint/2010/main" val="798420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6CD7378-DDFD-4C41-B230-EB5F60BAF4CB}"/>
              </a:ext>
            </a:extLst>
          </p:cNvPr>
          <p:cNvSpPr>
            <a:spLocks noGrp="1"/>
          </p:cNvSpPr>
          <p:nvPr>
            <p:ph type="title"/>
          </p:nvPr>
        </p:nvSpPr>
        <p:spPr>
          <a:xfrm>
            <a:off x="2590800" y="1412876"/>
            <a:ext cx="7772400" cy="792163"/>
          </a:xfrm>
        </p:spPr>
        <p:txBody>
          <a:bodyPr>
            <a:normAutofit fontScale="90000"/>
          </a:bodyPr>
          <a:lstStyle/>
          <a:p>
            <a:pPr marL="457200" indent="-457200">
              <a:spcBef>
                <a:spcPct val="20000"/>
              </a:spcBef>
              <a:defRPr/>
            </a:pPr>
            <a:r>
              <a:rPr lang="zh-TW" altLang="en-US" dirty="0">
                <a:solidFill>
                  <a:srgbClr val="2A3D7A"/>
                </a:solidFill>
                <a:cs typeface="+mn-cs"/>
                <a:hlinkClick r:id="rId2" action="ppaction://hlinkfile"/>
              </a:rPr>
              <a:t>十二年國民基本教育課程綱要</a:t>
            </a:r>
            <a:br>
              <a:rPr lang="zh-TW" altLang="en-US" sz="3200" dirty="0">
                <a:solidFill>
                  <a:srgbClr val="5B5249"/>
                </a:solidFill>
                <a:cs typeface="+mn-cs"/>
              </a:rPr>
            </a:br>
            <a:endParaRPr lang="zh-TW" altLang="en-US" dirty="0"/>
          </a:p>
        </p:txBody>
      </p:sp>
      <p:sp>
        <p:nvSpPr>
          <p:cNvPr id="3" name="內容版面配置區 2">
            <a:extLst>
              <a:ext uri="{FF2B5EF4-FFF2-40B4-BE49-F238E27FC236}">
                <a16:creationId xmlns:a16="http://schemas.microsoft.com/office/drawing/2014/main" id="{2B67724C-73CE-7F49-970E-6AD080732B6C}"/>
              </a:ext>
            </a:extLst>
          </p:cNvPr>
          <p:cNvSpPr>
            <a:spLocks noGrp="1"/>
          </p:cNvSpPr>
          <p:nvPr>
            <p:ph idx="1"/>
          </p:nvPr>
        </p:nvSpPr>
        <p:spPr>
          <a:xfrm>
            <a:off x="212035" y="1484314"/>
            <a:ext cx="10151165" cy="4732337"/>
          </a:xfrm>
        </p:spPr>
        <p:txBody>
          <a:bodyPr>
            <a:noAutofit/>
          </a:bodyPr>
          <a:lstStyle/>
          <a:p>
            <a:r>
              <a:rPr lang="zh-TW" altLang="en-US" sz="2800" b="1" dirty="0"/>
              <a:t>課程目標</a:t>
            </a:r>
            <a:endParaRPr lang="en-US" altLang="zh-TW" sz="2800" b="1" dirty="0"/>
          </a:p>
          <a:p>
            <a:pPr marL="569913" lvl="1" indent="0">
              <a:buNone/>
            </a:pPr>
            <a:r>
              <a:rPr lang="zh-TW" altLang="en-US" sz="2800" b="1" dirty="0">
                <a:latin typeface="DFKaiShu-SB-Estd-BF" panose="02010601000101010101" pitchFamily="2" charset="-120"/>
              </a:rPr>
              <a:t>一、</a:t>
            </a:r>
            <a:r>
              <a:rPr lang="zh-TW" altLang="en-US" sz="2800" b="1" dirty="0">
                <a:solidFill>
                  <a:srgbClr val="7030A0"/>
                </a:solidFill>
                <a:latin typeface="DFKaiShu-SB-Estd-BF" panose="02010601000101010101" pitchFamily="2" charset="-120"/>
              </a:rPr>
              <a:t>啟發生命潛能</a:t>
            </a:r>
            <a:r>
              <a:rPr lang="zh-TW" altLang="en-US" sz="2800" b="1" dirty="0">
                <a:latin typeface="DFKaiShu-SB-Estd-BF" panose="02010601000101010101" pitchFamily="2" charset="-120"/>
              </a:rPr>
              <a:t>：啟迪學習的動機，培養 好奇心、探索力、思考力、判斷力與行動力</a:t>
            </a:r>
            <a:endParaRPr lang="en-US" altLang="zh-TW" sz="2800" b="1" dirty="0">
              <a:latin typeface="DFKaiShu-SB-Estd-BF" panose="02010601000101010101" pitchFamily="2" charset="-120"/>
            </a:endParaRPr>
          </a:p>
          <a:p>
            <a:pPr marL="569913" lvl="1" indent="0">
              <a:buNone/>
            </a:pPr>
            <a:r>
              <a:rPr lang="zh-TW" altLang="en-US" sz="2800" b="1" dirty="0">
                <a:latin typeface="DFKaiShu-SB-Estd-BF" panose="02010601000101010101" pitchFamily="2" charset="-120"/>
              </a:rPr>
              <a:t>二、</a:t>
            </a:r>
            <a:r>
              <a:rPr lang="zh-TW" altLang="en-US" sz="2800" b="1" dirty="0">
                <a:solidFill>
                  <a:srgbClr val="7030A0"/>
                </a:solidFill>
                <a:latin typeface="DFKaiShu-SB-Estd-BF" panose="02010601000101010101" pitchFamily="2" charset="-120"/>
              </a:rPr>
              <a:t>陶養生活知能</a:t>
            </a:r>
            <a:r>
              <a:rPr lang="zh-TW" altLang="en-US" sz="2800" b="1" dirty="0">
                <a:latin typeface="DFKaiShu-SB-Estd-BF" panose="02010601000101010101" pitchFamily="2" charset="-120"/>
              </a:rPr>
              <a:t>：培養基本知能，在生活中能融會所學解決問題，適應社會生活。</a:t>
            </a:r>
            <a:endParaRPr lang="en-US" altLang="zh-TW" sz="2800" b="1" dirty="0">
              <a:latin typeface="DFKaiShu-SB-Estd-BF" panose="02010601000101010101" pitchFamily="2" charset="-120"/>
            </a:endParaRPr>
          </a:p>
          <a:p>
            <a:pPr marL="569913" lvl="1" indent="0">
              <a:buNone/>
            </a:pPr>
            <a:r>
              <a:rPr lang="zh-TW" altLang="en-US" sz="2800" b="1" dirty="0">
                <a:latin typeface="DFKaiShu-SB-Estd-BF" panose="02010601000101010101" pitchFamily="2" charset="-120"/>
              </a:rPr>
              <a:t>三、</a:t>
            </a:r>
            <a:r>
              <a:rPr lang="zh-TW" altLang="en-US" sz="2800" b="1" dirty="0">
                <a:solidFill>
                  <a:srgbClr val="7030A0"/>
                </a:solidFill>
                <a:latin typeface="DFKaiShu-SB-Estd-BF" panose="02010601000101010101" pitchFamily="2" charset="-120"/>
              </a:rPr>
              <a:t>促進生涯發展</a:t>
            </a:r>
            <a:r>
              <a:rPr lang="zh-TW" altLang="en-US" sz="2800" b="1" dirty="0">
                <a:latin typeface="DFKaiShu-SB-Estd-BF" panose="02010601000101010101" pitchFamily="2" charset="-120"/>
              </a:rPr>
              <a:t>：導引適性發展，陶冶終身學習的意願與能力</a:t>
            </a:r>
            <a:endParaRPr lang="en-US" altLang="zh-TW" sz="2800" b="1" dirty="0">
              <a:latin typeface="DFKaiShu-SB-Estd-BF" panose="02010601000101010101" pitchFamily="2" charset="-120"/>
            </a:endParaRPr>
          </a:p>
          <a:p>
            <a:pPr marL="569913" lvl="1" indent="0">
              <a:buNone/>
            </a:pPr>
            <a:r>
              <a:rPr lang="zh-TW" altLang="en-US" sz="2800" b="1" dirty="0">
                <a:latin typeface="DFKaiShu-SB-Estd-BF" panose="02010601000101010101" pitchFamily="2" charset="-120"/>
              </a:rPr>
              <a:t>四、</a:t>
            </a:r>
            <a:r>
              <a:rPr lang="zh-TW" altLang="en-US" sz="2800" b="1" dirty="0">
                <a:solidFill>
                  <a:srgbClr val="7030A0"/>
                </a:solidFill>
                <a:latin typeface="DFKaiShu-SB-Estd-BF" panose="02010601000101010101" pitchFamily="2" charset="-120"/>
              </a:rPr>
              <a:t>涵育公民責任</a:t>
            </a:r>
            <a:r>
              <a:rPr lang="zh-TW" altLang="en-US" sz="2800" b="1" dirty="0">
                <a:latin typeface="DFKaiShu-SB-Estd-BF" panose="02010601000101010101" pitchFamily="2" charset="-120"/>
              </a:rPr>
              <a:t>：厚植民主法治觀念、人權理念、道德勇氣、社區</a:t>
            </a:r>
            <a:r>
              <a:rPr lang="en-US" altLang="zh-TW" sz="2800" b="1" dirty="0">
                <a:latin typeface="TimesNewRomanPSMT" panose="02020603050405020304" pitchFamily="18" charset="0"/>
              </a:rPr>
              <a:t>/</a:t>
            </a:r>
            <a:r>
              <a:rPr lang="zh-TW" altLang="en-US" sz="2800" b="1" dirty="0">
                <a:latin typeface="DFKaiShu-SB-Estd-BF" panose="02010601000101010101" pitchFamily="2" charset="-120"/>
              </a:rPr>
              <a:t>部落意識、國家認同與國際理解，並學會自我負責。</a:t>
            </a:r>
            <a:endParaRPr lang="zh-TW" altLang="en-US" sz="2800" b="1" dirty="0"/>
          </a:p>
        </p:txBody>
      </p:sp>
    </p:spTree>
    <p:extLst>
      <p:ext uri="{BB962C8B-B14F-4D97-AF65-F5344CB8AC3E}">
        <p14:creationId xmlns:p14="http://schemas.microsoft.com/office/powerpoint/2010/main" val="29186275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1D05F78-D47D-254B-BCC4-496BC6109AC4}"/>
              </a:ext>
            </a:extLst>
          </p:cNvPr>
          <p:cNvSpPr>
            <a:spLocks noGrp="1"/>
          </p:cNvSpPr>
          <p:nvPr>
            <p:ph type="title"/>
          </p:nvPr>
        </p:nvSpPr>
        <p:spPr/>
        <p:txBody>
          <a:bodyPr/>
          <a:lstStyle/>
          <a:p>
            <a:r>
              <a:rPr kumimoji="1" lang="zh-TW" altLang="en-US" dirty="0"/>
              <a:t>多元文化教育（六）</a:t>
            </a:r>
          </a:p>
        </p:txBody>
      </p:sp>
      <p:sp>
        <p:nvSpPr>
          <p:cNvPr id="3" name="內容版面配置區 2">
            <a:extLst>
              <a:ext uri="{FF2B5EF4-FFF2-40B4-BE49-F238E27FC236}">
                <a16:creationId xmlns:a16="http://schemas.microsoft.com/office/drawing/2014/main" id="{6B6414B0-F956-8142-BCAE-DE6AD68EFF24}"/>
              </a:ext>
            </a:extLst>
          </p:cNvPr>
          <p:cNvSpPr>
            <a:spLocks noGrp="1"/>
          </p:cNvSpPr>
          <p:nvPr>
            <p:ph idx="1"/>
          </p:nvPr>
        </p:nvSpPr>
        <p:spPr>
          <a:xfrm>
            <a:off x="677333" y="1423851"/>
            <a:ext cx="10190963" cy="5159829"/>
          </a:xfrm>
        </p:spPr>
        <p:txBody>
          <a:bodyPr>
            <a:normAutofit fontScale="92500" lnSpcReduction="10000"/>
          </a:bodyPr>
          <a:lstStyle/>
          <a:p>
            <a:r>
              <a:rPr lang="zh-TW" altLang="en-US" sz="2400" dirty="0"/>
              <a:t>議題學習主題：「跨文化的能力」，高中階段議題實質內涵：培養在不同文化間圓融處事的智慧。 </a:t>
            </a:r>
            <a:endParaRPr lang="en-US" altLang="zh-TW" sz="2400" dirty="0"/>
          </a:p>
          <a:p>
            <a:r>
              <a:rPr lang="zh-TW" altLang="en-US" sz="2400" dirty="0"/>
              <a:t>Ｑ</a:t>
            </a:r>
            <a:r>
              <a:rPr lang="en-US" altLang="zh-TW" sz="2400" dirty="0"/>
              <a:t>1</a:t>
            </a:r>
            <a:r>
              <a:rPr lang="zh-TW" altLang="en-US" sz="2400" dirty="0"/>
              <a:t>：我爸是閩南人，我媽是外省人。阿你是要訓練我們族群融合互通婚姻，先培養在不同文化間圓融處事的智慧是不是？還是要培養我們成為政治人物，見閩南人喊台語，見客家人練習說客語，灑錢建蚊子館？</a:t>
            </a:r>
            <a:endParaRPr lang="en-US" altLang="zh-TW" sz="2400" dirty="0"/>
          </a:p>
          <a:p>
            <a:r>
              <a:rPr lang="en-US" altLang="zh-TW" sz="2400" dirty="0"/>
              <a:t>Q2</a:t>
            </a:r>
            <a:r>
              <a:rPr lang="zh-TW" altLang="en-US" sz="2400" dirty="0"/>
              <a:t>：我爸是客家人，我媽是閩南人。阿你講台語是什麼意思？台語是臺灣人講的語言嗎？那為何只有閩南語被稱為台語？難道客語就不是台語？</a:t>
            </a:r>
            <a:endParaRPr lang="en-US" altLang="zh-TW" sz="2400" dirty="0"/>
          </a:p>
          <a:p>
            <a:r>
              <a:rPr lang="en-US" altLang="zh-TW" sz="2400" dirty="0"/>
              <a:t>Q3</a:t>
            </a:r>
            <a:r>
              <a:rPr lang="zh-TW" altLang="en-US" sz="2400" dirty="0"/>
              <a:t>：我是原住民──我要抗議，我的祖先最早在臺灣居住，要講台，我們原住民最台啦！</a:t>
            </a:r>
            <a:endParaRPr lang="en-US" altLang="zh-TW" sz="2400" dirty="0"/>
          </a:p>
          <a:p>
            <a:r>
              <a:rPr lang="zh-TW" altLang="en-US" sz="2400" dirty="0"/>
              <a:t>Ａ：喔，我不是政客啦，我是老師。</a:t>
            </a:r>
            <a:endParaRPr lang="en-US" altLang="zh-TW" sz="2400" dirty="0"/>
          </a:p>
          <a:p>
            <a:pPr marL="0" indent="0">
              <a:buNone/>
            </a:pPr>
            <a:r>
              <a:rPr lang="zh-TW" altLang="en-US" sz="2400" dirty="0"/>
              <a:t>         只能教育下一代要培養智慧喔！用容忍，用尊重，用民主素養，用愛啦！就像你爸爸愛你媽媽一樣啦！</a:t>
            </a:r>
            <a:endParaRPr lang="en-US" altLang="zh-TW" sz="2400" dirty="0"/>
          </a:p>
          <a:p>
            <a:r>
              <a:rPr lang="zh-TW" altLang="en-US" sz="2400" dirty="0"/>
              <a:t>還有，什麼叫容忍？不是不講話才叫容忍</a:t>
            </a:r>
            <a:r>
              <a:rPr lang="zh-TW" altLang="en-US" sz="2400"/>
              <a:t>啦。什麼叫尊重？是</a:t>
            </a:r>
            <a:r>
              <a:rPr lang="zh-TW" altLang="en-US" sz="2400" dirty="0"/>
              <a:t>我知道你的意見雖然和我不一樣，我還是願意傾聽，尊重你講話，捍衛你講話的權利啦。　</a:t>
            </a:r>
          </a:p>
          <a:p>
            <a:endParaRPr kumimoji="1" lang="zh-TW" altLang="en-US" dirty="0"/>
          </a:p>
        </p:txBody>
      </p:sp>
    </p:spTree>
    <p:extLst>
      <p:ext uri="{BB962C8B-B14F-4D97-AF65-F5344CB8AC3E}">
        <p14:creationId xmlns:p14="http://schemas.microsoft.com/office/powerpoint/2010/main" val="37886972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88A63A8-FB8D-6B4A-8484-844777EF10A8}"/>
              </a:ext>
            </a:extLst>
          </p:cNvPr>
          <p:cNvSpPr>
            <a:spLocks noGrp="1"/>
          </p:cNvSpPr>
          <p:nvPr>
            <p:ph type="title"/>
          </p:nvPr>
        </p:nvSpPr>
        <p:spPr/>
        <p:txBody>
          <a:bodyPr/>
          <a:lstStyle/>
          <a:p>
            <a:r>
              <a:rPr kumimoji="1" lang="zh-TW" altLang="en-US" dirty="0"/>
              <a:t>教案撰寫參考範例</a:t>
            </a:r>
          </a:p>
        </p:txBody>
      </p:sp>
      <p:sp>
        <p:nvSpPr>
          <p:cNvPr id="3" name="內容版面配置區 2">
            <a:extLst>
              <a:ext uri="{FF2B5EF4-FFF2-40B4-BE49-F238E27FC236}">
                <a16:creationId xmlns:a16="http://schemas.microsoft.com/office/drawing/2014/main" id="{F51A7BE8-19BE-C04E-9F72-2387D138C85B}"/>
              </a:ext>
            </a:extLst>
          </p:cNvPr>
          <p:cNvSpPr>
            <a:spLocks noGrp="1"/>
          </p:cNvSpPr>
          <p:nvPr>
            <p:ph idx="1"/>
          </p:nvPr>
        </p:nvSpPr>
        <p:spPr>
          <a:xfrm>
            <a:off x="677334" y="1606731"/>
            <a:ext cx="8596668" cy="5146766"/>
          </a:xfrm>
        </p:spPr>
        <p:txBody>
          <a:bodyPr/>
          <a:lstStyle/>
          <a:p>
            <a:r>
              <a:rPr kumimoji="1" lang="zh-CN" altLang="en-US" sz="2800" dirty="0"/>
              <a:t>國立教育研究院議題融入手冊</a:t>
            </a:r>
            <a:endParaRPr kumimoji="1" lang="en-US" altLang="zh-TW" sz="2800" dirty="0"/>
          </a:p>
          <a:p>
            <a:pPr lvl="1"/>
            <a:r>
              <a:rPr lang="zh-TW" altLang="en-US" sz="2800" dirty="0"/>
              <a:t>海洋教育議題融入健康與體育及自然科學領域教學示例 　ｐ．１９８</a:t>
            </a:r>
          </a:p>
          <a:p>
            <a:endParaRPr kumimoji="1" lang="en-US" altLang="zh-TW" sz="2800" dirty="0"/>
          </a:p>
          <a:p>
            <a:r>
              <a:rPr kumimoji="1" lang="zh-TW" altLang="en-US" sz="2800" dirty="0"/>
              <a:t>臺大ＳＵＰＥＲ教案得獎作品</a:t>
            </a:r>
            <a:endParaRPr kumimoji="1" lang="en-US" altLang="zh-TW" sz="2800" dirty="0"/>
          </a:p>
          <a:p>
            <a:pPr algn="just"/>
            <a:endParaRPr kumimoji="1" lang="zh-TW" altLang="en-US" dirty="0"/>
          </a:p>
        </p:txBody>
      </p:sp>
    </p:spTree>
    <p:extLst>
      <p:ext uri="{BB962C8B-B14F-4D97-AF65-F5344CB8AC3E}">
        <p14:creationId xmlns:p14="http://schemas.microsoft.com/office/powerpoint/2010/main" val="12470551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2665610-2837-934D-9D8A-EBE7DC0DF3B1}"/>
              </a:ext>
            </a:extLst>
          </p:cNvPr>
          <p:cNvSpPr>
            <a:spLocks noGrp="1"/>
          </p:cNvSpPr>
          <p:nvPr>
            <p:ph type="title"/>
          </p:nvPr>
        </p:nvSpPr>
        <p:spPr/>
        <p:txBody>
          <a:bodyPr/>
          <a:lstStyle/>
          <a:p>
            <a:r>
              <a:rPr kumimoji="1" lang="zh-TW" altLang="en-US" dirty="0"/>
              <a:t>學生進行分組</a:t>
            </a:r>
          </a:p>
        </p:txBody>
      </p:sp>
      <p:sp>
        <p:nvSpPr>
          <p:cNvPr id="3" name="內容版面配置區 2">
            <a:extLst>
              <a:ext uri="{FF2B5EF4-FFF2-40B4-BE49-F238E27FC236}">
                <a16:creationId xmlns:a16="http://schemas.microsoft.com/office/drawing/2014/main" id="{28EE74D9-C49F-DF47-B393-C88BECE8F0AD}"/>
              </a:ext>
            </a:extLst>
          </p:cNvPr>
          <p:cNvSpPr>
            <a:spLocks noGrp="1"/>
          </p:cNvSpPr>
          <p:nvPr>
            <p:ph idx="1"/>
          </p:nvPr>
        </p:nvSpPr>
        <p:spPr/>
        <p:txBody>
          <a:bodyPr/>
          <a:lstStyle/>
          <a:p>
            <a:r>
              <a:rPr kumimoji="1" lang="zh-TW" altLang="en-US" sz="2800" dirty="0"/>
              <a:t>視修課人數而分組</a:t>
            </a:r>
            <a:endParaRPr kumimoji="1" lang="en-US" altLang="zh-TW" sz="2800" dirty="0"/>
          </a:p>
          <a:p>
            <a:r>
              <a:rPr kumimoji="1" lang="zh-TW" altLang="en-US" sz="2800" dirty="0"/>
              <a:t>各組名單寫於黑板</a:t>
            </a:r>
            <a:endParaRPr kumimoji="1" lang="en-US" altLang="zh-TW" sz="2800" dirty="0"/>
          </a:p>
          <a:p>
            <a:r>
              <a:rPr kumimoji="1" lang="zh-TW" altLang="en-US" sz="2800" dirty="0"/>
              <a:t>各組互流聯絡資訊，名單一份給任課教師</a:t>
            </a:r>
            <a:endParaRPr kumimoji="1" lang="en-US" altLang="zh-TW" sz="2800" dirty="0"/>
          </a:p>
          <a:p>
            <a:r>
              <a:rPr kumimoji="1" lang="zh-TW" altLang="en-US" sz="2800" dirty="0"/>
              <a:t>各組討論作業選擇之議題</a:t>
            </a:r>
            <a:endParaRPr kumimoji="1" lang="en-US" altLang="zh-TW" sz="2800" dirty="0"/>
          </a:p>
          <a:p>
            <a:endParaRPr kumimoji="1" lang="en-US" altLang="zh-TW" sz="2800" dirty="0"/>
          </a:p>
          <a:p>
            <a:endParaRPr kumimoji="1" lang="zh-TW" altLang="en-US" dirty="0"/>
          </a:p>
        </p:txBody>
      </p:sp>
    </p:spTree>
    <p:extLst>
      <p:ext uri="{BB962C8B-B14F-4D97-AF65-F5344CB8AC3E}">
        <p14:creationId xmlns:p14="http://schemas.microsoft.com/office/powerpoint/2010/main" val="4048628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AF3255E-7929-2142-81D9-D64B95CEDE26}"/>
              </a:ext>
            </a:extLst>
          </p:cNvPr>
          <p:cNvSpPr>
            <a:spLocks noGrp="1"/>
          </p:cNvSpPr>
          <p:nvPr>
            <p:ph type="title"/>
          </p:nvPr>
        </p:nvSpPr>
        <p:spPr/>
        <p:txBody>
          <a:bodyPr/>
          <a:lstStyle/>
          <a:p>
            <a:r>
              <a:rPr kumimoji="1" lang="zh-TW" altLang="en-US" dirty="0"/>
              <a:t>十二年國教課綱之教育議題</a:t>
            </a:r>
          </a:p>
        </p:txBody>
      </p:sp>
      <p:sp>
        <p:nvSpPr>
          <p:cNvPr id="3" name="內容版面配置區 2">
            <a:extLst>
              <a:ext uri="{FF2B5EF4-FFF2-40B4-BE49-F238E27FC236}">
                <a16:creationId xmlns:a16="http://schemas.microsoft.com/office/drawing/2014/main" id="{88184860-159A-0A42-819A-BE40153FBB2D}"/>
              </a:ext>
            </a:extLst>
          </p:cNvPr>
          <p:cNvSpPr>
            <a:spLocks noGrp="1"/>
          </p:cNvSpPr>
          <p:nvPr>
            <p:ph idx="1"/>
          </p:nvPr>
        </p:nvSpPr>
        <p:spPr>
          <a:xfrm>
            <a:off x="677333" y="1345475"/>
            <a:ext cx="10281179" cy="5226776"/>
          </a:xfrm>
        </p:spPr>
        <p:txBody>
          <a:bodyPr>
            <a:normAutofit/>
          </a:bodyPr>
          <a:lstStyle/>
          <a:p>
            <a:r>
              <a:rPr lang="zh-TW" altLang="en-US" sz="2800" dirty="0">
                <a:latin typeface="Kaiti TC" panose="02010600040101010101" pitchFamily="2" charset="-120"/>
                <a:ea typeface="Kaiti TC" panose="02010600040101010101" pitchFamily="2" charset="-120"/>
              </a:rPr>
              <a:t>十二年國教課綱特色</a:t>
            </a:r>
            <a:endParaRPr lang="en-US" altLang="zh-TW" sz="2800" dirty="0">
              <a:latin typeface="Kaiti TC" panose="02010600040101010101" pitchFamily="2" charset="-120"/>
              <a:ea typeface="Kaiti TC" panose="02010600040101010101" pitchFamily="2" charset="-120"/>
            </a:endParaRPr>
          </a:p>
          <a:p>
            <a:pPr marL="0" indent="0">
              <a:buNone/>
            </a:pPr>
            <a:r>
              <a:rPr lang="zh-TW" altLang="en-US" sz="2800" dirty="0">
                <a:latin typeface="Kaiti TC" panose="02010600040101010101" pitchFamily="2" charset="-120"/>
                <a:ea typeface="Kaiti TC" panose="02010600040101010101" pitchFamily="2" charset="-120"/>
              </a:rPr>
              <a:t>　　以核心素養作為課程發展的主軸，並將議題融入各領域</a:t>
            </a:r>
            <a:endParaRPr lang="en-US" altLang="zh-TW" sz="2800" dirty="0">
              <a:latin typeface="Kaiti TC" panose="02010600040101010101" pitchFamily="2" charset="-120"/>
              <a:ea typeface="Kaiti TC" panose="02010600040101010101" pitchFamily="2" charset="-120"/>
            </a:endParaRPr>
          </a:p>
          <a:p>
            <a:r>
              <a:rPr lang="zh-TW" altLang="en-US" sz="2800" dirty="0">
                <a:latin typeface="Kaiti TC" panose="02010600040101010101" pitchFamily="2" charset="-120"/>
                <a:ea typeface="Kaiti TC" panose="02010600040101010101" pitchFamily="2" charset="-120"/>
              </a:rPr>
              <a:t>議題常是涉及人類發展與價值的社會 課題，其經由不同領域</a:t>
            </a:r>
            <a:r>
              <a:rPr lang="en-US" altLang="zh-TW" sz="2800" dirty="0">
                <a:latin typeface="Kaiti TC" panose="02010600040101010101" pitchFamily="2" charset="-120"/>
                <a:ea typeface="Kaiti TC" panose="02010600040101010101" pitchFamily="2" charset="-120"/>
              </a:rPr>
              <a:t>/</a:t>
            </a:r>
            <a:r>
              <a:rPr lang="zh-TW" altLang="en-US" sz="2800" dirty="0">
                <a:latin typeface="Kaiti TC" panose="02010600040101010101" pitchFamily="2" charset="-120"/>
                <a:ea typeface="Kaiti TC" panose="02010600040101010101" pitchFamily="2" charset="-120"/>
              </a:rPr>
              <a:t>科目加以探究，有助於學生統整各領域的學習內容，更能豐富與促進 核心素養的陶成。</a:t>
            </a:r>
            <a:endParaRPr lang="en-US" altLang="zh-TW" sz="2800" dirty="0">
              <a:latin typeface="Kaiti TC" panose="02010600040101010101" pitchFamily="2" charset="-120"/>
              <a:ea typeface="Kaiti TC" panose="02010600040101010101" pitchFamily="2" charset="-120"/>
            </a:endParaRPr>
          </a:p>
          <a:p>
            <a:r>
              <a:rPr lang="zh-TW" altLang="en-US" sz="2800" dirty="0">
                <a:latin typeface="Kaiti TC" panose="02010600040101010101" pitchFamily="2" charset="-120"/>
                <a:ea typeface="Kaiti TC" panose="02010600040101010101" pitchFamily="2" charset="-120"/>
              </a:rPr>
              <a:t>十二年國教課綱的議題</a:t>
            </a:r>
            <a:endParaRPr lang="en-US" altLang="zh-TW" sz="2800" dirty="0">
              <a:latin typeface="Kaiti TC" panose="02010600040101010101" pitchFamily="2" charset="-120"/>
              <a:ea typeface="Kaiti TC" panose="02010600040101010101" pitchFamily="2" charset="-120"/>
            </a:endParaRPr>
          </a:p>
          <a:p>
            <a:pPr lvl="1"/>
            <a:r>
              <a:rPr lang="zh-TW" altLang="en-US" sz="2800" dirty="0">
                <a:latin typeface="Kaiti TC" panose="02010600040101010101" pitchFamily="2" charset="-120"/>
                <a:ea typeface="Kaiti TC" panose="02010600040101010101" pitchFamily="2" charset="-120"/>
              </a:rPr>
              <a:t>性別平等、人權、環境、海洋、品德、生命、法治、科技、資訊、能源、安全、防 災、家庭教育、生涯規劃、多元文化、閱讀素養、戶外教育、國際教育、原住民族教育等十九 項議題。</a:t>
            </a:r>
            <a:endParaRPr lang="en-US" altLang="zh-TW" sz="2800" dirty="0">
              <a:latin typeface="Kaiti TC" panose="02010600040101010101" pitchFamily="2" charset="-120"/>
              <a:ea typeface="Kaiti TC" panose="02010600040101010101" pitchFamily="2" charset="-120"/>
            </a:endParaRPr>
          </a:p>
          <a:p>
            <a:endParaRPr lang="en-US" altLang="zh-TW" sz="2800" dirty="0">
              <a:latin typeface="Kaiti TC" panose="02010600040101010101" pitchFamily="2" charset="-120"/>
              <a:ea typeface="Kaiti TC" panose="02010600040101010101" pitchFamily="2" charset="-120"/>
            </a:endParaRPr>
          </a:p>
          <a:p>
            <a:pPr lvl="1"/>
            <a:endParaRPr lang="zh-TW" altLang="en-US" sz="3000" dirty="0">
              <a:latin typeface="Kaiti TC" panose="02010600040101010101" pitchFamily="2" charset="-120"/>
              <a:ea typeface="Kaiti TC" panose="02010600040101010101" pitchFamily="2" charset="-120"/>
            </a:endParaRPr>
          </a:p>
          <a:p>
            <a:endParaRPr kumimoji="1" lang="zh-TW" altLang="en-US" dirty="0"/>
          </a:p>
        </p:txBody>
      </p:sp>
    </p:spTree>
    <p:extLst>
      <p:ext uri="{BB962C8B-B14F-4D97-AF65-F5344CB8AC3E}">
        <p14:creationId xmlns:p14="http://schemas.microsoft.com/office/powerpoint/2010/main" val="4024382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C117C89-33FC-0B4B-94A7-588863874DC2}"/>
              </a:ext>
            </a:extLst>
          </p:cNvPr>
          <p:cNvSpPr>
            <a:spLocks noGrp="1"/>
          </p:cNvSpPr>
          <p:nvPr>
            <p:ph type="title"/>
          </p:nvPr>
        </p:nvSpPr>
        <p:spPr/>
        <p:txBody>
          <a:bodyPr>
            <a:normAutofit/>
          </a:bodyPr>
          <a:lstStyle/>
          <a:p>
            <a:r>
              <a:rPr lang="zh-TW" altLang="en-US" dirty="0"/>
              <a:t>議題的特性（一）</a:t>
            </a:r>
            <a:endParaRPr kumimoji="1" lang="zh-TW" altLang="en-US" dirty="0"/>
          </a:p>
        </p:txBody>
      </p:sp>
      <p:pic>
        <p:nvPicPr>
          <p:cNvPr id="1025" name="Picture 1" descr="page20image9939520">
            <a:extLst>
              <a:ext uri="{FF2B5EF4-FFF2-40B4-BE49-F238E27FC236}">
                <a16:creationId xmlns:a16="http://schemas.microsoft.com/office/drawing/2014/main" id="{227353CF-C606-5845-8A1B-A768A5E52F2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57414" y="1277613"/>
            <a:ext cx="7116588" cy="5280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3484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F0459FB-6F87-D743-B77A-94ED2158AC77}"/>
              </a:ext>
            </a:extLst>
          </p:cNvPr>
          <p:cNvSpPr>
            <a:spLocks noGrp="1"/>
          </p:cNvSpPr>
          <p:nvPr>
            <p:ph type="title"/>
          </p:nvPr>
        </p:nvSpPr>
        <p:spPr/>
        <p:txBody>
          <a:bodyPr/>
          <a:lstStyle/>
          <a:p>
            <a:r>
              <a:rPr lang="zh-TW" altLang="en-US" dirty="0"/>
              <a:t>議題的特性（二）</a:t>
            </a:r>
            <a:endParaRPr kumimoji="1" lang="zh-TW" altLang="en-US" dirty="0"/>
          </a:p>
        </p:txBody>
      </p:sp>
      <p:sp>
        <p:nvSpPr>
          <p:cNvPr id="3" name="內容版面配置區 2">
            <a:extLst>
              <a:ext uri="{FF2B5EF4-FFF2-40B4-BE49-F238E27FC236}">
                <a16:creationId xmlns:a16="http://schemas.microsoft.com/office/drawing/2014/main" id="{CC570FF7-9390-8A43-B364-02D88A74C2D7}"/>
              </a:ext>
            </a:extLst>
          </p:cNvPr>
          <p:cNvSpPr>
            <a:spLocks noGrp="1"/>
          </p:cNvSpPr>
          <p:nvPr>
            <p:ph idx="1"/>
          </p:nvPr>
        </p:nvSpPr>
        <p:spPr>
          <a:xfrm>
            <a:off x="677334" y="2160589"/>
            <a:ext cx="9509654" cy="4583111"/>
          </a:xfrm>
        </p:spPr>
        <p:txBody>
          <a:bodyPr>
            <a:normAutofit fontScale="32500" lnSpcReduction="20000"/>
          </a:bodyPr>
          <a:lstStyle/>
          <a:p>
            <a:r>
              <a:rPr lang="zh-TW" altLang="en-US" sz="8000" dirty="0"/>
              <a:t>時代性 </a:t>
            </a:r>
            <a:endParaRPr lang="en-US" altLang="zh-TW" sz="8000" dirty="0"/>
          </a:p>
          <a:p>
            <a:pPr marL="0" indent="0">
              <a:buNone/>
            </a:pPr>
            <a:r>
              <a:rPr lang="en-US" altLang="zh-TW" sz="8000" dirty="0"/>
              <a:t>	</a:t>
            </a:r>
            <a:r>
              <a:rPr lang="zh-TW" altLang="en-US" sz="8000" dirty="0"/>
              <a:t>隨著時代思潮與社會變遷，某些議題的重要性較以往更為凸顯，學校教育有必要加以重視，以促進學生在當代社會面對這些議題的理解與表現，成為良好國民與世界公民。</a:t>
            </a:r>
            <a:endParaRPr lang="en-US" altLang="zh-TW" sz="8000" dirty="0"/>
          </a:p>
          <a:p>
            <a:r>
              <a:rPr lang="zh-TW" altLang="en-US" sz="8000" dirty="0"/>
              <a:t> 脈絡性 </a:t>
            </a:r>
            <a:endParaRPr lang="en-US" altLang="zh-TW" sz="8000" dirty="0"/>
          </a:p>
          <a:p>
            <a:pPr marL="0" indent="0">
              <a:buNone/>
            </a:pPr>
            <a:r>
              <a:rPr lang="zh-TW" altLang="en-US" sz="8000" dirty="0"/>
              <a:t>　　各國依國際情勢與國內環境，會關注或倡議某些議題，甚至列為國家重要政策</a:t>
            </a:r>
            <a:r>
              <a:rPr lang="en-US" altLang="zh-TW" sz="8000" dirty="0"/>
              <a:t>;</a:t>
            </a:r>
            <a:r>
              <a:rPr lang="zh-TW" altLang="en-US" sz="8000" dirty="0"/>
              <a:t>民間團體 或社群亦可能基於所追求理想，特別關注某些議題，倡議學校教育應納入該等議題。 </a:t>
            </a:r>
            <a:endParaRPr lang="en-US" altLang="zh-TW" sz="8000" dirty="0"/>
          </a:p>
          <a:p>
            <a:pPr>
              <a:buFont typeface="Wingdings" pitchFamily="2" charset="2"/>
              <a:buChar char="l"/>
            </a:pPr>
            <a:r>
              <a:rPr lang="zh-TW" altLang="en-US" sz="8000" dirty="0"/>
              <a:t> 變動性 </a:t>
            </a:r>
            <a:endParaRPr lang="en-US" altLang="zh-TW" sz="8000" dirty="0"/>
          </a:p>
          <a:p>
            <a:pPr marL="0" indent="0">
              <a:buNone/>
            </a:pPr>
            <a:r>
              <a:rPr lang="zh-TW" altLang="en-US" sz="8000" dirty="0"/>
              <a:t>　　議題可能因社會變遷，在內涵上發生改變，甚至有新議題的不斷出現。因此，議題或因時 空的改變，其內涵將產生質變</a:t>
            </a:r>
            <a:r>
              <a:rPr lang="en-US" altLang="zh-TW" sz="8000" dirty="0"/>
              <a:t>;</a:t>
            </a:r>
            <a:r>
              <a:rPr lang="zh-TW" altLang="en-US" sz="8000" dirty="0"/>
              <a:t>或因時代更迭，議題會有所增減。</a:t>
            </a:r>
            <a:endParaRPr lang="en-US" altLang="zh-TW" sz="8000" dirty="0"/>
          </a:p>
          <a:p>
            <a:endParaRPr kumimoji="1" lang="zh-TW" altLang="en-US" dirty="0"/>
          </a:p>
        </p:txBody>
      </p:sp>
    </p:spTree>
    <p:extLst>
      <p:ext uri="{BB962C8B-B14F-4D97-AF65-F5344CB8AC3E}">
        <p14:creationId xmlns:p14="http://schemas.microsoft.com/office/powerpoint/2010/main" val="2583989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934827B-5C76-6E4E-B714-2113E34D4D35}"/>
              </a:ext>
            </a:extLst>
          </p:cNvPr>
          <p:cNvSpPr>
            <a:spLocks noGrp="1"/>
          </p:cNvSpPr>
          <p:nvPr>
            <p:ph type="title"/>
          </p:nvPr>
        </p:nvSpPr>
        <p:spPr/>
        <p:txBody>
          <a:bodyPr/>
          <a:lstStyle/>
          <a:p>
            <a:r>
              <a:rPr lang="zh-TW" altLang="en-US" dirty="0"/>
              <a:t>議題的特性（三）</a:t>
            </a:r>
            <a:endParaRPr kumimoji="1" lang="zh-TW" altLang="en-US" dirty="0"/>
          </a:p>
        </p:txBody>
      </p:sp>
      <p:sp>
        <p:nvSpPr>
          <p:cNvPr id="3" name="內容版面配置區 2">
            <a:extLst>
              <a:ext uri="{FF2B5EF4-FFF2-40B4-BE49-F238E27FC236}">
                <a16:creationId xmlns:a16="http://schemas.microsoft.com/office/drawing/2014/main" id="{5A0BA215-FF1E-2F4C-9655-82B5F8CE23FB}"/>
              </a:ext>
            </a:extLst>
          </p:cNvPr>
          <p:cNvSpPr>
            <a:spLocks noGrp="1"/>
          </p:cNvSpPr>
          <p:nvPr>
            <p:ph idx="1"/>
          </p:nvPr>
        </p:nvSpPr>
        <p:spPr/>
        <p:txBody>
          <a:bodyPr>
            <a:normAutofit fontScale="92500" lnSpcReduction="20000"/>
          </a:bodyPr>
          <a:lstStyle/>
          <a:p>
            <a:pPr>
              <a:buFont typeface="Wingdings" pitchFamily="2" charset="2"/>
              <a:buChar char="l"/>
            </a:pPr>
            <a:r>
              <a:rPr lang="zh-TW" altLang="en-US" dirty="0"/>
              <a:t> </a:t>
            </a:r>
            <a:r>
              <a:rPr lang="zh-TW" altLang="en-US" sz="3200" dirty="0"/>
              <a:t>討論性 </a:t>
            </a:r>
            <a:endParaRPr lang="en-US" altLang="zh-TW" sz="3200" dirty="0"/>
          </a:p>
          <a:p>
            <a:pPr marL="0" indent="0">
              <a:buNone/>
            </a:pPr>
            <a:r>
              <a:rPr lang="en-US" altLang="zh-TW" sz="3200" dirty="0"/>
              <a:t>	</a:t>
            </a:r>
            <a:r>
              <a:rPr lang="zh-TW" altLang="en-US" sz="3200" dirty="0"/>
              <a:t>議題是人類社會發展中具高度討論的問題，社會各界對該議題可能存在對立觀點和意見，其處理攸關社會發展，需要藉由教育加以耙梳釐析。</a:t>
            </a:r>
            <a:endParaRPr lang="en-US" altLang="zh-TW" sz="3200" dirty="0"/>
          </a:p>
          <a:p>
            <a:r>
              <a:rPr lang="zh-TW" altLang="en-US" sz="3200" dirty="0"/>
              <a:t> 跨領域 </a:t>
            </a:r>
            <a:endParaRPr lang="en-US" altLang="zh-TW" sz="3200" dirty="0"/>
          </a:p>
          <a:p>
            <a:pPr marL="0" indent="0">
              <a:buNone/>
            </a:pPr>
            <a:r>
              <a:rPr lang="zh-TW" altLang="en-US" sz="3200" dirty="0"/>
              <a:t>　　議題通常難以從單一的學科知識即可全面理解與解決，其跨領域的性質使得議題需由跨 領域角度去探究，以獲致較寬廣的理解，從而對爭議性的問題得以有效回應與處理。 </a:t>
            </a:r>
          </a:p>
          <a:p>
            <a:endParaRPr kumimoji="1" lang="zh-TW" altLang="en-US" dirty="0"/>
          </a:p>
        </p:txBody>
      </p:sp>
    </p:spTree>
    <p:extLst>
      <p:ext uri="{BB962C8B-B14F-4D97-AF65-F5344CB8AC3E}">
        <p14:creationId xmlns:p14="http://schemas.microsoft.com/office/powerpoint/2010/main" val="3993483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E447A58-45CC-6544-AE47-B7EFCBAF7622}"/>
              </a:ext>
            </a:extLst>
          </p:cNvPr>
          <p:cNvSpPr>
            <a:spLocks noGrp="1"/>
          </p:cNvSpPr>
          <p:nvPr>
            <p:ph type="title"/>
          </p:nvPr>
        </p:nvSpPr>
        <p:spPr/>
        <p:txBody>
          <a:bodyPr/>
          <a:lstStyle/>
          <a:p>
            <a:r>
              <a:rPr lang="zh-TW" altLang="en-US" dirty="0"/>
              <a:t>為什麼要進行議題融入？──議題融入課程之重要性（一）　</a:t>
            </a:r>
            <a:endParaRPr kumimoji="1" lang="zh-TW" altLang="en-US" dirty="0"/>
          </a:p>
        </p:txBody>
      </p:sp>
      <p:sp>
        <p:nvSpPr>
          <p:cNvPr id="3" name="內容版面配置區 2">
            <a:extLst>
              <a:ext uri="{FF2B5EF4-FFF2-40B4-BE49-F238E27FC236}">
                <a16:creationId xmlns:a16="http://schemas.microsoft.com/office/drawing/2014/main" id="{B88948C7-D32A-6A47-B4CA-E67EC86968E3}"/>
              </a:ext>
            </a:extLst>
          </p:cNvPr>
          <p:cNvSpPr>
            <a:spLocks noGrp="1"/>
          </p:cNvSpPr>
          <p:nvPr>
            <p:ph idx="1"/>
          </p:nvPr>
        </p:nvSpPr>
        <p:spPr>
          <a:xfrm>
            <a:off x="677334" y="1930401"/>
            <a:ext cx="8596668" cy="4110962"/>
          </a:xfrm>
        </p:spPr>
        <p:txBody>
          <a:bodyPr/>
          <a:lstStyle/>
          <a:p>
            <a:endParaRPr kumimoji="1" lang="zh-TW" altLang="en-US" dirty="0"/>
          </a:p>
        </p:txBody>
      </p:sp>
      <p:sp>
        <p:nvSpPr>
          <p:cNvPr id="6" name="Rectangle 1">
            <a:extLst>
              <a:ext uri="{FF2B5EF4-FFF2-40B4-BE49-F238E27FC236}">
                <a16:creationId xmlns:a16="http://schemas.microsoft.com/office/drawing/2014/main" id="{71D56C9C-6657-F647-91FE-20712184D4BD}"/>
              </a:ext>
            </a:extLst>
          </p:cNvPr>
          <p:cNvSpPr>
            <a:spLocks noChangeArrowheads="1"/>
          </p:cNvSpPr>
          <p:nvPr/>
        </p:nvSpPr>
        <p:spPr bwMode="auto">
          <a:xfrm>
            <a:off x="2014537" y="3359889"/>
            <a:ext cx="21610546" cy="1554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a:ln>
                  <a:noFill/>
                </a:ln>
                <a:solidFill>
                  <a:schemeClr val="tx1"/>
                </a:solidFill>
                <a:effectLst/>
                <a:latin typeface="Arial" panose="020B0604020202020204" pitchFamily="34" charset="0"/>
                <a:ea typeface="MicrosoftJhengHeiRegular"/>
              </a:rPr>
              <a:t>圖 1.2.1 議題的教與學 </a:t>
            </a:r>
            <a:endParaRPr kumimoji="0" lang="zh-TW" altLang="zh-TW" sz="9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800" b="0" i="0" u="none" strike="noStrike" cap="none" normalizeH="0" baseline="0">
                <a:ln>
                  <a:noFill/>
                </a:ln>
                <a:solidFill>
                  <a:schemeClr val="tx1"/>
                </a:solidFill>
                <a:effectLst/>
                <a:latin typeface="Arial" panose="020B0604020202020204" pitchFamily="34" charset="0"/>
              </a:rPr>
              <a:t>  </a:t>
            </a:r>
            <a:r>
              <a:rPr kumimoji="0" lang="zh-TW" altLang="zh-TW" sz="8300" b="0" i="0" u="none" strike="noStrike" cap="none" normalizeH="0" baseline="0">
                <a:ln>
                  <a:noFill/>
                </a:ln>
                <a:solidFill>
                  <a:schemeClr val="tx1"/>
                </a:solidFill>
                <a:effectLst/>
                <a:latin typeface="Arial" panose="020B0604020202020204" pitchFamily="34" charset="0"/>
              </a:rPr>
              <a:t> </a:t>
            </a:r>
            <a:endParaRPr kumimoji="0" lang="zh-TW" altLang="zh-TW" sz="1800" b="0" i="0" u="none" strike="noStrike" cap="none" normalizeH="0" baseline="0">
              <a:ln>
                <a:noFill/>
              </a:ln>
              <a:solidFill>
                <a:schemeClr val="tx1"/>
              </a:solidFill>
              <a:effectLst/>
              <a:latin typeface="Arial" panose="020B0604020202020204" pitchFamily="34" charset="0"/>
            </a:endParaRPr>
          </a:p>
        </p:txBody>
      </p:sp>
      <p:pic>
        <p:nvPicPr>
          <p:cNvPr id="7" name="Picture 2" descr="page20image9944720">
            <a:extLst>
              <a:ext uri="{FF2B5EF4-FFF2-40B4-BE49-F238E27FC236}">
                <a16:creationId xmlns:a16="http://schemas.microsoft.com/office/drawing/2014/main" id="{8CF8A459-919E-6A43-9A53-0FDAF06F9B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6612" y="2671763"/>
            <a:ext cx="6122988" cy="3369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9436640"/>
      </p:ext>
    </p:extLst>
  </p:cSld>
  <p:clrMapOvr>
    <a:masterClrMapping/>
  </p:clrMapOvr>
</p:sld>
</file>

<file path=ppt/theme/theme1.xml><?xml version="1.0" encoding="utf-8"?>
<a:theme xmlns:a="http://schemas.openxmlformats.org/drawingml/2006/main" name="多面向">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多面向</Template>
  <TotalTime>249</TotalTime>
  <Words>3092</Words>
  <Application>Microsoft Macintosh PowerPoint</Application>
  <PresentationFormat>寬螢幕</PresentationFormat>
  <Paragraphs>268</Paragraphs>
  <Slides>42</Slides>
  <Notes>1</Notes>
  <HiddenSlides>0</HiddenSlides>
  <MMClips>0</MMClips>
  <ScaleCrop>false</ScaleCrop>
  <HeadingPairs>
    <vt:vector size="6" baseType="variant">
      <vt:variant>
        <vt:lpstr>使用字型</vt:lpstr>
      </vt:variant>
      <vt:variant>
        <vt:i4>14</vt:i4>
      </vt:variant>
      <vt:variant>
        <vt:lpstr>佈景主題</vt:lpstr>
      </vt:variant>
      <vt:variant>
        <vt:i4>1</vt:i4>
      </vt:variant>
      <vt:variant>
        <vt:lpstr>投影片標題</vt:lpstr>
      </vt:variant>
      <vt:variant>
        <vt:i4>42</vt:i4>
      </vt:variant>
    </vt:vector>
  </HeadingPairs>
  <TitlesOfParts>
    <vt:vector size="57" baseType="lpstr">
      <vt:lpstr>微軟正黑體</vt:lpstr>
      <vt:lpstr>新細明體</vt:lpstr>
      <vt:lpstr>DFKaiShu-SB-Estd-BF</vt:lpstr>
      <vt:lpstr>方正姚体</vt:lpstr>
      <vt:lpstr>Kaiti TC</vt:lpstr>
      <vt:lpstr>MicrosoftJhengHeiBold</vt:lpstr>
      <vt:lpstr>MicrosoftJhengHeiRegular</vt:lpstr>
      <vt:lpstr>华文新魏</vt:lpstr>
      <vt:lpstr>Arial</vt:lpstr>
      <vt:lpstr>Calibri</vt:lpstr>
      <vt:lpstr>TimesNewRomanPSMT</vt:lpstr>
      <vt:lpstr>Trebuchet MS</vt:lpstr>
      <vt:lpstr>Wingdings</vt:lpstr>
      <vt:lpstr>Wingdings 3</vt:lpstr>
      <vt:lpstr>多面向</vt:lpstr>
      <vt:lpstr>教育議題</vt:lpstr>
      <vt:lpstr>十二年國教──理念與願景</vt:lpstr>
      <vt:lpstr>核心素養（三面向九大項目）──知識、能力、態度</vt:lpstr>
      <vt:lpstr>十二年國民基本教育課程綱要 </vt:lpstr>
      <vt:lpstr>十二年國教課綱之教育議題</vt:lpstr>
      <vt:lpstr>議題的特性（一）</vt:lpstr>
      <vt:lpstr>議題的特性（二）</vt:lpstr>
      <vt:lpstr>議題的特性（三）</vt:lpstr>
      <vt:lpstr>為什麼要進行議題融入？──議題融入課程之重要性（一）　</vt:lpstr>
      <vt:lpstr>為什麼要進行議題融入？──議題融入課程之重要性（二） </vt:lpstr>
      <vt:lpstr>為什麼要進行議題融入？──議題融入課程之重要性（三）</vt:lpstr>
      <vt:lpstr>議題融入之機制　</vt:lpstr>
      <vt:lpstr>學習資源</vt:lpstr>
      <vt:lpstr>活動</vt:lpstr>
      <vt:lpstr>十九項教育議題與學習目標（一）</vt:lpstr>
      <vt:lpstr>十九項教育議題與學習目標（二）</vt:lpstr>
      <vt:lpstr>十九項教育議題與學習目標（三）</vt:lpstr>
      <vt:lpstr>十九項教育議題與學習目標（四）</vt:lpstr>
      <vt:lpstr>十九項教育議題與學習目標（五）</vt:lpstr>
      <vt:lpstr>十九項教育議題與學習目標（六）</vt:lpstr>
      <vt:lpstr>十九項教育議題與學習目標（七）</vt:lpstr>
      <vt:lpstr>十九項教育議題與學習目標（八）</vt:lpstr>
      <vt:lpstr>議題在十二年國教課綱中的類別</vt:lpstr>
      <vt:lpstr>活動</vt:lpstr>
      <vt:lpstr>分組討論</vt:lpstr>
      <vt:lpstr>分組討論</vt:lpstr>
      <vt:lpstr>教案撰寫</vt:lpstr>
      <vt:lpstr>議題融入課程之種類──議題融入手冊</vt:lpstr>
      <vt:lpstr>教育議題設計之課程種類</vt:lpstr>
      <vt:lpstr>PowerPoint 簡報</vt:lpstr>
      <vt:lpstr>形塑具議題理念的校園  </vt:lpstr>
      <vt:lpstr>PowerPoint 簡報</vt:lpstr>
      <vt:lpstr>活動</vt:lpstr>
      <vt:lpstr>科技教育/資訊教育篇</vt:lpstr>
      <vt:lpstr>多元文化教育（一）</vt:lpstr>
      <vt:lpstr>PowerPoint 簡報</vt:lpstr>
      <vt:lpstr>多元文化教育（三）及其他教育議題</vt:lpstr>
      <vt:lpstr>多元文化教育（四）</vt:lpstr>
      <vt:lpstr>多元文化教育（五）</vt:lpstr>
      <vt:lpstr>多元文化教育（六）</vt:lpstr>
      <vt:lpstr>教案撰寫參考範例</vt:lpstr>
      <vt:lpstr>學生進行分組</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教育議題</dc:title>
  <dc:creator>Microsoft Office 使用者</dc:creator>
  <cp:lastModifiedBy>Microsoft Office 使用者</cp:lastModifiedBy>
  <cp:revision>38</cp:revision>
  <cp:lastPrinted>2019-09-15T22:12:25Z</cp:lastPrinted>
  <dcterms:created xsi:type="dcterms:W3CDTF">2019-09-08T20:58:37Z</dcterms:created>
  <dcterms:modified xsi:type="dcterms:W3CDTF">2020-03-02T02:03:00Z</dcterms:modified>
</cp:coreProperties>
</file>