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8" r:id="rId3"/>
    <p:sldId id="309" r:id="rId4"/>
    <p:sldId id="310" r:id="rId5"/>
    <p:sldId id="305" r:id="rId6"/>
    <p:sldId id="262" r:id="rId7"/>
    <p:sldId id="263" r:id="rId8"/>
    <p:sldId id="312" r:id="rId9"/>
    <p:sldId id="311" r:id="rId10"/>
    <p:sldId id="306" r:id="rId11"/>
    <p:sldId id="307" r:id="rId12"/>
    <p:sldId id="320" r:id="rId13"/>
    <p:sldId id="323" r:id="rId14"/>
    <p:sldId id="321" r:id="rId15"/>
    <p:sldId id="322" r:id="rId16"/>
    <p:sldId id="304" r:id="rId17"/>
    <p:sldId id="300" r:id="rId18"/>
    <p:sldId id="301" r:id="rId19"/>
    <p:sldId id="302" r:id="rId20"/>
    <p:sldId id="303" r:id="rId21"/>
    <p:sldId id="257" r:id="rId22"/>
    <p:sldId id="260" r:id="rId23"/>
    <p:sldId id="314" r:id="rId24"/>
    <p:sldId id="315" r:id="rId25"/>
    <p:sldId id="316" r:id="rId26"/>
    <p:sldId id="319" r:id="rId27"/>
    <p:sldId id="318" r:id="rId28"/>
    <p:sldId id="261"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AECED-527B-F64F-8F59-6E948156A63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06FA2117-BFC9-884F-BC59-AD6995F47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4D43DCD5-29DD-F340-ADDF-09752750869B}"/>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BB4CA927-5456-B84B-929D-52C8E3DE77F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737EA8F-D08B-3A42-871A-EE664FE2580D}"/>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28013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678C22-D193-5048-87D5-EC824E8A159D}"/>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B3CC4C4-A019-5E4E-BF3E-1CC1989C0969}"/>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B57DF81-C8E0-C240-A767-8F6B20EBEC94}"/>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3374DE2B-E0EC-B747-905C-3B97C0E302B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E1E39DB-E067-FF4A-B4C5-BE611D3D3B12}"/>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273803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F4E300D-B4E5-F44E-8350-526777A43FB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8432162-82AD-F346-918F-2D74FEBCF70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B6EDD37-186B-E04C-AEC9-1BAA866C361E}"/>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001A20FD-3433-C643-9E31-8B237656F71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614156B-2ED5-B04D-A1B0-0C2489176AF3}"/>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399745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A0082-0E2D-2D4C-8B58-4AB8B3D930F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D9751A7-14FE-2A48-AA43-C935CFADF40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0F46EA0-3CA0-7B49-92BB-2BDD96FCCDA7}"/>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3194077A-B7FF-8246-B8DA-57B2D8C508B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91C95CD-03FB-0346-B232-4B8F5D57BD33}"/>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39820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06E90-1AB3-9E44-B767-FE94E42F02EF}"/>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B67903F-DFC4-BC4B-8D3B-35E2737AD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E84F50BC-6023-8140-9048-352EAFC59A54}"/>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97FA816D-F2D3-D249-9633-8704A2500E9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A6D5C3-CEF0-7E43-B771-27A325AB7179}"/>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90951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FA96E0-D95C-B241-A654-91657F533E2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A740BD5-8819-2346-9AB2-2D3439EDE02F}"/>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AD7CD244-C2F8-A847-8CF6-25766879095C}"/>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AB9DBDB2-21F8-1F48-8D4D-CD81B1A0244A}"/>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6" name="頁尾版面配置區 5">
            <a:extLst>
              <a:ext uri="{FF2B5EF4-FFF2-40B4-BE49-F238E27FC236}">
                <a16:creationId xmlns:a16="http://schemas.microsoft.com/office/drawing/2014/main" id="{510CE569-CAFB-034B-AC07-C0E9CC161F4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3472D62-AF10-E540-9EF9-4937448DF806}"/>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212495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56C6C-917D-AB4A-A0CC-392E9B5FD94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8D4409B-7085-9542-83A0-6AE900299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FA9BDD7-C774-BE4D-9B17-FED99B4E97B0}"/>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2E92D88-5D05-2C44-8906-9DFE136DD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87D66BA-5C5A-3047-B5B0-8697890C1012}"/>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41AC5D49-3E26-8347-8FF5-79A5D529EC7A}"/>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8" name="頁尾版面配置區 7">
            <a:extLst>
              <a:ext uri="{FF2B5EF4-FFF2-40B4-BE49-F238E27FC236}">
                <a16:creationId xmlns:a16="http://schemas.microsoft.com/office/drawing/2014/main" id="{69FB3CCA-0F30-EB42-A418-41F8FFC490FE}"/>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F87614C7-71D8-8844-8330-1E7005BE1001}"/>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85431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99F90C-AC8B-7A4B-BA46-61E0E5C4E9B7}"/>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1467219D-988B-234F-B880-4298BA87EE13}"/>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4" name="頁尾版面配置區 3">
            <a:extLst>
              <a:ext uri="{FF2B5EF4-FFF2-40B4-BE49-F238E27FC236}">
                <a16:creationId xmlns:a16="http://schemas.microsoft.com/office/drawing/2014/main" id="{7EB835C1-D827-AF4D-A87F-E45B6D59984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68CCCB90-F8E4-724E-BC19-4299E73A7F14}"/>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228282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1C3366D-2BB5-1F4D-8E1D-93BBBD9E3F32}"/>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3" name="頁尾版面配置區 2">
            <a:extLst>
              <a:ext uri="{FF2B5EF4-FFF2-40B4-BE49-F238E27FC236}">
                <a16:creationId xmlns:a16="http://schemas.microsoft.com/office/drawing/2014/main" id="{DC7453F9-C3FD-9044-8676-D5AF68A13F4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7ABD4FAD-A62A-9A45-B415-13F39C24EE03}"/>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300638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069CB-CF20-A64E-B45A-5408A1C3178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0D12733-DAE2-4340-A63F-1649F6C36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B49EA59C-86A1-4F44-9EC9-1084327E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9607197-AC9B-6240-A2DC-047C98CBC5EE}"/>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6" name="頁尾版面配置區 5">
            <a:extLst>
              <a:ext uri="{FF2B5EF4-FFF2-40B4-BE49-F238E27FC236}">
                <a16:creationId xmlns:a16="http://schemas.microsoft.com/office/drawing/2014/main" id="{092F39E4-1C5C-3145-AB85-653FD347729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D2CDBDF-E8EB-DD4C-AEB7-346C7C919DA4}"/>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31035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5D4F1-EAFF-6142-8201-5A8B5730605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AAAB7B3-5123-D04C-9E03-B1118143A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ADEEF68-668F-0241-8287-1D57B6793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AC25156-8F42-564A-A327-BD3D1523C710}"/>
              </a:ext>
            </a:extLst>
          </p:cNvPr>
          <p:cNvSpPr>
            <a:spLocks noGrp="1"/>
          </p:cNvSpPr>
          <p:nvPr>
            <p:ph type="dt" sz="half" idx="10"/>
          </p:nvPr>
        </p:nvSpPr>
        <p:spPr/>
        <p:txBody>
          <a:bodyPr/>
          <a:lstStyle/>
          <a:p>
            <a:fld id="{F04F22C1-B336-CB45-B8EB-3B9A9565BCAF}" type="datetimeFigureOut">
              <a:rPr kumimoji="1" lang="zh-TW" altLang="en-US" smtClean="0"/>
              <a:t>2019/10/19</a:t>
            </a:fld>
            <a:endParaRPr kumimoji="1" lang="zh-TW" altLang="en-US"/>
          </a:p>
        </p:txBody>
      </p:sp>
      <p:sp>
        <p:nvSpPr>
          <p:cNvPr id="6" name="頁尾版面配置區 5">
            <a:extLst>
              <a:ext uri="{FF2B5EF4-FFF2-40B4-BE49-F238E27FC236}">
                <a16:creationId xmlns:a16="http://schemas.microsoft.com/office/drawing/2014/main" id="{6A133A92-2890-F944-BDB6-C3D7FEEBDAD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24BFB80-8D21-2141-B398-F7E19349585E}"/>
              </a:ext>
            </a:extLst>
          </p:cNvPr>
          <p:cNvSpPr>
            <a:spLocks noGrp="1"/>
          </p:cNvSpPr>
          <p:nvPr>
            <p:ph type="sldNum" sz="quarter" idx="12"/>
          </p:nvPr>
        </p:nvSpPr>
        <p:spPr/>
        <p:txBody>
          <a:body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251392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E2AC931-7461-AF41-BD61-4320A429C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EE775F2-3E62-A544-8CE8-61361F90F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A0E2A1-92B8-A844-BFEB-0739D650E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F22C1-B336-CB45-B8EB-3B9A9565BCAF}" type="datetimeFigureOut">
              <a:rPr kumimoji="1" lang="zh-TW" altLang="en-US" smtClean="0"/>
              <a:t>2019/10/19</a:t>
            </a:fld>
            <a:endParaRPr kumimoji="1" lang="zh-TW" altLang="en-US"/>
          </a:p>
        </p:txBody>
      </p:sp>
      <p:sp>
        <p:nvSpPr>
          <p:cNvPr id="5" name="頁尾版面配置區 4">
            <a:extLst>
              <a:ext uri="{FF2B5EF4-FFF2-40B4-BE49-F238E27FC236}">
                <a16:creationId xmlns:a16="http://schemas.microsoft.com/office/drawing/2014/main" id="{822EB234-74D1-014C-9B3C-3BC67005B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6D54449-3CBA-6C48-8781-37116D869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A480D-E98F-F548-8C90-8E54F171B690}" type="slidenum">
              <a:rPr kumimoji="1" lang="zh-TW" altLang="en-US" smtClean="0"/>
              <a:t>‹#›</a:t>
            </a:fld>
            <a:endParaRPr kumimoji="1" lang="zh-TW" altLang="en-US"/>
          </a:p>
        </p:txBody>
      </p:sp>
    </p:spTree>
    <p:extLst>
      <p:ext uri="{BB962C8B-B14F-4D97-AF65-F5344CB8AC3E}">
        <p14:creationId xmlns:p14="http://schemas.microsoft.com/office/powerpoint/2010/main" val="411473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750E62-260A-E14B-A2C7-8360D6ABED4C}"/>
              </a:ext>
            </a:extLst>
          </p:cNvPr>
          <p:cNvSpPr>
            <a:spLocks noGrp="1"/>
          </p:cNvSpPr>
          <p:nvPr>
            <p:ph type="ctrTitle"/>
          </p:nvPr>
        </p:nvSpPr>
        <p:spPr/>
        <p:txBody>
          <a:bodyPr/>
          <a:lstStyle/>
          <a:p>
            <a:r>
              <a:rPr kumimoji="1" lang="zh-TW" altLang="en-US" dirty="0"/>
              <a:t>法治教育</a:t>
            </a:r>
          </a:p>
        </p:txBody>
      </p:sp>
      <p:sp>
        <p:nvSpPr>
          <p:cNvPr id="3" name="副標題 2">
            <a:extLst>
              <a:ext uri="{FF2B5EF4-FFF2-40B4-BE49-F238E27FC236}">
                <a16:creationId xmlns:a16="http://schemas.microsoft.com/office/drawing/2014/main" id="{B4489D7F-11A2-104C-B1B0-A190B213684E}"/>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127412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2BA086-7F0B-D94B-8CBA-AEF8551BB698}"/>
              </a:ext>
            </a:extLst>
          </p:cNvPr>
          <p:cNvSpPr>
            <a:spLocks noGrp="1"/>
          </p:cNvSpPr>
          <p:nvPr>
            <p:ph type="title"/>
          </p:nvPr>
        </p:nvSpPr>
        <p:spPr/>
        <p:txBody>
          <a:bodyPr/>
          <a:lstStyle/>
          <a:p>
            <a:r>
              <a:rPr kumimoji="1" lang="zh-TW" altLang="en-US" dirty="0"/>
              <a:t>活動──討論</a:t>
            </a:r>
          </a:p>
        </p:txBody>
      </p:sp>
      <p:sp>
        <p:nvSpPr>
          <p:cNvPr id="3" name="內容版面配置區 2">
            <a:extLst>
              <a:ext uri="{FF2B5EF4-FFF2-40B4-BE49-F238E27FC236}">
                <a16:creationId xmlns:a16="http://schemas.microsoft.com/office/drawing/2014/main" id="{62CC9034-4A80-BE4F-94EB-3430D244402E}"/>
              </a:ext>
            </a:extLst>
          </p:cNvPr>
          <p:cNvSpPr>
            <a:spLocks noGrp="1"/>
          </p:cNvSpPr>
          <p:nvPr>
            <p:ph idx="1"/>
          </p:nvPr>
        </p:nvSpPr>
        <p:spPr/>
        <p:txBody>
          <a:bodyPr/>
          <a:lstStyle/>
          <a:p>
            <a:endParaRPr kumimoji="1" lang="en-US" altLang="zh-TW" dirty="0"/>
          </a:p>
          <a:p>
            <a:endParaRPr kumimoji="1" lang="en-US" altLang="zh-TW" dirty="0"/>
          </a:p>
          <a:p>
            <a:r>
              <a:rPr kumimoji="1" lang="zh-TW" altLang="en-US" dirty="0"/>
              <a:t>以行使民國</a:t>
            </a:r>
            <a:r>
              <a:rPr kumimoji="1" lang="en-US" altLang="zh-TW" dirty="0"/>
              <a:t>105</a:t>
            </a:r>
            <a:r>
              <a:rPr kumimoji="1" lang="zh-TW" altLang="en-US" dirty="0"/>
              <a:t>年大法官同意權為例，你認為立法院的問政品質如何？</a:t>
            </a:r>
          </a:p>
        </p:txBody>
      </p:sp>
    </p:spTree>
    <p:extLst>
      <p:ext uri="{BB962C8B-B14F-4D97-AF65-F5344CB8AC3E}">
        <p14:creationId xmlns:p14="http://schemas.microsoft.com/office/powerpoint/2010/main" val="29682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0A31F-11C9-0D43-8903-5C5653B025D7}"/>
              </a:ext>
            </a:extLst>
          </p:cNvPr>
          <p:cNvSpPr>
            <a:spLocks noGrp="1"/>
          </p:cNvSpPr>
          <p:nvPr>
            <p:ph type="title"/>
          </p:nvPr>
        </p:nvSpPr>
        <p:spPr/>
        <p:txBody>
          <a:bodyPr/>
          <a:lstStyle/>
          <a:p>
            <a:r>
              <a:rPr kumimoji="1" lang="zh-TW" altLang="en-US" dirty="0"/>
              <a:t>活動</a:t>
            </a:r>
          </a:p>
        </p:txBody>
      </p:sp>
      <p:sp>
        <p:nvSpPr>
          <p:cNvPr id="3" name="內容版面配置區 2">
            <a:extLst>
              <a:ext uri="{FF2B5EF4-FFF2-40B4-BE49-F238E27FC236}">
                <a16:creationId xmlns:a16="http://schemas.microsoft.com/office/drawing/2014/main" id="{1859108B-CB70-C14C-89BF-20ECC101B60A}"/>
              </a:ext>
            </a:extLst>
          </p:cNvPr>
          <p:cNvSpPr>
            <a:spLocks noGrp="1"/>
          </p:cNvSpPr>
          <p:nvPr>
            <p:ph idx="1"/>
          </p:nvPr>
        </p:nvSpPr>
        <p:spPr/>
        <p:txBody>
          <a:bodyPr>
            <a:normAutofit fontScale="92500"/>
          </a:bodyPr>
          <a:lstStyle/>
          <a:p>
            <a:r>
              <a:rPr kumimoji="1" lang="zh-TW" altLang="en-US" sz="3600" dirty="0"/>
              <a:t>閱讀司法院公布之大法官釋憲第</a:t>
            </a:r>
            <a:r>
              <a:rPr kumimoji="1" lang="en-US" altLang="zh-TW" sz="3600" dirty="0"/>
              <a:t>782</a:t>
            </a:r>
            <a:r>
              <a:rPr kumimoji="1" lang="zh-TW" altLang="en-US" sz="3600" dirty="0"/>
              <a:t>號解釋，湯德宗大法官不同意理由書第</a:t>
            </a:r>
            <a:r>
              <a:rPr kumimoji="1" lang="en-US" altLang="zh-TW" sz="3600" dirty="0"/>
              <a:t>44</a:t>
            </a:r>
            <a:r>
              <a:rPr kumimoji="1" lang="zh-TW" altLang="en-US" sz="3600" dirty="0"/>
              <a:t>頁至第＊頁────「肆、不堪回首的審查程序」</a:t>
            </a:r>
            <a:endParaRPr kumimoji="1" lang="en-US" altLang="zh-TW" sz="3600" dirty="0"/>
          </a:p>
          <a:p>
            <a:pPr lvl="1"/>
            <a:r>
              <a:rPr kumimoji="1" lang="zh-TW" altLang="en-US" sz="3600" dirty="0"/>
              <a:t>請確定你找到的版本是正確的──如何確認？</a:t>
            </a:r>
            <a:r>
              <a:rPr kumimoji="1" lang="zh-TW" altLang="en-US" sz="2800" dirty="0"/>
              <a:t>兼論政府部門（例立法院國會圖書館）、數位落差、對人民「知」權利的方式之限制</a:t>
            </a:r>
            <a:endParaRPr kumimoji="1" lang="en-US" altLang="zh-TW" sz="2800" dirty="0"/>
          </a:p>
          <a:p>
            <a:pPr lvl="1"/>
            <a:r>
              <a:rPr kumimoji="1" lang="zh-TW" altLang="en-US" sz="3600" dirty="0"/>
              <a:t>假若湯德宗大法官所寫為真實，大法官釋憲制度「受理與否」標準錯亂，殆無公信可言，</a:t>
            </a:r>
            <a:r>
              <a:rPr kumimoji="1" lang="zh-CN" altLang="en-US" sz="3600" dirty="0"/>
              <a:t>且放棄</a:t>
            </a:r>
            <a:r>
              <a:rPr kumimoji="1" lang="zh-TW" altLang="en-US" sz="3600" dirty="0"/>
              <a:t>「程序審查」</a:t>
            </a:r>
            <a:r>
              <a:rPr kumimoji="1" lang="zh-CN" altLang="en-US" sz="3600" dirty="0"/>
              <a:t>而徑以</a:t>
            </a:r>
            <a:r>
              <a:rPr kumimoji="1" lang="zh-TW" altLang="en-US" sz="3600" dirty="0"/>
              <a:t>「意向表決」而進入實質審查，則：</a:t>
            </a:r>
            <a:endParaRPr kumimoji="1" lang="en-US" altLang="zh-TW" sz="3600" dirty="0"/>
          </a:p>
          <a:p>
            <a:pPr lvl="1"/>
            <a:endParaRPr kumimoji="1" lang="zh-TW" altLang="en-US" sz="3600" dirty="0"/>
          </a:p>
        </p:txBody>
      </p:sp>
    </p:spTree>
    <p:extLst>
      <p:ext uri="{BB962C8B-B14F-4D97-AF65-F5344CB8AC3E}">
        <p14:creationId xmlns:p14="http://schemas.microsoft.com/office/powerpoint/2010/main" val="247053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08E40D-4206-104D-8B24-CA703DB20FBB}"/>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19A4F883-A43C-F045-B49E-7B224938A829}"/>
              </a:ext>
            </a:extLst>
          </p:cNvPr>
          <p:cNvSpPr>
            <a:spLocks noGrp="1"/>
          </p:cNvSpPr>
          <p:nvPr>
            <p:ph idx="1"/>
          </p:nvPr>
        </p:nvSpPr>
        <p:spPr>
          <a:xfrm>
            <a:off x="838200" y="1825625"/>
            <a:ext cx="10515600" cy="4948154"/>
          </a:xfrm>
        </p:spPr>
        <p:txBody>
          <a:bodyPr>
            <a:normAutofit fontScale="92500" lnSpcReduction="10000"/>
          </a:bodyPr>
          <a:lstStyle/>
          <a:p>
            <a:r>
              <a:rPr kumimoji="1" lang="zh-TW" altLang="en-US" dirty="0"/>
              <a:t>未能做到程序正義之大法官釋憲案件，是否應該重新審理？</a:t>
            </a:r>
            <a:endParaRPr kumimoji="1" lang="en-US" altLang="zh-TW" dirty="0"/>
          </a:p>
          <a:p>
            <a:pPr lvl="1"/>
            <a:r>
              <a:rPr kumimoji="1" lang="zh-TW" altLang="en-US" dirty="0"/>
              <a:t>當你思考這個問題的答案時，你是想到年金個案──先射箭再畫靶，還是所有案件的處理通則──先畫靶再射箭？</a:t>
            </a:r>
            <a:endParaRPr kumimoji="1" lang="en-US" altLang="zh-TW" dirty="0"/>
          </a:p>
          <a:p>
            <a:pPr lvl="1"/>
            <a:r>
              <a:rPr kumimoji="1" lang="zh-CN" altLang="en-US" dirty="0"/>
              <a:t>試述你認為應該或不應該重新審理之理由。</a:t>
            </a:r>
            <a:endParaRPr kumimoji="1" lang="en-US" altLang="zh-CN" dirty="0"/>
          </a:p>
          <a:p>
            <a:pPr lvl="1"/>
            <a:r>
              <a:rPr kumimoji="1" lang="zh-CN" altLang="en-US" dirty="0"/>
              <a:t>你的理由是否符合我國民主憲政之基本原則，有助於民主憲政品值之提升，請加以說明。</a:t>
            </a:r>
            <a:endParaRPr kumimoji="1" lang="en-US" altLang="zh-CN" dirty="0"/>
          </a:p>
          <a:p>
            <a:r>
              <a:rPr kumimoji="1" lang="zh-CN" altLang="en-US" dirty="0"/>
              <a:t>已經在大法官會議做成解釋或決議不受理之所有案件，是否應訂定得重新審理之標準？</a:t>
            </a:r>
            <a:endParaRPr kumimoji="1" lang="en-US" altLang="zh-CN" dirty="0"/>
          </a:p>
          <a:p>
            <a:pPr lvl="1"/>
            <a:r>
              <a:rPr kumimoji="1" lang="zh-CN" altLang="en-US" sz="3000" dirty="0"/>
              <a:t>無論是否支持釋憲之決議，是否都應支持做到程序正義？</a:t>
            </a:r>
            <a:endParaRPr kumimoji="1" lang="en-US" altLang="zh-CN" sz="3000" dirty="0"/>
          </a:p>
          <a:p>
            <a:pPr lvl="1"/>
            <a:r>
              <a:rPr kumimoji="1" lang="zh-CN" altLang="en-US" sz="3000" dirty="0"/>
              <a:t>在怎樣的情況下，會違反程序正義？</a:t>
            </a:r>
            <a:r>
              <a:rPr kumimoji="1" lang="zh-CN" altLang="en-US" dirty="0"/>
              <a:t>──怕輸？怕政黨輸？怕政治人物輸？還是人民輸？還是怕民主憲政輸？贏得光榮漂亮？是贏亦輸</a:t>
            </a:r>
            <a:endParaRPr kumimoji="1" lang="en-US" altLang="zh-CN" dirty="0"/>
          </a:p>
          <a:p>
            <a:pPr lvl="1"/>
            <a:r>
              <a:rPr kumimoji="1" lang="zh-CN" altLang="en-US" sz="3000" dirty="0"/>
              <a:t>若未訂定，都可重新聲請解釋，會造成怎樣的混亂效果？</a:t>
            </a:r>
            <a:r>
              <a:rPr kumimoji="1" lang="zh-CN" altLang="en-US" sz="1600" dirty="0"/>
              <a:t>兼論司法院邏輯、行政效能、與是否意圖遮掩？</a:t>
            </a:r>
            <a:endParaRPr kumimoji="1" lang="en-US" altLang="zh-CN" sz="1600" dirty="0"/>
          </a:p>
          <a:p>
            <a:pPr lvl="1"/>
            <a:r>
              <a:rPr kumimoji="1" lang="zh-CN" altLang="en-US" sz="3200" dirty="0"/>
              <a:t>重新審理之標準為何？方能兼顧公正與效能？</a:t>
            </a:r>
            <a:endParaRPr kumimoji="1" lang="en-US" altLang="zh-TW" sz="3200" dirty="0"/>
          </a:p>
          <a:p>
            <a:pPr lvl="1"/>
            <a:endParaRPr kumimoji="1" lang="zh-TW" altLang="en-US" dirty="0"/>
          </a:p>
        </p:txBody>
      </p:sp>
    </p:spTree>
    <p:extLst>
      <p:ext uri="{BB962C8B-B14F-4D97-AF65-F5344CB8AC3E}">
        <p14:creationId xmlns:p14="http://schemas.microsoft.com/office/powerpoint/2010/main" val="199116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33BF7A-E86D-7E4C-B299-BD5119B1556E}"/>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7C01AFEE-0438-8E42-85D2-7D9145274C75}"/>
              </a:ext>
            </a:extLst>
          </p:cNvPr>
          <p:cNvSpPr>
            <a:spLocks noGrp="1"/>
          </p:cNvSpPr>
          <p:nvPr>
            <p:ph idx="1"/>
          </p:nvPr>
        </p:nvSpPr>
        <p:spPr/>
        <p:txBody>
          <a:bodyPr/>
          <a:lstStyle/>
          <a:p>
            <a:r>
              <a:rPr kumimoji="1" lang="zh-CN" altLang="en-US" sz="3200" dirty="0"/>
              <a:t>違反程序正義之大法官釋憲，是否仍要球員兼裁判，由大法官們自行審理並解釋其是否違反程序正義，</a:t>
            </a:r>
            <a:r>
              <a:rPr kumimoji="1" lang="zh-TW" altLang="en-US" sz="3200" dirty="0"/>
              <a:t>有無</a:t>
            </a:r>
            <a:r>
              <a:rPr kumimoji="1" lang="zh-CN" altLang="en-US" sz="3200" dirty="0"/>
              <a:t>侵犯立法院職權或人民之訴訟權，及經由訴訟權之保障而得為進一步爭執之各項權利？</a:t>
            </a:r>
            <a:endParaRPr kumimoji="1" lang="en-US" altLang="zh-CN" sz="3200" dirty="0"/>
          </a:p>
          <a:p>
            <a:pPr lvl="1"/>
            <a:r>
              <a:rPr kumimoji="1" lang="zh-CN" altLang="en-US" sz="3200" dirty="0"/>
              <a:t>由原班人馬來參與決議其自身是否違反程序正義是否妥適？</a:t>
            </a:r>
            <a:endParaRPr kumimoji="1" lang="en-US" altLang="zh-CN" sz="3200" dirty="0"/>
          </a:p>
          <a:p>
            <a:pPr lvl="1"/>
            <a:r>
              <a:rPr kumimoji="1" lang="zh-CN" altLang="en-US" sz="3200" dirty="0"/>
              <a:t>什麼叫做大法官迴避</a:t>
            </a:r>
            <a:r>
              <a:rPr kumimoji="1" lang="zh-TW" altLang="en-US" sz="3200" dirty="0"/>
              <a:t>制度？請援引法律說明。又，此屬於憲法保障人民權利的哪一種？請引述憲法條文。</a:t>
            </a:r>
            <a:endParaRPr kumimoji="1" lang="en-US" altLang="zh-TW" sz="3200" dirty="0"/>
          </a:p>
          <a:p>
            <a:endParaRPr kumimoji="1" lang="zh-TW" altLang="en-US" dirty="0"/>
          </a:p>
        </p:txBody>
      </p:sp>
    </p:spTree>
    <p:extLst>
      <p:ext uri="{BB962C8B-B14F-4D97-AF65-F5344CB8AC3E}">
        <p14:creationId xmlns:p14="http://schemas.microsoft.com/office/powerpoint/2010/main" val="100629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F465BD-5BFE-C445-907C-504A98FFB33F}"/>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B026B9DF-390C-D44E-B9C5-F13AF4A5A4BB}"/>
              </a:ext>
            </a:extLst>
          </p:cNvPr>
          <p:cNvSpPr>
            <a:spLocks noGrp="1"/>
          </p:cNvSpPr>
          <p:nvPr>
            <p:ph idx="1"/>
          </p:nvPr>
        </p:nvSpPr>
        <p:spPr>
          <a:xfrm>
            <a:off x="838200" y="1825624"/>
            <a:ext cx="10515600" cy="5032375"/>
          </a:xfrm>
        </p:spPr>
        <p:txBody>
          <a:bodyPr>
            <a:normAutofit fontScale="85000" lnSpcReduction="20000"/>
          </a:bodyPr>
          <a:lstStyle/>
          <a:p>
            <a:r>
              <a:rPr kumimoji="1" lang="zh-TW" altLang="en-US" sz="3200" dirty="0"/>
              <a:t>在我國五權憲法制度之下，哪一院可對司法院大法官（人）和釋憲制度（事）之違失，行使其職權？</a:t>
            </a:r>
            <a:endParaRPr kumimoji="1" lang="en-US" altLang="zh-TW" sz="3200" dirty="0"/>
          </a:p>
          <a:p>
            <a:pPr lvl="1"/>
            <a:r>
              <a:rPr kumimoji="1" lang="zh-TW" altLang="en-US" sz="3200" dirty="0"/>
              <a:t>其職權為何？請援引憲法和法律說明。</a:t>
            </a:r>
            <a:endParaRPr kumimoji="1" lang="en-US" altLang="zh-TW" sz="3200" dirty="0"/>
          </a:p>
          <a:p>
            <a:pPr lvl="1"/>
            <a:r>
              <a:rPr kumimoji="1" lang="zh-TW" altLang="en-US" sz="3200" dirty="0"/>
              <a:t>該院行使職權，是否必須事先徵得總統或其他各院之同意？</a:t>
            </a:r>
            <a:endParaRPr kumimoji="1" lang="en-US" altLang="zh-TW" sz="3200" dirty="0"/>
          </a:p>
          <a:p>
            <a:pPr lvl="1"/>
            <a:r>
              <a:rPr kumimoji="1" lang="zh-TW" altLang="en-US" sz="3200" dirty="0"/>
              <a:t>該院行使職權，是否得為主動辦案？</a:t>
            </a:r>
            <a:endParaRPr kumimoji="1" lang="en-US" altLang="zh-TW" sz="3200" dirty="0"/>
          </a:p>
          <a:p>
            <a:pPr marL="457200" lvl="1" indent="0">
              <a:buNone/>
            </a:pPr>
            <a:endParaRPr kumimoji="1" lang="en-US" altLang="zh-TW" sz="3200" dirty="0"/>
          </a:p>
          <a:p>
            <a:r>
              <a:rPr kumimoji="1" lang="zh-TW" altLang="en-US" sz="3600" dirty="0"/>
              <a:t>倘若監察院之審理結果為司法院大法官會議釋憲違反程序正義，必須重新審理做出解釋，又假設監察院之決議被司法院置之不理，則我國憲法有無任何機制解決此問題？</a:t>
            </a:r>
            <a:endParaRPr kumimoji="1" lang="en-US" altLang="zh-TW" sz="3600" dirty="0"/>
          </a:p>
          <a:p>
            <a:pPr lvl="1"/>
            <a:r>
              <a:rPr kumimoji="1" lang="zh-TW" altLang="en-US" sz="3200" dirty="0"/>
              <a:t>此機制是否會符合公平原則和人民之需要？此機制有無任何隱形之先決假設？</a:t>
            </a:r>
            <a:endParaRPr kumimoji="1" lang="en-US" altLang="zh-TW" sz="3200" dirty="0"/>
          </a:p>
          <a:p>
            <a:pPr lvl="1"/>
            <a:r>
              <a:rPr kumimoji="1" lang="zh-TW" altLang="en-US" sz="3200" dirty="0"/>
              <a:t>倘若監察院和司法院各自堅持，你會站在哪一邊？</a:t>
            </a:r>
            <a:endParaRPr kumimoji="1" lang="en-US" altLang="zh-TW" sz="3200" dirty="0"/>
          </a:p>
          <a:p>
            <a:pPr lvl="1"/>
            <a:r>
              <a:rPr kumimoji="1" lang="zh-TW" altLang="en-US" sz="3200" dirty="0"/>
              <a:t>什麼叫做權力制衡？被制衡的對象是誰？</a:t>
            </a:r>
            <a:endParaRPr kumimoji="1" lang="en-US" altLang="zh-TW" sz="3200" dirty="0"/>
          </a:p>
          <a:p>
            <a:pPr lvl="1"/>
            <a:endParaRPr kumimoji="1" lang="en-US" altLang="zh-TW" sz="3200" dirty="0"/>
          </a:p>
          <a:p>
            <a:pPr lvl="1"/>
            <a:endParaRPr kumimoji="1" lang="en-US" altLang="zh-TW" sz="3200" dirty="0"/>
          </a:p>
          <a:p>
            <a:endParaRPr kumimoji="1" lang="en-US" altLang="zh-TW" sz="3200" dirty="0"/>
          </a:p>
          <a:p>
            <a:pPr lvl="1"/>
            <a:endParaRPr kumimoji="1" lang="en-US" altLang="zh-TW" dirty="0"/>
          </a:p>
          <a:p>
            <a:endParaRPr kumimoji="1" lang="zh-TW" altLang="en-US" dirty="0"/>
          </a:p>
        </p:txBody>
      </p:sp>
    </p:spTree>
    <p:extLst>
      <p:ext uri="{BB962C8B-B14F-4D97-AF65-F5344CB8AC3E}">
        <p14:creationId xmlns:p14="http://schemas.microsoft.com/office/powerpoint/2010/main" val="111958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98E4CD-EA9A-8344-A92F-4154C22B9BBA}"/>
              </a:ext>
            </a:extLst>
          </p:cNvPr>
          <p:cNvSpPr>
            <a:spLocks noGrp="1"/>
          </p:cNvSpPr>
          <p:nvPr>
            <p:ph type="title"/>
          </p:nvPr>
        </p:nvSpPr>
        <p:spPr/>
        <p:txBody>
          <a:bodyPr/>
          <a:lstStyle/>
          <a:p>
            <a:endParaRPr kumimoji="1" lang="zh-TW" altLang="en-US" dirty="0"/>
          </a:p>
        </p:txBody>
      </p:sp>
      <p:sp>
        <p:nvSpPr>
          <p:cNvPr id="3" name="內容版面配置區 2">
            <a:extLst>
              <a:ext uri="{FF2B5EF4-FFF2-40B4-BE49-F238E27FC236}">
                <a16:creationId xmlns:a16="http://schemas.microsoft.com/office/drawing/2014/main" id="{96CD0553-947A-0C44-8645-E5C83B67CEA3}"/>
              </a:ext>
            </a:extLst>
          </p:cNvPr>
          <p:cNvSpPr>
            <a:spLocks noGrp="1"/>
          </p:cNvSpPr>
          <p:nvPr>
            <p:ph idx="1"/>
          </p:nvPr>
        </p:nvSpPr>
        <p:spPr/>
        <p:txBody>
          <a:bodyPr/>
          <a:lstStyle/>
          <a:p>
            <a:r>
              <a:rPr kumimoji="1" lang="zh-TW" altLang="en-US" dirty="0"/>
              <a:t>我國目前對於獨立行使職權之大法官和監察委員，對其不受任何外力威脅利誘，進行公正審理之保障是否足夠？倘若不足，如何改進？</a:t>
            </a:r>
            <a:endParaRPr kumimoji="1" lang="en-US" altLang="zh-TW" dirty="0"/>
          </a:p>
          <a:p>
            <a:endParaRPr kumimoji="1" lang="en-US" altLang="zh-TW" dirty="0"/>
          </a:p>
          <a:p>
            <a:r>
              <a:rPr kumimoji="1" lang="zh-TW" altLang="en-US" dirty="0"/>
              <a:t>我國之大法官任期是否受保障？</a:t>
            </a:r>
            <a:endParaRPr kumimoji="1" lang="en-US" altLang="zh-TW" dirty="0"/>
          </a:p>
          <a:p>
            <a:pPr lvl="1"/>
            <a:r>
              <a:rPr kumimoji="1" lang="zh-CN" altLang="en-US" sz="3200" dirty="0"/>
              <a:t>我國憲法對於大法關任期之規定如何？</a:t>
            </a:r>
            <a:endParaRPr kumimoji="1" lang="en-US" altLang="zh-CN" sz="3200" dirty="0"/>
          </a:p>
          <a:p>
            <a:pPr lvl="1"/>
            <a:r>
              <a:rPr kumimoji="1" lang="zh-CN" altLang="en-US" sz="3200" dirty="0"/>
              <a:t>誰的任期不受保障？未寫明者任期是否即為受保障？</a:t>
            </a:r>
            <a:endParaRPr kumimoji="1" lang="en-US" altLang="zh-CN" sz="3200" dirty="0"/>
          </a:p>
          <a:p>
            <a:pPr lvl="1"/>
            <a:r>
              <a:rPr kumimoji="1" lang="zh-CN" altLang="en-US" sz="3200" dirty="0"/>
              <a:t>任期受保障之內涵為何？</a:t>
            </a:r>
            <a:endParaRPr kumimoji="1" lang="en-US" altLang="zh-CN" sz="3200" dirty="0"/>
          </a:p>
          <a:p>
            <a:pPr lvl="1"/>
            <a:r>
              <a:rPr kumimoji="1" lang="zh-CN" altLang="en-US" sz="3200" dirty="0"/>
              <a:t>違法違憲之大法官，其任期是否應受保障？</a:t>
            </a:r>
            <a:endParaRPr kumimoji="1" lang="en-US" altLang="zh-TW" sz="3200" dirty="0"/>
          </a:p>
          <a:p>
            <a:endParaRPr kumimoji="1" lang="zh-TW" altLang="en-US" dirty="0"/>
          </a:p>
        </p:txBody>
      </p:sp>
    </p:spTree>
    <p:extLst>
      <p:ext uri="{BB962C8B-B14F-4D97-AF65-F5344CB8AC3E}">
        <p14:creationId xmlns:p14="http://schemas.microsoft.com/office/powerpoint/2010/main" val="98123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24FD26-9B55-5C43-8C88-03659C468F93}"/>
              </a:ext>
            </a:extLst>
          </p:cNvPr>
          <p:cNvSpPr>
            <a:spLocks noGrp="1"/>
          </p:cNvSpPr>
          <p:nvPr>
            <p:ph type="title"/>
          </p:nvPr>
        </p:nvSpPr>
        <p:spPr/>
        <p:txBody>
          <a:bodyPr/>
          <a:lstStyle/>
          <a:p>
            <a:r>
              <a:rPr kumimoji="1" lang="zh-TW" altLang="en-US" dirty="0"/>
              <a:t>活動─學習單</a:t>
            </a:r>
          </a:p>
        </p:txBody>
      </p:sp>
      <p:sp>
        <p:nvSpPr>
          <p:cNvPr id="3" name="內容版面配置區 2">
            <a:extLst>
              <a:ext uri="{FF2B5EF4-FFF2-40B4-BE49-F238E27FC236}">
                <a16:creationId xmlns:a16="http://schemas.microsoft.com/office/drawing/2014/main" id="{AFE35CCA-341B-E244-B229-5DD4FBA80997}"/>
              </a:ext>
            </a:extLst>
          </p:cNvPr>
          <p:cNvSpPr>
            <a:spLocks noGrp="1"/>
          </p:cNvSpPr>
          <p:nvPr>
            <p:ph idx="1"/>
          </p:nvPr>
        </p:nvSpPr>
        <p:spPr/>
        <p:txBody>
          <a:bodyPr/>
          <a:lstStyle/>
          <a:p>
            <a:r>
              <a:rPr lang="zh-TW" altLang="zh-TW" dirty="0"/>
              <a:t>學習單</a:t>
            </a:r>
            <a:r>
              <a:rPr lang="zh-TW" altLang="en-US" dirty="0"/>
              <a:t>兩張。</a:t>
            </a:r>
            <a:endParaRPr lang="en-US" altLang="zh-TW" dirty="0"/>
          </a:p>
          <a:p>
            <a:r>
              <a:rPr lang="zh-TW" altLang="en-US" dirty="0"/>
              <a:t>學習單甲：</a:t>
            </a:r>
            <a:r>
              <a:rPr lang="zh-TW" altLang="zh-TW" dirty="0"/>
              <a:t>側重我國憲法之變動與大法官之資格和任期。上課時與另外學習單</a:t>
            </a:r>
            <a:r>
              <a:rPr lang="zh-TW" altLang="en-US" dirty="0"/>
              <a:t>乙</a:t>
            </a:r>
            <a:r>
              <a:rPr lang="zh-TW" altLang="zh-TW" dirty="0"/>
              <a:t>合併使用，</a:t>
            </a:r>
            <a:r>
              <a:rPr lang="zh-TW" altLang="en-US" dirty="0"/>
              <a:t>瞭解立法院行使大法官同意權過程，</a:t>
            </a:r>
            <a:r>
              <a:rPr lang="zh-TW" altLang="zh-TW" dirty="0"/>
              <a:t>以收法治教育之效。</a:t>
            </a:r>
            <a:endParaRPr lang="en-US" altLang="zh-TW" dirty="0"/>
          </a:p>
          <a:p>
            <a:endParaRPr lang="en-US" altLang="zh-TW" dirty="0"/>
          </a:p>
          <a:p>
            <a:r>
              <a:rPr lang="zh-TW" altLang="zh-TW" dirty="0"/>
              <a:t>修習本課程之第一組、第二組、第三組和第四組，使用本學習單。第一組和第二組回答第一、二、三和四題。</a:t>
            </a:r>
            <a:endParaRPr lang="en-US" altLang="zh-TW" dirty="0"/>
          </a:p>
          <a:p>
            <a:endParaRPr lang="en-US" altLang="zh-TW" dirty="0"/>
          </a:p>
          <a:p>
            <a:r>
              <a:rPr lang="zh-TW" altLang="zh-TW" dirty="0"/>
              <a:t>第三組和第四組回答第二、三、四和五題。</a:t>
            </a:r>
            <a:endParaRPr kumimoji="1" lang="zh-TW" altLang="en-US" dirty="0"/>
          </a:p>
        </p:txBody>
      </p:sp>
    </p:spTree>
    <p:extLst>
      <p:ext uri="{BB962C8B-B14F-4D97-AF65-F5344CB8AC3E}">
        <p14:creationId xmlns:p14="http://schemas.microsoft.com/office/powerpoint/2010/main" val="364515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4BAFB8-5080-5A42-A0FE-FD3DC549F4D0}"/>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14F9AB88-1E0C-F54E-868F-8E8AC23F0086}"/>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213677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3FAAD2-C10B-0042-860E-583B5257B9A7}"/>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8F6A0677-0F20-5642-87E6-A6870282DD1D}"/>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244773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AD8AAA-9CBD-A547-A908-9BDAF6FA62C7}"/>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F2F4B5D2-160D-1545-A349-2DC85AADC7E2}"/>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302978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10DD3F-5751-354C-A310-C40DCC2D2041}"/>
              </a:ext>
            </a:extLst>
          </p:cNvPr>
          <p:cNvSpPr>
            <a:spLocks noGrp="1"/>
          </p:cNvSpPr>
          <p:nvPr>
            <p:ph type="title"/>
          </p:nvPr>
        </p:nvSpPr>
        <p:spPr/>
        <p:txBody>
          <a:bodyPr/>
          <a:lstStyle/>
          <a:p>
            <a:r>
              <a:rPr kumimoji="1" lang="zh-TW" altLang="en-US" dirty="0"/>
              <a:t>大綱</a:t>
            </a:r>
          </a:p>
        </p:txBody>
      </p:sp>
      <p:sp>
        <p:nvSpPr>
          <p:cNvPr id="3" name="內容版面配置區 2">
            <a:extLst>
              <a:ext uri="{FF2B5EF4-FFF2-40B4-BE49-F238E27FC236}">
                <a16:creationId xmlns:a16="http://schemas.microsoft.com/office/drawing/2014/main" id="{3DF3B49D-1C27-AD44-820C-EBD8AABB2050}"/>
              </a:ext>
            </a:extLst>
          </p:cNvPr>
          <p:cNvSpPr>
            <a:spLocks noGrp="1"/>
          </p:cNvSpPr>
          <p:nvPr>
            <p:ph idx="1"/>
          </p:nvPr>
        </p:nvSpPr>
        <p:spPr>
          <a:xfrm>
            <a:off x="838199" y="1443788"/>
            <a:ext cx="11253537" cy="5414211"/>
          </a:xfrm>
        </p:spPr>
        <p:txBody>
          <a:bodyPr>
            <a:normAutofit fontScale="55000" lnSpcReduction="20000"/>
          </a:bodyPr>
          <a:lstStyle/>
          <a:p>
            <a:r>
              <a:rPr kumimoji="1" lang="zh-TW" altLang="en-US" sz="5100" dirty="0"/>
              <a:t>何謂「法治國」？</a:t>
            </a:r>
            <a:endParaRPr kumimoji="1" lang="en-US" altLang="zh-TW" sz="5100" dirty="0"/>
          </a:p>
          <a:p>
            <a:r>
              <a:rPr kumimoji="1" lang="zh-TW" altLang="en-US" sz="5100" dirty="0"/>
              <a:t>法治國基本原則</a:t>
            </a:r>
            <a:endParaRPr kumimoji="1" lang="en-US" altLang="zh-TW" sz="5100" dirty="0"/>
          </a:p>
          <a:p>
            <a:r>
              <a:rPr kumimoji="1" lang="zh-TW" altLang="en-US" sz="5100" dirty="0"/>
              <a:t>我國影響法治品質優劣之中央政府機關──立法院與司法院</a:t>
            </a:r>
            <a:endParaRPr kumimoji="1" lang="en-US" altLang="zh-TW" sz="5100" dirty="0"/>
          </a:p>
          <a:p>
            <a:pPr lvl="1"/>
            <a:r>
              <a:rPr kumimoji="1" lang="zh-TW" altLang="en-US" sz="5100" dirty="0"/>
              <a:t>職權</a:t>
            </a:r>
            <a:endParaRPr kumimoji="1" lang="en-US" altLang="zh-TW" sz="5100" dirty="0"/>
          </a:p>
          <a:p>
            <a:pPr lvl="1"/>
            <a:r>
              <a:rPr kumimoji="1" lang="zh-CN" altLang="en-US" sz="5100" dirty="0"/>
              <a:t>舉例</a:t>
            </a:r>
            <a:endParaRPr kumimoji="1" lang="en-US" altLang="zh-TW" sz="5100" dirty="0"/>
          </a:p>
          <a:p>
            <a:pPr lvl="2"/>
            <a:r>
              <a:rPr lang="zh-TW" altLang="zh-TW" sz="5100" dirty="0"/>
              <a:t>立法院</a:t>
            </a:r>
            <a:r>
              <a:rPr lang="zh-TW" altLang="en-US" sz="5100" dirty="0"/>
              <a:t>行使大法官同意權</a:t>
            </a:r>
            <a:endParaRPr lang="en-US" altLang="zh-TW" sz="5100" dirty="0"/>
          </a:p>
          <a:p>
            <a:pPr lvl="2"/>
            <a:r>
              <a:rPr lang="zh-CN" altLang="en-US" sz="5100" dirty="0"/>
              <a:t>司法院大法官釋憲</a:t>
            </a:r>
            <a:endParaRPr lang="en-US" altLang="zh-TW" sz="5100" dirty="0"/>
          </a:p>
          <a:p>
            <a:r>
              <a:rPr lang="zh-TW" altLang="en-US" sz="5100" dirty="0"/>
              <a:t>討論、思考與學習單</a:t>
            </a:r>
            <a:endParaRPr lang="en-US" altLang="zh-TW" sz="5100" dirty="0"/>
          </a:p>
          <a:p>
            <a:pPr lvl="1"/>
            <a:r>
              <a:rPr lang="zh-TW" altLang="zh-TW" sz="5100" dirty="0"/>
              <a:t>立法委員的問政監督</a:t>
            </a:r>
            <a:r>
              <a:rPr lang="zh-TW" altLang="en-US" sz="5100" dirty="0"/>
              <a:t> ──大法官</a:t>
            </a:r>
            <a:r>
              <a:rPr lang="zh-TW" altLang="zh-TW" sz="5100" dirty="0"/>
              <a:t>產生的過程</a:t>
            </a:r>
            <a:endParaRPr lang="en-US" altLang="zh-TW" sz="5100" dirty="0"/>
          </a:p>
          <a:p>
            <a:pPr lvl="1"/>
            <a:r>
              <a:rPr lang="zh-TW" altLang="en-US" sz="5100" dirty="0"/>
              <a:t>大法官之任期規定</a:t>
            </a:r>
            <a:endParaRPr lang="en-US" altLang="zh-TW" sz="5100" dirty="0"/>
          </a:p>
          <a:p>
            <a:pPr lvl="1"/>
            <a:r>
              <a:rPr lang="zh-TW" altLang="en-US" sz="5100" dirty="0"/>
              <a:t>大法官釋憲實務之問題 </a:t>
            </a:r>
            <a:endParaRPr lang="en-US" altLang="zh-TW" sz="5100" dirty="0"/>
          </a:p>
          <a:p>
            <a:r>
              <a:rPr lang="zh-TW" altLang="zh-TW" sz="5100" dirty="0"/>
              <a:t>反思我國民主憲政的實施</a:t>
            </a:r>
            <a:r>
              <a:rPr lang="zh-TW" altLang="en-US" sz="5100" dirty="0"/>
              <a:t>應如何改進？</a:t>
            </a:r>
            <a:endParaRPr lang="en-US" altLang="zh-TW" sz="5100" dirty="0"/>
          </a:p>
          <a:p>
            <a:r>
              <a:rPr lang="zh-TW" altLang="en-US" sz="5100" dirty="0"/>
              <a:t>珍惜投票權──</a:t>
            </a:r>
            <a:r>
              <a:rPr lang="zh-TW" altLang="zh-TW" sz="5100" dirty="0"/>
              <a:t>選民</a:t>
            </a:r>
            <a:r>
              <a:rPr lang="zh-TW" altLang="en-US" sz="5100" dirty="0"/>
              <a:t>以「政績政見為先」</a:t>
            </a:r>
            <a:r>
              <a:rPr lang="zh-TW" altLang="zh-TW" sz="5100" dirty="0"/>
              <a:t>，</a:t>
            </a:r>
            <a:r>
              <a:rPr lang="zh-TW" altLang="en-US" sz="5100" dirty="0"/>
              <a:t>實現「主權在民」，捍衛自由民主憲政之永續</a:t>
            </a:r>
            <a:endParaRPr kumimoji="1" lang="zh-TW" altLang="en-US" sz="5100" dirty="0"/>
          </a:p>
          <a:p>
            <a:endParaRPr kumimoji="1" lang="zh-TW" altLang="en-US" dirty="0"/>
          </a:p>
        </p:txBody>
      </p:sp>
    </p:spTree>
    <p:extLst>
      <p:ext uri="{BB962C8B-B14F-4D97-AF65-F5344CB8AC3E}">
        <p14:creationId xmlns:p14="http://schemas.microsoft.com/office/powerpoint/2010/main" val="261480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8C3103-3310-A043-A5D3-DFE7D6FEA705}"/>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FCAD1F3D-E725-3C4B-88BB-E84F1F1D6FE5}"/>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48951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67273C-F268-114D-AA17-AE9AA9F09236}"/>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D0694C18-75FF-6C47-B1F1-A16DF92A27A5}"/>
              </a:ext>
            </a:extLst>
          </p:cNvPr>
          <p:cNvSpPr>
            <a:spLocks noGrp="1"/>
          </p:cNvSpPr>
          <p:nvPr>
            <p:ph idx="1"/>
          </p:nvPr>
        </p:nvSpPr>
        <p:spPr/>
        <p:txBody>
          <a:bodyPr/>
          <a:lstStyle/>
          <a:p>
            <a:pPr lvl="0"/>
            <a:r>
              <a:rPr lang="zh-TW" altLang="zh-TW" dirty="0"/>
              <a:t>政黨政治在民主憲政中扮演什麼樣的角色？</a:t>
            </a:r>
          </a:p>
          <a:p>
            <a:pPr lvl="0"/>
            <a:r>
              <a:rPr lang="zh-TW" altLang="zh-TW" dirty="0"/>
              <a:t>一般而言，你認為對立法委員來說，個人利益、政黨利益、國家利益和人民利益，哪一種比較重要？為什麼你會這樣認為？</a:t>
            </a:r>
          </a:p>
          <a:p>
            <a:pPr lvl="0"/>
            <a:r>
              <a:rPr lang="zh-TW" altLang="zh-TW" dirty="0"/>
              <a:t>就立法院行使民國一〇五年之大法官人選同意權而言，你認為立法委員之問政表現如何？多以何種利益為主要優先考量？能否讓你這個年輕選民感到滿意？為什麼？</a:t>
            </a:r>
          </a:p>
          <a:p>
            <a:pPr lvl="0"/>
            <a:r>
              <a:rPr lang="zh-TW" altLang="zh-TW" dirty="0"/>
              <a:t>對你而言，國家利益和人民利益的差異在哪裡？國家利益是否應以謀求自由民主憲政永續，人民權利確實獲得保障，人民生活幸福安康為最主要之考量？</a:t>
            </a:r>
          </a:p>
          <a:p>
            <a:endParaRPr kumimoji="1" lang="zh-TW" altLang="en-US" dirty="0"/>
          </a:p>
        </p:txBody>
      </p:sp>
    </p:spTree>
    <p:extLst>
      <p:ext uri="{BB962C8B-B14F-4D97-AF65-F5344CB8AC3E}">
        <p14:creationId xmlns:p14="http://schemas.microsoft.com/office/powerpoint/2010/main" val="1906907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7019E0-E30F-DE48-8408-682AC9E0F335}"/>
              </a:ext>
            </a:extLst>
          </p:cNvPr>
          <p:cNvSpPr>
            <a:spLocks noGrp="1"/>
          </p:cNvSpPr>
          <p:nvPr>
            <p:ph type="title"/>
          </p:nvPr>
        </p:nvSpPr>
        <p:spPr/>
        <p:txBody>
          <a:bodyPr/>
          <a:lstStyle/>
          <a:p>
            <a:r>
              <a:rPr kumimoji="1" lang="en-US" altLang="zh-TW" dirty="0"/>
              <a:t>How</a:t>
            </a:r>
            <a:r>
              <a:rPr kumimoji="1" lang="zh-TW" altLang="en-US" dirty="0"/>
              <a:t> </a:t>
            </a:r>
            <a:r>
              <a:rPr kumimoji="1" lang="en-US" altLang="zh-TW" dirty="0"/>
              <a:t>democracies</a:t>
            </a:r>
            <a:r>
              <a:rPr kumimoji="1" lang="zh-TW" altLang="en-US" dirty="0"/>
              <a:t> </a:t>
            </a:r>
            <a:r>
              <a:rPr kumimoji="1" lang="en-US" altLang="zh-TW" dirty="0"/>
              <a:t>die?—Steven</a:t>
            </a:r>
            <a:r>
              <a:rPr kumimoji="1" lang="zh-TW" altLang="en-US" dirty="0"/>
              <a:t> </a:t>
            </a:r>
            <a:r>
              <a:rPr kumimoji="1" lang="en-US" altLang="zh-TW" dirty="0" err="1"/>
              <a:t>Levitsky</a:t>
            </a:r>
            <a:r>
              <a:rPr kumimoji="1" lang="zh-TW" altLang="en-US" dirty="0"/>
              <a:t> </a:t>
            </a:r>
            <a:r>
              <a:rPr kumimoji="1" lang="en-US" altLang="zh-TW" dirty="0"/>
              <a:t>&amp;</a:t>
            </a:r>
            <a:r>
              <a:rPr kumimoji="1" lang="zh-TW" altLang="en-US" dirty="0"/>
              <a:t> </a:t>
            </a:r>
            <a:r>
              <a:rPr kumimoji="1" lang="en-US" altLang="zh-TW" dirty="0"/>
              <a:t>Daniel</a:t>
            </a:r>
            <a:r>
              <a:rPr kumimoji="1" lang="zh-TW" altLang="en-US" dirty="0"/>
              <a:t> </a:t>
            </a:r>
            <a:r>
              <a:rPr kumimoji="1" lang="en-US" altLang="zh-TW" dirty="0" err="1"/>
              <a:t>Ziblatt</a:t>
            </a:r>
            <a:r>
              <a:rPr kumimoji="1" lang="en-US" altLang="zh-TW" dirty="0"/>
              <a:t>(2018)</a:t>
            </a:r>
            <a:r>
              <a:rPr kumimoji="1" lang="zh-TW" altLang="en-US" dirty="0"/>
              <a:t>    </a:t>
            </a:r>
            <a:r>
              <a:rPr kumimoji="1" lang="zh-CN" altLang="en-US" sz="2800" dirty="0"/>
              <a:t>李建興譯，時報</a:t>
            </a:r>
            <a:endParaRPr kumimoji="1" lang="zh-TW" altLang="en-US" sz="2800" dirty="0"/>
          </a:p>
        </p:txBody>
      </p:sp>
      <p:sp>
        <p:nvSpPr>
          <p:cNvPr id="3" name="內容版面配置區 2">
            <a:extLst>
              <a:ext uri="{FF2B5EF4-FFF2-40B4-BE49-F238E27FC236}">
                <a16:creationId xmlns:a16="http://schemas.microsoft.com/office/drawing/2014/main" id="{4CBC24E7-3487-674D-A6A2-D1B9D5415014}"/>
              </a:ext>
            </a:extLst>
          </p:cNvPr>
          <p:cNvSpPr>
            <a:spLocks noGrp="1"/>
          </p:cNvSpPr>
          <p:nvPr>
            <p:ph idx="1"/>
          </p:nvPr>
        </p:nvSpPr>
        <p:spPr/>
        <p:txBody>
          <a:bodyPr/>
          <a:lstStyle/>
          <a:p>
            <a:r>
              <a:rPr kumimoji="1" lang="zh-TW" altLang="en-US" dirty="0"/>
              <a:t>「</a:t>
            </a:r>
            <a:r>
              <a:rPr kumimoji="1" lang="zh-TW" altLang="en-US" b="1" dirty="0"/>
              <a:t>現在民主的死法。明目張膽的獨裁。</a:t>
            </a:r>
            <a:r>
              <a:rPr kumimoji="1" lang="zh-TW" altLang="en-US" dirty="0"/>
              <a:t>」</a:t>
            </a:r>
            <a:endParaRPr kumimoji="1" lang="en-US" altLang="zh-TW" dirty="0"/>
          </a:p>
          <a:p>
            <a:r>
              <a:rPr kumimoji="1" lang="zh-TW" altLang="en-US" dirty="0"/>
              <a:t>「大多數國家定期舉辦選舉。民主制度還是會死，但方式不同。曾冷戰結束後，</a:t>
            </a:r>
            <a:r>
              <a:rPr kumimoji="1" lang="zh-TW" altLang="en-US" b="1" dirty="0"/>
              <a:t>大多數民主崩潰不是將軍與士兵，而是民選政府本身造成的。</a:t>
            </a:r>
            <a:r>
              <a:rPr kumimoji="1" lang="zh-TW" altLang="en-US" dirty="0"/>
              <a:t>就像委內瑞拉的查維茲，喬治亞、匈牙利、尼加拉瓜、秘魯。。。。。。。。。。的</a:t>
            </a:r>
            <a:r>
              <a:rPr kumimoji="1" lang="zh-TW" altLang="en-US" b="1" dirty="0"/>
              <a:t>民選領袖都推翻民主機制。現代的民主倒退使於選舉箱。</a:t>
            </a:r>
            <a:r>
              <a:rPr kumimoji="1" lang="zh-TW" altLang="en-US" dirty="0"/>
              <a:t>」</a:t>
            </a:r>
            <a:r>
              <a:rPr kumimoji="1" lang="en-US" altLang="zh-TW" dirty="0"/>
              <a:t>(p.13)</a:t>
            </a:r>
            <a:r>
              <a:rPr kumimoji="1" lang="zh-TW" altLang="en-US" dirty="0"/>
              <a:t>」</a:t>
            </a:r>
            <a:endParaRPr kumimoji="1" lang="en-US" altLang="zh-TW" dirty="0"/>
          </a:p>
          <a:p>
            <a:r>
              <a:rPr kumimoji="1" lang="zh-CN" altLang="en-US" dirty="0"/>
              <a:t>「民選獨裁者維持民主的表象，同時抽換其內容。」</a:t>
            </a:r>
            <a:endParaRPr kumimoji="1" lang="en-US" altLang="zh-TW" dirty="0"/>
          </a:p>
        </p:txBody>
      </p:sp>
    </p:spTree>
    <p:extLst>
      <p:ext uri="{BB962C8B-B14F-4D97-AF65-F5344CB8AC3E}">
        <p14:creationId xmlns:p14="http://schemas.microsoft.com/office/powerpoint/2010/main" val="68056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0E263-B852-F84E-A6B8-4A0AF2E735B8}"/>
              </a:ext>
            </a:extLst>
          </p:cNvPr>
          <p:cNvSpPr>
            <a:spLocks noGrp="1"/>
          </p:cNvSpPr>
          <p:nvPr>
            <p:ph type="title"/>
          </p:nvPr>
        </p:nvSpPr>
        <p:spPr/>
        <p:txBody>
          <a:bodyPr/>
          <a:lstStyle/>
          <a:p>
            <a:r>
              <a:rPr kumimoji="1" lang="en-US" altLang="zh-TW" dirty="0"/>
              <a:t>How</a:t>
            </a:r>
            <a:r>
              <a:rPr kumimoji="1" lang="zh-TW" altLang="en-US" dirty="0"/>
              <a:t> </a:t>
            </a:r>
            <a:r>
              <a:rPr kumimoji="1" lang="en-US" altLang="zh-TW" dirty="0"/>
              <a:t>democracies</a:t>
            </a:r>
            <a:r>
              <a:rPr kumimoji="1" lang="zh-TW" altLang="en-US" dirty="0"/>
              <a:t> </a:t>
            </a:r>
            <a:r>
              <a:rPr kumimoji="1" lang="en-US" altLang="zh-TW" dirty="0"/>
              <a:t>die?—Steven</a:t>
            </a:r>
            <a:r>
              <a:rPr kumimoji="1" lang="zh-TW" altLang="en-US" dirty="0"/>
              <a:t> </a:t>
            </a:r>
            <a:r>
              <a:rPr kumimoji="1" lang="en-US" altLang="zh-TW" dirty="0" err="1"/>
              <a:t>Levitsky</a:t>
            </a:r>
            <a:r>
              <a:rPr kumimoji="1" lang="zh-TW" altLang="en-US" dirty="0"/>
              <a:t> </a:t>
            </a:r>
            <a:r>
              <a:rPr kumimoji="1" lang="en-US" altLang="zh-TW" dirty="0"/>
              <a:t>&amp;</a:t>
            </a:r>
            <a:r>
              <a:rPr kumimoji="1" lang="zh-TW" altLang="en-US" dirty="0"/>
              <a:t> </a:t>
            </a:r>
            <a:r>
              <a:rPr kumimoji="1" lang="en-US" altLang="zh-TW" dirty="0"/>
              <a:t>Daniel</a:t>
            </a:r>
            <a:r>
              <a:rPr kumimoji="1" lang="zh-TW" altLang="en-US" dirty="0"/>
              <a:t> </a:t>
            </a:r>
            <a:r>
              <a:rPr kumimoji="1" lang="en-US" altLang="zh-TW" dirty="0" err="1"/>
              <a:t>Ziblatt</a:t>
            </a:r>
            <a:r>
              <a:rPr kumimoji="1" lang="en-US" altLang="zh-TW" dirty="0"/>
              <a:t>(2018)</a:t>
            </a:r>
            <a:r>
              <a:rPr kumimoji="1" lang="zh-TW" altLang="en-US" dirty="0"/>
              <a:t>    </a:t>
            </a:r>
            <a:r>
              <a:rPr kumimoji="1" lang="zh-CN" altLang="en-US" sz="2800" dirty="0"/>
              <a:t>李建興譯，時報</a:t>
            </a:r>
            <a:endParaRPr kumimoji="1" lang="zh-TW" altLang="en-US" dirty="0"/>
          </a:p>
        </p:txBody>
      </p:sp>
      <p:sp>
        <p:nvSpPr>
          <p:cNvPr id="3" name="內容版面配置區 2">
            <a:extLst>
              <a:ext uri="{FF2B5EF4-FFF2-40B4-BE49-F238E27FC236}">
                <a16:creationId xmlns:a16="http://schemas.microsoft.com/office/drawing/2014/main" id="{19FA2789-E087-0E40-817D-FAB74D8E8C98}"/>
              </a:ext>
            </a:extLst>
          </p:cNvPr>
          <p:cNvSpPr>
            <a:spLocks noGrp="1"/>
          </p:cNvSpPr>
          <p:nvPr>
            <p:ph idx="1"/>
          </p:nvPr>
        </p:nvSpPr>
        <p:spPr/>
        <p:txBody>
          <a:bodyPr/>
          <a:lstStyle/>
          <a:p>
            <a:r>
              <a:rPr kumimoji="1" lang="zh-TW" altLang="en-US" dirty="0"/>
              <a:t>「許多政府顛覆民主的手段，因為有立法機構許可或被法院接受，是「合法」的。甚至可能被包裝成身化民主的努力──讓司法更有效率、反貪腐或淨化選舉過程。報紙還是發行，但被收買者或壓迫陷入自我審查。公民繼續批評政府，但經常會面臨查稅或其他法律麻煩。這會造成民意混淆。民眾不會馬上發現是怎們回事，許多人還是相信他們活在民主制度下。」</a:t>
            </a:r>
            <a:endParaRPr kumimoji="1" lang="en-US" altLang="zh-TW" dirty="0"/>
          </a:p>
          <a:p>
            <a:r>
              <a:rPr kumimoji="1" lang="zh-TW" altLang="en-US" dirty="0"/>
              <a:t>「因為沒有政權明顯「跨過界線」成為獨裁制的單一時刻──沒有政變、宣佈戒嚴或擱置憲法，不會引發社會的警覺。譴責政府亂搞的人可能被當成誇大或說謊。對許多人而言，民主的腐蝕幾乎無法察覺。」</a:t>
            </a:r>
          </a:p>
        </p:txBody>
      </p:sp>
    </p:spTree>
    <p:extLst>
      <p:ext uri="{BB962C8B-B14F-4D97-AF65-F5344CB8AC3E}">
        <p14:creationId xmlns:p14="http://schemas.microsoft.com/office/powerpoint/2010/main" val="17166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4E0FA5-1D09-1245-A702-2332582611C2}"/>
              </a:ext>
            </a:extLst>
          </p:cNvPr>
          <p:cNvSpPr>
            <a:spLocks noGrp="1"/>
          </p:cNvSpPr>
          <p:nvPr>
            <p:ph type="title"/>
          </p:nvPr>
        </p:nvSpPr>
        <p:spPr/>
        <p:txBody>
          <a:bodyPr/>
          <a:lstStyle/>
          <a:p>
            <a:r>
              <a:rPr kumimoji="1" lang="en-US" altLang="zh-TW" dirty="0"/>
              <a:t>How</a:t>
            </a:r>
            <a:r>
              <a:rPr kumimoji="1" lang="zh-TW" altLang="en-US" dirty="0"/>
              <a:t> </a:t>
            </a:r>
            <a:r>
              <a:rPr kumimoji="1" lang="en-US" altLang="zh-TW" dirty="0"/>
              <a:t>democracies</a:t>
            </a:r>
            <a:r>
              <a:rPr kumimoji="1" lang="zh-TW" altLang="en-US" dirty="0"/>
              <a:t> </a:t>
            </a:r>
            <a:r>
              <a:rPr kumimoji="1" lang="en-US" altLang="zh-TW" dirty="0"/>
              <a:t>die?—Steven</a:t>
            </a:r>
            <a:r>
              <a:rPr kumimoji="1" lang="zh-TW" altLang="en-US" dirty="0"/>
              <a:t> </a:t>
            </a:r>
            <a:r>
              <a:rPr kumimoji="1" lang="en-US" altLang="zh-TW" dirty="0" err="1"/>
              <a:t>Levitsky</a:t>
            </a:r>
            <a:r>
              <a:rPr kumimoji="1" lang="zh-TW" altLang="en-US" dirty="0"/>
              <a:t> </a:t>
            </a:r>
            <a:r>
              <a:rPr kumimoji="1" lang="en-US" altLang="zh-TW" dirty="0"/>
              <a:t>&amp;</a:t>
            </a:r>
            <a:r>
              <a:rPr kumimoji="1" lang="zh-TW" altLang="en-US" dirty="0"/>
              <a:t> </a:t>
            </a:r>
            <a:r>
              <a:rPr kumimoji="1" lang="en-US" altLang="zh-TW" dirty="0"/>
              <a:t>Daniel</a:t>
            </a:r>
            <a:r>
              <a:rPr kumimoji="1" lang="zh-TW" altLang="en-US" dirty="0"/>
              <a:t> </a:t>
            </a:r>
            <a:r>
              <a:rPr kumimoji="1" lang="en-US" altLang="zh-TW" dirty="0" err="1"/>
              <a:t>Ziblatt</a:t>
            </a:r>
            <a:r>
              <a:rPr kumimoji="1" lang="en-US" altLang="zh-TW" dirty="0"/>
              <a:t>(2018)</a:t>
            </a:r>
            <a:r>
              <a:rPr kumimoji="1" lang="zh-TW" altLang="en-US" dirty="0"/>
              <a:t>    </a:t>
            </a:r>
            <a:r>
              <a:rPr kumimoji="1" lang="zh-CN" altLang="en-US" sz="2800" dirty="0"/>
              <a:t>李建興譯，時報</a:t>
            </a:r>
            <a:endParaRPr kumimoji="1" lang="zh-TW" altLang="en-US" dirty="0"/>
          </a:p>
        </p:txBody>
      </p:sp>
      <p:sp>
        <p:nvSpPr>
          <p:cNvPr id="3" name="內容版面配置區 2">
            <a:extLst>
              <a:ext uri="{FF2B5EF4-FFF2-40B4-BE49-F238E27FC236}">
                <a16:creationId xmlns:a16="http://schemas.microsoft.com/office/drawing/2014/main" id="{8D247259-8075-8C45-859F-A270B3A63B6B}"/>
              </a:ext>
            </a:extLst>
          </p:cNvPr>
          <p:cNvSpPr>
            <a:spLocks noGrp="1"/>
          </p:cNvSpPr>
          <p:nvPr>
            <p:ph idx="1"/>
          </p:nvPr>
        </p:nvSpPr>
        <p:spPr/>
        <p:txBody>
          <a:bodyPr/>
          <a:lstStyle/>
          <a:p>
            <a:r>
              <a:rPr kumimoji="1" lang="zh-TW" altLang="en-US" dirty="0"/>
              <a:t>「</a:t>
            </a:r>
            <a:r>
              <a:rPr kumimoji="1" lang="zh-TW" altLang="en-US" b="1" dirty="0"/>
              <a:t>憲法必須捍衛──靠各政黨與公民組織，還有各種民主規範。</a:t>
            </a:r>
            <a:r>
              <a:rPr kumimoji="1" lang="zh-TW" altLang="en-US" dirty="0"/>
              <a:t>少了強力的規範，憲法的制衡原則就無法充當我們想像中的民主堡壘。機制會變成政治武器，被控制者用來強力對付無力者。」</a:t>
            </a:r>
            <a:endParaRPr kumimoji="1" lang="en-US" altLang="zh-TW" dirty="0"/>
          </a:p>
          <a:p>
            <a:r>
              <a:rPr kumimoji="1" lang="zh-TW" altLang="en-US" dirty="0"/>
              <a:t>「</a:t>
            </a:r>
            <a:r>
              <a:rPr kumimoji="1" lang="zh-TW" altLang="en-US" b="1" dirty="0"/>
              <a:t>民選獨裁者就是這樣顛覆民主──在法院與其他中性機構安插人馬或「武器化」收買媒體與民間部門（或壓迫他們閉嘴」，改寫政治規則讓賽局不利於他們的對手。</a:t>
            </a:r>
            <a:r>
              <a:rPr kumimoji="1" lang="zh-TW" altLang="en-US" dirty="0"/>
              <a:t>選舉專制路線的悲劇性諷刺載於，</a:t>
            </a:r>
            <a:r>
              <a:rPr kumimoji="1" lang="zh-TW" altLang="en-US" b="1" dirty="0"/>
              <a:t>民主的刺客使用的正是民主機制──逐漸、巧妙，甚至合法地──來殺死民主。</a:t>
            </a:r>
            <a:r>
              <a:rPr kumimoji="1" lang="zh-TW" altLang="en-US" dirty="0"/>
              <a:t>」</a:t>
            </a:r>
            <a:r>
              <a:rPr kumimoji="1" lang="en-US" altLang="zh-TW" dirty="0"/>
              <a:t>p.15-16</a:t>
            </a:r>
          </a:p>
          <a:p>
            <a:pPr marL="0" indent="0">
              <a:buNone/>
            </a:pPr>
            <a:endParaRPr kumimoji="1" lang="zh-TW" altLang="en-US" dirty="0"/>
          </a:p>
        </p:txBody>
      </p:sp>
    </p:spTree>
    <p:extLst>
      <p:ext uri="{BB962C8B-B14F-4D97-AF65-F5344CB8AC3E}">
        <p14:creationId xmlns:p14="http://schemas.microsoft.com/office/powerpoint/2010/main" val="202884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0E54B3-379E-8345-93CE-836F8AC11F9E}"/>
              </a:ext>
            </a:extLst>
          </p:cNvPr>
          <p:cNvSpPr>
            <a:spLocks noGrp="1"/>
          </p:cNvSpPr>
          <p:nvPr>
            <p:ph type="title"/>
          </p:nvPr>
        </p:nvSpPr>
        <p:spPr/>
        <p:txBody>
          <a:bodyPr/>
          <a:lstStyle/>
          <a:p>
            <a:r>
              <a:rPr kumimoji="1" lang="en-US" altLang="zh-TW" dirty="0"/>
              <a:t>How</a:t>
            </a:r>
            <a:r>
              <a:rPr kumimoji="1" lang="zh-TW" altLang="en-US" dirty="0"/>
              <a:t> </a:t>
            </a:r>
            <a:r>
              <a:rPr kumimoji="1" lang="en-US" altLang="zh-TW" dirty="0"/>
              <a:t>democracies</a:t>
            </a:r>
            <a:r>
              <a:rPr kumimoji="1" lang="zh-TW" altLang="en-US" dirty="0"/>
              <a:t> </a:t>
            </a:r>
            <a:r>
              <a:rPr kumimoji="1" lang="en-US" altLang="zh-TW" dirty="0"/>
              <a:t>die?—Steven</a:t>
            </a:r>
            <a:r>
              <a:rPr kumimoji="1" lang="zh-TW" altLang="en-US" dirty="0"/>
              <a:t> </a:t>
            </a:r>
            <a:r>
              <a:rPr kumimoji="1" lang="en-US" altLang="zh-TW" dirty="0" err="1"/>
              <a:t>Levitsky</a:t>
            </a:r>
            <a:r>
              <a:rPr kumimoji="1" lang="zh-TW" altLang="en-US" dirty="0"/>
              <a:t> </a:t>
            </a:r>
            <a:r>
              <a:rPr kumimoji="1" lang="en-US" altLang="zh-TW" dirty="0"/>
              <a:t>&amp;</a:t>
            </a:r>
            <a:r>
              <a:rPr kumimoji="1" lang="zh-TW" altLang="en-US" dirty="0"/>
              <a:t> </a:t>
            </a:r>
            <a:r>
              <a:rPr kumimoji="1" lang="en-US" altLang="zh-TW" dirty="0"/>
              <a:t>Daniel</a:t>
            </a:r>
            <a:r>
              <a:rPr kumimoji="1" lang="zh-TW" altLang="en-US" dirty="0"/>
              <a:t> </a:t>
            </a:r>
            <a:r>
              <a:rPr kumimoji="1" lang="en-US" altLang="zh-TW" dirty="0" err="1"/>
              <a:t>Ziblatt</a:t>
            </a:r>
            <a:r>
              <a:rPr kumimoji="1" lang="en-US" altLang="zh-TW" dirty="0"/>
              <a:t>(2018)</a:t>
            </a:r>
            <a:r>
              <a:rPr kumimoji="1" lang="zh-TW" altLang="en-US" dirty="0"/>
              <a:t>    </a:t>
            </a:r>
            <a:r>
              <a:rPr kumimoji="1" lang="zh-CN" altLang="en-US" sz="2800" dirty="0"/>
              <a:t>李建興譯，時報</a:t>
            </a:r>
            <a:endParaRPr kumimoji="1" lang="zh-TW" altLang="en-US" dirty="0"/>
          </a:p>
        </p:txBody>
      </p:sp>
      <p:sp>
        <p:nvSpPr>
          <p:cNvPr id="3" name="內容版面配置區 2">
            <a:extLst>
              <a:ext uri="{FF2B5EF4-FFF2-40B4-BE49-F238E27FC236}">
                <a16:creationId xmlns:a16="http://schemas.microsoft.com/office/drawing/2014/main" id="{0758C63B-D7D7-3740-B0B8-6B2B34063727}"/>
              </a:ext>
            </a:extLst>
          </p:cNvPr>
          <p:cNvSpPr>
            <a:spLocks noGrp="1"/>
          </p:cNvSpPr>
          <p:nvPr>
            <p:ph idx="1"/>
          </p:nvPr>
        </p:nvSpPr>
        <p:spPr/>
        <p:txBody>
          <a:bodyPr>
            <a:normAutofit lnSpcReduction="10000"/>
          </a:bodyPr>
          <a:lstStyle/>
          <a:p>
            <a:r>
              <a:rPr kumimoji="1" lang="zh-TW" altLang="en-US" sz="3600" dirty="0"/>
              <a:t>容忍與自制──</a:t>
            </a:r>
            <a:endParaRPr kumimoji="1" lang="en-US" altLang="zh-TW" sz="3600" dirty="0"/>
          </a:p>
          <a:p>
            <a:pPr marL="457200" lvl="1" indent="0">
              <a:buNone/>
            </a:pPr>
            <a:r>
              <a:rPr kumimoji="1" lang="zh-TW" altLang="en-US" sz="3600" dirty="0"/>
              <a:t>「互相容忍，就是瞭解競爭的各政黨互相接納為正當的對手，還有自制，就是</a:t>
            </a:r>
            <a:r>
              <a:rPr kumimoji="1" lang="zh-TW" altLang="en-US" sz="3600" b="1" dirty="0"/>
              <a:t>政治人物行使制度性權利應該自我克制</a:t>
            </a:r>
            <a:r>
              <a:rPr kumimoji="1" lang="zh-TW" altLang="en-US" sz="3600" dirty="0"/>
              <a:t>的觀念。」</a:t>
            </a:r>
            <a:endParaRPr kumimoji="1" lang="en-US" altLang="zh-TW" sz="3600" dirty="0"/>
          </a:p>
          <a:p>
            <a:pPr marL="457200" lvl="1" indent="0">
              <a:buNone/>
            </a:pPr>
            <a:endParaRPr kumimoji="1" lang="en-US" altLang="zh-TW" sz="3600" dirty="0"/>
          </a:p>
          <a:p>
            <a:pPr marL="457200" lvl="1" indent="0">
              <a:buNone/>
            </a:pPr>
            <a:r>
              <a:rPr kumimoji="1" lang="zh-TW" altLang="en-US" sz="3600" dirty="0"/>
              <a:t>作者以美國為例。「兩大黨領袖互相接納其正當性，抗拒使用暫時掌握的機構權力把黨派優勢及大話的誘惑。」容忍與自治成為美國民主的軟性護欄。</a:t>
            </a:r>
          </a:p>
        </p:txBody>
      </p:sp>
    </p:spTree>
    <p:extLst>
      <p:ext uri="{BB962C8B-B14F-4D97-AF65-F5344CB8AC3E}">
        <p14:creationId xmlns:p14="http://schemas.microsoft.com/office/powerpoint/2010/main" val="3078659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B9FDA2-65BE-9E4E-B641-08309D91FB48}"/>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EA3D74D6-5DD3-E440-8FBE-9B7EAEF13B0E}"/>
              </a:ext>
            </a:extLst>
          </p:cNvPr>
          <p:cNvSpPr>
            <a:spLocks noGrp="1"/>
          </p:cNvSpPr>
          <p:nvPr>
            <p:ph idx="1"/>
          </p:nvPr>
        </p:nvSpPr>
        <p:spPr/>
        <p:txBody>
          <a:bodyPr>
            <a:normAutofit lnSpcReduction="10000"/>
          </a:bodyPr>
          <a:lstStyle/>
          <a:p>
            <a:r>
              <a:rPr kumimoji="1" lang="zh-TW" altLang="en-US" sz="3600" dirty="0"/>
              <a:t>容忍與自制──</a:t>
            </a:r>
            <a:endParaRPr kumimoji="1" lang="en-US" altLang="zh-TW" sz="3600" dirty="0"/>
          </a:p>
          <a:p>
            <a:pPr marL="457200" lvl="1" indent="0">
              <a:buNone/>
            </a:pPr>
            <a:r>
              <a:rPr kumimoji="1" lang="zh-TW" altLang="en-US" sz="3600" dirty="0"/>
              <a:t>「互相容忍，就是瞭解競爭的各政黨互相接納為正當的對手，還有自制，就是</a:t>
            </a:r>
            <a:r>
              <a:rPr kumimoji="1" lang="zh-TW" altLang="en-US" sz="3600" b="1" dirty="0"/>
              <a:t>政治人物行使制度性權利應該自我克制</a:t>
            </a:r>
            <a:r>
              <a:rPr kumimoji="1" lang="zh-TW" altLang="en-US" sz="3600" dirty="0"/>
              <a:t>的觀念。」</a:t>
            </a:r>
            <a:endParaRPr kumimoji="1" lang="en-US" altLang="zh-TW" sz="3600" dirty="0"/>
          </a:p>
          <a:p>
            <a:pPr marL="457200" lvl="1" indent="0">
              <a:buNone/>
            </a:pPr>
            <a:endParaRPr kumimoji="1" lang="en-US" altLang="zh-TW" sz="3600" dirty="0"/>
          </a:p>
          <a:p>
            <a:pPr marL="457200" lvl="1" indent="0">
              <a:buNone/>
            </a:pPr>
            <a:r>
              <a:rPr kumimoji="1" lang="zh-TW" altLang="en-US" sz="3600" dirty="0"/>
              <a:t>作者以美國為例。「兩大黨領袖互相接納其正當性，抗拒使用暫時掌握的機構權力把黨派優勢及大話的誘惑。」容忍與自治成為美國民主的軟性護欄。</a:t>
            </a:r>
          </a:p>
          <a:p>
            <a:endParaRPr kumimoji="1" lang="zh-TW" altLang="en-US" dirty="0"/>
          </a:p>
        </p:txBody>
      </p:sp>
    </p:spTree>
    <p:extLst>
      <p:ext uri="{BB962C8B-B14F-4D97-AF65-F5344CB8AC3E}">
        <p14:creationId xmlns:p14="http://schemas.microsoft.com/office/powerpoint/2010/main" val="121082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29A544-F699-A24F-B399-F59C22567366}"/>
              </a:ext>
            </a:extLst>
          </p:cNvPr>
          <p:cNvSpPr>
            <a:spLocks noGrp="1"/>
          </p:cNvSpPr>
          <p:nvPr>
            <p:ph type="title"/>
          </p:nvPr>
        </p:nvSpPr>
        <p:spPr/>
        <p:txBody>
          <a:bodyPr/>
          <a:lstStyle/>
          <a:p>
            <a:r>
              <a:rPr kumimoji="1" lang="zh-TW" altLang="en-US" dirty="0"/>
              <a:t>討論（一）</a:t>
            </a:r>
          </a:p>
        </p:txBody>
      </p:sp>
      <p:sp>
        <p:nvSpPr>
          <p:cNvPr id="3" name="內容版面配置區 2">
            <a:extLst>
              <a:ext uri="{FF2B5EF4-FFF2-40B4-BE49-F238E27FC236}">
                <a16:creationId xmlns:a16="http://schemas.microsoft.com/office/drawing/2014/main" id="{689C001B-7FE2-A442-8294-3971B9F021E9}"/>
              </a:ext>
            </a:extLst>
          </p:cNvPr>
          <p:cNvSpPr>
            <a:spLocks noGrp="1"/>
          </p:cNvSpPr>
          <p:nvPr>
            <p:ph idx="1"/>
          </p:nvPr>
        </p:nvSpPr>
        <p:spPr>
          <a:xfrm>
            <a:off x="838200" y="1600200"/>
            <a:ext cx="10515600" cy="5257800"/>
          </a:xfrm>
        </p:spPr>
        <p:txBody>
          <a:bodyPr>
            <a:normAutofit lnSpcReduction="10000"/>
          </a:bodyPr>
          <a:lstStyle/>
          <a:p>
            <a:pPr lvl="0"/>
            <a:r>
              <a:rPr lang="zh-TW" altLang="zh-TW" sz="3200" dirty="0"/>
              <a:t>你希望是人民引領政治人物，還是人民被政治人物引領？</a:t>
            </a:r>
          </a:p>
          <a:p>
            <a:pPr lvl="1"/>
            <a:r>
              <a:rPr lang="zh-TW" altLang="zh-TW" sz="3200" dirty="0"/>
              <a:t>你投票的時候，先想到以候選人所屬政黨作為投票之主要考量？</a:t>
            </a:r>
            <a:r>
              <a:rPr lang="zh-TW" altLang="en-US" sz="3200" dirty="0"/>
              <a:t>還</a:t>
            </a:r>
            <a:r>
              <a:rPr lang="zh-TW" altLang="zh-TW" sz="3200" dirty="0"/>
              <a:t>是以候選人能否為國家人民謀福──例如政績或政見作為主要考量？</a:t>
            </a:r>
          </a:p>
          <a:p>
            <a:pPr lvl="1"/>
            <a:r>
              <a:rPr lang="zh-TW" altLang="zh-TW" sz="3200" dirty="0"/>
              <a:t>你認為政黨或政治人物在企圖影響人民的投票決定時，是以政黨取向之意識形態作</a:t>
            </a:r>
            <a:r>
              <a:rPr lang="zh-TW" altLang="en-US" sz="3200" dirty="0"/>
              <a:t>為主要</a:t>
            </a:r>
            <a:r>
              <a:rPr lang="zh-TW" altLang="zh-TW" sz="3200" dirty="0"/>
              <a:t>訴求，還是端出為人民謀福的政績來尋求人民的投票支持？</a:t>
            </a:r>
          </a:p>
          <a:p>
            <a:pPr lvl="1"/>
            <a:r>
              <a:rPr lang="zh-TW" altLang="zh-TW" sz="3200" dirty="0"/>
              <a:t>當人民以政黨作為投票之主要考量時，會對我國的政治生態──包括政治人物的選舉訴求產生什麼樣的影響？</a:t>
            </a:r>
            <a:endParaRPr lang="en-US" altLang="zh-TW" sz="3200" dirty="0"/>
          </a:p>
          <a:p>
            <a:pPr lvl="1"/>
            <a:r>
              <a:rPr lang="zh-TW" altLang="zh-TW" sz="3200" dirty="0"/>
              <a:t>當以候選人政績或政見為主要考量時，會對我們的民主憲政具有怎樣的影響？</a:t>
            </a:r>
            <a:endParaRPr lang="en-US" altLang="zh-TW" sz="3200" dirty="0"/>
          </a:p>
          <a:p>
            <a:pPr lvl="1"/>
            <a:r>
              <a:rPr lang="zh-TW" altLang="zh-TW" sz="3200" dirty="0"/>
              <a:t>哪一種比較可以使我們國家加速進步，大步往前邁進？</a:t>
            </a:r>
          </a:p>
          <a:p>
            <a:pPr lvl="1"/>
            <a:endParaRPr lang="zh-TW" altLang="zh-TW" sz="3200" dirty="0"/>
          </a:p>
          <a:p>
            <a:endParaRPr kumimoji="1" lang="zh-TW" altLang="en-US" dirty="0"/>
          </a:p>
        </p:txBody>
      </p:sp>
    </p:spTree>
    <p:extLst>
      <p:ext uri="{BB962C8B-B14F-4D97-AF65-F5344CB8AC3E}">
        <p14:creationId xmlns:p14="http://schemas.microsoft.com/office/powerpoint/2010/main" val="886410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5733E-8781-714E-A102-22FA089CFBA4}"/>
              </a:ext>
            </a:extLst>
          </p:cNvPr>
          <p:cNvSpPr>
            <a:spLocks noGrp="1"/>
          </p:cNvSpPr>
          <p:nvPr>
            <p:ph type="title"/>
          </p:nvPr>
        </p:nvSpPr>
        <p:spPr/>
        <p:txBody>
          <a:bodyPr/>
          <a:lstStyle/>
          <a:p>
            <a:r>
              <a:rPr kumimoji="1" lang="zh-TW" altLang="en-US" dirty="0"/>
              <a:t>討論（二）</a:t>
            </a:r>
          </a:p>
        </p:txBody>
      </p:sp>
      <p:sp>
        <p:nvSpPr>
          <p:cNvPr id="3" name="內容版面配置區 2">
            <a:extLst>
              <a:ext uri="{FF2B5EF4-FFF2-40B4-BE49-F238E27FC236}">
                <a16:creationId xmlns:a16="http://schemas.microsoft.com/office/drawing/2014/main" id="{63FE84EE-F444-114C-B4F7-353A68C21FA6}"/>
              </a:ext>
            </a:extLst>
          </p:cNvPr>
          <p:cNvSpPr>
            <a:spLocks noGrp="1"/>
          </p:cNvSpPr>
          <p:nvPr>
            <p:ph idx="1"/>
          </p:nvPr>
        </p:nvSpPr>
        <p:spPr/>
        <p:txBody>
          <a:bodyPr/>
          <a:lstStyle/>
          <a:p>
            <a:pPr lvl="0"/>
            <a:r>
              <a:rPr lang="zh-TW" altLang="zh-TW" sz="3200" dirty="0"/>
              <a:t>如果你認為政績重要，請以立法委員為例，列舉可以檢視立法委員政績的方法。</a:t>
            </a:r>
            <a:endParaRPr lang="en-US" altLang="zh-TW" sz="3200" dirty="0"/>
          </a:p>
          <a:p>
            <a:pPr lvl="0"/>
            <a:endParaRPr lang="zh-TW" altLang="zh-TW" sz="3200" dirty="0"/>
          </a:p>
          <a:p>
            <a:pPr lvl="0"/>
            <a:r>
              <a:rPr lang="zh-TW" altLang="zh-TW" sz="3200" dirty="0"/>
              <a:t>自由民主憲政怎樣才能夠永續？關鍵人物為何？試論之。</a:t>
            </a:r>
          </a:p>
          <a:p>
            <a:endParaRPr lang="en-US" altLang="zh-TW" sz="3200" dirty="0"/>
          </a:p>
          <a:p>
            <a:r>
              <a:rPr lang="zh-TW" altLang="zh-TW" sz="3200" dirty="0"/>
              <a:t>你認為你寶貴的一票──對自由民主憲政之永續，人民權利獲得確實保障，和人民生活安康幸福──重不重要？</a:t>
            </a:r>
            <a:endParaRPr lang="en-US" altLang="zh-TW" sz="3200" dirty="0"/>
          </a:p>
          <a:p>
            <a:endParaRPr kumimoji="1" lang="zh-TW" altLang="en-US" dirty="0"/>
          </a:p>
        </p:txBody>
      </p:sp>
    </p:spTree>
    <p:extLst>
      <p:ext uri="{BB962C8B-B14F-4D97-AF65-F5344CB8AC3E}">
        <p14:creationId xmlns:p14="http://schemas.microsoft.com/office/powerpoint/2010/main" val="421729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5B033-171C-B34C-B877-4ED26D6E4894}"/>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E0450386-AF1C-9148-86E5-E6ADE55628A2}"/>
              </a:ext>
            </a:extLst>
          </p:cNvPr>
          <p:cNvSpPr>
            <a:spLocks noGrp="1"/>
          </p:cNvSpPr>
          <p:nvPr>
            <p:ph idx="1"/>
          </p:nvPr>
        </p:nvSpPr>
        <p:spPr>
          <a:xfrm>
            <a:off x="541421" y="1556753"/>
            <a:ext cx="10892590" cy="4936122"/>
          </a:xfrm>
        </p:spPr>
        <p:txBody>
          <a:bodyPr>
            <a:normAutofit/>
          </a:bodyPr>
          <a:lstStyle/>
          <a:p>
            <a:r>
              <a:rPr kumimoji="1" lang="zh-TW" altLang="en-US" dirty="0"/>
              <a:t>立法院行使同意權</a:t>
            </a:r>
            <a:endParaRPr kumimoji="1" lang="en-US" altLang="zh-TW" dirty="0"/>
          </a:p>
          <a:p>
            <a:pPr lvl="1"/>
            <a:r>
              <a:rPr kumimoji="1" lang="zh-TW" altLang="en-US" dirty="0"/>
              <a:t>如何對大法官人選進行審查，以選出法學素養深厚，能公平公正審理釋憲案件之大法官？</a:t>
            </a:r>
            <a:endParaRPr kumimoji="1" lang="en-US" altLang="zh-TW" dirty="0"/>
          </a:p>
          <a:p>
            <a:pPr lvl="1"/>
            <a:r>
              <a:rPr kumimoji="1" lang="zh-TW" altLang="en-US" dirty="0"/>
              <a:t>以無記名投票方法行之，是否適當？</a:t>
            </a:r>
            <a:endParaRPr kumimoji="1" lang="en-US" altLang="zh-TW" dirty="0"/>
          </a:p>
          <a:p>
            <a:pPr lvl="1"/>
            <a:endParaRPr kumimoji="1" lang="en-US" altLang="zh-TW" dirty="0"/>
          </a:p>
          <a:p>
            <a:endParaRPr kumimoji="1" lang="zh-TW" altLang="en-US" dirty="0"/>
          </a:p>
        </p:txBody>
      </p:sp>
    </p:spTree>
    <p:extLst>
      <p:ext uri="{BB962C8B-B14F-4D97-AF65-F5344CB8AC3E}">
        <p14:creationId xmlns:p14="http://schemas.microsoft.com/office/powerpoint/2010/main" val="80022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EEB205-5D09-6048-B4B5-D5E8B0172EDC}"/>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57FDC043-F623-044E-877A-B180CA00E55F}"/>
              </a:ext>
            </a:extLst>
          </p:cNvPr>
          <p:cNvSpPr>
            <a:spLocks noGrp="1"/>
          </p:cNvSpPr>
          <p:nvPr>
            <p:ph idx="1"/>
          </p:nvPr>
        </p:nvSpPr>
        <p:spPr>
          <a:xfrm>
            <a:off x="838200" y="1690688"/>
            <a:ext cx="10515600" cy="5167312"/>
          </a:xfrm>
        </p:spPr>
        <p:txBody>
          <a:bodyPr>
            <a:normAutofit/>
          </a:bodyPr>
          <a:lstStyle/>
          <a:p>
            <a:r>
              <a:rPr kumimoji="1" lang="zh-TW" altLang="en-US" dirty="0"/>
              <a:t>大法官釋憲制度</a:t>
            </a:r>
            <a:endParaRPr kumimoji="1" lang="en-US" altLang="zh-TW" dirty="0"/>
          </a:p>
          <a:p>
            <a:pPr lvl="1"/>
            <a:r>
              <a:rPr kumimoji="1" lang="zh-TW" altLang="en-US" dirty="0"/>
              <a:t>大法官之期許──自我期許、社會期許和政治人物應有之認識，兼論誓詞之法治化</a:t>
            </a:r>
            <a:endParaRPr kumimoji="1" lang="en-US" altLang="zh-TW" dirty="0"/>
          </a:p>
          <a:p>
            <a:pPr lvl="1"/>
            <a:r>
              <a:rPr kumimoji="1" lang="zh-TW" altLang="en-US" dirty="0"/>
              <a:t>大法官之任期受保障，還是不受保障？</a:t>
            </a:r>
            <a:endParaRPr kumimoji="1" lang="en-US" altLang="zh-TW" dirty="0"/>
          </a:p>
          <a:p>
            <a:pPr lvl="2"/>
            <a:r>
              <a:rPr kumimoji="1" lang="zh-TW" altLang="en-US" dirty="0"/>
              <a:t>何謂受保障？何謂不受保障？大法官若因違法違憲而下台，則其任期算是受保障還是不受保障？</a:t>
            </a:r>
            <a:endParaRPr kumimoji="1" lang="en-US" altLang="zh-TW" dirty="0"/>
          </a:p>
          <a:p>
            <a:pPr lvl="2"/>
            <a:r>
              <a:rPr kumimoji="1" lang="zh-TW" altLang="en-US" dirty="0"/>
              <a:t>大法官並為司法院正副院長之任其是否不受保障？若是，則是否意味其必須跟隨著提名或同意其擔任正副院長之總統或政黨之政策行使大法官釋憲解釋？</a:t>
            </a:r>
            <a:r>
              <a:rPr kumimoji="1" lang="zh-CN" altLang="en-US" dirty="0"/>
              <a:t>其能否獨立行使職權？</a:t>
            </a:r>
            <a:endParaRPr kumimoji="1" lang="en-US" altLang="zh-CN" dirty="0"/>
          </a:p>
          <a:p>
            <a:pPr lvl="1"/>
            <a:r>
              <a:rPr kumimoji="1" lang="zh-TW" altLang="en-US" dirty="0"/>
              <a:t>受理標準之一致性與法治化</a:t>
            </a:r>
            <a:endParaRPr kumimoji="1" lang="en-US" altLang="zh-TW" dirty="0"/>
          </a:p>
          <a:p>
            <a:pPr lvl="1"/>
            <a:r>
              <a:rPr kumimoji="1" lang="zh-TW" altLang="en-US" dirty="0"/>
              <a:t>大法官分案之原則和法治化</a:t>
            </a:r>
            <a:endParaRPr kumimoji="1" lang="en-US" altLang="zh-TW" dirty="0"/>
          </a:p>
          <a:p>
            <a:pPr lvl="1"/>
            <a:r>
              <a:rPr kumimoji="1" lang="zh-TW" altLang="en-US" dirty="0"/>
              <a:t>先有理由才有決議，還是先看結果再論究實質內容？──照規矩來，還是先畫靶再射箭？</a:t>
            </a:r>
            <a:endParaRPr kumimoji="1" lang="en-US" altLang="zh-TW" dirty="0"/>
          </a:p>
          <a:p>
            <a:pPr lvl="1"/>
            <a:r>
              <a:rPr kumimoji="1" lang="zh-TW" altLang="en-US" dirty="0"/>
              <a:t>釋憲過程各會議之逐字稿、出席與投票記錄</a:t>
            </a:r>
            <a:endParaRPr kumimoji="1" lang="en-US" altLang="zh-TW" dirty="0"/>
          </a:p>
          <a:p>
            <a:endParaRPr kumimoji="1" lang="zh-TW" altLang="en-US" dirty="0"/>
          </a:p>
        </p:txBody>
      </p:sp>
    </p:spTree>
    <p:extLst>
      <p:ext uri="{BB962C8B-B14F-4D97-AF65-F5344CB8AC3E}">
        <p14:creationId xmlns:p14="http://schemas.microsoft.com/office/powerpoint/2010/main" val="197992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CB7402-0BC0-804F-BFCC-61E23D93B703}"/>
              </a:ext>
            </a:extLst>
          </p:cNvPr>
          <p:cNvSpPr>
            <a:spLocks noGrp="1"/>
          </p:cNvSpPr>
          <p:nvPr>
            <p:ph type="title"/>
          </p:nvPr>
        </p:nvSpPr>
        <p:spPr/>
        <p:txBody>
          <a:bodyPr/>
          <a:lstStyle/>
          <a:p>
            <a:r>
              <a:rPr lang="zh-TW" altLang="zh-TW" dirty="0"/>
              <a:t>本法治教育單元</a:t>
            </a:r>
            <a:r>
              <a:rPr lang="zh-TW" altLang="en-US" dirty="0"/>
              <a:t>教學重點</a:t>
            </a:r>
            <a:br>
              <a:rPr lang="en-US" altLang="zh-TW" dirty="0"/>
            </a:br>
            <a:endParaRPr kumimoji="1" lang="zh-TW" altLang="en-US" dirty="0"/>
          </a:p>
        </p:txBody>
      </p:sp>
      <p:sp>
        <p:nvSpPr>
          <p:cNvPr id="3" name="內容版面配置區 2">
            <a:extLst>
              <a:ext uri="{FF2B5EF4-FFF2-40B4-BE49-F238E27FC236}">
                <a16:creationId xmlns:a16="http://schemas.microsoft.com/office/drawing/2014/main" id="{9AF110A2-6F04-684E-BE7D-EF9341B6E5E3}"/>
              </a:ext>
            </a:extLst>
          </p:cNvPr>
          <p:cNvSpPr>
            <a:spLocks noGrp="1"/>
          </p:cNvSpPr>
          <p:nvPr>
            <p:ph idx="1"/>
          </p:nvPr>
        </p:nvSpPr>
        <p:spPr/>
        <p:txBody>
          <a:bodyPr>
            <a:normAutofit/>
          </a:bodyPr>
          <a:lstStyle/>
          <a:p>
            <a:pPr lvl="1"/>
            <a:r>
              <a:rPr lang="zh-TW" altLang="zh-TW" sz="3600" dirty="0"/>
              <a:t>以司法院大法官人選在立法院之同意權行使過程為例</a:t>
            </a:r>
            <a:endParaRPr lang="en-US" altLang="zh-TW" sz="3600" dirty="0"/>
          </a:p>
          <a:p>
            <a:pPr lvl="1"/>
            <a:r>
              <a:rPr lang="zh-TW" altLang="zh-TW" sz="3600" dirty="0"/>
              <a:t>逐步引導學生思考問題，對影響我國法治的重要人物──大法官產生的過程</a:t>
            </a:r>
            <a:r>
              <a:rPr lang="zh-TW" altLang="en-US" sz="3600" dirty="0"/>
              <a:t>、任期規定</a:t>
            </a:r>
            <a:r>
              <a:rPr lang="zh-TW" altLang="zh-TW" sz="3600" dirty="0"/>
              <a:t>和立法委員的問政監督──能有所認識</a:t>
            </a:r>
            <a:endParaRPr lang="en-US" altLang="zh-TW" sz="3600" dirty="0"/>
          </a:p>
          <a:p>
            <a:pPr lvl="1"/>
            <a:r>
              <a:rPr lang="zh-TW" altLang="zh-TW" sz="3600" dirty="0"/>
              <a:t>反思我國民主憲政的實施是否能藉由選民之監督，進而提升品質。</a:t>
            </a:r>
            <a:endParaRPr kumimoji="1" lang="zh-TW" altLang="en-US" sz="3600" dirty="0"/>
          </a:p>
        </p:txBody>
      </p:sp>
    </p:spTree>
    <p:extLst>
      <p:ext uri="{BB962C8B-B14F-4D97-AF65-F5344CB8AC3E}">
        <p14:creationId xmlns:p14="http://schemas.microsoft.com/office/powerpoint/2010/main" val="5800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CDB83-CF30-4046-8785-296C941E2FD5}"/>
              </a:ext>
            </a:extLst>
          </p:cNvPr>
          <p:cNvSpPr>
            <a:spLocks noGrp="1"/>
          </p:cNvSpPr>
          <p:nvPr>
            <p:ph type="title"/>
          </p:nvPr>
        </p:nvSpPr>
        <p:spPr/>
        <p:txBody>
          <a:bodyPr/>
          <a:lstStyle/>
          <a:p>
            <a:r>
              <a:rPr kumimoji="1" lang="zh-TW" altLang="en-US" dirty="0"/>
              <a:t>影響我國法治品質優劣的中央政府機關</a:t>
            </a:r>
            <a:br>
              <a:rPr kumimoji="1" lang="en-US" altLang="zh-TW" dirty="0"/>
            </a:br>
            <a:r>
              <a:rPr kumimoji="1" lang="zh-TW" altLang="en-US" dirty="0"/>
              <a:t>──司法院和立法院</a:t>
            </a:r>
          </a:p>
        </p:txBody>
      </p:sp>
      <p:sp>
        <p:nvSpPr>
          <p:cNvPr id="3" name="內容版面配置區 2">
            <a:extLst>
              <a:ext uri="{FF2B5EF4-FFF2-40B4-BE49-F238E27FC236}">
                <a16:creationId xmlns:a16="http://schemas.microsoft.com/office/drawing/2014/main" id="{E527B63B-3E18-3A43-8EDF-AD2C75776DFD}"/>
              </a:ext>
            </a:extLst>
          </p:cNvPr>
          <p:cNvSpPr>
            <a:spLocks noGrp="1"/>
          </p:cNvSpPr>
          <p:nvPr>
            <p:ph idx="1"/>
          </p:nvPr>
        </p:nvSpPr>
        <p:spPr/>
        <p:txBody>
          <a:bodyPr>
            <a:noAutofit/>
          </a:bodyPr>
          <a:lstStyle/>
          <a:p>
            <a:r>
              <a:rPr lang="zh-TW" altLang="zh-TW" sz="3600" dirty="0"/>
              <a:t>民主和法治密不可分。在我國，司法院和立法院對法治之實施影響深遠。</a:t>
            </a:r>
            <a:endParaRPr lang="en-US" altLang="zh-TW" sz="3600" dirty="0"/>
          </a:p>
          <a:p>
            <a:endParaRPr lang="en-US" altLang="zh-TW" sz="3600" dirty="0"/>
          </a:p>
          <a:p>
            <a:r>
              <a:rPr kumimoji="1" lang="zh-TW" altLang="en-US" sz="3600" dirty="0"/>
              <a:t>立法院之代議政治</a:t>
            </a:r>
            <a:endParaRPr kumimoji="1" lang="en-US" altLang="zh-TW" sz="3600" dirty="0"/>
          </a:p>
          <a:p>
            <a:pPr lvl="1"/>
            <a:r>
              <a:rPr kumimoji="1" lang="zh-TW" altLang="en-US" sz="3600" dirty="0"/>
              <a:t>立法委員能力強，問政品質佳，才會制訂符合公共利益的良善法律，發揮審查預算功能，監督行政部門運作。</a:t>
            </a:r>
            <a:endParaRPr kumimoji="1" lang="en-US" altLang="zh-TW" sz="3600" dirty="0"/>
          </a:p>
          <a:p>
            <a:endParaRPr lang="en-US" altLang="zh-TW" sz="3600" dirty="0"/>
          </a:p>
          <a:p>
            <a:endParaRPr lang="zh-TW" altLang="zh-TW" sz="3600" dirty="0"/>
          </a:p>
          <a:p>
            <a:endParaRPr kumimoji="1" lang="zh-TW" altLang="en-US" sz="3600" dirty="0"/>
          </a:p>
        </p:txBody>
      </p:sp>
    </p:spTree>
    <p:extLst>
      <p:ext uri="{BB962C8B-B14F-4D97-AF65-F5344CB8AC3E}">
        <p14:creationId xmlns:p14="http://schemas.microsoft.com/office/powerpoint/2010/main" val="21251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05419-9E1C-AD49-9071-5ECBA8B31742}"/>
              </a:ext>
            </a:extLst>
          </p:cNvPr>
          <p:cNvSpPr>
            <a:spLocks noGrp="1"/>
          </p:cNvSpPr>
          <p:nvPr>
            <p:ph type="title"/>
          </p:nvPr>
        </p:nvSpPr>
        <p:spPr/>
        <p:txBody>
          <a:bodyPr/>
          <a:lstStyle/>
          <a:p>
            <a:endParaRPr kumimoji="1" lang="zh-TW" altLang="en-US" dirty="0"/>
          </a:p>
        </p:txBody>
      </p:sp>
      <p:sp>
        <p:nvSpPr>
          <p:cNvPr id="3" name="內容版面配置區 2">
            <a:extLst>
              <a:ext uri="{FF2B5EF4-FFF2-40B4-BE49-F238E27FC236}">
                <a16:creationId xmlns:a16="http://schemas.microsoft.com/office/drawing/2014/main" id="{734C77A0-2582-AB4A-B820-0155C9DD492C}"/>
              </a:ext>
            </a:extLst>
          </p:cNvPr>
          <p:cNvSpPr>
            <a:spLocks noGrp="1"/>
          </p:cNvSpPr>
          <p:nvPr>
            <p:ph idx="1"/>
          </p:nvPr>
        </p:nvSpPr>
        <p:spPr/>
        <p:txBody>
          <a:bodyPr>
            <a:normAutofit lnSpcReduction="10000"/>
          </a:bodyPr>
          <a:lstStyle/>
          <a:p>
            <a:r>
              <a:rPr kumimoji="1" lang="zh-TW" altLang="en-US" sz="3600" dirty="0"/>
              <a:t>司法院</a:t>
            </a:r>
            <a:endParaRPr kumimoji="1" lang="en-US" altLang="zh-TW" sz="3200" dirty="0"/>
          </a:p>
          <a:p>
            <a:pPr lvl="1"/>
            <a:r>
              <a:rPr kumimoji="1" lang="zh-TW" altLang="en-US" sz="3200" dirty="0"/>
              <a:t>司法院各級法院之法官，和大法官法學素養深厚，具備司法公平正義價值，並勇於實踐，才有可能做出公正並符合邏輯和法理的判決或釋憲解釋</a:t>
            </a:r>
            <a:endParaRPr kumimoji="1" lang="en-US" altLang="zh-TW" sz="3200" dirty="0"/>
          </a:p>
          <a:p>
            <a:pPr lvl="1"/>
            <a:r>
              <a:rPr kumimoji="1" lang="zh-TW" altLang="en-US" sz="3200" dirty="0"/>
              <a:t>訴訟制度和大法官釋憲制度本身符合程序正義，能做到保障人民訴訟權益，方有進一步真正實現保護人民各種實質權益的可能性。</a:t>
            </a:r>
            <a:endParaRPr kumimoji="1" lang="en-US" altLang="zh-TW" sz="3200" dirty="0"/>
          </a:p>
          <a:p>
            <a:pPr lvl="1"/>
            <a:r>
              <a:rPr kumimoji="1" lang="zh-TW" altLang="en-US" sz="3200" dirty="0"/>
              <a:t>大法官釋憲制度為診斷一國司法制度達到「法治國」程度之指標。該制度若傾頹，表示該國之民主憲政實踐存在嚴重問題。</a:t>
            </a:r>
            <a:endParaRPr kumimoji="1" lang="en-US" altLang="zh-TW" sz="3200" dirty="0"/>
          </a:p>
          <a:p>
            <a:endParaRPr kumimoji="1" lang="en-US" altLang="zh-TW" sz="3200" dirty="0"/>
          </a:p>
        </p:txBody>
      </p:sp>
    </p:spTree>
    <p:extLst>
      <p:ext uri="{BB962C8B-B14F-4D97-AF65-F5344CB8AC3E}">
        <p14:creationId xmlns:p14="http://schemas.microsoft.com/office/powerpoint/2010/main" val="336444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E6C0E6-288D-244D-8A86-B691B3FD62D6}"/>
              </a:ext>
            </a:extLst>
          </p:cNvPr>
          <p:cNvSpPr>
            <a:spLocks noGrp="1"/>
          </p:cNvSpPr>
          <p:nvPr>
            <p:ph type="title"/>
          </p:nvPr>
        </p:nvSpPr>
        <p:spPr/>
        <p:txBody>
          <a:bodyPr/>
          <a:lstStyle/>
          <a:p>
            <a:r>
              <a:rPr kumimoji="1" lang="zh-TW" altLang="en-US" dirty="0"/>
              <a:t>職權篇──立法院、司法院</a:t>
            </a:r>
            <a:r>
              <a:rPr kumimoji="1" lang="zh-CN" altLang="en-US" dirty="0"/>
              <a:t>和</a:t>
            </a:r>
            <a:r>
              <a:rPr kumimoji="1" lang="zh-TW" altLang="en-US" dirty="0"/>
              <a:t>大法官之職權</a:t>
            </a:r>
          </a:p>
        </p:txBody>
      </p:sp>
      <p:sp>
        <p:nvSpPr>
          <p:cNvPr id="3" name="內容版面配置區 2">
            <a:extLst>
              <a:ext uri="{FF2B5EF4-FFF2-40B4-BE49-F238E27FC236}">
                <a16:creationId xmlns:a16="http://schemas.microsoft.com/office/drawing/2014/main" id="{BB3884B1-9F81-8147-9B33-BE2DF409F7FE}"/>
              </a:ext>
            </a:extLst>
          </p:cNvPr>
          <p:cNvSpPr>
            <a:spLocks noGrp="1"/>
          </p:cNvSpPr>
          <p:nvPr>
            <p:ph idx="1"/>
          </p:nvPr>
        </p:nvSpPr>
        <p:spPr/>
        <p:txBody>
          <a:bodyPr/>
          <a:lstStyle/>
          <a:p>
            <a:r>
              <a:rPr lang="zh-TW" altLang="en-US" dirty="0"/>
              <a:t>立法院負責審理制訂法律、審查預算、和處理國家之其他重要事項──包括行使大法官同意權。</a:t>
            </a:r>
            <a:endParaRPr lang="en-US" altLang="zh-TW" dirty="0"/>
          </a:p>
          <a:p>
            <a:r>
              <a:rPr lang="zh-TW" altLang="zh-TW" dirty="0"/>
              <a:t>司法院為國家最高司法機關，掌理民事、刑事、行政訴訟之審判。</a:t>
            </a:r>
            <a:endParaRPr lang="en-US" altLang="zh-TW" dirty="0"/>
          </a:p>
          <a:p>
            <a:r>
              <a:rPr lang="zh-TW" altLang="zh-TW" dirty="0"/>
              <a:t>司法院大法官負責解釋憲法疑義，以及法律或命令有無抵觸憲法之事項。</a:t>
            </a:r>
            <a:endParaRPr lang="en-US" altLang="zh-TW" dirty="0"/>
          </a:p>
          <a:p>
            <a:endParaRPr kumimoji="1" lang="zh-TW" altLang="en-US" dirty="0"/>
          </a:p>
        </p:txBody>
      </p:sp>
    </p:spTree>
    <p:extLst>
      <p:ext uri="{BB962C8B-B14F-4D97-AF65-F5344CB8AC3E}">
        <p14:creationId xmlns:p14="http://schemas.microsoft.com/office/powerpoint/2010/main" val="421036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0292C7-93F6-F242-A37E-2EC306B85422}"/>
              </a:ext>
            </a:extLst>
          </p:cNvPr>
          <p:cNvSpPr>
            <a:spLocks noGrp="1"/>
          </p:cNvSpPr>
          <p:nvPr>
            <p:ph type="title"/>
          </p:nvPr>
        </p:nvSpPr>
        <p:spPr/>
        <p:txBody>
          <a:bodyPr/>
          <a:lstStyle/>
          <a:p>
            <a:r>
              <a:rPr kumimoji="1" lang="zh-TW" altLang="en-US" dirty="0"/>
              <a:t>提問一：人物篇</a:t>
            </a:r>
          </a:p>
        </p:txBody>
      </p:sp>
      <p:sp>
        <p:nvSpPr>
          <p:cNvPr id="3" name="內容版面配置區 2">
            <a:extLst>
              <a:ext uri="{FF2B5EF4-FFF2-40B4-BE49-F238E27FC236}">
                <a16:creationId xmlns:a16="http://schemas.microsoft.com/office/drawing/2014/main" id="{03DB1499-0ECF-CA4A-99A2-72060A72BF0B}"/>
              </a:ext>
            </a:extLst>
          </p:cNvPr>
          <p:cNvSpPr>
            <a:spLocks noGrp="1"/>
          </p:cNvSpPr>
          <p:nvPr>
            <p:ph idx="1"/>
          </p:nvPr>
        </p:nvSpPr>
        <p:spPr/>
        <p:txBody>
          <a:bodyPr>
            <a:normAutofit lnSpcReduction="10000"/>
          </a:bodyPr>
          <a:lstStyle/>
          <a:p>
            <a:pPr marL="0" indent="0">
              <a:buNone/>
            </a:pPr>
            <a:r>
              <a:rPr kumimoji="1" lang="zh-TW" altLang="en-US" dirty="0"/>
              <a:t>一、請問總統是誰？</a:t>
            </a:r>
            <a:endParaRPr kumimoji="1" lang="en-US" altLang="zh-TW" dirty="0"/>
          </a:p>
          <a:p>
            <a:pPr marL="0" indent="0">
              <a:buNone/>
            </a:pPr>
            <a:endParaRPr kumimoji="1" lang="en-US" altLang="zh-TW" dirty="0"/>
          </a:p>
          <a:p>
            <a:pPr marL="0" indent="0">
              <a:buNone/>
            </a:pPr>
            <a:r>
              <a:rPr kumimoji="1" lang="zh-TW" altLang="en-US" dirty="0"/>
              <a:t>二、請問立法院院長是誰？</a:t>
            </a:r>
            <a:endParaRPr kumimoji="1" lang="en-US" altLang="zh-TW" dirty="0"/>
          </a:p>
          <a:p>
            <a:pPr marL="0" indent="0">
              <a:buNone/>
            </a:pPr>
            <a:endParaRPr kumimoji="1" lang="en-US" altLang="zh-TW" dirty="0"/>
          </a:p>
          <a:p>
            <a:pPr marL="0" indent="0">
              <a:buNone/>
            </a:pPr>
            <a:r>
              <a:rPr kumimoji="1" lang="zh-TW" altLang="en-US" dirty="0"/>
              <a:t>三、請問司法院院長是誰？</a:t>
            </a:r>
            <a:endParaRPr kumimoji="1" lang="en-US" altLang="zh-TW" dirty="0"/>
          </a:p>
          <a:p>
            <a:pPr marL="0" indent="0">
              <a:buNone/>
            </a:pPr>
            <a:endParaRPr kumimoji="1" lang="en-US" altLang="zh-TW" dirty="0"/>
          </a:p>
          <a:p>
            <a:pPr marL="0" indent="0">
              <a:buNone/>
            </a:pPr>
            <a:r>
              <a:rPr kumimoji="1" lang="zh-TW" altLang="en-US" dirty="0"/>
              <a:t>四、請問司法院大法官有哪些人？</a:t>
            </a:r>
            <a:endParaRPr kumimoji="1" lang="en-US" altLang="zh-TW" dirty="0"/>
          </a:p>
          <a:p>
            <a:pPr marL="0" indent="0">
              <a:buNone/>
            </a:pPr>
            <a:endParaRPr kumimoji="1" lang="en-US" altLang="zh-TW" dirty="0"/>
          </a:p>
          <a:p>
            <a:pPr marL="0" indent="0">
              <a:buNone/>
            </a:pPr>
            <a:r>
              <a:rPr kumimoji="1" lang="zh-TW" altLang="en-US"/>
              <a:t>五、請問監察院院長是誰？</a:t>
            </a:r>
            <a:endParaRPr kumimoji="1" lang="zh-TW" altLang="en-US" dirty="0"/>
          </a:p>
        </p:txBody>
      </p:sp>
    </p:spTree>
    <p:extLst>
      <p:ext uri="{BB962C8B-B14F-4D97-AF65-F5344CB8AC3E}">
        <p14:creationId xmlns:p14="http://schemas.microsoft.com/office/powerpoint/2010/main" val="25832344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2424</Words>
  <Application>Microsoft Macintosh PowerPoint</Application>
  <PresentationFormat>寬螢幕</PresentationFormat>
  <Paragraphs>137</Paragraphs>
  <Slides>28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28</vt:i4>
      </vt:variant>
    </vt:vector>
  </HeadingPairs>
  <TitlesOfParts>
    <vt:vector size="32" baseType="lpstr">
      <vt:lpstr>Arial</vt:lpstr>
      <vt:lpstr>Calibri</vt:lpstr>
      <vt:lpstr>Calibri Light</vt:lpstr>
      <vt:lpstr>Office 佈景主題</vt:lpstr>
      <vt:lpstr>法治教育</vt:lpstr>
      <vt:lpstr>大綱</vt:lpstr>
      <vt:lpstr>PowerPoint 簡報</vt:lpstr>
      <vt:lpstr>PowerPoint 簡報</vt:lpstr>
      <vt:lpstr>本法治教育單元教學重點 </vt:lpstr>
      <vt:lpstr>影響我國法治品質優劣的中央政府機關 ──司法院和立法院</vt:lpstr>
      <vt:lpstr>PowerPoint 簡報</vt:lpstr>
      <vt:lpstr>職權篇──立法院、司法院和大法官之職權</vt:lpstr>
      <vt:lpstr>提問一：人物篇</vt:lpstr>
      <vt:lpstr>活動──討論</vt:lpstr>
      <vt:lpstr>活動</vt:lpstr>
      <vt:lpstr>PowerPoint 簡報</vt:lpstr>
      <vt:lpstr>PowerPoint 簡報</vt:lpstr>
      <vt:lpstr>PowerPoint 簡報</vt:lpstr>
      <vt:lpstr>PowerPoint 簡報</vt:lpstr>
      <vt:lpstr>活動─學習單</vt:lpstr>
      <vt:lpstr>PowerPoint 簡報</vt:lpstr>
      <vt:lpstr>PowerPoint 簡報</vt:lpstr>
      <vt:lpstr>PowerPoint 簡報</vt:lpstr>
      <vt:lpstr>PowerPoint 簡報</vt:lpstr>
      <vt:lpstr>PowerPoint 簡報</vt:lpstr>
      <vt:lpstr>How democracies die?—Steven Levitsky &amp; Daniel Ziblatt(2018)    李建興譯，時報</vt:lpstr>
      <vt:lpstr>How democracies die?—Steven Levitsky &amp; Daniel Ziblatt(2018)    李建興譯，時報</vt:lpstr>
      <vt:lpstr>How democracies die?—Steven Levitsky &amp; Daniel Ziblatt(2018)    李建興譯，時報</vt:lpstr>
      <vt:lpstr>How democracies die?—Steven Levitsky &amp; Daniel Ziblatt(2018)    李建興譯，時報</vt:lpstr>
      <vt:lpstr>PowerPoint 簡報</vt:lpstr>
      <vt:lpstr>討論（一）</vt:lpstr>
      <vt:lpstr>討論（二）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45</cp:revision>
  <dcterms:created xsi:type="dcterms:W3CDTF">2019-10-12T16:34:11Z</dcterms:created>
  <dcterms:modified xsi:type="dcterms:W3CDTF">2019-10-18T21:59:27Z</dcterms:modified>
</cp:coreProperties>
</file>