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754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kavitha's%20project%20with%20data%20base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[kavitha's project with data base.xlsx]SHEET 1!PivotTable2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Employee</a:t>
            </a:r>
            <a:r>
              <a:rPr lang="en-GB" baseline="0"/>
              <a:t> Performance Analysis</a:t>
            </a:r>
            <a:endParaRPr lang="en-GB"/>
          </a:p>
        </c:rich>
      </c:tx>
      <c:layout>
        <c:manualLayout>
          <c:xMode val="edge"/>
          <c:yMode val="edge"/>
          <c:x val="0.18005956265994752"/>
          <c:y val="3.3636180092873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268154454690996"/>
          <c:y val="0.25534014849610792"/>
          <c:w val="0.68237332332375034"/>
          <c:h val="0.4630562988917338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'SHEET 1'!$B$3:$B$4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'SHEET 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'SHEET 1'!$B$5:$B$15</c:f>
              <c:numCache>
                <c:formatCode>General</c:formatCode>
                <c:ptCount val="10"/>
                <c:pt idx="0">
                  <c:v>5</c:v>
                </c:pt>
                <c:pt idx="1">
                  <c:v>6</c:v>
                </c:pt>
                <c:pt idx="2">
                  <c:v>4</c:v>
                </c:pt>
                <c:pt idx="3">
                  <c:v>4</c:v>
                </c:pt>
                <c:pt idx="4">
                  <c:v>6</c:v>
                </c:pt>
                <c:pt idx="5">
                  <c:v>8</c:v>
                </c:pt>
                <c:pt idx="6">
                  <c:v>10</c:v>
                </c:pt>
                <c:pt idx="7">
                  <c:v>10</c:v>
                </c:pt>
                <c:pt idx="8">
                  <c:v>7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8F-DB40-BA8C-AF79AA06D6D7}"/>
            </c:ext>
          </c:extLst>
        </c:ser>
        <c:ser>
          <c:idx val="1"/>
          <c:order val="1"/>
          <c:tx>
            <c:strRef>
              <c:f>'SHEET 1'!$C$3:$C$4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'SHEET 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'SHEET 1'!$C$5:$C$15</c:f>
              <c:numCache>
                <c:formatCode>General</c:formatCode>
                <c:ptCount val="10"/>
                <c:pt idx="0">
                  <c:v>13</c:v>
                </c:pt>
                <c:pt idx="1">
                  <c:v>22</c:v>
                </c:pt>
                <c:pt idx="2">
                  <c:v>14</c:v>
                </c:pt>
                <c:pt idx="3">
                  <c:v>12</c:v>
                </c:pt>
                <c:pt idx="4">
                  <c:v>16</c:v>
                </c:pt>
                <c:pt idx="5">
                  <c:v>11</c:v>
                </c:pt>
                <c:pt idx="6">
                  <c:v>15</c:v>
                </c:pt>
                <c:pt idx="7">
                  <c:v>13</c:v>
                </c:pt>
                <c:pt idx="8">
                  <c:v>18</c:v>
                </c:pt>
                <c:pt idx="9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68F-DB40-BA8C-AF79AA06D6D7}"/>
            </c:ext>
          </c:extLst>
        </c:ser>
        <c:ser>
          <c:idx val="2"/>
          <c:order val="2"/>
          <c:tx>
            <c:strRef>
              <c:f>'SHEET 1'!$D$3:$D$4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'SHEET 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'SHEET 1'!$D$5:$D$15</c:f>
              <c:numCache>
                <c:formatCode>General</c:formatCode>
                <c:ptCount val="10"/>
                <c:pt idx="0">
                  <c:v>30</c:v>
                </c:pt>
                <c:pt idx="1">
                  <c:v>22</c:v>
                </c:pt>
                <c:pt idx="2">
                  <c:v>29</c:v>
                </c:pt>
                <c:pt idx="3">
                  <c:v>41</c:v>
                </c:pt>
                <c:pt idx="4">
                  <c:v>27</c:v>
                </c:pt>
                <c:pt idx="5">
                  <c:v>20</c:v>
                </c:pt>
                <c:pt idx="6">
                  <c:v>30</c:v>
                </c:pt>
                <c:pt idx="7">
                  <c:v>23</c:v>
                </c:pt>
                <c:pt idx="8">
                  <c:v>20</c:v>
                </c:pt>
                <c:pt idx="9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68F-DB40-BA8C-AF79AA06D6D7}"/>
            </c:ext>
          </c:extLst>
        </c:ser>
        <c:ser>
          <c:idx val="3"/>
          <c:order val="3"/>
          <c:tx>
            <c:strRef>
              <c:f>'SHEET 1'!$E$3:$E$4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'SHEET 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'SHEET 1'!$E$5:$E$15</c:f>
              <c:numCache>
                <c:formatCode>General</c:formatCode>
                <c:ptCount val="10"/>
                <c:pt idx="0">
                  <c:v>9</c:v>
                </c:pt>
                <c:pt idx="1">
                  <c:v>5</c:v>
                </c:pt>
                <c:pt idx="2">
                  <c:v>7</c:v>
                </c:pt>
                <c:pt idx="3">
                  <c:v>2</c:v>
                </c:pt>
                <c:pt idx="4">
                  <c:v>5</c:v>
                </c:pt>
                <c:pt idx="5">
                  <c:v>3</c:v>
                </c:pt>
                <c:pt idx="6">
                  <c:v>6</c:v>
                </c:pt>
                <c:pt idx="7">
                  <c:v>7</c:v>
                </c:pt>
                <c:pt idx="8">
                  <c:v>1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68F-DB40-BA8C-AF79AA06D6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40614016"/>
        <c:axId val="640614560"/>
      </c:barChart>
      <c:catAx>
        <c:axId val="6406140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Business</a:t>
                </a:r>
                <a:r>
                  <a:rPr lang="en-IN" baseline="0"/>
                  <a:t> unit</a:t>
                </a:r>
                <a:endParaRPr lang="en-IN"/>
              </a:p>
            </c:rich>
          </c:tx>
          <c:overlay val="0"/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0614560"/>
        <c:crosses val="autoZero"/>
        <c:auto val="1"/>
        <c:lblAlgn val="ctr"/>
        <c:lblOffset val="100"/>
        <c:noMultiLvlLbl val="0"/>
      </c:catAx>
      <c:valAx>
        <c:axId val="640614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Count</a:t>
                </a:r>
                <a:r>
                  <a:rPr lang="en-IN" baseline="0"/>
                  <a:t> of firstname</a:t>
                </a:r>
                <a:endParaRPr lang="en-IN"/>
              </a:p>
            </c:rich>
          </c:tx>
          <c:overlay val="0"/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0614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aseline="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685800" y="50537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124074" y="3075460"/>
            <a:ext cx="8610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STUDENT NAME : </a:t>
            </a:r>
            <a:r>
              <a:rPr lang="en-US" sz="2400" dirty="0">
                <a:solidFill>
                  <a:schemeClr val="accent4"/>
                </a:solidFill>
              </a:rPr>
              <a:t>FLORANCE ARUNDHATHI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>
                <a:solidFill>
                  <a:srgbClr val="7030A0"/>
                </a:solidFill>
              </a:rPr>
              <a:t>REGISTER NO. : 2213371042012</a:t>
            </a:r>
          </a:p>
          <a:p>
            <a:r>
              <a:rPr lang="en-US" sz="2400" dirty="0">
                <a:solidFill>
                  <a:srgbClr val="7030A0"/>
                </a:solidFill>
              </a:rPr>
              <a:t>NM REG. NO. </a:t>
            </a:r>
            <a:r>
              <a:rPr lang="en-US" sz="2400">
                <a:solidFill>
                  <a:srgbClr val="7030A0"/>
                </a:solidFill>
              </a:rPr>
              <a:t>:</a:t>
            </a:r>
            <a:r>
              <a:rPr lang="en-US" sz="2400"/>
              <a:t> </a:t>
            </a:r>
            <a:r>
              <a:rPr lang="en-US" sz="2400">
                <a:solidFill>
                  <a:srgbClr val="7030A0"/>
                </a:solidFill>
              </a:rPr>
              <a:t>77C2DF9D8B1D8C58A8E4CC1C340B8EEB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>
                <a:solidFill>
                  <a:srgbClr val="7030A0"/>
                </a:solidFill>
              </a:rPr>
              <a:t>DEPARTMENT : COMMERECE</a:t>
            </a:r>
          </a:p>
          <a:p>
            <a:r>
              <a:rPr lang="en-US" sz="2400" dirty="0">
                <a:solidFill>
                  <a:srgbClr val="7030A0"/>
                </a:solidFill>
              </a:rPr>
              <a:t>COLLEGE : QUAID-E-MILLATH GOVERNMENT COLLEGE FOR WOMEN(AUTONOMOUS)</a:t>
            </a:r>
          </a:p>
          <a:p>
            <a:r>
              <a:rPr lang="en-US" sz="2400" dirty="0">
                <a:solidFill>
                  <a:srgbClr val="7030A0"/>
                </a:solidFill>
              </a:rPr>
              <a:t>           </a:t>
            </a:r>
            <a:endParaRPr lang="en-IN" sz="24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7EF475-9318-F8C7-AC62-7A0D59E0BB51}"/>
              </a:ext>
            </a:extLst>
          </p:cNvPr>
          <p:cNvSpPr txBox="1"/>
          <p:nvPr/>
        </p:nvSpPr>
        <p:spPr>
          <a:xfrm rot="10800000" flipV="1">
            <a:off x="528101" y="1542414"/>
            <a:ext cx="7625705" cy="4105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
</a:t>
            </a:r>
            <a:r>
              <a:rPr lang="en-US" sz="2400" dirty="0">
                <a:solidFill>
                  <a:srgbClr val="FF0000"/>
                </a:solidFill>
              </a:rPr>
              <a:t>1. Calculated performance level by using the current employee rating .</a:t>
            </a:r>
          </a:p>
          <a:p>
            <a:pPr algn="l"/>
            <a:r>
              <a:rPr lang="en-US" sz="2400" dirty="0">
                <a:solidFill>
                  <a:srgbClr val="FF0000"/>
                </a:solidFill>
              </a:rPr>
              <a:t>
2. Prepared pivot table.</a:t>
            </a:r>
          </a:p>
          <a:p>
            <a:pPr algn="l"/>
            <a:r>
              <a:rPr lang="en-US" sz="2400" dirty="0">
                <a:solidFill>
                  <a:srgbClr val="FF0000"/>
                </a:solidFill>
              </a:rPr>
              <a:t>
3. Filtered pivot table. </a:t>
            </a:r>
          </a:p>
          <a:p>
            <a:pPr algn="l"/>
            <a:r>
              <a:rPr lang="en-US" sz="2400" dirty="0">
                <a:solidFill>
                  <a:srgbClr val="FF0000"/>
                </a:solidFill>
              </a:rPr>
              <a:t>
4. Prepared a graph using pivot table data. </a:t>
            </a:r>
          </a:p>
          <a:p>
            <a:pPr algn="l"/>
            <a:r>
              <a:rPr lang="en-US" sz="2400" dirty="0">
                <a:solidFill>
                  <a:srgbClr val="FF0000"/>
                </a:solidFill>
              </a:rPr>
              <a:t>
5. Prepared trend lines for medium and low performance.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152BA4E-E447-C5CF-9D7B-43B8B319CC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8606791"/>
              </p:ext>
            </p:extLst>
          </p:nvPr>
        </p:nvGraphicFramePr>
        <p:xfrm>
          <a:off x="531386" y="1503626"/>
          <a:ext cx="8135855" cy="4316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53901A-5703-BED5-9445-498FA355243D}"/>
              </a:ext>
            </a:extLst>
          </p:cNvPr>
          <p:cNvSpPr txBox="1"/>
          <p:nvPr/>
        </p:nvSpPr>
        <p:spPr>
          <a:xfrm>
            <a:off x="755332" y="1951672"/>
            <a:ext cx="843756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FF0000"/>
                </a:solidFill>
              </a:rPr>
              <a:t>In conclusion, employee performance analysis helps identify strengths, areas for improvement, and opportunities for growth. It enables better decision-making, increases productivity, and aligns individual goals with organizational objectives. Regular performance assessments foster a culture of continuous development and contribute to overall business success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BC6DB0-6F4D-F480-3ADA-A6D31E9B1C0F}"/>
              </a:ext>
            </a:extLst>
          </p:cNvPr>
          <p:cNvSpPr txBox="1"/>
          <p:nvPr/>
        </p:nvSpPr>
        <p:spPr>
          <a:xfrm>
            <a:off x="1212055" y="1767703"/>
            <a:ext cx="48809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TO EXAMINE :</a:t>
            </a:r>
          </a:p>
          <a:p>
            <a:r>
              <a:rPr lang="en-US" sz="2400" dirty="0">
                <a:solidFill>
                  <a:srgbClr val="FF0000"/>
                </a:solidFill>
              </a:rPr>
              <a:t>HOW EFFICIENTLY THE EMPLOYEE’S OF AN ORGANISATION ARE WORKING IN EACH BUSINESS UNIT RESPECTIVELY.  </a:t>
            </a:r>
            <a:endParaRPr lang="en-IN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FILTERATION OF GIVEN DATA SET.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ANALYSING PERFORMANCE LEVEL OF EMPLOYEES.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BUILDING PIVOT TABLE.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CONSTRUCTION OF GRAPH AND PIE CHART.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TREND LINE AS A REFLECTION OF PERFORMANCE.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F9C1DE-5669-20C8-0C23-AE685483A846}"/>
              </a:ext>
            </a:extLst>
          </p:cNvPr>
          <p:cNvSpPr txBox="1"/>
          <p:nvPr/>
        </p:nvSpPr>
        <p:spPr>
          <a:xfrm>
            <a:off x="454942" y="1695450"/>
            <a:ext cx="56410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INSIDERS :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THE END USERS ARE THE MANAGEMENT, ADMINISTRATION, FINANCE AND ACCOUNTING SECTORS OF THE RESPECTIVE ORGANISATION.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OUTSIDERS :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THE END USERS ARE THE INVESTORS, SHAREHOLDERS, FINANCING PARTNERS, GOVERNMENT AND COMPETITORS.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749684-3118-0292-F1C8-61DD11139043}"/>
              </a:ext>
            </a:extLst>
          </p:cNvPr>
          <p:cNvSpPr txBox="1"/>
          <p:nvPr/>
        </p:nvSpPr>
        <p:spPr>
          <a:xfrm>
            <a:off x="3050038" y="2280950"/>
            <a:ext cx="610007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IDENTIFY AREAS OF STRENGTH AND WEAKNESS.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SET PERFORMANCE GOALS AND TARGETS.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EVALUATE JOB PERFORMANCE AND PRODUCTIVITY.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 DEVELOP TRAINING AND DEVELOPMENT programs.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Inform decisions on promotions, bonuses, and rewards.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 Improve communication and feedback.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Increase employee motivation and ENGAGEMENT.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Reduce turnover and absenteeism.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Enhance overall organizational performance.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Make data-driven decisions.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D4656F-7AF1-814C-54DF-5DC2FEE734D6}"/>
              </a:ext>
            </a:extLst>
          </p:cNvPr>
          <p:cNvSpPr txBox="1"/>
          <p:nvPr/>
        </p:nvSpPr>
        <p:spPr>
          <a:xfrm>
            <a:off x="755332" y="1702365"/>
            <a:ext cx="309541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1. Employee I’d </a:t>
            </a:r>
          </a:p>
          <a:p>
            <a:r>
              <a:rPr lang="en-US" dirty="0">
                <a:solidFill>
                  <a:srgbClr val="FF0000"/>
                </a:solidFill>
              </a:rPr>
              <a:t> 2. First name.</a:t>
            </a:r>
          </a:p>
          <a:p>
            <a:r>
              <a:rPr lang="en-US" dirty="0">
                <a:solidFill>
                  <a:srgbClr val="FF0000"/>
                </a:solidFill>
              </a:rPr>
              <a:t> 3. Last name.</a:t>
            </a:r>
          </a:p>
          <a:p>
            <a:r>
              <a:rPr lang="en-US" dirty="0">
                <a:solidFill>
                  <a:srgbClr val="FF0000"/>
                </a:solidFill>
              </a:rPr>
              <a:t>4.business unit.</a:t>
            </a:r>
          </a:p>
          <a:p>
            <a:r>
              <a:rPr lang="en-US" dirty="0">
                <a:solidFill>
                  <a:srgbClr val="FF0000"/>
                </a:solidFill>
              </a:rPr>
              <a:t>5. Employee status.</a:t>
            </a:r>
          </a:p>
          <a:p>
            <a:r>
              <a:rPr lang="en-US" dirty="0">
                <a:solidFill>
                  <a:srgbClr val="FF0000"/>
                </a:solidFill>
              </a:rPr>
              <a:t>6. Employee type.</a:t>
            </a:r>
          </a:p>
          <a:p>
            <a:r>
              <a:rPr lang="en-US" dirty="0">
                <a:solidFill>
                  <a:srgbClr val="FF0000"/>
                </a:solidFill>
              </a:rPr>
              <a:t>7.employee classification type.</a:t>
            </a:r>
          </a:p>
          <a:p>
            <a:r>
              <a:rPr lang="en-US" dirty="0">
                <a:solidFill>
                  <a:srgbClr val="FF0000"/>
                </a:solidFill>
              </a:rPr>
              <a:t>8.gender code.</a:t>
            </a:r>
          </a:p>
          <a:p>
            <a:r>
              <a:rPr lang="en-US" dirty="0">
                <a:solidFill>
                  <a:srgbClr val="FF0000"/>
                </a:solidFill>
              </a:rPr>
              <a:t>9.performance score.</a:t>
            </a:r>
          </a:p>
          <a:p>
            <a:r>
              <a:rPr lang="en-US" dirty="0">
                <a:solidFill>
                  <a:srgbClr val="FF0000"/>
                </a:solidFill>
              </a:rPr>
              <a:t>10.current employee rating.</a:t>
            </a:r>
          </a:p>
          <a:p>
            <a:r>
              <a:rPr lang="en-US" dirty="0">
                <a:solidFill>
                  <a:srgbClr val="FF0000"/>
                </a:solidFill>
              </a:rPr>
              <a:t>11.performance level</a:t>
            </a:r>
          </a:p>
          <a:p>
            <a:r>
              <a:rPr lang="en-US" dirty="0">
                <a:solidFill>
                  <a:srgbClr val="FF0000"/>
                </a:solidFill>
              </a:rPr>
              <a:t>12.martial description.</a:t>
            </a:r>
          </a:p>
          <a:p>
            <a:r>
              <a:rPr lang="en-US" dirty="0">
                <a:solidFill>
                  <a:srgbClr val="FF0000"/>
                </a:solidFill>
              </a:rPr>
              <a:t>13.race description. </a:t>
            </a:r>
          </a:p>
          <a:p>
            <a:r>
              <a:rPr lang="en-US" dirty="0">
                <a:solidFill>
                  <a:srgbClr val="FF0000"/>
                </a:solidFill>
              </a:rPr>
              <a:t>14.Location code.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6323C1-13FA-5160-A8C0-600D7F0CCD62}"/>
              </a:ext>
            </a:extLst>
          </p:cNvPr>
          <p:cNvSpPr txBox="1"/>
          <p:nvPr/>
        </p:nvSpPr>
        <p:spPr>
          <a:xfrm>
            <a:off x="4391075" y="1611924"/>
            <a:ext cx="288256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
</a:t>
            </a:r>
            <a:r>
              <a:rPr lang="en-US" dirty="0">
                <a:solidFill>
                  <a:srgbClr val="FF0000"/>
                </a:solidFill>
              </a:rPr>
              <a:t>15. Job function description. 
16. State.
17. DOB.
18.Division.
19.Department type.
20.Termination description.
21.Termination type.
22.Payzone.
23.Start date.
24. Exit date.
25. Title.
26 . Supervisor.
27. </a:t>
            </a:r>
            <a:r>
              <a:rPr lang="en-US" dirty="0" err="1">
                <a:solidFill>
                  <a:srgbClr val="FF0000"/>
                </a:solidFill>
              </a:rPr>
              <a:t>ADEmail</a:t>
            </a:r>
            <a:endParaRPr lang="en-US" dirty="0">
              <a:solidFill>
                <a:srgbClr val="FF0000"/>
              </a:solidFill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325629" y="1695450"/>
            <a:ext cx="720889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 table that gives clear cut view of the performing employees and respective business unit with certain specifications.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 test formula for performance level setting:</a:t>
            </a:r>
          </a:p>
          <a:p>
            <a:pPr algn="l"/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=IFS(Z8&gt;=5,”VERYHIGH”, Z8&gt;=4,”HIGH”,Z8&gt;=3,”MED”,TRUE,”LOW”)</a:t>
            </a:r>
            <a:endParaRPr lang="en-IN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</TotalTime>
  <Words>564</Words>
  <Application>Microsoft Office PowerPoint</Application>
  <PresentationFormat>Widescreen</PresentationFormat>
  <Paragraphs>92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Guest User</cp:lastModifiedBy>
  <cp:revision>19</cp:revision>
  <dcterms:created xsi:type="dcterms:W3CDTF">2024-03-29T15:07:22Z</dcterms:created>
  <dcterms:modified xsi:type="dcterms:W3CDTF">2024-09-10T08:02:24Z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