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81" r:id="rId7"/>
    <p:sldId id="278" r:id="rId8"/>
    <p:sldId id="279" r:id="rId9"/>
    <p:sldId id="259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80" r:id="rId18"/>
    <p:sldId id="267" r:id="rId19"/>
    <p:sldId id="282" r:id="rId20"/>
    <p:sldId id="268" r:id="rId21"/>
    <p:sldId id="269" r:id="rId22"/>
    <p:sldId id="270" r:id="rId23"/>
    <p:sldId id="271" r:id="rId24"/>
    <p:sldId id="272" r:id="rId25"/>
    <p:sldId id="274" r:id="rId26"/>
    <p:sldId id="275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E1E450-2F9F-630E-7A0D-16D6DAE80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534DA2-D263-1200-FCE0-35D3D45CB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9CE2A8-E088-6AE3-2E86-84009D91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717A92-E6BA-2D2B-F3E2-D9FBFF4C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2F1619-F65E-C3EC-538E-ADD1494C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252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030030-5C04-535D-2A9F-145AD11A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A2319DE-C942-42BA-CBCD-74D6F409F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05BEEE-908D-91D3-AF76-C3E45D2B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4FE95C-1BAC-768A-66B1-B7070FC3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5C7398-616E-6CFA-F7DA-297DB5EE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7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9B6F4B-FF40-F0D4-2257-51FF386D6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FE4EEC-A40C-AF6C-F97A-878E61AF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DE0A13-10F7-7B1C-107D-C32980E9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B3468E-719D-33B5-0BBC-10078FBF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41BE14-B0AA-9898-C70F-762AF49E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79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0AE4ED-6871-FC35-B91E-3C844F06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FEF862-19D8-38C3-8CDA-CA1A1619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BBE166-B2FA-821A-4450-A9C60659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B041BB-F2EE-F64C-BF83-0A7C7953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8DE468-ABE8-1FC2-70F8-7C8AFA4F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1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C8AF9B-2B93-7073-AB26-50D46E8F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7F259A-C76C-E9F0-DA71-397BBC0C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B7571A7-FD6C-B7B1-BD53-8ECA0EC8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E672A0-0A8B-B36B-11DE-D10998D6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FF73AB-2867-2469-E1CC-DB2697C3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718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C53600-2F4D-99C5-EFD3-9D3D6712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5D7A29-CE46-FD8B-FCCB-723FB7183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EE7FEA1-2314-16AE-B156-0F678BFAD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D672B12-EDE2-2FDE-EF0A-FD510527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CE2A01D-9953-4B99-6F6F-6EDA58CB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8FD3AF-5A20-34DC-1596-6631E929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65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074A8B-EE04-16B8-D3A1-F8281E6B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BB51DF-E2A8-9B85-204E-768DAD08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C2E08BD-50EF-A55C-CF00-7278FE57D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CA58DB3-C954-33CC-815E-BF6AB205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2309149-47FC-6171-F2F1-271128F99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924655B-3916-4671-83F2-C306C628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DBAF304-3453-1638-1E1A-9C12C294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71EE76E-1EDB-DE4F-2F1E-137BBD2D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8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3AEDD6-26F7-C8D9-E263-ADD8C85C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90C2696-B835-1CE7-0BEA-5A4398BE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CD9EBDD-3303-852E-4F4B-BB122521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4229668-B139-E693-3FD3-E254A513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23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A003C73-D0E4-FD70-E10C-2016BDD4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6D88FF9-89EF-0F73-4854-0D57B2D2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A8BFE78-6D9B-E6EC-3909-43ED08E0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47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23A5EB-FE1B-8D42-26DE-86F64F4F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8CB01B-68CE-968E-BB4A-1D27978F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34652A-D8E6-A664-D670-7D858AC1A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F4FD6C-2CE4-7010-CB2F-ED18EC26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531341-6239-80DA-24FF-29104825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E1DBC6-E3A4-4A80-94D9-C762123C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628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EBE8A4-9D39-AEF8-67EB-B76A922E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0313798-B8F1-8187-E1CC-2CABE2601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799199-4955-580B-C07D-058FB38D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9F4A544-A8B7-1460-5C52-4664C47C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D66029B-F582-DAE4-38AE-FD2CC8E7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D92D77-75C9-E1E1-89BD-F6164BC0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84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9D385D8-7866-558E-6B06-607F92B9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95166D-D625-D365-37F7-494F0EB53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0B1D04-6CF8-4E64-2197-F195D163E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585F7-6A7B-4F06-A3D0-CFF86D72B3B9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A1ED8A-A331-1BB3-BA59-C89309A48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F5CAF2-EED2-051A-7CDB-FED011BEB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31212-CA37-47E6-B788-13CCE51565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182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BAFE18-D793-2FD5-105B-10F78CE85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pl-PL" sz="5400"/>
              <a:t>New York Housing Market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FD6393-E80F-3D86-2ADA-4C062CCBE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Paweł Florek, Krzysztof Adamczyk</a:t>
            </a:r>
            <a:endParaRPr lang="pl-PL"/>
          </a:p>
        </p:txBody>
      </p:sp>
      <p:pic>
        <p:nvPicPr>
          <p:cNvPr id="5" name="Picture 4" descr="Aerial view of buildings">
            <a:extLst>
              <a:ext uri="{FF2B5EF4-FFF2-40B4-BE49-F238E27FC236}">
                <a16:creationId xmlns:a16="http://schemas.microsoft.com/office/drawing/2014/main" id="{E54F509E-8102-B190-90A0-4EBB4067C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6" r="3610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kwadrat, numer&#10;&#10;Opis wygenerowany automatycznie">
            <a:extLst>
              <a:ext uri="{FF2B5EF4-FFF2-40B4-BE49-F238E27FC236}">
                <a16:creationId xmlns:a16="http://schemas.microsoft.com/office/drawing/2014/main" id="{0FA10437-BF46-1D29-E83C-C81B3BB79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75648A-DAAF-1D15-C3D2-882A5EAB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processing- corr()</a:t>
            </a:r>
          </a:p>
        </p:txBody>
      </p:sp>
    </p:spTree>
    <p:extLst>
      <p:ext uri="{BB962C8B-B14F-4D97-AF65-F5344CB8AC3E}">
        <p14:creationId xmlns:p14="http://schemas.microsoft.com/office/powerpoint/2010/main" val="151527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427189-4F9A-7A62-CA8A-D6B777E1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Data processing - groupping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65FB09-BFB5-88D8-C401-DD4812D7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9434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l-PL" sz="2000" dirty="0"/>
              <a:t>Liczba ZIPCODE występujących jednokrotnie: 8</a:t>
            </a:r>
          </a:p>
          <a:p>
            <a:r>
              <a:rPr lang="pl-PL" sz="2000" dirty="0"/>
              <a:t>Liczba SUBLOCALITY występujących jednokrotnie: 3</a:t>
            </a:r>
          </a:p>
          <a:p>
            <a:r>
              <a:rPr lang="pl-PL" sz="2000" dirty="0"/>
              <a:t>Liczba BROKERTITLE występujących jednokrotnie: 438</a:t>
            </a:r>
          </a:p>
          <a:p>
            <a:r>
              <a:rPr lang="pl-PL" sz="2000" dirty="0"/>
              <a:t>Liczba TYPE występujących jednokrotnie: 2</a:t>
            </a:r>
          </a:p>
          <a:p>
            <a:r>
              <a:rPr lang="pl-PL" sz="2000" dirty="0"/>
              <a:t>BROKERTITLE .</a:t>
            </a:r>
            <a:r>
              <a:rPr lang="pl-PL" sz="2000" dirty="0" err="1"/>
              <a:t>value_counts</a:t>
            </a:r>
            <a:r>
              <a:rPr lang="pl-PL" sz="2000" dirty="0"/>
              <a:t>() == 1:  =&gt; „</a:t>
            </a:r>
            <a:r>
              <a:rPr lang="pl-PL" sz="2000" dirty="0" err="1"/>
              <a:t>Others</a:t>
            </a:r>
            <a:r>
              <a:rPr lang="pl-PL" sz="2000" dirty="0"/>
              <a:t>”: redukcja do 372 obserwacji</a:t>
            </a:r>
          </a:p>
        </p:txBody>
      </p:sp>
    </p:spTree>
    <p:extLst>
      <p:ext uri="{BB962C8B-B14F-4D97-AF65-F5344CB8AC3E}">
        <p14:creationId xmlns:p14="http://schemas.microsoft.com/office/powerpoint/2010/main" val="150901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3C32BE5-1878-BD89-8FD3-6A03CFD7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pl-PL" sz="4000"/>
              <a:t>Data processing – price categories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F16284-C651-3977-2A3B-57BEBC8A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algn="r"/>
            <a:r>
              <a:rPr lang="pl-PL" sz="2000"/>
              <a:t>Cheap: Price_log &lt;= 13.0</a:t>
            </a:r>
          </a:p>
          <a:p>
            <a:pPr algn="r"/>
            <a:r>
              <a:rPr lang="pl-PL" sz="2000"/>
              <a:t>Mid: Price_log  &gt; 13.0 and Price_log &lt;= 14.5</a:t>
            </a:r>
          </a:p>
          <a:p>
            <a:pPr algn="r"/>
            <a:r>
              <a:rPr lang="pl-PL" sz="2000"/>
              <a:t>Expensive: Price_log &gt; 14.5</a:t>
            </a:r>
          </a:p>
          <a:p>
            <a:pPr algn="r"/>
            <a:endParaRPr lang="pl-PL" sz="2000"/>
          </a:p>
        </p:txBody>
      </p:sp>
      <p:pic>
        <p:nvPicPr>
          <p:cNvPr id="5" name="Obraz 4" descr="Obraz zawierający Wykres, zrzut ekranu, diagram, linia&#10;&#10;Opis wygenerowany automatycznie">
            <a:extLst>
              <a:ext uri="{FF2B5EF4-FFF2-40B4-BE49-F238E27FC236}">
                <a16:creationId xmlns:a16="http://schemas.microsoft.com/office/drawing/2014/main" id="{CC1C9710-EA88-7CA2-5BF6-F8C16AD7A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1370869"/>
            <a:ext cx="4957638" cy="373062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8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ED8FEE-6CA6-3F71-7A63-F4FEFFB7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Data processing - encoding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32F2EE-1C4A-EE3E-CEBA-EAB151D8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l-PL" sz="2000"/>
              <a:t>Target Encoder:  </a:t>
            </a:r>
            <a:r>
              <a:rPr lang="pl-PL" sz="2000" b="0">
                <a:effectLst/>
                <a:latin typeface="Aptos (Tekst podstawowy)"/>
              </a:rPr>
              <a:t>"SUBLOCALITY",  "TYPE",  "ZIPCODE", "BROKERTITLE".</a:t>
            </a:r>
          </a:p>
          <a:p>
            <a:r>
              <a:rPr lang="pl-PL" sz="2000" b="0">
                <a:effectLst/>
                <a:latin typeface="Aptos (Tekst podstawowy)"/>
              </a:rPr>
              <a:t>Standad Scaller: </a:t>
            </a:r>
            <a:r>
              <a:rPr lang="en-US" sz="2000" b="0">
                <a:effectLst/>
                <a:latin typeface="Aptos  "/>
              </a:rPr>
              <a:t>"BEDS", "BATH", "SQFT_LOG", "LATITUDE", "LONGITUDE"</a:t>
            </a:r>
            <a:endParaRPr lang="pl-PL" sz="2000" b="0">
              <a:effectLst/>
              <a:latin typeface="Aptos  "/>
            </a:endParaRPr>
          </a:p>
          <a:p>
            <a:r>
              <a:rPr lang="pl-PL" sz="2000" b="0">
                <a:effectLst/>
                <a:latin typeface="Aptos  "/>
              </a:rPr>
              <a:t>Target: Price_Category</a:t>
            </a:r>
            <a:r>
              <a:rPr lang="pl-PL" sz="2000">
                <a:latin typeface="Aptos  "/>
              </a:rPr>
              <a:t>: Cheap = 0, Mid = 1, Expensive = 2</a:t>
            </a:r>
            <a:endParaRPr lang="en-US" sz="2000" b="0">
              <a:effectLst/>
              <a:latin typeface="Aptos  "/>
            </a:endParaRPr>
          </a:p>
          <a:p>
            <a:endParaRPr lang="pl-PL" sz="2000" b="0">
              <a:effectLst/>
              <a:latin typeface="Aptos (Tekst podstawowy)"/>
            </a:endParaRPr>
          </a:p>
          <a:p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175337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3FA13A-E162-1599-9FA2-746F7475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Models after c-v and hyperparameters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075E52-762C-4AE7-2DEE-D0A0BCAC7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l-PL" sz="1900" dirty="0" err="1">
                <a:latin typeface="Aptos  "/>
              </a:rPr>
              <a:t>Logistic</a:t>
            </a:r>
            <a:r>
              <a:rPr lang="pl-PL" sz="1900" dirty="0">
                <a:latin typeface="Aptos  "/>
              </a:rPr>
              <a:t> </a:t>
            </a:r>
            <a:r>
              <a:rPr lang="pl-PL" sz="1900" dirty="0" err="1">
                <a:latin typeface="Aptos  "/>
              </a:rPr>
              <a:t>Regression</a:t>
            </a:r>
            <a:r>
              <a:rPr lang="pl-PL" sz="1900" dirty="0">
                <a:latin typeface="Aptos  "/>
              </a:rPr>
              <a:t>: </a:t>
            </a:r>
            <a:r>
              <a:rPr lang="en-US" sz="1900" b="0" i="0" dirty="0">
                <a:effectLst/>
                <a:latin typeface="Aptos  "/>
              </a:rPr>
              <a:t>Best: 0.802715 using {'</a:t>
            </a:r>
            <a:r>
              <a:rPr lang="en-US" sz="1900" b="0" i="0" dirty="0" err="1">
                <a:effectLst/>
                <a:latin typeface="Aptos  "/>
              </a:rPr>
              <a:t>max_iter</a:t>
            </a:r>
            <a:r>
              <a:rPr lang="en-US" sz="1900" b="0" i="0" dirty="0">
                <a:effectLst/>
                <a:latin typeface="Aptos  "/>
              </a:rPr>
              <a:t>': 100000}</a:t>
            </a:r>
            <a:endParaRPr lang="pl-PL" sz="1900" b="0" i="0" dirty="0">
              <a:effectLst/>
              <a:latin typeface="Aptos  "/>
            </a:endParaRPr>
          </a:p>
          <a:p>
            <a:r>
              <a:rPr lang="pl-PL" sz="1900" dirty="0" err="1">
                <a:latin typeface="Aptos  "/>
              </a:rPr>
              <a:t>Decision</a:t>
            </a:r>
            <a:r>
              <a:rPr lang="pl-PL" sz="1900" dirty="0">
                <a:latin typeface="Aptos  "/>
              </a:rPr>
              <a:t> </a:t>
            </a:r>
            <a:r>
              <a:rPr lang="pl-PL" sz="1900" dirty="0" err="1">
                <a:latin typeface="Aptos  "/>
              </a:rPr>
              <a:t>Tree</a:t>
            </a:r>
            <a:r>
              <a:rPr lang="pl-PL" sz="1900" dirty="0">
                <a:latin typeface="Aptos  "/>
              </a:rPr>
              <a:t> </a:t>
            </a:r>
            <a:r>
              <a:rPr lang="pl-PL" sz="1900" dirty="0" err="1">
                <a:latin typeface="Aptos  "/>
              </a:rPr>
              <a:t>Classifier</a:t>
            </a:r>
            <a:r>
              <a:rPr lang="pl-PL" sz="1900" dirty="0">
                <a:latin typeface="Aptos  "/>
              </a:rPr>
              <a:t>: </a:t>
            </a:r>
            <a:r>
              <a:rPr lang="pl-PL" sz="1900" b="0" i="0" dirty="0">
                <a:effectLst/>
                <a:latin typeface="Aptos  "/>
              </a:rPr>
              <a:t>Best: 0.806001 </a:t>
            </a:r>
            <a:r>
              <a:rPr lang="pl-PL" sz="1900" b="0" i="0" dirty="0" err="1">
                <a:effectLst/>
                <a:latin typeface="Aptos  "/>
              </a:rPr>
              <a:t>using</a:t>
            </a:r>
            <a:r>
              <a:rPr lang="pl-PL" sz="1900" b="0" i="0" dirty="0">
                <a:effectLst/>
                <a:latin typeface="Aptos  "/>
              </a:rPr>
              <a:t> {'</a:t>
            </a:r>
            <a:r>
              <a:rPr lang="pl-PL" sz="1900" b="0" i="0" dirty="0" err="1">
                <a:effectLst/>
                <a:latin typeface="Aptos  "/>
              </a:rPr>
              <a:t>ccp_alpha</a:t>
            </a:r>
            <a:r>
              <a:rPr lang="pl-PL" sz="1900" b="0" i="0" dirty="0">
                <a:effectLst/>
                <a:latin typeface="Aptos  "/>
              </a:rPr>
              <a:t>': 0, '</a:t>
            </a:r>
            <a:r>
              <a:rPr lang="pl-PL" sz="1900" b="0" i="0" dirty="0" err="1">
                <a:effectLst/>
                <a:latin typeface="Aptos  "/>
              </a:rPr>
              <a:t>criterion</a:t>
            </a:r>
            <a:r>
              <a:rPr lang="pl-PL" sz="1900" b="0" i="0" dirty="0">
                <a:effectLst/>
                <a:latin typeface="Aptos  "/>
              </a:rPr>
              <a:t>': '</a:t>
            </a:r>
            <a:r>
              <a:rPr lang="pl-PL" sz="1900" b="0" i="0" dirty="0" err="1">
                <a:effectLst/>
                <a:latin typeface="Aptos  "/>
              </a:rPr>
              <a:t>gini</a:t>
            </a:r>
            <a:r>
              <a:rPr lang="pl-PL" sz="1900" b="0" i="0" dirty="0">
                <a:effectLst/>
                <a:latin typeface="Aptos  "/>
              </a:rPr>
              <a:t>', '</a:t>
            </a:r>
            <a:r>
              <a:rPr lang="pl-PL" sz="1900" b="0" i="0" dirty="0" err="1">
                <a:effectLst/>
                <a:latin typeface="Aptos  "/>
              </a:rPr>
              <a:t>max_depth</a:t>
            </a:r>
            <a:r>
              <a:rPr lang="pl-PL" sz="1900" b="0" i="0" dirty="0">
                <a:effectLst/>
                <a:latin typeface="Aptos  "/>
              </a:rPr>
              <a:t>': 6, '</a:t>
            </a:r>
            <a:r>
              <a:rPr lang="pl-PL" sz="1900" b="0" i="0" dirty="0" err="1">
                <a:effectLst/>
                <a:latin typeface="Aptos  "/>
              </a:rPr>
              <a:t>max_features</a:t>
            </a:r>
            <a:r>
              <a:rPr lang="pl-PL" sz="1900" b="0" i="0" dirty="0">
                <a:effectLst/>
                <a:latin typeface="Aptos  "/>
              </a:rPr>
              <a:t>': '</a:t>
            </a:r>
            <a:r>
              <a:rPr lang="pl-PL" sz="1900" b="0" i="0" dirty="0" err="1">
                <a:effectLst/>
                <a:latin typeface="Aptos  "/>
              </a:rPr>
              <a:t>sqrt</a:t>
            </a:r>
            <a:r>
              <a:rPr lang="pl-PL" sz="1900" b="0" i="0" dirty="0">
                <a:effectLst/>
                <a:latin typeface="Aptos  "/>
              </a:rPr>
              <a:t>'} </a:t>
            </a:r>
            <a:endParaRPr lang="pl-PL" sz="1900" dirty="0">
              <a:latin typeface="Aptos  "/>
            </a:endParaRPr>
          </a:p>
          <a:p>
            <a:r>
              <a:rPr lang="pl-PL" sz="1900" dirty="0">
                <a:latin typeface="Aptos  "/>
              </a:rPr>
              <a:t>SVC: </a:t>
            </a:r>
            <a:r>
              <a:rPr lang="en-US" sz="1900" b="0" i="0" dirty="0">
                <a:effectLst/>
                <a:latin typeface="Aptos  "/>
              </a:rPr>
              <a:t>Best: 0.824947 using {'C': 100, 'degree': 1, 'gamma': 0.01} </a:t>
            </a:r>
            <a:endParaRPr lang="pl-PL" sz="1900" dirty="0">
              <a:latin typeface="Aptos  "/>
            </a:endParaRPr>
          </a:p>
          <a:p>
            <a:r>
              <a:rPr lang="pl-PL" sz="1900" dirty="0" err="1">
                <a:latin typeface="Aptos  "/>
              </a:rPr>
              <a:t>KNeighbors</a:t>
            </a:r>
            <a:r>
              <a:rPr lang="pl-PL" sz="1900" dirty="0">
                <a:latin typeface="Aptos  "/>
              </a:rPr>
              <a:t> </a:t>
            </a:r>
            <a:r>
              <a:rPr lang="pl-PL" sz="1900" dirty="0" err="1">
                <a:latin typeface="Aptos  "/>
              </a:rPr>
              <a:t>Classiefier</a:t>
            </a:r>
            <a:r>
              <a:rPr lang="pl-PL" sz="1900" dirty="0">
                <a:latin typeface="Aptos  "/>
              </a:rPr>
              <a:t>: </a:t>
            </a:r>
            <a:r>
              <a:rPr lang="en-US" sz="1900" b="0" i="0" dirty="0">
                <a:effectLst/>
                <a:latin typeface="Aptos  "/>
              </a:rPr>
              <a:t>Best: 0.829078 using {'metric': 'cosine', '</a:t>
            </a:r>
            <a:r>
              <a:rPr lang="en-US" sz="1900" b="0" i="0" dirty="0" err="1">
                <a:effectLst/>
                <a:latin typeface="Aptos  "/>
              </a:rPr>
              <a:t>n_neighbors</a:t>
            </a:r>
            <a:r>
              <a:rPr lang="en-US" sz="1900" b="0" i="0" dirty="0">
                <a:effectLst/>
                <a:latin typeface="Aptos  "/>
              </a:rPr>
              <a:t>': 7, 'weights': 'uniform'} </a:t>
            </a:r>
            <a:endParaRPr lang="pl-PL" sz="1900" dirty="0">
              <a:latin typeface="Aptos  "/>
            </a:endParaRPr>
          </a:p>
          <a:p>
            <a:r>
              <a:rPr lang="pl-PL" sz="1900" dirty="0" err="1">
                <a:latin typeface="Aptos  "/>
              </a:rPr>
              <a:t>Random</a:t>
            </a:r>
            <a:r>
              <a:rPr lang="pl-PL" sz="1900" dirty="0">
                <a:latin typeface="Aptos  "/>
              </a:rPr>
              <a:t> </a:t>
            </a:r>
            <a:r>
              <a:rPr lang="pl-PL" sz="1900" dirty="0" err="1">
                <a:latin typeface="Aptos  "/>
              </a:rPr>
              <a:t>Forest</a:t>
            </a:r>
            <a:r>
              <a:rPr lang="pl-PL" sz="1900" dirty="0">
                <a:latin typeface="Aptos  "/>
              </a:rPr>
              <a:t> </a:t>
            </a:r>
            <a:r>
              <a:rPr lang="pl-PL" sz="1900" dirty="0" err="1">
                <a:latin typeface="Aptos  "/>
              </a:rPr>
              <a:t>Classifier</a:t>
            </a:r>
            <a:r>
              <a:rPr lang="pl-PL" sz="1900" dirty="0">
                <a:latin typeface="Aptos  "/>
              </a:rPr>
              <a:t>: </a:t>
            </a:r>
            <a:r>
              <a:rPr lang="pl-PL" sz="1900" b="0" i="0" dirty="0">
                <a:effectLst/>
                <a:latin typeface="Aptos  "/>
              </a:rPr>
              <a:t>Best: 0.835249 </a:t>
            </a:r>
            <a:r>
              <a:rPr lang="pl-PL" sz="1900" b="0" i="0" dirty="0" err="1">
                <a:effectLst/>
                <a:latin typeface="Aptos  "/>
              </a:rPr>
              <a:t>using</a:t>
            </a:r>
            <a:r>
              <a:rPr lang="pl-PL" sz="1900" b="0" i="0" dirty="0">
                <a:effectLst/>
                <a:latin typeface="Aptos  "/>
              </a:rPr>
              <a:t> {'</a:t>
            </a:r>
            <a:r>
              <a:rPr lang="pl-PL" sz="1900" b="0" i="0" dirty="0" err="1">
                <a:effectLst/>
                <a:latin typeface="Aptos  "/>
              </a:rPr>
              <a:t>n_estimators</a:t>
            </a:r>
            <a:r>
              <a:rPr lang="pl-PL" sz="1900" b="0" i="0" dirty="0">
                <a:effectLst/>
                <a:latin typeface="Aptos  "/>
              </a:rPr>
              <a:t>': 100, '</a:t>
            </a:r>
            <a:r>
              <a:rPr lang="pl-PL" sz="1900" b="0" i="0" dirty="0" err="1">
                <a:effectLst/>
                <a:latin typeface="Aptos  "/>
              </a:rPr>
              <a:t>max_features</a:t>
            </a:r>
            <a:r>
              <a:rPr lang="pl-PL" sz="1900" b="0" i="0" dirty="0">
                <a:effectLst/>
                <a:latin typeface="Aptos  "/>
              </a:rPr>
              <a:t>': 'log2', '</a:t>
            </a:r>
            <a:r>
              <a:rPr lang="pl-PL" sz="1900" b="0" i="0" dirty="0" err="1">
                <a:effectLst/>
                <a:latin typeface="Aptos  "/>
              </a:rPr>
              <a:t>max_depth</a:t>
            </a:r>
            <a:r>
              <a:rPr lang="pl-PL" sz="1900" b="0" i="0" dirty="0">
                <a:effectLst/>
                <a:latin typeface="Aptos  "/>
              </a:rPr>
              <a:t>': 5, '</a:t>
            </a:r>
            <a:r>
              <a:rPr lang="pl-PL" sz="1900" b="0" i="0" dirty="0" err="1">
                <a:effectLst/>
                <a:latin typeface="Aptos  "/>
              </a:rPr>
              <a:t>criterion</a:t>
            </a:r>
            <a:r>
              <a:rPr lang="pl-PL" sz="1900" b="0" i="0" dirty="0">
                <a:effectLst/>
                <a:latin typeface="Aptos  "/>
              </a:rPr>
              <a:t>': '</a:t>
            </a:r>
            <a:r>
              <a:rPr lang="pl-PL" sz="1900" b="0" i="0" dirty="0" err="1">
                <a:effectLst/>
                <a:latin typeface="Aptos  "/>
              </a:rPr>
              <a:t>log_loss</a:t>
            </a:r>
            <a:r>
              <a:rPr lang="pl-PL" sz="1900" b="0" i="0" dirty="0">
                <a:effectLst/>
                <a:latin typeface="Aptos  "/>
              </a:rPr>
              <a:t>'} </a:t>
            </a:r>
            <a:endParaRPr lang="pl-PL" sz="1900" dirty="0">
              <a:latin typeface="Aptos  "/>
            </a:endParaRPr>
          </a:p>
          <a:p>
            <a:r>
              <a:rPr lang="pl-PL" sz="1900" dirty="0">
                <a:latin typeface="Aptos  "/>
              </a:rPr>
              <a:t>Gradient </a:t>
            </a:r>
            <a:r>
              <a:rPr lang="pl-PL" sz="1900" dirty="0" err="1">
                <a:latin typeface="Aptos  "/>
              </a:rPr>
              <a:t>Boosting</a:t>
            </a:r>
            <a:r>
              <a:rPr lang="pl-PL" sz="1900" dirty="0">
                <a:latin typeface="Aptos  "/>
              </a:rPr>
              <a:t> </a:t>
            </a:r>
            <a:r>
              <a:rPr lang="pl-PL" sz="1900" dirty="0" err="1">
                <a:latin typeface="Aptos  "/>
              </a:rPr>
              <a:t>Classifier</a:t>
            </a:r>
            <a:r>
              <a:rPr lang="pl-PL" sz="1900" dirty="0">
                <a:latin typeface="Aptos  "/>
              </a:rPr>
              <a:t>: </a:t>
            </a:r>
            <a:r>
              <a:rPr lang="pl-PL" sz="1900" b="0" i="0" dirty="0">
                <a:effectLst/>
                <a:latin typeface="Aptos  "/>
              </a:rPr>
              <a:t>Best: 0.857494 </a:t>
            </a:r>
            <a:r>
              <a:rPr lang="pl-PL" sz="1900" b="0" i="0" dirty="0" err="1">
                <a:effectLst/>
                <a:latin typeface="Aptos  "/>
              </a:rPr>
              <a:t>using</a:t>
            </a:r>
            <a:r>
              <a:rPr lang="pl-PL" sz="1900" b="0" i="0" dirty="0">
                <a:effectLst/>
                <a:latin typeface="Aptos  "/>
              </a:rPr>
              <a:t> {'</a:t>
            </a:r>
            <a:r>
              <a:rPr lang="pl-PL" sz="1900" b="0" i="0" dirty="0" err="1">
                <a:effectLst/>
                <a:latin typeface="Aptos  "/>
              </a:rPr>
              <a:t>n_estimators</a:t>
            </a:r>
            <a:r>
              <a:rPr lang="pl-PL" sz="1900" b="0" i="0" dirty="0">
                <a:effectLst/>
                <a:latin typeface="Aptos  "/>
              </a:rPr>
              <a:t>': 500, '</a:t>
            </a:r>
            <a:r>
              <a:rPr lang="pl-PL" sz="1900" b="0" i="0" dirty="0" err="1">
                <a:effectLst/>
                <a:latin typeface="Aptos  "/>
              </a:rPr>
              <a:t>max_features</a:t>
            </a:r>
            <a:r>
              <a:rPr lang="pl-PL" sz="1900" b="0" i="0" dirty="0">
                <a:effectLst/>
                <a:latin typeface="Aptos  "/>
              </a:rPr>
              <a:t>': '</a:t>
            </a:r>
            <a:r>
              <a:rPr lang="pl-PL" sz="1900" b="0" i="0" dirty="0" err="1">
                <a:effectLst/>
                <a:latin typeface="Aptos  "/>
              </a:rPr>
              <a:t>sqrt</a:t>
            </a:r>
            <a:r>
              <a:rPr lang="pl-PL" sz="1900" b="0" i="0" dirty="0">
                <a:effectLst/>
                <a:latin typeface="Aptos  "/>
              </a:rPr>
              <a:t>', '</a:t>
            </a:r>
            <a:r>
              <a:rPr lang="pl-PL" sz="1900" b="0" i="0" dirty="0" err="1">
                <a:effectLst/>
                <a:latin typeface="Aptos  "/>
              </a:rPr>
              <a:t>max_depth</a:t>
            </a:r>
            <a:r>
              <a:rPr lang="pl-PL" sz="1900" b="0" i="0" dirty="0">
                <a:effectLst/>
                <a:latin typeface="Aptos  "/>
              </a:rPr>
              <a:t>': 6, '</a:t>
            </a:r>
            <a:r>
              <a:rPr lang="pl-PL" sz="1900" b="0" i="0" dirty="0" err="1">
                <a:effectLst/>
                <a:latin typeface="Aptos  "/>
              </a:rPr>
              <a:t>loss</a:t>
            </a:r>
            <a:r>
              <a:rPr lang="pl-PL" sz="1900" b="0" i="0" dirty="0">
                <a:effectLst/>
                <a:latin typeface="Aptos  "/>
              </a:rPr>
              <a:t>': '</a:t>
            </a:r>
            <a:r>
              <a:rPr lang="pl-PL" sz="1900" b="0" i="0" dirty="0" err="1">
                <a:effectLst/>
                <a:latin typeface="Aptos  "/>
              </a:rPr>
              <a:t>log_loss</a:t>
            </a:r>
            <a:r>
              <a:rPr lang="pl-PL" sz="1900" b="0" i="0" dirty="0">
                <a:effectLst/>
                <a:latin typeface="Aptos  "/>
              </a:rPr>
              <a:t>', '</a:t>
            </a:r>
            <a:r>
              <a:rPr lang="pl-PL" sz="1900" b="0" i="0" dirty="0" err="1">
                <a:effectLst/>
                <a:latin typeface="Aptos  "/>
              </a:rPr>
              <a:t>learning_rate</a:t>
            </a:r>
            <a:r>
              <a:rPr lang="pl-PL" sz="1900" b="0" i="0" dirty="0">
                <a:effectLst/>
                <a:latin typeface="Aptos  "/>
              </a:rPr>
              <a:t>': 0.05, '</a:t>
            </a:r>
            <a:r>
              <a:rPr lang="pl-PL" sz="1900" b="0" i="0" dirty="0" err="1">
                <a:effectLst/>
                <a:latin typeface="Aptos  "/>
              </a:rPr>
              <a:t>criterion</a:t>
            </a:r>
            <a:r>
              <a:rPr lang="pl-PL" sz="1900" b="0" i="0" dirty="0">
                <a:effectLst/>
                <a:latin typeface="Aptos  "/>
              </a:rPr>
              <a:t>': '</a:t>
            </a:r>
            <a:r>
              <a:rPr lang="pl-PL" sz="1900" b="0" i="0" dirty="0" err="1">
                <a:effectLst/>
                <a:latin typeface="Aptos  "/>
              </a:rPr>
              <a:t>friedman_mse</a:t>
            </a:r>
            <a:r>
              <a:rPr lang="pl-PL" sz="1900" b="0" i="0" dirty="0">
                <a:effectLst/>
                <a:latin typeface="Aptos  "/>
              </a:rPr>
              <a:t>'} </a:t>
            </a:r>
            <a:endParaRPr lang="pl-PL" sz="1900" dirty="0">
              <a:latin typeface="Aptos  "/>
            </a:endParaRPr>
          </a:p>
          <a:p>
            <a:endParaRPr lang="pl-PL" sz="1900" dirty="0">
              <a:latin typeface="Aptos  "/>
            </a:endParaRPr>
          </a:p>
          <a:p>
            <a:endParaRPr lang="pl-PL" sz="1900" dirty="0">
              <a:latin typeface="Aptos  "/>
            </a:endParaRPr>
          </a:p>
        </p:txBody>
      </p:sp>
    </p:spTree>
    <p:extLst>
      <p:ext uri="{BB962C8B-B14F-4D97-AF65-F5344CB8AC3E}">
        <p14:creationId xmlns:p14="http://schemas.microsoft.com/office/powerpoint/2010/main" val="201619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19357B-F3EC-2843-E1A5-F7D30A96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AutoML - TPOT</a:t>
            </a:r>
          </a:p>
        </p:txBody>
      </p:sp>
      <p:pic>
        <p:nvPicPr>
          <p:cNvPr id="5" name="Obraz 4" descr="Obraz zawierający tekst, Czcionka, zrzut ekranu, algebra&#10;&#10;Opis wygenerowany automatycznie">
            <a:extLst>
              <a:ext uri="{FF2B5EF4-FFF2-40B4-BE49-F238E27FC236}">
                <a16:creationId xmlns:a16="http://schemas.microsoft.com/office/drawing/2014/main" id="{774B4C94-8564-2C41-EAF9-9CA486536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3" y="3000931"/>
            <a:ext cx="11327549" cy="19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9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2D6F94B-AFC3-BE10-10AE-ADEA1B24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Models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872D77F7-D891-44A0-96AE-950389E6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44" y="2176780"/>
            <a:ext cx="3926205" cy="4071620"/>
          </a:xfrm>
          <a:prstGeom prst="rect">
            <a:avLst/>
          </a:prstGeom>
        </p:spPr>
      </p:pic>
      <p:pic>
        <p:nvPicPr>
          <p:cNvPr id="11" name="Obraz 10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0739897A-65C6-7055-ADD6-56E548077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6" y="2742993"/>
            <a:ext cx="5614416" cy="29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6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EBB42B-144E-F0C9-7B20-2ABC7CD6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Models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7FE9A704-03C1-5029-5794-461706BB2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88" y="2166583"/>
            <a:ext cx="3935487" cy="4081817"/>
          </a:xfrm>
          <a:prstGeom prst="rect">
            <a:avLst/>
          </a:prstGeom>
        </p:spPr>
      </p:pic>
      <p:pic>
        <p:nvPicPr>
          <p:cNvPr id="7" name="Obraz 6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E656ADE9-3115-4F30-45E8-F52931703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7" y="2181813"/>
            <a:ext cx="3941701" cy="40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9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B98E1D-F8FE-F219-8233-C1D3C64D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Max Voting and Stacking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D086BC2D-2092-9834-972B-6DDE9762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686071"/>
            <a:ext cx="5614416" cy="3130064"/>
          </a:xfrm>
          <a:prstGeom prst="rect">
            <a:avLst/>
          </a:prstGeom>
        </p:spPr>
      </p:pic>
      <p:pic>
        <p:nvPicPr>
          <p:cNvPr id="7" name="Obraz 6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132A5297-4AA1-563E-AE6B-3C1829823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720899"/>
            <a:ext cx="5614416" cy="30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6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5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F4DE5C-FDA4-2571-5A9D-A2077653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Comparision of model results</a:t>
            </a:r>
          </a:p>
        </p:txBody>
      </p:sp>
      <p:pic>
        <p:nvPicPr>
          <p:cNvPr id="9" name="Symbol zastępczy zawartości 8" descr="Obraz zawierający diagram, tekst, zrzut ekranu, Plan&#10;&#10;Opis wygenerowany automatycznie">
            <a:extLst>
              <a:ext uri="{FF2B5EF4-FFF2-40B4-BE49-F238E27FC236}">
                <a16:creationId xmlns:a16="http://schemas.microsoft.com/office/drawing/2014/main" id="{BF5F04F6-1D0F-357C-2DED-E83897FD1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57" y="961812"/>
            <a:ext cx="668608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4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C0E70E-F56B-7FD8-BF55-687F99CA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/>
              <a:t>Stages: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89219E-93ED-5714-26E6-6CB7A25A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l-PL" sz="2200"/>
              <a:t>EDA</a:t>
            </a:r>
          </a:p>
          <a:p>
            <a:r>
              <a:rPr lang="pl-PL" sz="2200"/>
              <a:t>Data processing</a:t>
            </a:r>
          </a:p>
          <a:p>
            <a:r>
              <a:rPr lang="pl-PL" sz="2200"/>
              <a:t>Models</a:t>
            </a:r>
          </a:p>
          <a:p>
            <a:r>
              <a:rPr lang="pl-PL" sz="2200"/>
              <a:t>Cross-validation and hyperparameters</a:t>
            </a:r>
          </a:p>
          <a:p>
            <a:r>
              <a:rPr lang="pl-PL" sz="2200"/>
              <a:t>AutoML – TPOT</a:t>
            </a:r>
          </a:p>
          <a:p>
            <a:r>
              <a:rPr lang="pl-PL" sz="2200"/>
              <a:t>Voting and Stacking</a:t>
            </a:r>
          </a:p>
          <a:p>
            <a:r>
              <a:rPr lang="pl-PL" sz="2200"/>
              <a:t>Explainable AI</a:t>
            </a:r>
          </a:p>
          <a:p>
            <a:endParaRPr lang="pl-PL" sz="2200"/>
          </a:p>
          <a:p>
            <a:endParaRPr lang="pl-PL" sz="2200"/>
          </a:p>
          <a:p>
            <a:endParaRPr lang="pl-PL" sz="220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472E0C53-EAB4-BB43-C28B-577576AC1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9" r="60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488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67C1B0-3E2F-FA33-47EC-D06FDA39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Explainable AI -shap</a:t>
            </a:r>
          </a:p>
        </p:txBody>
      </p:sp>
      <p:pic>
        <p:nvPicPr>
          <p:cNvPr id="7" name="Obraz 6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B61DE32C-4D19-8F2B-8223-1562038E5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586185"/>
            <a:ext cx="5828261" cy="3496955"/>
          </a:xfrm>
          <a:prstGeom prst="rect">
            <a:avLst/>
          </a:prstGeom>
        </p:spPr>
      </p:pic>
      <p:pic>
        <p:nvPicPr>
          <p:cNvPr id="5" name="Obraz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5118C58E-62A2-D0B8-E046-076A9BAE3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629896"/>
            <a:ext cx="5828261" cy="34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6DF1F2-A44B-DBB7-24EF-1BB451F4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Explainable AI - details</a:t>
            </a:r>
          </a:p>
        </p:txBody>
      </p:sp>
      <p:pic>
        <p:nvPicPr>
          <p:cNvPr id="7" name="Obraz 6" descr="Obraz zawierający tekst, diagram, zrzut ekranu, Wykres&#10;&#10;Opis wygenerowany automatycznie">
            <a:extLst>
              <a:ext uri="{FF2B5EF4-FFF2-40B4-BE49-F238E27FC236}">
                <a16:creationId xmlns:a16="http://schemas.microsoft.com/office/drawing/2014/main" id="{C92416F6-7575-A28C-283B-6A6C66C87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615326"/>
            <a:ext cx="5828261" cy="3438674"/>
          </a:xfrm>
          <a:prstGeom prst="rect">
            <a:avLst/>
          </a:prstGeom>
        </p:spPr>
      </p:pic>
      <p:pic>
        <p:nvPicPr>
          <p:cNvPr id="5" name="Symbol zastępczy zawartości 4" descr="Obraz zawierający tekst, diagram, zrzut ekranu, Wykres&#10;&#10;Opis wygenerowany automatycznie">
            <a:extLst>
              <a:ext uri="{FF2B5EF4-FFF2-40B4-BE49-F238E27FC236}">
                <a16:creationId xmlns:a16="http://schemas.microsoft.com/office/drawing/2014/main" id="{714A93CD-3111-B005-3BB1-392EBD9E0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629896"/>
            <a:ext cx="5828261" cy="34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7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6DF1F2-A44B-DBB7-24EF-1BB451F4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Explainable AI - details</a:t>
            </a:r>
          </a:p>
        </p:txBody>
      </p:sp>
      <p:pic>
        <p:nvPicPr>
          <p:cNvPr id="10" name="Obraz 9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4D9B0081-DAD5-F87B-6BB4-E52BF779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491475"/>
            <a:ext cx="5828261" cy="3686375"/>
          </a:xfrm>
          <a:prstGeom prst="rect">
            <a:avLst/>
          </a:prstGeom>
        </p:spPr>
      </p:pic>
      <p:pic>
        <p:nvPicPr>
          <p:cNvPr id="8" name="Symbol zastępczy zawartości 7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C9CB4471-5229-8DCC-69E3-5627D861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498761"/>
            <a:ext cx="5828261" cy="36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7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6DF1F2-A44B-DBB7-24EF-1BB451F4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Explainable AI - details</a:t>
            </a:r>
          </a:p>
        </p:txBody>
      </p:sp>
      <p:pic>
        <p:nvPicPr>
          <p:cNvPr id="10" name="Obraz 9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6E38CBF1-DF77-1C79-CF42-0E1909B53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542473"/>
            <a:ext cx="5828261" cy="3584379"/>
          </a:xfrm>
          <a:prstGeom prst="rect">
            <a:avLst/>
          </a:prstGeom>
        </p:spPr>
      </p:pic>
      <p:pic>
        <p:nvPicPr>
          <p:cNvPr id="8" name="Symbol zastępczy zawartości 7" descr="Obraz zawierający tekst, diagram, zrzut ekranu, Wykres&#10;&#10;Opis wygenerowany automatycznie">
            <a:extLst>
              <a:ext uri="{FF2B5EF4-FFF2-40B4-BE49-F238E27FC236}">
                <a16:creationId xmlns:a16="http://schemas.microsoft.com/office/drawing/2014/main" id="{A7A0D4E2-6895-89B0-73B0-0B67115CF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608040"/>
            <a:ext cx="5828261" cy="34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60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6DF1F2-A44B-DBB7-24EF-1BB451F4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Explainable AI - details</a:t>
            </a:r>
          </a:p>
        </p:txBody>
      </p:sp>
      <p:pic>
        <p:nvPicPr>
          <p:cNvPr id="22" name="Obraz 21" descr="Obraz zawierający tekst, zrzut ekranu, diagram, Wielobarwność&#10;&#10;Opis wygenerowany automatycznie">
            <a:extLst>
              <a:ext uri="{FF2B5EF4-FFF2-40B4-BE49-F238E27FC236}">
                <a16:creationId xmlns:a16="http://schemas.microsoft.com/office/drawing/2014/main" id="{6F1CF981-5A54-C50E-FF48-4374C2314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520617"/>
            <a:ext cx="5828261" cy="3628091"/>
          </a:xfrm>
          <a:prstGeom prst="rect">
            <a:avLst/>
          </a:prstGeom>
        </p:spPr>
      </p:pic>
      <p:pic>
        <p:nvPicPr>
          <p:cNvPr id="20" name="Symbol zastępczy zawartości 19" descr="Obraz zawierający tekst, zrzut ekranu, diagram, Wielobarwność&#10;&#10;Opis wygenerowany automatycznie">
            <a:extLst>
              <a:ext uri="{FF2B5EF4-FFF2-40B4-BE49-F238E27FC236}">
                <a16:creationId xmlns:a16="http://schemas.microsoft.com/office/drawing/2014/main" id="{6158D037-41EA-11BD-EC64-8EADDA051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535187"/>
            <a:ext cx="5828261" cy="35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9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BB329C-D962-1E8A-A860-B3674F87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33387"/>
            <a:ext cx="5032744" cy="3365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Usage of model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5B341D0-A4C1-6EC1-27B5-0D8FA874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936" y="721090"/>
            <a:ext cx="5982838" cy="3185861"/>
          </a:xfrm>
          <a:prstGeom prst="rect">
            <a:avLst/>
          </a:prstGeom>
        </p:spPr>
      </p:pic>
      <p:sp>
        <p:nvSpPr>
          <p:cNvPr id="2062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o to jest oszustwo internetowe i jak się przed nim chronić? - gdzie kupić?  Ceny, opinie - Sklep internetowy Antywirus">
            <a:extLst>
              <a:ext uri="{FF2B5EF4-FFF2-40B4-BE49-F238E27FC236}">
                <a16:creationId xmlns:a16="http://schemas.microsoft.com/office/drawing/2014/main" id="{15C45CEE-FC2D-D2A7-1B5B-453B0887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6936" y="4323260"/>
            <a:ext cx="2683879" cy="17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orównywanie produktów i uwagi krytyczne - czy dozwolone">
            <a:extLst>
              <a:ext uri="{FF2B5EF4-FFF2-40B4-BE49-F238E27FC236}">
                <a16:creationId xmlns:a16="http://schemas.microsoft.com/office/drawing/2014/main" id="{64C7D8AC-E164-CE1B-661B-64AA395A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2461" y="4323260"/>
            <a:ext cx="3131191" cy="173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38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0F2A109-D8F6-1D7D-0BCD-841B21E7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Grinning Face with No Fill">
            <a:extLst>
              <a:ext uri="{FF2B5EF4-FFF2-40B4-BE49-F238E27FC236}">
                <a16:creationId xmlns:a16="http://schemas.microsoft.com/office/drawing/2014/main" id="{32691AC2-8C0E-31C1-20EB-90F57EBD1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A62C47F-FF3C-4BF7-1E80-090AD542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l-PL" sz="4800"/>
              <a:t>EDA – base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A178895-296E-F11C-F355-72B34537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l-PL" sz="2000" dirty="0" err="1"/>
              <a:t>Nulls</a:t>
            </a:r>
            <a:r>
              <a:rPr lang="pl-PL" sz="2000" dirty="0"/>
              <a:t> =&gt; 0</a:t>
            </a:r>
          </a:p>
          <a:p>
            <a:r>
              <a:rPr lang="pl-PL" sz="2000" dirty="0" err="1"/>
              <a:t>Duplicates</a:t>
            </a:r>
            <a:r>
              <a:rPr lang="pl-PL" sz="2000" dirty="0"/>
              <a:t> =&gt; 97</a:t>
            </a:r>
          </a:p>
          <a:p>
            <a:r>
              <a:rPr lang="pl-PL" sz="2000" dirty="0" err="1"/>
              <a:t>Unique</a:t>
            </a:r>
            <a:r>
              <a:rPr lang="pl-PL" sz="2000" dirty="0"/>
              <a:t> </a:t>
            </a:r>
            <a:r>
              <a:rPr lang="pl-PL" sz="2000" dirty="0" err="1"/>
              <a:t>values</a:t>
            </a:r>
            <a:r>
              <a:rPr lang="pl-PL" sz="2000" dirty="0"/>
              <a:t> in </a:t>
            </a:r>
            <a:r>
              <a:rPr lang="pl-PL" sz="2000" dirty="0" err="1"/>
              <a:t>cat_cols</a:t>
            </a:r>
            <a:r>
              <a:rPr lang="pl-PL" sz="2000" dirty="0"/>
              <a:t>:</a:t>
            </a:r>
          </a:p>
        </p:txBody>
      </p:sp>
      <p:pic>
        <p:nvPicPr>
          <p:cNvPr id="6" name="Obraz 5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73CFD59F-E168-AEA0-9759-6E3351B26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549022"/>
            <a:ext cx="5150277" cy="35847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7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70BCCC-EDE5-98AF-E532-EBEEF06E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– barplot for num_cols</a:t>
            </a:r>
          </a:p>
        </p:txBody>
      </p:sp>
      <p:pic>
        <p:nvPicPr>
          <p:cNvPr id="5" name="Obraz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1A072866-7FA0-4BCF-47C2-1315ECD1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56" y="1966293"/>
            <a:ext cx="774288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861DF39-87F8-75F3-C4A1-7D46129B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– barplot for log scalled num_cols </a:t>
            </a:r>
          </a:p>
        </p:txBody>
      </p:sp>
      <p:pic>
        <p:nvPicPr>
          <p:cNvPr id="5" name="Obraz 4" descr="Obraz zawierający tekst, diagram, Wykres, zrzut ekranu&#10;&#10;Opis wygenerowany automatycznie">
            <a:extLst>
              <a:ext uri="{FF2B5EF4-FFF2-40B4-BE49-F238E27FC236}">
                <a16:creationId xmlns:a16="http://schemas.microsoft.com/office/drawing/2014/main" id="{6FAF88EB-28FB-F7C8-DD67-6F9CFE788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57" y="1966293"/>
            <a:ext cx="795028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9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476194-DCCD-4088-518E-DD736DE9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– Density of num_cols</a:t>
            </a:r>
          </a:p>
        </p:txBody>
      </p:sp>
      <p:pic>
        <p:nvPicPr>
          <p:cNvPr id="5" name="Obraz 4" descr="Obraz zawierający diagram, Wykres, linia, zrzut ekranu&#10;&#10;Opis wygenerowany automatycznie">
            <a:extLst>
              <a:ext uri="{FF2B5EF4-FFF2-40B4-BE49-F238E27FC236}">
                <a16:creationId xmlns:a16="http://schemas.microsoft.com/office/drawing/2014/main" id="{DA90E045-1E77-6C0B-8541-2793CCC6B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01" y="1752544"/>
            <a:ext cx="6430798" cy="46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1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E39546-0149-5CDC-2CD7-5D0503B5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EDA – boxplot and corr() for num_cols</a:t>
            </a:r>
          </a:p>
        </p:txBody>
      </p:sp>
      <p:pic>
        <p:nvPicPr>
          <p:cNvPr id="9" name="Obraz 8" descr="Obraz zawierający tekst, zrzut ekranu, kwadrat, diagram&#10;&#10;Opis wygenerowany automatycznie">
            <a:extLst>
              <a:ext uri="{FF2B5EF4-FFF2-40B4-BE49-F238E27FC236}">
                <a16:creationId xmlns:a16="http://schemas.microsoft.com/office/drawing/2014/main" id="{4760B511-4F04-F78B-29E6-856379287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307397"/>
            <a:ext cx="5131088" cy="3745694"/>
          </a:xfrm>
          <a:prstGeom prst="rect">
            <a:avLst/>
          </a:prstGeom>
        </p:spPr>
      </p:pic>
      <p:pic>
        <p:nvPicPr>
          <p:cNvPr id="5" name="Obraz 4" descr="Obraz zawierający diagram, linia, tekst, zrzut ekranu&#10;&#10;Opis wygenerowany automatycznie">
            <a:extLst>
              <a:ext uri="{FF2B5EF4-FFF2-40B4-BE49-F238E27FC236}">
                <a16:creationId xmlns:a16="http://schemas.microsoft.com/office/drawing/2014/main" id="{5C3C09F1-A269-6272-CC44-5ED458CB3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05400"/>
            <a:ext cx="5131087" cy="38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1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C8F1E4-B375-3FF7-B6AA-E0BFF63D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- map</a:t>
            </a:r>
          </a:p>
        </p:txBody>
      </p:sp>
      <p:pic>
        <p:nvPicPr>
          <p:cNvPr id="5" name="Obraz 4" descr="Obraz zawierający mapa, tekst&#10;&#10;Opis wygenerowany automatycznie">
            <a:extLst>
              <a:ext uri="{FF2B5EF4-FFF2-40B4-BE49-F238E27FC236}">
                <a16:creationId xmlns:a16="http://schemas.microsoft.com/office/drawing/2014/main" id="{F1AF3000-96DF-CCD4-ABBF-DC715E9E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70" y="1966293"/>
            <a:ext cx="453145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1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63BD332-2205-0995-7E80-BFC7330B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processing - outliers</a:t>
            </a:r>
          </a:p>
        </p:txBody>
      </p:sp>
      <p:pic>
        <p:nvPicPr>
          <p:cNvPr id="7" name="Obraz 6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4D3057AB-7915-363F-C5EB-901CDEE4D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69" y="2449281"/>
            <a:ext cx="3183091" cy="3526972"/>
          </a:xfrm>
          <a:prstGeom prst="rect">
            <a:avLst/>
          </a:prstGeom>
        </p:spPr>
      </p:pic>
      <p:pic>
        <p:nvPicPr>
          <p:cNvPr id="9" name="Obraz 8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CA918BF5-FEDA-680A-16BD-F99B2B195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10" y="2449281"/>
            <a:ext cx="3227179" cy="3526972"/>
          </a:xfrm>
          <a:prstGeom prst="rect">
            <a:avLst/>
          </a:prstGeom>
        </p:spPr>
      </p:pic>
      <p:pic>
        <p:nvPicPr>
          <p:cNvPr id="5" name="Obraz 4" descr="Obraz zawierający diagram, zrzut ekranu, Prostokąt, linia&#10;&#10;Opis wygenerowany automatycznie">
            <a:extLst>
              <a:ext uri="{FF2B5EF4-FFF2-40B4-BE49-F238E27FC236}">
                <a16:creationId xmlns:a16="http://schemas.microsoft.com/office/drawing/2014/main" id="{D3B35E02-25B3-DEE8-B71F-9033DAA12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40" y="2471527"/>
            <a:ext cx="3238707" cy="34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602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428</Words>
  <Application>Microsoft Office PowerPoint</Application>
  <PresentationFormat>Panoramiczny</PresentationFormat>
  <Paragraphs>55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Aptos</vt:lpstr>
      <vt:lpstr>Aptos  </vt:lpstr>
      <vt:lpstr>Aptos (Tekst podstawowy)</vt:lpstr>
      <vt:lpstr>Aptos Display</vt:lpstr>
      <vt:lpstr>Arial</vt:lpstr>
      <vt:lpstr>Motyw pakietu Office</vt:lpstr>
      <vt:lpstr>New York Housing Market</vt:lpstr>
      <vt:lpstr>Stages:</vt:lpstr>
      <vt:lpstr>EDA – base info</vt:lpstr>
      <vt:lpstr>EDA – barplot for num_cols</vt:lpstr>
      <vt:lpstr>EDA – barplot for log scalled num_cols </vt:lpstr>
      <vt:lpstr>EDA – Density of num_cols</vt:lpstr>
      <vt:lpstr>EDA – boxplot and corr() for num_cols</vt:lpstr>
      <vt:lpstr>EDA - map</vt:lpstr>
      <vt:lpstr>Data processing - outliers</vt:lpstr>
      <vt:lpstr>Data processing- corr()</vt:lpstr>
      <vt:lpstr>Data processing - groupping</vt:lpstr>
      <vt:lpstr>Data processing – price categories</vt:lpstr>
      <vt:lpstr>Data processing - encoding</vt:lpstr>
      <vt:lpstr>Models after c-v and hyperparameters</vt:lpstr>
      <vt:lpstr>AutoML - TPOT</vt:lpstr>
      <vt:lpstr>Models </vt:lpstr>
      <vt:lpstr>Models</vt:lpstr>
      <vt:lpstr>Max Voting and Stacking</vt:lpstr>
      <vt:lpstr>Comparision of model results</vt:lpstr>
      <vt:lpstr>Explainable AI -shap</vt:lpstr>
      <vt:lpstr>Explainable AI - details</vt:lpstr>
      <vt:lpstr>Explainable AI - details</vt:lpstr>
      <vt:lpstr>Explainable AI - details</vt:lpstr>
      <vt:lpstr>Explainable AI - details</vt:lpstr>
      <vt:lpstr>Usage of model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Housing Market</dc:title>
  <dc:creator>Krzysztof Adamczyk</dc:creator>
  <cp:lastModifiedBy>Krzysztof Adamczyk</cp:lastModifiedBy>
  <cp:revision>4</cp:revision>
  <dcterms:created xsi:type="dcterms:W3CDTF">2024-04-22T21:30:14Z</dcterms:created>
  <dcterms:modified xsi:type="dcterms:W3CDTF">2024-04-23T11:37:45Z</dcterms:modified>
</cp:coreProperties>
</file>