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29" Target="../media/image44.png" Type="http://schemas.openxmlformats.org/officeDocument/2006/relationships/image"/><Relationship Id="rId3" Target="../media/image2.png" Type="http://schemas.openxmlformats.org/officeDocument/2006/relationships/image"/><Relationship Id="rId30" Target="../media/image45.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6.png" Type="http://schemas.openxmlformats.org/officeDocument/2006/relationships/image"/><Relationship Id="rId16" Target="../media/image47.png" Type="http://schemas.openxmlformats.org/officeDocument/2006/relationships/image"/><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48.png" Type="http://schemas.openxmlformats.org/officeDocument/2006/relationships/image"/><Relationship Id="rId2" Target="../media/image1.png" Type="http://schemas.openxmlformats.org/officeDocument/2006/relationships/image"/><Relationship Id="rId20" Target="../media/image49.png" Type="http://schemas.openxmlformats.org/officeDocument/2006/relationships/image"/><Relationship Id="rId21" Target="../media/image50.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51.png" Type="http://schemas.openxmlformats.org/officeDocument/2006/relationships/image"/><Relationship Id="rId2" Target="../media/image1.png" Type="http://schemas.openxmlformats.org/officeDocument/2006/relationships/image"/><Relationship Id="rId20" Target="../media/image52.png" Type="http://schemas.openxmlformats.org/officeDocument/2006/relationships/image"/><Relationship Id="rId21" Target="../media/image53.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54.png" Type="http://schemas.openxmlformats.org/officeDocument/2006/relationships/image"/><Relationship Id="rId2" Target="../media/image1.png" Type="http://schemas.openxmlformats.org/officeDocument/2006/relationships/image"/><Relationship Id="rId20" Target="../media/image5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https://www.kaggle.com/code/farzadnekouei/heart-disease-prediction" TargetMode="External" Type="http://schemas.openxmlformats.org/officeDocument/2006/relationships/hyperlink"/><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 Id="rId4" Target="../media/image3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36.png" Type="http://schemas.openxmlformats.org/officeDocument/2006/relationships/image"/><Relationship Id="rId2" Target="../media/image1.png" Type="http://schemas.openxmlformats.org/officeDocument/2006/relationships/image"/><Relationship Id="rId20" Target="../media/image37.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19" Target="../media/image4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 Id="rId7" Target="../media/image4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081220" y="6531748"/>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20575" y="3136543"/>
            <a:ext cx="16858063" cy="320097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Heart Disease Prediction Project</a:t>
            </a:r>
          </a:p>
        </p:txBody>
      </p:sp>
      <p:sp>
        <p:nvSpPr>
          <p:cNvPr name="TextBox 18" id="18"/>
          <p:cNvSpPr txBox="true"/>
          <p:nvPr/>
        </p:nvSpPr>
        <p:spPr>
          <a:xfrm rot="0">
            <a:off x="3067135" y="6739346"/>
            <a:ext cx="11765291" cy="591145"/>
          </a:xfrm>
          <a:prstGeom prst="rect">
            <a:avLst/>
          </a:prstGeom>
        </p:spPr>
        <p:txBody>
          <a:bodyPr anchor="t" rtlCol="false" tIns="0" lIns="0" bIns="0" rIns="0">
            <a:spAutoFit/>
          </a:bodyPr>
          <a:lstStyle/>
          <a:p>
            <a:pPr algn="ctr">
              <a:lnSpc>
                <a:spcPts val="4468"/>
              </a:lnSpc>
            </a:pPr>
            <a:r>
              <a:rPr lang="en-US" b="true" sz="4468" spc="-89">
                <a:solidFill>
                  <a:srgbClr val="000000"/>
                </a:solidFill>
                <a:latin typeface="DM Sans Bold"/>
                <a:ea typeface="DM Sans Bold"/>
                <a:cs typeface="DM Sans Bold"/>
                <a:sym typeface="DM Sans Bold"/>
              </a:rPr>
              <a:t>By Laurine Owino and Lydiah Florence Njeri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4136549" y="4480693"/>
            <a:ext cx="10014901" cy="650875"/>
          </a:xfrm>
          <a:prstGeom prst="rect">
            <a:avLst/>
          </a:prstGeom>
        </p:spPr>
        <p:txBody>
          <a:bodyPr anchor="t" rtlCol="false" tIns="0" lIns="0" bIns="0" rIns="0">
            <a:spAutoFit/>
          </a:bodyPr>
          <a:lstStyle/>
          <a:p>
            <a:pPr algn="ctr">
              <a:lnSpc>
                <a:spcPts val="4850"/>
              </a:lnSpc>
            </a:pPr>
            <a:r>
              <a:rPr lang="en-US" sz="5000">
                <a:solidFill>
                  <a:srgbClr val="000000"/>
                </a:solidFill>
                <a:latin typeface="DM Sans"/>
                <a:ea typeface="DM Sans"/>
                <a:cs typeface="DM Sans"/>
                <a:sym typeface="DM Sans"/>
              </a:rPr>
              <a:t>Best Model</a:t>
            </a:r>
            <a:r>
              <a:rPr lang="en-US" b="true" sz="5000">
                <a:solidFill>
                  <a:srgbClr val="000000"/>
                </a:solidFill>
                <a:latin typeface="DM Sans Bold"/>
                <a:ea typeface="DM Sans Bold"/>
                <a:cs typeface="DM Sans Bold"/>
                <a:sym typeface="DM Sans Bold"/>
              </a:rPr>
              <a:t>: Logistic Regression</a:t>
            </a:r>
          </a:p>
        </p:txBody>
      </p:sp>
      <p:sp>
        <p:nvSpPr>
          <p:cNvPr name="TextBox 4" id="4"/>
          <p:cNvSpPr txBox="true"/>
          <p:nvPr/>
        </p:nvSpPr>
        <p:spPr>
          <a:xfrm rot="0">
            <a:off x="2347403" y="6230353"/>
            <a:ext cx="14911897" cy="3470910"/>
          </a:xfrm>
          <a:prstGeom prst="rect">
            <a:avLst/>
          </a:prstGeom>
        </p:spPr>
        <p:txBody>
          <a:bodyPr anchor="t" rtlCol="false" tIns="0" lIns="0" bIns="0" rIns="0">
            <a:spAutoFit/>
          </a:bodyPr>
          <a:lstStyle/>
          <a:p>
            <a:pPr algn="ctr">
              <a:lnSpc>
                <a:spcPts val="3104"/>
              </a:lnSpc>
            </a:pPr>
            <a:r>
              <a:rPr lang="en-US" b="true" sz="2299" spc="137">
                <a:solidFill>
                  <a:srgbClr val="000000"/>
                </a:solidFill>
                <a:latin typeface="DM Sans Bold"/>
                <a:ea typeface="DM Sans Bold"/>
                <a:cs typeface="DM Sans Bold"/>
                <a:sym typeface="DM Sans Bold"/>
              </a:rPr>
              <a:t>Performance Metrics</a:t>
            </a:r>
          </a:p>
          <a:p>
            <a:pPr algn="ctr" marL="496567" indent="-248284" lvl="1">
              <a:lnSpc>
                <a:spcPts val="3104"/>
              </a:lnSpc>
              <a:buFont typeface="Arial"/>
              <a:buChar char="•"/>
            </a:pPr>
            <a:r>
              <a:rPr lang="en-US" sz="2299" spc="137">
                <a:solidFill>
                  <a:srgbClr val="000000"/>
                </a:solidFill>
                <a:latin typeface="DM Sans"/>
                <a:ea typeface="DM Sans"/>
                <a:cs typeface="DM Sans"/>
                <a:sym typeface="DM Sans"/>
              </a:rPr>
              <a:t>Logistic regression achieved higher precision, recall, and F1-score compared to the best SVM model.</a:t>
            </a:r>
          </a:p>
          <a:p>
            <a:pPr algn="ctr">
              <a:lnSpc>
                <a:spcPts val="2834"/>
              </a:lnSpc>
            </a:pPr>
            <a:r>
              <a:rPr lang="en-US" sz="2099" spc="125">
                <a:solidFill>
                  <a:srgbClr val="000000"/>
                </a:solidFill>
                <a:latin typeface="DM Sans"/>
                <a:ea typeface="DM Sans"/>
                <a:cs typeface="DM Sans"/>
                <a:sym typeface="DM Sans"/>
              </a:rPr>
              <a:t> </a:t>
            </a:r>
          </a:p>
          <a:p>
            <a:pPr algn="ctr">
              <a:lnSpc>
                <a:spcPts val="3104"/>
              </a:lnSpc>
            </a:pPr>
            <a:r>
              <a:rPr lang="en-US" b="true" sz="2299" spc="137">
                <a:solidFill>
                  <a:srgbClr val="000000"/>
                </a:solidFill>
                <a:latin typeface="DM Sans Bold"/>
                <a:ea typeface="DM Sans Bold"/>
                <a:cs typeface="DM Sans Bold"/>
                <a:sym typeface="DM Sans Bold"/>
              </a:rPr>
              <a:t>ROC-AUC Curve</a:t>
            </a:r>
          </a:p>
          <a:p>
            <a:pPr algn="ctr" marL="496567" indent="-248284" lvl="1">
              <a:lnSpc>
                <a:spcPts val="3104"/>
              </a:lnSpc>
              <a:buFont typeface="Arial"/>
              <a:buChar char="•"/>
            </a:pPr>
            <a:r>
              <a:rPr lang="en-US" sz="2299" spc="137">
                <a:solidFill>
                  <a:srgbClr val="000000"/>
                </a:solidFill>
                <a:latin typeface="DM Sans"/>
                <a:ea typeface="DM Sans"/>
                <a:cs typeface="DM Sans"/>
                <a:sym typeface="DM Sans"/>
              </a:rPr>
              <a:t>Logistic Regression's ROC-AUC score was higher, indicating it distinguishes between the presence and absence of heart disease more effectively than the best SVM model.</a:t>
            </a:r>
          </a:p>
          <a:p>
            <a:pPr algn="ctr" marL="496567" indent="-248284" lvl="1">
              <a:lnSpc>
                <a:spcPts val="3104"/>
              </a:lnSpc>
              <a:spcBef>
                <a:spcPct val="0"/>
              </a:spcBef>
              <a:buFont typeface="Arial"/>
              <a:buChar char="•"/>
            </a:pPr>
            <a:r>
              <a:rPr lang="en-US" sz="2299" spc="137">
                <a:solidFill>
                  <a:srgbClr val="000000"/>
                </a:solidFill>
                <a:latin typeface="DM Sans"/>
                <a:ea typeface="DM Sans"/>
                <a:cs typeface="DM Sans"/>
                <a:sym typeface="DM Sans"/>
              </a:rPr>
              <a:t>Its ROC curve is also closer to the top-left corner, reflecting better performance compared to SVM.</a:t>
            </a:r>
          </a:p>
        </p:txBody>
      </p:sp>
      <p:sp>
        <p:nvSpPr>
          <p:cNvPr name="TextBox 5" id="5"/>
          <p:cNvSpPr txBox="true"/>
          <p:nvPr/>
        </p:nvSpPr>
        <p:spPr>
          <a:xfrm rot="0">
            <a:off x="3264440" y="1941770"/>
            <a:ext cx="12801533" cy="176657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Supervised Learning Conclusion</a:t>
            </a:r>
          </a:p>
        </p:txBody>
      </p:sp>
      <p:sp>
        <p:nvSpPr>
          <p:cNvPr name="Freeform 6" id="6"/>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9" id="9"/>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0" id="10"/>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2" id="12"/>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3" id="13"/>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4" id="14"/>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5" id="1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6" id="16"/>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7" id="17"/>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8" id="18"/>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658618" y="3715426"/>
            <a:ext cx="6304764" cy="2792555"/>
          </a:xfrm>
          <a:prstGeom prst="rect">
            <a:avLst/>
          </a:prstGeom>
        </p:spPr>
        <p:txBody>
          <a:bodyPr anchor="t" rtlCol="false" tIns="0" lIns="0" bIns="0" rIns="0">
            <a:spAutoFit/>
          </a:bodyPr>
          <a:lstStyle/>
          <a:p>
            <a:pPr algn="ctr">
              <a:lnSpc>
                <a:spcPts val="7193"/>
              </a:lnSpc>
            </a:pPr>
            <a:r>
              <a:rPr lang="en-US" b="true" sz="7415">
                <a:solidFill>
                  <a:srgbClr val="000000"/>
                </a:solidFill>
                <a:latin typeface="DM Sans Bold"/>
                <a:ea typeface="DM Sans Bold"/>
                <a:cs typeface="DM Sans Bold"/>
                <a:sym typeface="DM Sans Bold"/>
              </a:rPr>
              <a:t>Unsupervised Machine Learning</a:t>
            </a:r>
          </a:p>
        </p:txBody>
      </p:sp>
      <p:grpSp>
        <p:nvGrpSpPr>
          <p:cNvPr name="Group 4" id="4"/>
          <p:cNvGrpSpPr/>
          <p:nvPr/>
        </p:nvGrpSpPr>
        <p:grpSpPr>
          <a:xfrm rot="0">
            <a:off x="8303506" y="653879"/>
            <a:ext cx="8983470" cy="3077909"/>
            <a:chOff x="0" y="0"/>
            <a:chExt cx="3007291" cy="1030355"/>
          </a:xfrm>
        </p:grpSpPr>
        <p:sp>
          <p:nvSpPr>
            <p:cNvPr name="Freeform 5" id="5"/>
            <p:cNvSpPr/>
            <p:nvPr/>
          </p:nvSpPr>
          <p:spPr>
            <a:xfrm flipH="false" flipV="false" rot="0">
              <a:off x="0" y="0"/>
              <a:ext cx="3007291" cy="1030356"/>
            </a:xfrm>
            <a:custGeom>
              <a:avLst/>
              <a:gdLst/>
              <a:ahLst/>
              <a:cxnLst/>
              <a:rect r="r" b="b" t="t" l="l"/>
              <a:pathLst>
                <a:path h="1030356" w="3007291">
                  <a:moveTo>
                    <a:pt x="12927" y="0"/>
                  </a:moveTo>
                  <a:lnTo>
                    <a:pt x="2994364" y="0"/>
                  </a:lnTo>
                  <a:cubicBezTo>
                    <a:pt x="2997792" y="0"/>
                    <a:pt x="3001080" y="1362"/>
                    <a:pt x="3003504" y="3786"/>
                  </a:cubicBezTo>
                  <a:cubicBezTo>
                    <a:pt x="3005929" y="6210"/>
                    <a:pt x="3007291" y="9499"/>
                    <a:pt x="3007291" y="12927"/>
                  </a:cubicBezTo>
                  <a:lnTo>
                    <a:pt x="3007291" y="1017429"/>
                  </a:lnTo>
                  <a:cubicBezTo>
                    <a:pt x="3007291" y="1020857"/>
                    <a:pt x="3005929" y="1024145"/>
                    <a:pt x="3003504" y="1026569"/>
                  </a:cubicBezTo>
                  <a:cubicBezTo>
                    <a:pt x="3001080" y="1028994"/>
                    <a:pt x="2997792" y="1030356"/>
                    <a:pt x="2994364" y="1030356"/>
                  </a:cubicBezTo>
                  <a:lnTo>
                    <a:pt x="12927" y="1030356"/>
                  </a:lnTo>
                  <a:cubicBezTo>
                    <a:pt x="9499" y="1030356"/>
                    <a:pt x="6210" y="1028994"/>
                    <a:pt x="3786" y="1026569"/>
                  </a:cubicBezTo>
                  <a:cubicBezTo>
                    <a:pt x="1362" y="1024145"/>
                    <a:pt x="0" y="1020857"/>
                    <a:pt x="0" y="1017429"/>
                  </a:cubicBezTo>
                  <a:lnTo>
                    <a:pt x="0" y="12927"/>
                  </a:lnTo>
                  <a:cubicBezTo>
                    <a:pt x="0" y="9499"/>
                    <a:pt x="1362" y="6210"/>
                    <a:pt x="3786" y="3786"/>
                  </a:cubicBezTo>
                  <a:cubicBezTo>
                    <a:pt x="6210" y="1362"/>
                    <a:pt x="9499" y="0"/>
                    <a:pt x="12927" y="0"/>
                  </a:cubicBezTo>
                  <a:close/>
                </a:path>
              </a:pathLst>
            </a:custGeom>
            <a:solidFill>
              <a:srgbClr val="8AB7E2"/>
            </a:solidFill>
          </p:spPr>
        </p:sp>
        <p:sp>
          <p:nvSpPr>
            <p:cNvPr name="TextBox 6" id="6"/>
            <p:cNvSpPr txBox="true"/>
            <p:nvPr/>
          </p:nvSpPr>
          <p:spPr>
            <a:xfrm>
              <a:off x="0" y="85725"/>
              <a:ext cx="3007291" cy="944630"/>
            </a:xfrm>
            <a:prstGeom prst="rect">
              <a:avLst/>
            </a:prstGeom>
          </p:spPr>
          <p:txBody>
            <a:bodyPr anchor="ctr" rtlCol="false" tIns="50800" lIns="50800" bIns="50800" rIns="50800"/>
            <a:lstStyle/>
            <a:p>
              <a:pPr algn="ctr">
                <a:lnSpc>
                  <a:spcPts val="1925"/>
                </a:lnSpc>
              </a:pPr>
            </a:p>
          </p:txBody>
        </p:sp>
      </p:grpSp>
      <p:grpSp>
        <p:nvGrpSpPr>
          <p:cNvPr name="Group 7" id="7"/>
          <p:cNvGrpSpPr/>
          <p:nvPr/>
        </p:nvGrpSpPr>
        <p:grpSpPr>
          <a:xfrm rot="0">
            <a:off x="8303506" y="3862348"/>
            <a:ext cx="8955794" cy="2936658"/>
            <a:chOff x="0" y="0"/>
            <a:chExt cx="2998026" cy="983070"/>
          </a:xfrm>
        </p:grpSpPr>
        <p:sp>
          <p:nvSpPr>
            <p:cNvPr name="Freeform 8" id="8"/>
            <p:cNvSpPr/>
            <p:nvPr/>
          </p:nvSpPr>
          <p:spPr>
            <a:xfrm flipH="false" flipV="false" rot="0">
              <a:off x="0" y="0"/>
              <a:ext cx="2998026" cy="983070"/>
            </a:xfrm>
            <a:custGeom>
              <a:avLst/>
              <a:gdLst/>
              <a:ahLst/>
              <a:cxnLst/>
              <a:rect r="r" b="b" t="t" l="l"/>
              <a:pathLst>
                <a:path h="983070" w="2998026">
                  <a:moveTo>
                    <a:pt x="12967" y="0"/>
                  </a:moveTo>
                  <a:lnTo>
                    <a:pt x="2985059" y="0"/>
                  </a:lnTo>
                  <a:cubicBezTo>
                    <a:pt x="2992220" y="0"/>
                    <a:pt x="2998026" y="5805"/>
                    <a:pt x="2998026" y="12967"/>
                  </a:cubicBezTo>
                  <a:lnTo>
                    <a:pt x="2998026" y="970103"/>
                  </a:lnTo>
                  <a:cubicBezTo>
                    <a:pt x="2998026" y="977265"/>
                    <a:pt x="2992220" y="983070"/>
                    <a:pt x="2985059" y="983070"/>
                  </a:cubicBezTo>
                  <a:lnTo>
                    <a:pt x="12967" y="983070"/>
                  </a:lnTo>
                  <a:cubicBezTo>
                    <a:pt x="5805" y="983070"/>
                    <a:pt x="0" y="977265"/>
                    <a:pt x="0" y="970103"/>
                  </a:cubicBezTo>
                  <a:lnTo>
                    <a:pt x="0" y="12967"/>
                  </a:lnTo>
                  <a:cubicBezTo>
                    <a:pt x="0" y="5805"/>
                    <a:pt x="5805" y="0"/>
                    <a:pt x="12967" y="0"/>
                  </a:cubicBezTo>
                  <a:close/>
                </a:path>
              </a:pathLst>
            </a:custGeom>
            <a:solidFill>
              <a:srgbClr val="8AB7E2"/>
            </a:solidFill>
          </p:spPr>
        </p:sp>
        <p:sp>
          <p:nvSpPr>
            <p:cNvPr name="TextBox 9" id="9"/>
            <p:cNvSpPr txBox="true"/>
            <p:nvPr/>
          </p:nvSpPr>
          <p:spPr>
            <a:xfrm>
              <a:off x="0" y="85725"/>
              <a:ext cx="2998026" cy="897345"/>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8303506" y="6984487"/>
            <a:ext cx="8955794" cy="3009118"/>
            <a:chOff x="0" y="0"/>
            <a:chExt cx="2998026" cy="1007327"/>
          </a:xfrm>
        </p:grpSpPr>
        <p:sp>
          <p:nvSpPr>
            <p:cNvPr name="Freeform 11" id="11"/>
            <p:cNvSpPr/>
            <p:nvPr/>
          </p:nvSpPr>
          <p:spPr>
            <a:xfrm flipH="false" flipV="false" rot="0">
              <a:off x="0" y="0"/>
              <a:ext cx="2998026" cy="1007327"/>
            </a:xfrm>
            <a:custGeom>
              <a:avLst/>
              <a:gdLst/>
              <a:ahLst/>
              <a:cxnLst/>
              <a:rect r="r" b="b" t="t" l="l"/>
              <a:pathLst>
                <a:path h="1007327" w="2998026">
                  <a:moveTo>
                    <a:pt x="12967" y="0"/>
                  </a:moveTo>
                  <a:lnTo>
                    <a:pt x="2985059" y="0"/>
                  </a:lnTo>
                  <a:cubicBezTo>
                    <a:pt x="2992220" y="0"/>
                    <a:pt x="2998026" y="5805"/>
                    <a:pt x="2998026" y="12967"/>
                  </a:cubicBezTo>
                  <a:lnTo>
                    <a:pt x="2998026" y="994360"/>
                  </a:lnTo>
                  <a:cubicBezTo>
                    <a:pt x="2998026" y="1001522"/>
                    <a:pt x="2992220" y="1007327"/>
                    <a:pt x="2985059" y="1007327"/>
                  </a:cubicBezTo>
                  <a:lnTo>
                    <a:pt x="12967" y="1007327"/>
                  </a:lnTo>
                  <a:cubicBezTo>
                    <a:pt x="5805" y="1007327"/>
                    <a:pt x="0" y="1001522"/>
                    <a:pt x="0" y="994360"/>
                  </a:cubicBezTo>
                  <a:lnTo>
                    <a:pt x="0" y="12967"/>
                  </a:lnTo>
                  <a:cubicBezTo>
                    <a:pt x="0" y="5805"/>
                    <a:pt x="5805" y="0"/>
                    <a:pt x="12967" y="0"/>
                  </a:cubicBezTo>
                  <a:close/>
                </a:path>
              </a:pathLst>
            </a:custGeom>
            <a:solidFill>
              <a:srgbClr val="8AB7E2"/>
            </a:solidFill>
          </p:spPr>
        </p:sp>
        <p:sp>
          <p:nvSpPr>
            <p:cNvPr name="TextBox 12" id="12"/>
            <p:cNvSpPr txBox="true"/>
            <p:nvPr/>
          </p:nvSpPr>
          <p:spPr>
            <a:xfrm>
              <a:off x="0" y="85725"/>
              <a:ext cx="2998026" cy="921602"/>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8883014" y="1024709"/>
            <a:ext cx="7833197" cy="2553064"/>
          </a:xfrm>
          <a:prstGeom prst="rect">
            <a:avLst/>
          </a:prstGeom>
        </p:spPr>
        <p:txBody>
          <a:bodyPr anchor="t" rtlCol="false" tIns="0" lIns="0" bIns="0" rIns="0">
            <a:spAutoFit/>
          </a:bodyPr>
          <a:lstStyle/>
          <a:p>
            <a:pPr algn="just">
              <a:lnSpc>
                <a:spcPts val="4320"/>
              </a:lnSpc>
            </a:pPr>
            <a:r>
              <a:rPr lang="en-US" b="true" sz="3200" spc="51">
                <a:solidFill>
                  <a:srgbClr val="000000"/>
                </a:solidFill>
                <a:latin typeface="DM Sans Bold"/>
                <a:ea typeface="DM Sans Bold"/>
                <a:cs typeface="DM Sans Bold"/>
                <a:sym typeface="DM Sans Bold"/>
              </a:rPr>
              <a:t>Dimension Reduction</a:t>
            </a:r>
          </a:p>
          <a:p>
            <a:pPr algn="just">
              <a:lnSpc>
                <a:spcPts val="4077"/>
              </a:lnSpc>
            </a:pPr>
          </a:p>
          <a:p>
            <a:pPr algn="just">
              <a:lnSpc>
                <a:spcPts val="3567"/>
              </a:lnSpc>
            </a:pPr>
            <a:r>
              <a:rPr lang="en-US" sz="2642" spc="42">
                <a:solidFill>
                  <a:srgbClr val="000000"/>
                </a:solidFill>
                <a:latin typeface="DM Sans"/>
                <a:ea typeface="DM Sans"/>
                <a:cs typeface="DM Sans"/>
                <a:sym typeface="DM Sans"/>
              </a:rPr>
              <a:t>Using PCA, Dimension of the data was reduced to 2 which constituted about 41% of the data</a:t>
            </a:r>
          </a:p>
          <a:p>
            <a:pPr algn="just">
              <a:lnSpc>
                <a:spcPts val="2378"/>
              </a:lnSpc>
            </a:pPr>
          </a:p>
          <a:p>
            <a:pPr algn="just" marL="0" indent="0" lvl="0">
              <a:lnSpc>
                <a:spcPts val="2378"/>
              </a:lnSpc>
              <a:spcBef>
                <a:spcPct val="0"/>
              </a:spcBef>
            </a:pPr>
          </a:p>
        </p:txBody>
      </p:sp>
      <p:sp>
        <p:nvSpPr>
          <p:cNvPr name="TextBox 14" id="14"/>
          <p:cNvSpPr txBox="true"/>
          <p:nvPr/>
        </p:nvSpPr>
        <p:spPr>
          <a:xfrm rot="0">
            <a:off x="8883014" y="3939169"/>
            <a:ext cx="7833197" cy="3149889"/>
          </a:xfrm>
          <a:prstGeom prst="rect">
            <a:avLst/>
          </a:prstGeom>
        </p:spPr>
        <p:txBody>
          <a:bodyPr anchor="t" rtlCol="false" tIns="0" lIns="0" bIns="0" rIns="0">
            <a:spAutoFit/>
          </a:bodyPr>
          <a:lstStyle/>
          <a:p>
            <a:pPr algn="just">
              <a:lnSpc>
                <a:spcPts val="3672"/>
              </a:lnSpc>
            </a:pPr>
            <a:r>
              <a:rPr lang="en-US" b="true" sz="2720" spc="43">
                <a:solidFill>
                  <a:srgbClr val="000000"/>
                </a:solidFill>
                <a:latin typeface="DM Sans Bold"/>
                <a:ea typeface="DM Sans Bold"/>
                <a:cs typeface="DM Sans Bold"/>
                <a:sym typeface="DM Sans Bold"/>
              </a:rPr>
              <a:t>Clustering with K-means</a:t>
            </a:r>
          </a:p>
          <a:p>
            <a:pPr algn="just">
              <a:lnSpc>
                <a:spcPts val="3672"/>
              </a:lnSpc>
            </a:pPr>
          </a:p>
          <a:p>
            <a:pPr algn="just">
              <a:lnSpc>
                <a:spcPts val="3672"/>
              </a:lnSpc>
            </a:pPr>
            <a:r>
              <a:rPr lang="en-US" sz="2720" spc="43">
                <a:solidFill>
                  <a:srgbClr val="000000"/>
                </a:solidFill>
                <a:latin typeface="DM Sans"/>
                <a:ea typeface="DM Sans"/>
                <a:cs typeface="DM Sans"/>
                <a:sym typeface="DM Sans"/>
              </a:rPr>
              <a:t>Data was clustered into 2 classes; the choice informed by the Silhouette score and Elbow method</a:t>
            </a:r>
          </a:p>
          <a:p>
            <a:pPr algn="just">
              <a:lnSpc>
                <a:spcPts val="3487"/>
              </a:lnSpc>
            </a:pPr>
          </a:p>
          <a:p>
            <a:pPr algn="just" marL="0" indent="0" lvl="0">
              <a:lnSpc>
                <a:spcPts val="3487"/>
              </a:lnSpc>
              <a:spcBef>
                <a:spcPct val="0"/>
              </a:spcBef>
            </a:pPr>
          </a:p>
        </p:txBody>
      </p:sp>
      <p:sp>
        <p:nvSpPr>
          <p:cNvPr name="Freeform 15" id="15"/>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19" id="19"/>
          <p:cNvSpPr txBox="true"/>
          <p:nvPr/>
        </p:nvSpPr>
        <p:spPr>
          <a:xfrm rot="0">
            <a:off x="8535223" y="7219730"/>
            <a:ext cx="8359724" cy="2829701"/>
          </a:xfrm>
          <a:prstGeom prst="rect">
            <a:avLst/>
          </a:prstGeom>
        </p:spPr>
        <p:txBody>
          <a:bodyPr anchor="t" rtlCol="false" tIns="0" lIns="0" bIns="0" rIns="0">
            <a:spAutoFit/>
          </a:bodyPr>
          <a:lstStyle/>
          <a:p>
            <a:pPr algn="l">
              <a:lnSpc>
                <a:spcPts val="4320"/>
              </a:lnSpc>
            </a:pPr>
            <a:r>
              <a:rPr lang="en-US" sz="3200" spc="51" b="true">
                <a:solidFill>
                  <a:srgbClr val="000000"/>
                </a:solidFill>
                <a:latin typeface="DM Sans Bold"/>
                <a:ea typeface="DM Sans Bold"/>
                <a:cs typeface="DM Sans Bold"/>
                <a:sym typeface="DM Sans Bold"/>
              </a:rPr>
              <a:t>Clustering with Hierachical Clustering</a:t>
            </a:r>
          </a:p>
          <a:p>
            <a:pPr algn="just" marL="586920" indent="-293460" lvl="1">
              <a:lnSpc>
                <a:spcPts val="3669"/>
              </a:lnSpc>
              <a:buFont typeface="Arial"/>
              <a:buChar char="•"/>
            </a:pPr>
            <a:r>
              <a:rPr lang="en-US" sz="2718" spc="43">
                <a:solidFill>
                  <a:srgbClr val="000000"/>
                </a:solidFill>
                <a:latin typeface="DM Sans"/>
                <a:ea typeface="DM Sans"/>
                <a:cs typeface="DM Sans"/>
                <a:sym typeface="DM Sans"/>
              </a:rPr>
              <a:t>Data was classified into 2 clusters; choice informed by the dendogram.</a:t>
            </a:r>
          </a:p>
          <a:p>
            <a:pPr algn="just" marL="586920" indent="-293460" lvl="1">
              <a:lnSpc>
                <a:spcPts val="3669"/>
              </a:lnSpc>
              <a:buFont typeface="Arial"/>
              <a:buChar char="•"/>
            </a:pPr>
            <a:r>
              <a:rPr lang="en-US" sz="2718" spc="43">
                <a:solidFill>
                  <a:srgbClr val="000000"/>
                </a:solidFill>
                <a:latin typeface="DM Sans"/>
                <a:ea typeface="DM Sans"/>
                <a:cs typeface="DM Sans"/>
                <a:sym typeface="DM Sans"/>
              </a:rPr>
              <a:t>Gower’s distance used because of the mix of categorical and continuous data</a:t>
            </a:r>
          </a:p>
          <a:p>
            <a:pPr algn="just" marL="0" indent="0" lvl="0">
              <a:lnSpc>
                <a:spcPts val="366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630344" y="1133475"/>
            <a:ext cx="10358236" cy="650875"/>
          </a:xfrm>
          <a:prstGeom prst="rect">
            <a:avLst/>
          </a:prstGeom>
        </p:spPr>
        <p:txBody>
          <a:bodyPr anchor="t" rtlCol="false" tIns="0" lIns="0" bIns="0" rIns="0">
            <a:spAutoFit/>
          </a:bodyPr>
          <a:lstStyle/>
          <a:p>
            <a:pPr algn="ctr">
              <a:lnSpc>
                <a:spcPts val="4850"/>
              </a:lnSpc>
            </a:pPr>
            <a:r>
              <a:rPr lang="en-US" b="true" sz="5000">
                <a:solidFill>
                  <a:srgbClr val="000000"/>
                </a:solidFill>
                <a:latin typeface="DM Sans Bold"/>
                <a:ea typeface="DM Sans Bold"/>
                <a:cs typeface="DM Sans Bold"/>
                <a:sym typeface="DM Sans Bold"/>
              </a:rPr>
              <a:t>Dimension Reduction (PCA)</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7" id="17"/>
          <p:cNvSpPr/>
          <p:nvPr/>
        </p:nvSpPr>
        <p:spPr>
          <a:xfrm flipH="false" flipV="false" rot="0">
            <a:off x="1280812" y="3278814"/>
            <a:ext cx="6870732" cy="6218013"/>
          </a:xfrm>
          <a:custGeom>
            <a:avLst/>
            <a:gdLst/>
            <a:ahLst/>
            <a:cxnLst/>
            <a:rect r="r" b="b" t="t" l="l"/>
            <a:pathLst>
              <a:path h="6218013" w="6870732">
                <a:moveTo>
                  <a:pt x="0" y="0"/>
                </a:moveTo>
                <a:lnTo>
                  <a:pt x="6870732" y="0"/>
                </a:lnTo>
                <a:lnTo>
                  <a:pt x="6870732" y="6218013"/>
                </a:lnTo>
                <a:lnTo>
                  <a:pt x="0" y="6218013"/>
                </a:lnTo>
                <a:lnTo>
                  <a:pt x="0" y="0"/>
                </a:lnTo>
                <a:close/>
              </a:path>
            </a:pathLst>
          </a:custGeom>
          <a:blipFill>
            <a:blip r:embed="rId29"/>
            <a:stretch>
              <a:fillRect l="0" t="0" r="0" b="0"/>
            </a:stretch>
          </a:blipFill>
        </p:spPr>
      </p:sp>
      <p:sp>
        <p:nvSpPr>
          <p:cNvPr name="Freeform 18" id="18"/>
          <p:cNvSpPr/>
          <p:nvPr/>
        </p:nvSpPr>
        <p:spPr>
          <a:xfrm flipH="false" flipV="false" rot="0">
            <a:off x="9223093" y="3265964"/>
            <a:ext cx="7870864" cy="5766659"/>
          </a:xfrm>
          <a:custGeom>
            <a:avLst/>
            <a:gdLst/>
            <a:ahLst/>
            <a:cxnLst/>
            <a:rect r="r" b="b" t="t" l="l"/>
            <a:pathLst>
              <a:path h="5766659" w="7870864">
                <a:moveTo>
                  <a:pt x="0" y="0"/>
                </a:moveTo>
                <a:lnTo>
                  <a:pt x="7870864" y="0"/>
                </a:lnTo>
                <a:lnTo>
                  <a:pt x="7870864" y="5766659"/>
                </a:lnTo>
                <a:lnTo>
                  <a:pt x="0" y="5766659"/>
                </a:lnTo>
                <a:lnTo>
                  <a:pt x="0" y="0"/>
                </a:lnTo>
                <a:close/>
              </a:path>
            </a:pathLst>
          </a:custGeom>
          <a:blipFill>
            <a:blip r:embed="rId30"/>
            <a:stretch>
              <a:fillRect l="0" t="0" r="0" b="0"/>
            </a:stretch>
          </a:blipFill>
        </p:spPr>
      </p:sp>
      <p:sp>
        <p:nvSpPr>
          <p:cNvPr name="TextBox 19" id="19"/>
          <p:cNvSpPr txBox="true"/>
          <p:nvPr/>
        </p:nvSpPr>
        <p:spPr>
          <a:xfrm rot="0">
            <a:off x="1280812" y="2096189"/>
            <a:ext cx="6137961" cy="851917"/>
          </a:xfrm>
          <a:prstGeom prst="rect">
            <a:avLst/>
          </a:prstGeom>
        </p:spPr>
        <p:txBody>
          <a:bodyPr anchor="t" rtlCol="false" tIns="0" lIns="0" bIns="0" rIns="0">
            <a:spAutoFit/>
          </a:bodyPr>
          <a:lstStyle/>
          <a:p>
            <a:pPr algn="l">
              <a:lnSpc>
                <a:spcPts val="3743"/>
              </a:lnSpc>
            </a:pPr>
            <a:r>
              <a:rPr lang="en-US" sz="2399">
                <a:solidFill>
                  <a:srgbClr val="000000"/>
                </a:solidFill>
                <a:latin typeface="DM Sans"/>
                <a:ea typeface="DM Sans"/>
                <a:cs typeface="DM Sans"/>
                <a:sym typeface="DM Sans"/>
              </a:rPr>
              <a:t>P</a:t>
            </a:r>
            <a:r>
              <a:rPr lang="en-US" sz="2399" b="true">
                <a:solidFill>
                  <a:srgbClr val="000000"/>
                </a:solidFill>
                <a:latin typeface="DM Sans Bold"/>
                <a:ea typeface="DM Sans Bold"/>
                <a:cs typeface="DM Sans Bold"/>
                <a:sym typeface="DM Sans Bold"/>
              </a:rPr>
              <a:t>earson correlation matrix with Heatmap</a:t>
            </a:r>
          </a:p>
          <a:p>
            <a:pPr algn="l" marL="431797" indent="-215899" lvl="1">
              <a:lnSpc>
                <a:spcPts val="3119"/>
              </a:lnSpc>
              <a:buFont typeface="Arial"/>
              <a:buChar char="•"/>
            </a:pPr>
            <a:r>
              <a:rPr lang="en-US" sz="1999">
                <a:solidFill>
                  <a:srgbClr val="000000"/>
                </a:solidFill>
                <a:latin typeface="DM Sans"/>
                <a:ea typeface="DM Sans"/>
                <a:cs typeface="DM Sans"/>
                <a:sym typeface="DM Sans"/>
              </a:rPr>
              <a:t>Informs the decision to reduce the dimensions</a:t>
            </a:r>
          </a:p>
        </p:txBody>
      </p:sp>
      <p:sp>
        <p:nvSpPr>
          <p:cNvPr name="TextBox 20" id="20"/>
          <p:cNvSpPr txBox="true"/>
          <p:nvPr/>
        </p:nvSpPr>
        <p:spPr>
          <a:xfrm rot="0">
            <a:off x="9387811" y="1927355"/>
            <a:ext cx="6137961" cy="1242442"/>
          </a:xfrm>
          <a:prstGeom prst="rect">
            <a:avLst/>
          </a:prstGeom>
        </p:spPr>
        <p:txBody>
          <a:bodyPr anchor="t" rtlCol="false" tIns="0" lIns="0" bIns="0" rIns="0">
            <a:spAutoFit/>
          </a:bodyPr>
          <a:lstStyle/>
          <a:p>
            <a:pPr algn="l">
              <a:lnSpc>
                <a:spcPts val="3743"/>
              </a:lnSpc>
            </a:pPr>
            <a:r>
              <a:rPr lang="en-US" sz="2399" b="true">
                <a:solidFill>
                  <a:srgbClr val="000000"/>
                </a:solidFill>
                <a:latin typeface="DM Sans Bold"/>
                <a:ea typeface="DM Sans Bold"/>
                <a:cs typeface="DM Sans Bold"/>
                <a:sym typeface="DM Sans Bold"/>
              </a:rPr>
              <a:t>Scree Plot</a:t>
            </a:r>
          </a:p>
          <a:p>
            <a:pPr algn="l" marL="431797" indent="-215899" lvl="1">
              <a:lnSpc>
                <a:spcPts val="3119"/>
              </a:lnSpc>
              <a:buFont typeface="Arial"/>
              <a:buChar char="•"/>
            </a:pPr>
            <a:r>
              <a:rPr lang="en-US" sz="1999">
                <a:solidFill>
                  <a:srgbClr val="000000"/>
                </a:solidFill>
                <a:latin typeface="DM Sans"/>
                <a:ea typeface="DM Sans"/>
                <a:cs typeface="DM Sans"/>
                <a:sym typeface="DM Sans"/>
              </a:rPr>
              <a:t>Shows information retained by keeping the different number of PCs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1133475"/>
            <a:ext cx="5986810" cy="1914372"/>
          </a:xfrm>
          <a:prstGeom prst="rect">
            <a:avLst/>
          </a:prstGeom>
        </p:spPr>
        <p:txBody>
          <a:bodyPr anchor="t" rtlCol="false" tIns="0" lIns="0" bIns="0" rIns="0">
            <a:spAutoFit/>
          </a:bodyPr>
          <a:lstStyle/>
          <a:p>
            <a:pPr algn="ctr">
              <a:lnSpc>
                <a:spcPts val="4958"/>
              </a:lnSpc>
            </a:pPr>
            <a:r>
              <a:rPr lang="en-US" b="true" sz="5112">
                <a:solidFill>
                  <a:srgbClr val="000000"/>
                </a:solidFill>
                <a:latin typeface="DM Sans Bold"/>
                <a:ea typeface="DM Sans Bold"/>
                <a:cs typeface="DM Sans Bold"/>
                <a:sym typeface="DM Sans Bold"/>
              </a:rPr>
              <a:t>Dimension Reduction (Results)</a:t>
            </a:r>
          </a:p>
        </p:txBody>
      </p:sp>
      <p:sp>
        <p:nvSpPr>
          <p:cNvPr name="Freeform 4" id="4"/>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0">
            <a:off x="9144000" y="4366565"/>
            <a:ext cx="6057860" cy="5333430"/>
          </a:xfrm>
          <a:custGeom>
            <a:avLst/>
            <a:gdLst/>
            <a:ahLst/>
            <a:cxnLst/>
            <a:rect r="r" b="b" t="t" l="l"/>
            <a:pathLst>
              <a:path h="5333430" w="6057860">
                <a:moveTo>
                  <a:pt x="0" y="0"/>
                </a:moveTo>
                <a:lnTo>
                  <a:pt x="6057860" y="0"/>
                </a:lnTo>
                <a:lnTo>
                  <a:pt x="6057860" y="5333430"/>
                </a:lnTo>
                <a:lnTo>
                  <a:pt x="0" y="5333430"/>
                </a:lnTo>
                <a:lnTo>
                  <a:pt x="0" y="0"/>
                </a:lnTo>
                <a:close/>
              </a:path>
            </a:pathLst>
          </a:custGeom>
          <a:blipFill>
            <a:blip r:embed="rId15"/>
            <a:stretch>
              <a:fillRect l="0" t="-5584" r="0" b="-5584"/>
            </a:stretch>
          </a:blipFill>
        </p:spPr>
      </p:sp>
      <p:sp>
        <p:nvSpPr>
          <p:cNvPr name="Freeform 11" id="11"/>
          <p:cNvSpPr/>
          <p:nvPr/>
        </p:nvSpPr>
        <p:spPr>
          <a:xfrm flipH="false" flipV="false" rot="0">
            <a:off x="1210789" y="4172525"/>
            <a:ext cx="6067634" cy="5447876"/>
          </a:xfrm>
          <a:custGeom>
            <a:avLst/>
            <a:gdLst/>
            <a:ahLst/>
            <a:cxnLst/>
            <a:rect r="r" b="b" t="t" l="l"/>
            <a:pathLst>
              <a:path h="5447876" w="6067634">
                <a:moveTo>
                  <a:pt x="0" y="0"/>
                </a:moveTo>
                <a:lnTo>
                  <a:pt x="6067634" y="0"/>
                </a:lnTo>
                <a:lnTo>
                  <a:pt x="6067634" y="5447876"/>
                </a:lnTo>
                <a:lnTo>
                  <a:pt x="0" y="5447876"/>
                </a:lnTo>
                <a:lnTo>
                  <a:pt x="0" y="0"/>
                </a:lnTo>
                <a:close/>
              </a:path>
            </a:pathLst>
          </a:custGeom>
          <a:blipFill>
            <a:blip r:embed="rId16"/>
            <a:stretch>
              <a:fillRect l="0" t="0" r="0" b="0"/>
            </a:stretch>
          </a:blipFill>
        </p:spPr>
      </p:sp>
      <p:sp>
        <p:nvSpPr>
          <p:cNvPr name="TextBox 12" id="12"/>
          <p:cNvSpPr txBox="true"/>
          <p:nvPr/>
        </p:nvSpPr>
        <p:spPr>
          <a:xfrm rot="0">
            <a:off x="8143361" y="1257672"/>
            <a:ext cx="8711059" cy="2914853"/>
          </a:xfrm>
          <a:prstGeom prst="rect">
            <a:avLst/>
          </a:prstGeom>
        </p:spPr>
        <p:txBody>
          <a:bodyPr anchor="t" rtlCol="false" tIns="0" lIns="0" bIns="0" rIns="0">
            <a:spAutoFit/>
          </a:bodyPr>
          <a:lstStyle/>
          <a:p>
            <a:pPr algn="l" marL="535727" indent="-267863" lvl="1">
              <a:lnSpc>
                <a:spcPts val="3870"/>
              </a:lnSpc>
              <a:buFont typeface="Arial"/>
              <a:buChar char="•"/>
            </a:pPr>
            <a:r>
              <a:rPr lang="en-US" sz="2481">
                <a:solidFill>
                  <a:srgbClr val="000000"/>
                </a:solidFill>
                <a:latin typeface="DM Sans"/>
                <a:ea typeface="DM Sans"/>
                <a:cs typeface="DM Sans"/>
                <a:sym typeface="DM Sans"/>
              </a:rPr>
              <a:t>The data points are projected on 2D with PC1 and PC2</a:t>
            </a:r>
          </a:p>
          <a:p>
            <a:pPr algn="l" marL="535727" indent="-267863" lvl="1">
              <a:lnSpc>
                <a:spcPts val="3870"/>
              </a:lnSpc>
              <a:buFont typeface="Arial"/>
              <a:buChar char="•"/>
            </a:pPr>
            <a:r>
              <a:rPr lang="en-US" sz="2481">
                <a:solidFill>
                  <a:srgbClr val="000000"/>
                </a:solidFill>
                <a:latin typeface="DM Sans"/>
                <a:ea typeface="DM Sans"/>
                <a:cs typeface="DM Sans"/>
                <a:sym typeface="DM Sans"/>
              </a:rPr>
              <a:t>The 2 data planes don’t give a lot of information on any of the original features (the arrows not close to the circle)</a:t>
            </a:r>
          </a:p>
          <a:p>
            <a:pPr algn="l" marL="535727" indent="-267863" lvl="1">
              <a:lnSpc>
                <a:spcPts val="3870"/>
              </a:lnSpc>
              <a:buFont typeface="Arial"/>
              <a:buChar char="•"/>
            </a:pPr>
            <a:r>
              <a:rPr lang="en-US" sz="2481">
                <a:solidFill>
                  <a:srgbClr val="000000"/>
                </a:solidFill>
                <a:latin typeface="DM Sans"/>
                <a:ea typeface="DM Sans"/>
                <a:cs typeface="DM Sans"/>
                <a:sym typeface="DM Sans"/>
              </a:rPr>
              <a:t>About 36.1% of the variance is explained by the components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281372" y="945860"/>
            <a:ext cx="12666373" cy="650875"/>
          </a:xfrm>
          <a:prstGeom prst="rect">
            <a:avLst/>
          </a:prstGeom>
        </p:spPr>
        <p:txBody>
          <a:bodyPr anchor="t" rtlCol="false" tIns="0" lIns="0" bIns="0" rIns="0">
            <a:spAutoFit/>
          </a:bodyPr>
          <a:lstStyle/>
          <a:p>
            <a:pPr algn="ctr">
              <a:lnSpc>
                <a:spcPts val="4850"/>
              </a:lnSpc>
            </a:pPr>
            <a:r>
              <a:rPr lang="en-US" b="true" sz="5000">
                <a:solidFill>
                  <a:srgbClr val="000000"/>
                </a:solidFill>
                <a:latin typeface="DM Sans Bold"/>
                <a:ea typeface="DM Sans Bold"/>
                <a:cs typeface="DM Sans Bold"/>
                <a:sym typeface="DM Sans Bold"/>
              </a:rPr>
              <a:t>K-Means (with full data)</a:t>
            </a:r>
          </a:p>
        </p:txBody>
      </p:sp>
      <p:sp>
        <p:nvSpPr>
          <p:cNvPr name="Freeform 4" id="4"/>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040398" y="1834861"/>
            <a:ext cx="5582367" cy="3743730"/>
          </a:xfrm>
          <a:custGeom>
            <a:avLst/>
            <a:gdLst/>
            <a:ahLst/>
            <a:cxnLst/>
            <a:rect r="r" b="b" t="t" l="l"/>
            <a:pathLst>
              <a:path h="3743730" w="5582367">
                <a:moveTo>
                  <a:pt x="0" y="0"/>
                </a:moveTo>
                <a:lnTo>
                  <a:pt x="5582367" y="0"/>
                </a:lnTo>
                <a:lnTo>
                  <a:pt x="5582367" y="3743730"/>
                </a:lnTo>
                <a:lnTo>
                  <a:pt x="0" y="3743730"/>
                </a:lnTo>
                <a:lnTo>
                  <a:pt x="0" y="0"/>
                </a:lnTo>
                <a:close/>
              </a:path>
            </a:pathLst>
          </a:custGeom>
          <a:blipFill>
            <a:blip r:embed="rId19"/>
            <a:stretch>
              <a:fillRect l="0" t="0" r="0" b="0"/>
            </a:stretch>
          </a:blipFill>
        </p:spPr>
      </p:sp>
      <p:sp>
        <p:nvSpPr>
          <p:cNvPr name="Freeform 13" id="13"/>
          <p:cNvSpPr/>
          <p:nvPr/>
        </p:nvSpPr>
        <p:spPr>
          <a:xfrm flipH="false" flipV="false" rot="0">
            <a:off x="1028700" y="6031356"/>
            <a:ext cx="5671710" cy="3831379"/>
          </a:xfrm>
          <a:custGeom>
            <a:avLst/>
            <a:gdLst/>
            <a:ahLst/>
            <a:cxnLst/>
            <a:rect r="r" b="b" t="t" l="l"/>
            <a:pathLst>
              <a:path h="3831379" w="5671710">
                <a:moveTo>
                  <a:pt x="0" y="0"/>
                </a:moveTo>
                <a:lnTo>
                  <a:pt x="5671710" y="0"/>
                </a:lnTo>
                <a:lnTo>
                  <a:pt x="5671710" y="3831379"/>
                </a:lnTo>
                <a:lnTo>
                  <a:pt x="0" y="3831379"/>
                </a:lnTo>
                <a:lnTo>
                  <a:pt x="0" y="0"/>
                </a:lnTo>
                <a:close/>
              </a:path>
            </a:pathLst>
          </a:custGeom>
          <a:blipFill>
            <a:blip r:embed="rId20"/>
            <a:stretch>
              <a:fillRect l="0" t="0" r="0" b="0"/>
            </a:stretch>
          </a:blipFill>
        </p:spPr>
      </p:sp>
      <p:sp>
        <p:nvSpPr>
          <p:cNvPr name="Freeform 14" id="14"/>
          <p:cNvSpPr/>
          <p:nvPr/>
        </p:nvSpPr>
        <p:spPr>
          <a:xfrm flipH="false" flipV="false" rot="0">
            <a:off x="8152764" y="4035100"/>
            <a:ext cx="8555929" cy="5827635"/>
          </a:xfrm>
          <a:custGeom>
            <a:avLst/>
            <a:gdLst/>
            <a:ahLst/>
            <a:cxnLst/>
            <a:rect r="r" b="b" t="t" l="l"/>
            <a:pathLst>
              <a:path h="5827635" w="8555929">
                <a:moveTo>
                  <a:pt x="0" y="0"/>
                </a:moveTo>
                <a:lnTo>
                  <a:pt x="8555930" y="0"/>
                </a:lnTo>
                <a:lnTo>
                  <a:pt x="8555930" y="5827635"/>
                </a:lnTo>
                <a:lnTo>
                  <a:pt x="0" y="5827635"/>
                </a:lnTo>
                <a:lnTo>
                  <a:pt x="0" y="0"/>
                </a:lnTo>
                <a:close/>
              </a:path>
            </a:pathLst>
          </a:custGeom>
          <a:blipFill>
            <a:blip r:embed="rId21"/>
            <a:stretch>
              <a:fillRect l="0" t="0" r="0" b="0"/>
            </a:stretch>
          </a:blipFill>
        </p:spPr>
      </p:sp>
      <p:sp>
        <p:nvSpPr>
          <p:cNvPr name="TextBox 15" id="15"/>
          <p:cNvSpPr txBox="true"/>
          <p:nvPr/>
        </p:nvSpPr>
        <p:spPr>
          <a:xfrm rot="0">
            <a:off x="7099175" y="2296487"/>
            <a:ext cx="9609519" cy="953136"/>
          </a:xfrm>
          <a:prstGeom prst="rect">
            <a:avLst/>
          </a:prstGeom>
        </p:spPr>
        <p:txBody>
          <a:bodyPr anchor="t" rtlCol="false" tIns="0" lIns="0" bIns="0" rIns="0">
            <a:spAutoFit/>
          </a:bodyPr>
          <a:lstStyle/>
          <a:p>
            <a:pPr algn="l" marL="535727" indent="-267863" lvl="1">
              <a:lnSpc>
                <a:spcPts val="3870"/>
              </a:lnSpc>
              <a:buFont typeface="Arial"/>
              <a:buChar char="•"/>
            </a:pPr>
            <a:r>
              <a:rPr lang="en-US" sz="2481">
                <a:solidFill>
                  <a:srgbClr val="000000"/>
                </a:solidFill>
                <a:latin typeface="DM Sans"/>
                <a:ea typeface="DM Sans"/>
                <a:cs typeface="DM Sans"/>
                <a:sym typeface="DM Sans"/>
              </a:rPr>
              <a:t>K is chosen to be 2, which has the highest silhouette score of 0.18 and seems to have an elbow.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281372" y="945860"/>
            <a:ext cx="12666373" cy="650875"/>
          </a:xfrm>
          <a:prstGeom prst="rect">
            <a:avLst/>
          </a:prstGeom>
        </p:spPr>
        <p:txBody>
          <a:bodyPr anchor="t" rtlCol="false" tIns="0" lIns="0" bIns="0" rIns="0">
            <a:spAutoFit/>
          </a:bodyPr>
          <a:lstStyle/>
          <a:p>
            <a:pPr algn="ctr">
              <a:lnSpc>
                <a:spcPts val="4850"/>
              </a:lnSpc>
            </a:pPr>
            <a:r>
              <a:rPr lang="en-US" b="true" sz="5000">
                <a:solidFill>
                  <a:srgbClr val="000000"/>
                </a:solidFill>
                <a:latin typeface="DM Sans Bold"/>
                <a:ea typeface="DM Sans Bold"/>
                <a:cs typeface="DM Sans Bold"/>
                <a:sym typeface="DM Sans Bold"/>
              </a:rPr>
              <a:t>K-Means (with 7 PCs)</a:t>
            </a:r>
          </a:p>
        </p:txBody>
      </p:sp>
      <p:sp>
        <p:nvSpPr>
          <p:cNvPr name="Freeform 4" id="4"/>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0" id="10"/>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257256" y="2040206"/>
            <a:ext cx="5628990" cy="3567373"/>
          </a:xfrm>
          <a:custGeom>
            <a:avLst/>
            <a:gdLst/>
            <a:ahLst/>
            <a:cxnLst/>
            <a:rect r="r" b="b" t="t" l="l"/>
            <a:pathLst>
              <a:path h="3567373" w="5628990">
                <a:moveTo>
                  <a:pt x="0" y="0"/>
                </a:moveTo>
                <a:lnTo>
                  <a:pt x="5628990" y="0"/>
                </a:lnTo>
                <a:lnTo>
                  <a:pt x="5628990" y="3567373"/>
                </a:lnTo>
                <a:lnTo>
                  <a:pt x="0" y="3567373"/>
                </a:lnTo>
                <a:lnTo>
                  <a:pt x="0" y="0"/>
                </a:lnTo>
                <a:close/>
              </a:path>
            </a:pathLst>
          </a:custGeom>
          <a:blipFill>
            <a:blip r:embed="rId19"/>
            <a:stretch>
              <a:fillRect l="0" t="0" r="0" b="0"/>
            </a:stretch>
          </a:blipFill>
        </p:spPr>
      </p:sp>
      <p:sp>
        <p:nvSpPr>
          <p:cNvPr name="Freeform 13" id="13"/>
          <p:cNvSpPr/>
          <p:nvPr/>
        </p:nvSpPr>
        <p:spPr>
          <a:xfrm flipH="false" flipV="false" rot="0">
            <a:off x="8614559" y="4188227"/>
            <a:ext cx="7845948" cy="5746003"/>
          </a:xfrm>
          <a:custGeom>
            <a:avLst/>
            <a:gdLst/>
            <a:ahLst/>
            <a:cxnLst/>
            <a:rect r="r" b="b" t="t" l="l"/>
            <a:pathLst>
              <a:path h="5746003" w="7845948">
                <a:moveTo>
                  <a:pt x="0" y="0"/>
                </a:moveTo>
                <a:lnTo>
                  <a:pt x="7845948" y="0"/>
                </a:lnTo>
                <a:lnTo>
                  <a:pt x="7845948" y="5746003"/>
                </a:lnTo>
                <a:lnTo>
                  <a:pt x="0" y="5746003"/>
                </a:lnTo>
                <a:lnTo>
                  <a:pt x="0" y="0"/>
                </a:lnTo>
                <a:close/>
              </a:path>
            </a:pathLst>
          </a:custGeom>
          <a:blipFill>
            <a:blip r:embed="rId20"/>
            <a:stretch>
              <a:fillRect l="0" t="0" r="0" b="0"/>
            </a:stretch>
          </a:blipFill>
        </p:spPr>
      </p:sp>
      <p:sp>
        <p:nvSpPr>
          <p:cNvPr name="Freeform 14" id="14"/>
          <p:cNvSpPr/>
          <p:nvPr/>
        </p:nvSpPr>
        <p:spPr>
          <a:xfrm flipH="false" flipV="false" rot="0">
            <a:off x="1144075" y="6055254"/>
            <a:ext cx="5742171" cy="3878977"/>
          </a:xfrm>
          <a:custGeom>
            <a:avLst/>
            <a:gdLst/>
            <a:ahLst/>
            <a:cxnLst/>
            <a:rect r="r" b="b" t="t" l="l"/>
            <a:pathLst>
              <a:path h="3878977" w="5742171">
                <a:moveTo>
                  <a:pt x="0" y="0"/>
                </a:moveTo>
                <a:lnTo>
                  <a:pt x="5742171" y="0"/>
                </a:lnTo>
                <a:lnTo>
                  <a:pt x="5742171" y="3878976"/>
                </a:lnTo>
                <a:lnTo>
                  <a:pt x="0" y="3878976"/>
                </a:lnTo>
                <a:lnTo>
                  <a:pt x="0" y="0"/>
                </a:lnTo>
                <a:close/>
              </a:path>
            </a:pathLst>
          </a:custGeom>
          <a:blipFill>
            <a:blip r:embed="rId21"/>
            <a:stretch>
              <a:fillRect l="0" t="0" r="0" b="0"/>
            </a:stretch>
          </a:blipFill>
        </p:spPr>
      </p:sp>
      <p:sp>
        <p:nvSpPr>
          <p:cNvPr name="TextBox 15" id="15"/>
          <p:cNvSpPr txBox="true"/>
          <p:nvPr/>
        </p:nvSpPr>
        <p:spPr>
          <a:xfrm rot="0">
            <a:off x="7136273" y="1906623"/>
            <a:ext cx="9609519" cy="1933994"/>
          </a:xfrm>
          <a:prstGeom prst="rect">
            <a:avLst/>
          </a:prstGeom>
        </p:spPr>
        <p:txBody>
          <a:bodyPr anchor="t" rtlCol="false" tIns="0" lIns="0" bIns="0" rIns="0">
            <a:spAutoFit/>
          </a:bodyPr>
          <a:lstStyle/>
          <a:p>
            <a:pPr algn="l" marL="535727" indent="-267863" lvl="1">
              <a:lnSpc>
                <a:spcPts val="3870"/>
              </a:lnSpc>
              <a:buFont typeface="Arial"/>
              <a:buChar char="•"/>
            </a:pPr>
            <a:r>
              <a:rPr lang="en-US" sz="2481">
                <a:solidFill>
                  <a:srgbClr val="000000"/>
                </a:solidFill>
                <a:latin typeface="DM Sans"/>
                <a:ea typeface="DM Sans"/>
                <a:cs typeface="DM Sans"/>
                <a:sym typeface="DM Sans"/>
              </a:rPr>
              <a:t>K-means is done on PCA with 7 components (about 80% of the data.</a:t>
            </a:r>
          </a:p>
          <a:p>
            <a:pPr algn="l" marL="535727" indent="-267863" lvl="1">
              <a:lnSpc>
                <a:spcPts val="3870"/>
              </a:lnSpc>
              <a:buFont typeface="Arial"/>
              <a:buChar char="•"/>
            </a:pPr>
            <a:r>
              <a:rPr lang="en-US" sz="2481">
                <a:solidFill>
                  <a:srgbClr val="000000"/>
                </a:solidFill>
                <a:latin typeface="DM Sans"/>
                <a:ea typeface="DM Sans"/>
                <a:cs typeface="DM Sans"/>
                <a:sym typeface="DM Sans"/>
              </a:rPr>
              <a:t>K is chosen to be 2, which has the highest silhouette score of 0.22 and seems to have an elbow.</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32121" y="-1450455"/>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2686214" y="-2842286"/>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7409323" y="-296419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480249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257596" y="4136095"/>
            <a:ext cx="7886404" cy="5796507"/>
          </a:xfrm>
          <a:custGeom>
            <a:avLst/>
            <a:gdLst/>
            <a:ahLst/>
            <a:cxnLst/>
            <a:rect r="r" b="b" t="t" l="l"/>
            <a:pathLst>
              <a:path h="5796507" w="7886404">
                <a:moveTo>
                  <a:pt x="0" y="0"/>
                </a:moveTo>
                <a:lnTo>
                  <a:pt x="7886404" y="0"/>
                </a:lnTo>
                <a:lnTo>
                  <a:pt x="7886404" y="5796506"/>
                </a:lnTo>
                <a:lnTo>
                  <a:pt x="0" y="5796506"/>
                </a:lnTo>
                <a:lnTo>
                  <a:pt x="0" y="0"/>
                </a:lnTo>
                <a:close/>
              </a:path>
            </a:pathLst>
          </a:custGeom>
          <a:blipFill>
            <a:blip r:embed="rId19"/>
            <a:stretch>
              <a:fillRect l="0" t="0" r="0" b="0"/>
            </a:stretch>
          </a:blipFill>
        </p:spPr>
      </p:sp>
      <p:sp>
        <p:nvSpPr>
          <p:cNvPr name="Freeform 12" id="12"/>
          <p:cNvSpPr/>
          <p:nvPr/>
        </p:nvSpPr>
        <p:spPr>
          <a:xfrm flipH="false" flipV="false" rot="0">
            <a:off x="10155852" y="4249843"/>
            <a:ext cx="7103448" cy="5682758"/>
          </a:xfrm>
          <a:custGeom>
            <a:avLst/>
            <a:gdLst/>
            <a:ahLst/>
            <a:cxnLst/>
            <a:rect r="r" b="b" t="t" l="l"/>
            <a:pathLst>
              <a:path h="5682758" w="7103448">
                <a:moveTo>
                  <a:pt x="0" y="0"/>
                </a:moveTo>
                <a:lnTo>
                  <a:pt x="7103448" y="0"/>
                </a:lnTo>
                <a:lnTo>
                  <a:pt x="7103448" y="5682758"/>
                </a:lnTo>
                <a:lnTo>
                  <a:pt x="0" y="5682758"/>
                </a:lnTo>
                <a:lnTo>
                  <a:pt x="0" y="0"/>
                </a:lnTo>
                <a:close/>
              </a:path>
            </a:pathLst>
          </a:custGeom>
          <a:blipFill>
            <a:blip r:embed="rId20"/>
            <a:stretch>
              <a:fillRect l="0" t="0" r="0" b="0"/>
            </a:stretch>
          </a:blipFill>
        </p:spPr>
      </p:sp>
      <p:sp>
        <p:nvSpPr>
          <p:cNvPr name="TextBox 13" id="13"/>
          <p:cNvSpPr txBox="true"/>
          <p:nvPr/>
        </p:nvSpPr>
        <p:spPr>
          <a:xfrm rot="0">
            <a:off x="1992157" y="967262"/>
            <a:ext cx="12666373" cy="650875"/>
          </a:xfrm>
          <a:prstGeom prst="rect">
            <a:avLst/>
          </a:prstGeom>
        </p:spPr>
        <p:txBody>
          <a:bodyPr anchor="t" rtlCol="false" tIns="0" lIns="0" bIns="0" rIns="0">
            <a:spAutoFit/>
          </a:bodyPr>
          <a:lstStyle/>
          <a:p>
            <a:pPr algn="ctr">
              <a:lnSpc>
                <a:spcPts val="4850"/>
              </a:lnSpc>
            </a:pPr>
            <a:r>
              <a:rPr lang="en-US" b="true" sz="5000">
                <a:solidFill>
                  <a:srgbClr val="000000"/>
                </a:solidFill>
                <a:latin typeface="DM Sans Bold"/>
                <a:ea typeface="DM Sans Bold"/>
                <a:cs typeface="DM Sans Bold"/>
                <a:sym typeface="DM Sans Bold"/>
              </a:rPr>
              <a:t>Hierachical Clustering</a:t>
            </a:r>
          </a:p>
        </p:txBody>
      </p:sp>
      <p:sp>
        <p:nvSpPr>
          <p:cNvPr name="TextBox 14" id="14"/>
          <p:cNvSpPr txBox="true"/>
          <p:nvPr/>
        </p:nvSpPr>
        <p:spPr>
          <a:xfrm rot="0">
            <a:off x="1257596" y="1607963"/>
            <a:ext cx="16449871" cy="2442150"/>
          </a:xfrm>
          <a:prstGeom prst="rect">
            <a:avLst/>
          </a:prstGeom>
        </p:spPr>
        <p:txBody>
          <a:bodyPr anchor="t" rtlCol="false" tIns="0" lIns="0" bIns="0" rIns="0">
            <a:spAutoFit/>
          </a:bodyPr>
          <a:lstStyle/>
          <a:p>
            <a:pPr algn="l" marL="535727" indent="-267863" lvl="1">
              <a:lnSpc>
                <a:spcPts val="3870"/>
              </a:lnSpc>
              <a:buFont typeface="Arial"/>
              <a:buChar char="•"/>
            </a:pPr>
            <a:r>
              <a:rPr lang="en-US" sz="2481">
                <a:solidFill>
                  <a:srgbClr val="000000"/>
                </a:solidFill>
                <a:latin typeface="DM Sans"/>
                <a:ea typeface="DM Sans"/>
                <a:cs typeface="DM Sans"/>
                <a:sym typeface="DM Sans"/>
              </a:rPr>
              <a:t>We use Gower distance instead of Euclidean (default) - deals with mixed data well and has a higher silhouette score (0.31 as compared to 0.15)</a:t>
            </a:r>
          </a:p>
          <a:p>
            <a:pPr algn="l" marL="535727" indent="-267863" lvl="1">
              <a:lnSpc>
                <a:spcPts val="3870"/>
              </a:lnSpc>
              <a:buFont typeface="Arial"/>
              <a:buChar char="•"/>
            </a:pPr>
            <a:r>
              <a:rPr lang="en-US" sz="2481">
                <a:solidFill>
                  <a:srgbClr val="000000"/>
                </a:solidFill>
                <a:latin typeface="DM Sans"/>
                <a:ea typeface="DM Sans"/>
                <a:cs typeface="DM Sans"/>
                <a:sym typeface="DM Sans"/>
              </a:rPr>
              <a:t>We cut the dendogram at t=18  -&gt; 2 clusters and visulaize the data in 2D</a:t>
            </a:r>
          </a:p>
          <a:p>
            <a:pPr algn="l" marL="535727" indent="-267863" lvl="1">
              <a:lnSpc>
                <a:spcPts val="3870"/>
              </a:lnSpc>
              <a:buFont typeface="Arial"/>
              <a:buChar char="•"/>
            </a:pPr>
            <a:r>
              <a:rPr lang="en-US" sz="2481">
                <a:solidFill>
                  <a:srgbClr val="000000"/>
                </a:solidFill>
                <a:latin typeface="DM Sans"/>
                <a:ea typeface="DM Sans"/>
                <a:cs typeface="DM Sans"/>
                <a:sym typeface="DM Sans"/>
              </a:rPr>
              <a:t>Clusters are less well-defined by components as compared to K-means </a:t>
            </a:r>
          </a:p>
          <a:p>
            <a:pPr algn="l" marL="535727" indent="-267863" lvl="1">
              <a:lnSpc>
                <a:spcPts val="3870"/>
              </a:lnSpc>
              <a:buFont typeface="Arial"/>
              <a:buChar char="•"/>
            </a:pPr>
            <a:r>
              <a:rPr lang="en-US" sz="2481">
                <a:solidFill>
                  <a:srgbClr val="000000"/>
                </a:solidFill>
                <a:latin typeface="DM Sans"/>
                <a:ea typeface="DM Sans"/>
                <a:cs typeface="DM Sans"/>
                <a:sym typeface="DM Sans"/>
              </a:rPr>
              <a:t>Silhouette score of about 0.31 with 2 classes (better than K-means)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686576" y="3591406"/>
            <a:ext cx="6391022" cy="3944303"/>
          </a:xfrm>
          <a:prstGeom prst="rect">
            <a:avLst/>
          </a:prstGeom>
        </p:spPr>
        <p:txBody>
          <a:bodyPr anchor="t" rtlCol="false" tIns="0" lIns="0" bIns="0" rIns="0">
            <a:spAutoFit/>
          </a:bodyPr>
          <a:lstStyle/>
          <a:p>
            <a:pPr algn="l">
              <a:lnSpc>
                <a:spcPts val="3509"/>
              </a:lnSpc>
            </a:pPr>
            <a:r>
              <a:rPr lang="en-US" sz="2599" spc="155" b="true">
                <a:solidFill>
                  <a:srgbClr val="000000"/>
                </a:solidFill>
                <a:latin typeface="DM Sans Bold"/>
                <a:ea typeface="DM Sans Bold"/>
                <a:cs typeface="DM Sans Bold"/>
                <a:sym typeface="DM Sans Bold"/>
              </a:rPr>
              <a:t>Silhouette Scores</a:t>
            </a:r>
          </a:p>
          <a:p>
            <a:pPr algn="l">
              <a:lnSpc>
                <a:spcPts val="3104"/>
              </a:lnSpc>
            </a:pPr>
            <a:r>
              <a:rPr lang="en-US" sz="2299" spc="137">
                <a:solidFill>
                  <a:srgbClr val="000000"/>
                </a:solidFill>
                <a:latin typeface="DM Sans"/>
                <a:ea typeface="DM Sans"/>
                <a:cs typeface="DM Sans"/>
                <a:sym typeface="DM Sans"/>
              </a:rPr>
              <a:t>With 2 clusters, silhouette scores are:</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Kmeans - ~0.18</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Kmeans with PCA - ~ 0.22</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Hierachical - ~ 0.15</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Hierachical with Gower’s - ~0.31</a:t>
            </a:r>
          </a:p>
          <a:p>
            <a:pPr algn="l">
              <a:lnSpc>
                <a:spcPts val="3104"/>
              </a:lnSpc>
            </a:pPr>
          </a:p>
          <a:p>
            <a:pPr algn="l">
              <a:lnSpc>
                <a:spcPts val="3104"/>
              </a:lnSpc>
            </a:pPr>
            <a:r>
              <a:rPr lang="en-US" sz="2299" spc="137" b="true">
                <a:solidFill>
                  <a:srgbClr val="000000"/>
                </a:solidFill>
                <a:latin typeface="DM Sans Bold"/>
                <a:ea typeface="DM Sans Bold"/>
                <a:cs typeface="DM Sans Bold"/>
                <a:sym typeface="DM Sans Bold"/>
              </a:rPr>
              <a:t>Best Model = Hierachical Clustering with Gower’s distance</a:t>
            </a:r>
          </a:p>
          <a:p>
            <a:pPr algn="l">
              <a:lnSpc>
                <a:spcPts val="3104"/>
              </a:lnSpc>
              <a:spcBef>
                <a:spcPct val="0"/>
              </a:spcBef>
            </a:pPr>
          </a:p>
        </p:txBody>
      </p:sp>
      <p:sp>
        <p:nvSpPr>
          <p:cNvPr name="TextBox 4" id="4"/>
          <p:cNvSpPr txBox="true"/>
          <p:nvPr/>
        </p:nvSpPr>
        <p:spPr>
          <a:xfrm rot="0">
            <a:off x="2741758" y="1236920"/>
            <a:ext cx="12801533" cy="176657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Unsupervised Learning Conclusion</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8" id="18"/>
          <p:cNvSpPr txBox="true"/>
          <p:nvPr/>
        </p:nvSpPr>
        <p:spPr>
          <a:xfrm rot="0">
            <a:off x="8981559" y="3591406"/>
            <a:ext cx="6391022" cy="4725353"/>
          </a:xfrm>
          <a:prstGeom prst="rect">
            <a:avLst/>
          </a:prstGeom>
        </p:spPr>
        <p:txBody>
          <a:bodyPr anchor="t" rtlCol="false" tIns="0" lIns="0" bIns="0" rIns="0">
            <a:spAutoFit/>
          </a:bodyPr>
          <a:lstStyle/>
          <a:p>
            <a:pPr algn="l">
              <a:lnSpc>
                <a:spcPts val="3509"/>
              </a:lnSpc>
            </a:pPr>
            <a:r>
              <a:rPr lang="en-US" sz="2599" spc="155" b="true">
                <a:solidFill>
                  <a:srgbClr val="000000"/>
                </a:solidFill>
                <a:latin typeface="DM Sans Bold"/>
                <a:ea typeface="DM Sans Bold"/>
                <a:cs typeface="DM Sans Bold"/>
                <a:sym typeface="DM Sans Bold"/>
              </a:rPr>
              <a:t>Adjusted Rand Score</a:t>
            </a:r>
          </a:p>
          <a:p>
            <a:pPr algn="l">
              <a:lnSpc>
                <a:spcPts val="3104"/>
              </a:lnSpc>
            </a:pPr>
            <a:r>
              <a:rPr lang="en-US" sz="2299" spc="137">
                <a:solidFill>
                  <a:srgbClr val="000000"/>
                </a:solidFill>
                <a:latin typeface="DM Sans"/>
                <a:ea typeface="DM Sans"/>
                <a:cs typeface="DM Sans"/>
                <a:sym typeface="DM Sans"/>
              </a:rPr>
              <a:t>Comparison with the labelled data and the clusters created</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Kmeans - ~0.33</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Kmeans with PCA - ~ 0.32</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Hierachical - ~ 0.27</a:t>
            </a:r>
          </a:p>
          <a:p>
            <a:pPr algn="l" marL="496567" indent="-248284" lvl="1">
              <a:lnSpc>
                <a:spcPts val="3104"/>
              </a:lnSpc>
              <a:buFont typeface="Arial"/>
              <a:buChar char="•"/>
            </a:pPr>
            <a:r>
              <a:rPr lang="en-US" sz="2299" spc="137">
                <a:solidFill>
                  <a:srgbClr val="000000"/>
                </a:solidFill>
                <a:latin typeface="DM Sans"/>
                <a:ea typeface="DM Sans"/>
                <a:cs typeface="DM Sans"/>
                <a:sym typeface="DM Sans"/>
              </a:rPr>
              <a:t>Hierachical with Gower’s - ~0.25</a:t>
            </a:r>
          </a:p>
          <a:p>
            <a:pPr algn="l">
              <a:lnSpc>
                <a:spcPts val="3104"/>
              </a:lnSpc>
            </a:pPr>
          </a:p>
          <a:p>
            <a:pPr algn="l">
              <a:lnSpc>
                <a:spcPts val="3104"/>
              </a:lnSpc>
            </a:pPr>
            <a:r>
              <a:rPr lang="en-US" sz="2299" spc="137" b="true">
                <a:solidFill>
                  <a:srgbClr val="000000"/>
                </a:solidFill>
                <a:latin typeface="DM Sans Bold"/>
                <a:ea typeface="DM Sans Bold"/>
                <a:cs typeface="DM Sans Bold"/>
                <a:sym typeface="DM Sans Bold"/>
              </a:rPr>
              <a:t>Best Model =K-Means</a:t>
            </a:r>
          </a:p>
          <a:p>
            <a:pPr algn="l">
              <a:lnSpc>
                <a:spcPts val="3104"/>
              </a:lnSpc>
            </a:pPr>
          </a:p>
          <a:p>
            <a:pPr algn="l">
              <a:lnSpc>
                <a:spcPts val="3104"/>
              </a:lnSpc>
            </a:pPr>
          </a:p>
          <a:p>
            <a:pPr algn="l">
              <a:lnSpc>
                <a:spcPts val="3104"/>
              </a:lnSpc>
              <a:spcBef>
                <a:spcPct val="0"/>
              </a:spcBef>
            </a:pPr>
          </a:p>
        </p:txBody>
      </p:sp>
      <p:sp>
        <p:nvSpPr>
          <p:cNvPr name="TextBox 19" id="19"/>
          <p:cNvSpPr txBox="true"/>
          <p:nvPr/>
        </p:nvSpPr>
        <p:spPr>
          <a:xfrm rot="0">
            <a:off x="1508957" y="7831004"/>
            <a:ext cx="15386017" cy="1243965"/>
          </a:xfrm>
          <a:prstGeom prst="rect">
            <a:avLst/>
          </a:prstGeom>
        </p:spPr>
        <p:txBody>
          <a:bodyPr anchor="t" rtlCol="false" tIns="0" lIns="0" bIns="0" rIns="0">
            <a:spAutoFit/>
          </a:bodyPr>
          <a:lstStyle/>
          <a:p>
            <a:pPr algn="ctr">
              <a:lnSpc>
                <a:spcPts val="3359"/>
              </a:lnSpc>
              <a:spcBef>
                <a:spcPct val="0"/>
              </a:spcBef>
            </a:pPr>
            <a:r>
              <a:rPr lang="en-US" b="true" sz="2400">
                <a:solidFill>
                  <a:srgbClr val="000000"/>
                </a:solidFill>
                <a:latin typeface="DM Sans Bold"/>
                <a:ea typeface="DM Sans Bold"/>
                <a:cs typeface="DM Sans Bold"/>
                <a:sym typeface="DM Sans Bold"/>
              </a:rPr>
              <a:t>Conclusion: </a:t>
            </a:r>
          </a:p>
          <a:p>
            <a:pPr algn="l">
              <a:lnSpc>
                <a:spcPts val="3359"/>
              </a:lnSpc>
              <a:spcBef>
                <a:spcPct val="0"/>
              </a:spcBef>
            </a:pPr>
            <a:r>
              <a:rPr lang="en-US" sz="2400">
                <a:solidFill>
                  <a:srgbClr val="000000"/>
                </a:solidFill>
                <a:latin typeface="DM Sans"/>
                <a:ea typeface="DM Sans"/>
                <a:cs typeface="DM Sans"/>
                <a:sym typeface="DM Sans"/>
              </a:rPr>
              <a:t>Clustering should probably not be used to perform classification. As seen in the PCA map of the data, the classes are not well defined visually in 2D and seem to overlap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143222" y="2186462"/>
            <a:ext cx="9692582"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Overview</a:t>
            </a:r>
          </a:p>
        </p:txBody>
      </p:sp>
      <p:sp>
        <p:nvSpPr>
          <p:cNvPr name="TextBox 5" id="5"/>
          <p:cNvSpPr txBox="true"/>
          <p:nvPr/>
        </p:nvSpPr>
        <p:spPr>
          <a:xfrm rot="0">
            <a:off x="474637" y="3157384"/>
            <a:ext cx="10361166" cy="6387683"/>
          </a:xfrm>
          <a:prstGeom prst="rect">
            <a:avLst/>
          </a:prstGeom>
        </p:spPr>
        <p:txBody>
          <a:bodyPr anchor="t" rtlCol="false" tIns="0" lIns="0" bIns="0" rIns="0">
            <a:spAutoFit/>
          </a:bodyPr>
          <a:lstStyle/>
          <a:p>
            <a:pPr algn="l" marL="0" indent="0" lvl="0">
              <a:lnSpc>
                <a:spcPts val="3629"/>
              </a:lnSpc>
              <a:spcBef>
                <a:spcPct val="0"/>
              </a:spcBef>
            </a:pPr>
          </a:p>
          <a:p>
            <a:pPr algn="l" marL="580461" indent="-290230" lvl="1">
              <a:lnSpc>
                <a:spcPts val="3629"/>
              </a:lnSpc>
              <a:spcBef>
                <a:spcPct val="0"/>
              </a:spcBef>
              <a:buFont typeface="Arial"/>
              <a:buChar char="•"/>
            </a:pPr>
            <a:r>
              <a:rPr lang="en-US" b="true" sz="2688" spc="161" u="none">
                <a:solidFill>
                  <a:srgbClr val="000000"/>
                </a:solidFill>
                <a:latin typeface="DM Sans Bold"/>
                <a:ea typeface="DM Sans Bold"/>
                <a:cs typeface="DM Sans Bold"/>
                <a:sym typeface="DM Sans Bold"/>
              </a:rPr>
              <a:t>Objective</a:t>
            </a:r>
            <a:r>
              <a:rPr lang="en-US" sz="2688" spc="161" u="none">
                <a:solidFill>
                  <a:srgbClr val="000000"/>
                </a:solidFill>
                <a:latin typeface="DM Sans"/>
                <a:ea typeface="DM Sans"/>
                <a:cs typeface="DM Sans"/>
                <a:sym typeface="DM Sans"/>
              </a:rPr>
              <a:t>: Perform supervised and unsupervised learning (predict the presence of heart disease).</a:t>
            </a:r>
          </a:p>
          <a:p>
            <a:pPr algn="l" marL="580461" indent="-290230" lvl="1">
              <a:lnSpc>
                <a:spcPts val="3629"/>
              </a:lnSpc>
              <a:spcBef>
                <a:spcPct val="0"/>
              </a:spcBef>
              <a:buFont typeface="Arial"/>
              <a:buChar char="•"/>
            </a:pPr>
            <a:r>
              <a:rPr lang="en-US" b="true" sz="2688" spc="161" u="none">
                <a:solidFill>
                  <a:srgbClr val="000000"/>
                </a:solidFill>
                <a:latin typeface="DM Sans Bold"/>
                <a:ea typeface="DM Sans Bold"/>
                <a:cs typeface="DM Sans Bold"/>
                <a:sym typeface="DM Sans Bold"/>
              </a:rPr>
              <a:t>Dataset Details</a:t>
            </a:r>
            <a:r>
              <a:rPr lang="en-US" sz="2688" spc="161" u="none">
                <a:solidFill>
                  <a:srgbClr val="000000"/>
                </a:solidFill>
                <a:latin typeface="DM Sans"/>
                <a:ea typeface="DM Sans"/>
                <a:cs typeface="DM Sans"/>
                <a:sym typeface="DM Sans"/>
              </a:rPr>
              <a:t>:</a:t>
            </a:r>
          </a:p>
          <a:p>
            <a:pPr algn="l" marL="1160921" indent="-386974" lvl="2">
              <a:lnSpc>
                <a:spcPts val="3629"/>
              </a:lnSpc>
              <a:spcBef>
                <a:spcPct val="0"/>
              </a:spcBef>
              <a:buFont typeface="Arial"/>
              <a:buChar char="⚬"/>
            </a:pPr>
            <a:r>
              <a:rPr lang="en-US" b="true" sz="2688" spc="161" u="none">
                <a:solidFill>
                  <a:srgbClr val="000000"/>
                </a:solidFill>
                <a:latin typeface="DM Sans Bold"/>
                <a:ea typeface="DM Sans Bold"/>
                <a:cs typeface="DM Sans Bold"/>
                <a:sym typeface="DM Sans Bold"/>
              </a:rPr>
              <a:t>Features</a:t>
            </a:r>
            <a:r>
              <a:rPr lang="en-US" sz="2688" spc="161" u="none">
                <a:solidFill>
                  <a:srgbClr val="000000"/>
                </a:solidFill>
                <a:latin typeface="DM Sans"/>
                <a:ea typeface="DM Sans"/>
                <a:cs typeface="DM Sans"/>
                <a:sym typeface="DM Sans"/>
              </a:rPr>
              <a:t>: Age, Sex, Cholesterol, Blood Pressure, Chest Pain type, EKG results, etc.</a:t>
            </a:r>
          </a:p>
          <a:p>
            <a:pPr algn="l" marL="1160921" indent="-386974" lvl="2">
              <a:lnSpc>
                <a:spcPts val="3629"/>
              </a:lnSpc>
              <a:spcBef>
                <a:spcPct val="0"/>
              </a:spcBef>
              <a:buFont typeface="Arial"/>
              <a:buChar char="⚬"/>
            </a:pPr>
            <a:r>
              <a:rPr lang="en-US" b="true" sz="2688" spc="161" u="none">
                <a:solidFill>
                  <a:srgbClr val="000000"/>
                </a:solidFill>
                <a:latin typeface="DM Sans Bold"/>
                <a:ea typeface="DM Sans Bold"/>
                <a:cs typeface="DM Sans Bold"/>
                <a:sym typeface="DM Sans Bold"/>
              </a:rPr>
              <a:t>Target</a:t>
            </a:r>
            <a:r>
              <a:rPr lang="en-US" sz="2688" spc="161" u="none">
                <a:solidFill>
                  <a:srgbClr val="000000"/>
                </a:solidFill>
                <a:latin typeface="DM Sans"/>
                <a:ea typeface="DM Sans"/>
                <a:cs typeface="DM Sans"/>
                <a:sym typeface="DM Sans"/>
              </a:rPr>
              <a:t>: Binary classification (Heart Disease Presence: </a:t>
            </a:r>
            <a:r>
              <a:rPr lang="en-US" b="true" sz="2688" spc="161" u="none">
                <a:solidFill>
                  <a:srgbClr val="000000"/>
                </a:solidFill>
                <a:latin typeface="DM Sans Bold"/>
                <a:ea typeface="DM Sans Bold"/>
                <a:cs typeface="DM Sans Bold"/>
                <a:sym typeface="DM Sans Bold"/>
              </a:rPr>
              <a:t>Yes</a:t>
            </a:r>
            <a:r>
              <a:rPr lang="en-US" sz="2688" spc="161" u="none">
                <a:solidFill>
                  <a:srgbClr val="000000"/>
                </a:solidFill>
                <a:latin typeface="DM Sans"/>
                <a:ea typeface="DM Sans"/>
                <a:cs typeface="DM Sans"/>
                <a:sym typeface="DM Sans"/>
              </a:rPr>
              <a:t>/</a:t>
            </a:r>
            <a:r>
              <a:rPr lang="en-US" b="true" sz="2688" spc="161" u="none">
                <a:solidFill>
                  <a:srgbClr val="000000"/>
                </a:solidFill>
                <a:latin typeface="DM Sans Bold"/>
                <a:ea typeface="DM Sans Bold"/>
                <a:cs typeface="DM Sans Bold"/>
                <a:sym typeface="DM Sans Bold"/>
              </a:rPr>
              <a:t>No</a:t>
            </a:r>
            <a:r>
              <a:rPr lang="en-US" sz="2688" spc="161" u="none">
                <a:solidFill>
                  <a:srgbClr val="000000"/>
                </a:solidFill>
                <a:latin typeface="DM Sans"/>
                <a:ea typeface="DM Sans"/>
                <a:cs typeface="DM Sans"/>
                <a:sym typeface="DM Sans"/>
              </a:rPr>
              <a:t>).</a:t>
            </a:r>
          </a:p>
          <a:p>
            <a:pPr algn="l" marL="580461" indent="-290230" lvl="1">
              <a:lnSpc>
                <a:spcPts val="3629"/>
              </a:lnSpc>
              <a:spcBef>
                <a:spcPct val="0"/>
              </a:spcBef>
              <a:buFont typeface="Arial"/>
              <a:buChar char="•"/>
            </a:pPr>
            <a:r>
              <a:rPr lang="en-US" b="true" sz="2688" spc="161" u="none">
                <a:solidFill>
                  <a:srgbClr val="000000"/>
                </a:solidFill>
                <a:latin typeface="DM Sans Bold"/>
                <a:ea typeface="DM Sans Bold"/>
                <a:cs typeface="DM Sans Bold"/>
                <a:sym typeface="DM Sans Bold"/>
              </a:rPr>
              <a:t>Key Steps</a:t>
            </a:r>
            <a:r>
              <a:rPr lang="en-US" sz="2688" spc="161" u="none">
                <a:solidFill>
                  <a:srgbClr val="000000"/>
                </a:solidFill>
                <a:latin typeface="DM Sans"/>
                <a:ea typeface="DM Sans"/>
                <a:cs typeface="DM Sans"/>
                <a:sym typeface="DM Sans"/>
              </a:rPr>
              <a:t>:</a:t>
            </a:r>
          </a:p>
          <a:p>
            <a:pPr algn="l" marL="1160921" indent="-386974" lvl="2">
              <a:lnSpc>
                <a:spcPts val="3629"/>
              </a:lnSpc>
              <a:spcBef>
                <a:spcPct val="0"/>
              </a:spcBef>
              <a:buFont typeface="Arial"/>
              <a:buChar char="⚬"/>
            </a:pPr>
            <a:r>
              <a:rPr lang="en-US" sz="2688" spc="161" u="none">
                <a:solidFill>
                  <a:srgbClr val="000000"/>
                </a:solidFill>
                <a:latin typeface="DM Sans"/>
                <a:ea typeface="DM Sans"/>
                <a:cs typeface="DM Sans"/>
                <a:sym typeface="DM Sans"/>
              </a:rPr>
              <a:t>Data Preprocessing.</a:t>
            </a:r>
          </a:p>
          <a:p>
            <a:pPr algn="l" marL="1160921" indent="-386974" lvl="2">
              <a:lnSpc>
                <a:spcPts val="3629"/>
              </a:lnSpc>
              <a:spcBef>
                <a:spcPct val="0"/>
              </a:spcBef>
              <a:buFont typeface="Arial"/>
              <a:buChar char="⚬"/>
            </a:pPr>
            <a:r>
              <a:rPr lang="en-US" sz="2688" spc="161" u="none">
                <a:solidFill>
                  <a:srgbClr val="000000"/>
                </a:solidFill>
                <a:latin typeface="DM Sans"/>
                <a:ea typeface="DM Sans"/>
                <a:cs typeface="DM Sans"/>
                <a:sym typeface="DM Sans"/>
              </a:rPr>
              <a:t>Training Supervised Learning Model</a:t>
            </a:r>
          </a:p>
          <a:p>
            <a:pPr algn="l" marL="1160921" indent="-386974" lvl="2">
              <a:lnSpc>
                <a:spcPts val="3629"/>
              </a:lnSpc>
              <a:spcBef>
                <a:spcPct val="0"/>
              </a:spcBef>
              <a:buFont typeface="Arial"/>
              <a:buChar char="⚬"/>
            </a:pPr>
            <a:r>
              <a:rPr lang="en-US" sz="2688" spc="161" u="none">
                <a:solidFill>
                  <a:srgbClr val="000000"/>
                </a:solidFill>
                <a:latin typeface="DM Sans"/>
                <a:ea typeface="DM Sans"/>
                <a:cs typeface="DM Sans"/>
                <a:sym typeface="DM Sans"/>
              </a:rPr>
              <a:t>Training Unsupervised Learning Model</a:t>
            </a:r>
          </a:p>
          <a:p>
            <a:pPr algn="l" marL="580461" indent="-290230" lvl="1">
              <a:lnSpc>
                <a:spcPts val="3629"/>
              </a:lnSpc>
              <a:spcBef>
                <a:spcPct val="0"/>
              </a:spcBef>
              <a:buFont typeface="Arial"/>
              <a:buChar char="•"/>
            </a:pPr>
            <a:r>
              <a:rPr lang="en-US" b="true" sz="2688" spc="161" u="none">
                <a:solidFill>
                  <a:srgbClr val="000000"/>
                </a:solidFill>
                <a:latin typeface="DM Sans Bold"/>
                <a:ea typeface="DM Sans Bold"/>
                <a:cs typeface="DM Sans Bold"/>
                <a:sym typeface="DM Sans Bold"/>
              </a:rPr>
              <a:t>Dataset</a:t>
            </a:r>
            <a:r>
              <a:rPr lang="en-US" sz="2688" spc="161" u="none">
                <a:solidFill>
                  <a:srgbClr val="000000"/>
                </a:solidFill>
                <a:latin typeface="DM Sans"/>
                <a:ea typeface="DM Sans"/>
                <a:cs typeface="DM Sans"/>
                <a:sym typeface="DM Sans"/>
              </a:rPr>
              <a:t>: </a:t>
            </a:r>
            <a:r>
              <a:rPr lang="en-US" sz="2688" spc="161" u="sng">
                <a:solidFill>
                  <a:srgbClr val="000000"/>
                </a:solidFill>
                <a:latin typeface="DM Sans"/>
                <a:ea typeface="DM Sans"/>
                <a:cs typeface="DM Sans"/>
                <a:sym typeface="DM Sans"/>
                <a:hlinkClick r:id="rId5" tooltip="https://www.kaggle.com/code/farzadnekouei/heart-disease-prediction"/>
              </a:rPr>
              <a:t>Heart Disease Prediction dataset.</a:t>
            </a:r>
          </a:p>
          <a:p>
            <a:pPr algn="l">
              <a:lnSpc>
                <a:spcPts val="3629"/>
              </a:lnSpc>
              <a:spcBef>
                <a:spcPct val="0"/>
              </a:spcBef>
            </a:pPr>
          </a:p>
        </p:txBody>
      </p:sp>
      <p:sp>
        <p:nvSpPr>
          <p:cNvPr name="Freeform 6" id="6"/>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31975" y="2372732"/>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Data Pre-Processing</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04.</a:t>
            </a:r>
          </a:p>
        </p:txBody>
      </p:sp>
      <p:sp>
        <p:nvSpPr>
          <p:cNvPr name="TextBox 16" id="16"/>
          <p:cNvSpPr txBox="true"/>
          <p:nvPr/>
        </p:nvSpPr>
        <p:spPr>
          <a:xfrm rot="0">
            <a:off x="11943513" y="1398036"/>
            <a:ext cx="4772698" cy="2565957"/>
          </a:xfrm>
          <a:prstGeom prst="rect">
            <a:avLst/>
          </a:prstGeom>
        </p:spPr>
        <p:txBody>
          <a:bodyPr anchor="t" rtlCol="false" tIns="0" lIns="0" bIns="0" rIns="0">
            <a:spAutoFit/>
          </a:bodyPr>
          <a:lstStyle/>
          <a:p>
            <a:pPr algn="just">
              <a:lnSpc>
                <a:spcPts val="2865"/>
              </a:lnSpc>
            </a:pPr>
            <a:r>
              <a:rPr lang="en-US" b="true" sz="2122" spc="33">
                <a:solidFill>
                  <a:srgbClr val="000000"/>
                </a:solidFill>
                <a:latin typeface="DM Sans Bold"/>
                <a:ea typeface="DM Sans Bold"/>
                <a:cs typeface="DM Sans Bold"/>
                <a:sym typeface="DM Sans Bold"/>
              </a:rPr>
              <a:t>Scaling</a:t>
            </a:r>
          </a:p>
          <a:p>
            <a:pPr algn="just" marL="363951" indent="-181975" lvl="1">
              <a:lnSpc>
                <a:spcPts val="2275"/>
              </a:lnSpc>
              <a:buFont typeface="Arial"/>
              <a:buChar char="•"/>
            </a:pPr>
            <a:r>
              <a:rPr lang="en-US" sz="1685" spc="26">
                <a:solidFill>
                  <a:srgbClr val="000000"/>
                </a:solidFill>
                <a:latin typeface="DM Sans"/>
                <a:ea typeface="DM Sans"/>
                <a:cs typeface="DM Sans"/>
                <a:sym typeface="DM Sans"/>
              </a:rPr>
              <a:t>StandardScaler for standardization (</a:t>
            </a:r>
            <a:r>
              <a:rPr lang="en-US" b="true" sz="1685" spc="26">
                <a:solidFill>
                  <a:srgbClr val="000000"/>
                </a:solidFill>
                <a:latin typeface="DM Sans Bold"/>
                <a:ea typeface="DM Sans Bold"/>
                <a:cs typeface="DM Sans Bold"/>
                <a:sym typeface="DM Sans Bold"/>
              </a:rPr>
              <a:t>mean = 0, SD = 1</a:t>
            </a:r>
            <a:r>
              <a:rPr lang="en-US" sz="1685" spc="26">
                <a:solidFill>
                  <a:srgbClr val="000000"/>
                </a:solidFill>
                <a:latin typeface="DM Sans"/>
                <a:ea typeface="DM Sans"/>
                <a:cs typeface="DM Sans"/>
                <a:sym typeface="DM Sans"/>
              </a:rPr>
              <a:t>).</a:t>
            </a:r>
          </a:p>
          <a:p>
            <a:pPr algn="just" marL="363951" indent="-181975" lvl="1">
              <a:lnSpc>
                <a:spcPts val="2275"/>
              </a:lnSpc>
              <a:buFont typeface="Arial"/>
              <a:buChar char="•"/>
            </a:pPr>
            <a:r>
              <a:rPr lang="en-US" sz="1685" spc="26">
                <a:solidFill>
                  <a:srgbClr val="000000"/>
                </a:solidFill>
                <a:latin typeface="DM Sans"/>
                <a:ea typeface="DM Sans"/>
                <a:cs typeface="DM Sans"/>
                <a:sym typeface="DM Sans"/>
              </a:rPr>
              <a:t>MinMaxScaler for normalization (</a:t>
            </a:r>
            <a:r>
              <a:rPr lang="en-US" b="true" sz="1685" spc="26">
                <a:solidFill>
                  <a:srgbClr val="000000"/>
                </a:solidFill>
                <a:latin typeface="DM Sans Bold"/>
                <a:ea typeface="DM Sans Bold"/>
                <a:cs typeface="DM Sans Bold"/>
                <a:sym typeface="DM Sans Bold"/>
              </a:rPr>
              <a:t>range: [0, 1]</a:t>
            </a:r>
            <a:r>
              <a:rPr lang="en-US" sz="1685" spc="26">
                <a:solidFill>
                  <a:srgbClr val="000000"/>
                </a:solidFill>
                <a:latin typeface="DM Sans"/>
                <a:ea typeface="DM Sans"/>
                <a:cs typeface="DM Sans"/>
                <a:sym typeface="DM Sans"/>
              </a:rPr>
              <a:t>)</a:t>
            </a:r>
          </a:p>
          <a:p>
            <a:pPr algn="just" marL="363951" indent="-181975" lvl="1">
              <a:lnSpc>
                <a:spcPts val="2275"/>
              </a:lnSpc>
              <a:buFont typeface="Arial"/>
              <a:buChar char="•"/>
            </a:pPr>
            <a:r>
              <a:rPr lang="en-US" sz="1685" spc="26">
                <a:solidFill>
                  <a:srgbClr val="000000"/>
                </a:solidFill>
                <a:latin typeface="DM Sans"/>
                <a:ea typeface="DM Sans"/>
                <a:cs typeface="DM Sans"/>
                <a:sym typeface="DM Sans"/>
              </a:rPr>
              <a:t>Plot the data using a boxplot to visualize the transformed data.</a:t>
            </a:r>
          </a:p>
          <a:p>
            <a:pPr algn="just">
              <a:lnSpc>
                <a:spcPts val="2005"/>
              </a:lnSpc>
            </a:pPr>
          </a:p>
          <a:p>
            <a:pPr algn="just" marL="0" indent="0" lvl="0">
              <a:lnSpc>
                <a:spcPts val="2005"/>
              </a:lnSpc>
              <a:spcBef>
                <a:spcPct val="0"/>
              </a:spcBef>
            </a:pPr>
          </a:p>
        </p:txBody>
      </p:sp>
      <p:sp>
        <p:nvSpPr>
          <p:cNvPr name="TextBox 17" id="17"/>
          <p:cNvSpPr txBox="true"/>
          <p:nvPr/>
        </p:nvSpPr>
        <p:spPr>
          <a:xfrm rot="0">
            <a:off x="11932927" y="3953344"/>
            <a:ext cx="4407522" cy="2603882"/>
          </a:xfrm>
          <a:prstGeom prst="rect">
            <a:avLst/>
          </a:prstGeom>
        </p:spPr>
        <p:txBody>
          <a:bodyPr anchor="t" rtlCol="false" tIns="0" lIns="0" bIns="0" rIns="0">
            <a:spAutoFit/>
          </a:bodyPr>
          <a:lstStyle/>
          <a:p>
            <a:pPr algn="just">
              <a:lnSpc>
                <a:spcPts val="2879"/>
              </a:lnSpc>
            </a:pPr>
            <a:r>
              <a:rPr lang="en-US" b="true" sz="2133" spc="34">
                <a:solidFill>
                  <a:srgbClr val="000000"/>
                </a:solidFill>
                <a:latin typeface="DM Sans Bold"/>
                <a:ea typeface="DM Sans Bold"/>
                <a:cs typeface="DM Sans Bold"/>
                <a:sym typeface="DM Sans Bold"/>
              </a:rPr>
              <a:t>Encoding &amp; Removing Outliers</a:t>
            </a:r>
          </a:p>
          <a:p>
            <a:pPr algn="just" marL="365586" indent="-182793" lvl="1">
              <a:lnSpc>
                <a:spcPts val="2285"/>
              </a:lnSpc>
              <a:buFont typeface="Arial"/>
              <a:buChar char="•"/>
            </a:pPr>
            <a:r>
              <a:rPr lang="en-US" sz="1693" spc="27">
                <a:solidFill>
                  <a:srgbClr val="000000"/>
                </a:solidFill>
                <a:latin typeface="DM Sans"/>
                <a:ea typeface="DM Sans"/>
                <a:cs typeface="DM Sans"/>
                <a:sym typeface="DM Sans"/>
              </a:rPr>
              <a:t>Converted target variable values ("</a:t>
            </a:r>
            <a:r>
              <a:rPr lang="en-US" b="true" sz="1693" spc="27">
                <a:solidFill>
                  <a:srgbClr val="000000"/>
                </a:solidFill>
                <a:latin typeface="DM Sans Bold"/>
                <a:ea typeface="DM Sans Bold"/>
                <a:cs typeface="DM Sans Bold"/>
                <a:sym typeface="DM Sans Bold"/>
              </a:rPr>
              <a:t>Presence</a:t>
            </a:r>
            <a:r>
              <a:rPr lang="en-US" sz="1693" spc="27">
                <a:solidFill>
                  <a:srgbClr val="000000"/>
                </a:solidFill>
                <a:latin typeface="DM Sans"/>
                <a:ea typeface="DM Sans"/>
                <a:cs typeface="DM Sans"/>
                <a:sym typeface="DM Sans"/>
              </a:rPr>
              <a:t>" and "</a:t>
            </a:r>
            <a:r>
              <a:rPr lang="en-US" b="true" sz="1693" spc="27">
                <a:solidFill>
                  <a:srgbClr val="000000"/>
                </a:solidFill>
                <a:latin typeface="DM Sans Bold"/>
                <a:ea typeface="DM Sans Bold"/>
                <a:cs typeface="DM Sans Bold"/>
                <a:sym typeface="DM Sans Bold"/>
              </a:rPr>
              <a:t>Absence</a:t>
            </a:r>
            <a:r>
              <a:rPr lang="en-US" sz="1693" spc="27">
                <a:solidFill>
                  <a:srgbClr val="000000"/>
                </a:solidFill>
                <a:latin typeface="DM Sans"/>
                <a:ea typeface="DM Sans"/>
                <a:cs typeface="DM Sans"/>
                <a:sym typeface="DM Sans"/>
              </a:rPr>
              <a:t>") to numeric values (</a:t>
            </a:r>
            <a:r>
              <a:rPr lang="en-US" b="true" sz="1693" spc="27">
                <a:solidFill>
                  <a:srgbClr val="000000"/>
                </a:solidFill>
                <a:latin typeface="DM Sans Bold"/>
                <a:ea typeface="DM Sans Bold"/>
                <a:cs typeface="DM Sans Bold"/>
                <a:sym typeface="DM Sans Bold"/>
              </a:rPr>
              <a:t>1, 0</a:t>
            </a:r>
            <a:r>
              <a:rPr lang="en-US" sz="1693" spc="27">
                <a:solidFill>
                  <a:srgbClr val="000000"/>
                </a:solidFill>
                <a:latin typeface="DM Sans"/>
                <a:ea typeface="DM Sans"/>
                <a:cs typeface="DM Sans"/>
                <a:sym typeface="DM Sans"/>
              </a:rPr>
              <a:t>) for compatibility with our ML models. </a:t>
            </a:r>
          </a:p>
          <a:p>
            <a:pPr algn="just" marL="365586" indent="-182793" lvl="1">
              <a:lnSpc>
                <a:spcPts val="2285"/>
              </a:lnSpc>
              <a:buFont typeface="Arial"/>
              <a:buChar char="•"/>
            </a:pPr>
            <a:r>
              <a:rPr lang="en-US" sz="1693" spc="27">
                <a:solidFill>
                  <a:srgbClr val="000000"/>
                </a:solidFill>
                <a:latin typeface="DM Sans"/>
                <a:ea typeface="DM Sans"/>
                <a:cs typeface="DM Sans"/>
                <a:sym typeface="DM Sans"/>
              </a:rPr>
              <a:t>Used Isolation Forest to remove identified outliers - handles high dimension mixed  data types well</a:t>
            </a:r>
          </a:p>
          <a:p>
            <a:pPr algn="just" marL="0" indent="0" lvl="0">
              <a:lnSpc>
                <a:spcPts val="2015"/>
              </a:lnSpc>
              <a:spcBef>
                <a:spcPct val="0"/>
              </a:spcBef>
            </a:pPr>
          </a:p>
        </p:txBody>
      </p:sp>
      <p:sp>
        <p:nvSpPr>
          <p:cNvPr name="Freeform 18" id="1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9" id="19"/>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0" id="2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1" id="21"/>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22" id="22"/>
          <p:cNvGrpSpPr/>
          <p:nvPr/>
        </p:nvGrpSpPr>
        <p:grpSpPr>
          <a:xfrm rot="0">
            <a:off x="1531975" y="5744061"/>
            <a:ext cx="6998061" cy="2561528"/>
            <a:chOff x="0" y="0"/>
            <a:chExt cx="2342659" cy="857492"/>
          </a:xfrm>
        </p:grpSpPr>
        <p:sp>
          <p:nvSpPr>
            <p:cNvPr name="Freeform 23" id="2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24" id="2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25" id="25"/>
          <p:cNvSpPr txBox="true"/>
          <p:nvPr/>
        </p:nvSpPr>
        <p:spPr>
          <a:xfrm rot="0">
            <a:off x="3278630" y="5971836"/>
            <a:ext cx="4805527" cy="2762687"/>
          </a:xfrm>
          <a:prstGeom prst="rect">
            <a:avLst/>
          </a:prstGeom>
        </p:spPr>
        <p:txBody>
          <a:bodyPr anchor="t" rtlCol="false" tIns="0" lIns="0" bIns="0" rIns="0">
            <a:spAutoFit/>
          </a:bodyPr>
          <a:lstStyle/>
          <a:p>
            <a:pPr algn="just">
              <a:lnSpc>
                <a:spcPts val="3140"/>
              </a:lnSpc>
            </a:pPr>
            <a:r>
              <a:rPr lang="en-US" b="true" sz="2325" spc="37">
                <a:solidFill>
                  <a:srgbClr val="000000"/>
                </a:solidFill>
                <a:latin typeface="DM Sans Bold"/>
                <a:ea typeface="DM Sans Bold"/>
                <a:cs typeface="DM Sans Bold"/>
                <a:sym typeface="DM Sans Bold"/>
              </a:rPr>
              <a:t>Data Exploration</a:t>
            </a:r>
          </a:p>
          <a:p>
            <a:pPr algn="just" marL="394700" indent="-197350" lvl="1">
              <a:lnSpc>
                <a:spcPts val="2468"/>
              </a:lnSpc>
              <a:buFont typeface="Arial"/>
              <a:buChar char="•"/>
            </a:pPr>
            <a:r>
              <a:rPr lang="en-US" sz="1828" spc="29">
                <a:solidFill>
                  <a:srgbClr val="000000"/>
                </a:solidFill>
                <a:latin typeface="DM Sans"/>
                <a:ea typeface="DM Sans"/>
                <a:cs typeface="DM Sans"/>
                <a:sym typeface="DM Sans"/>
              </a:rPr>
              <a:t>Checked data for null and duplicate values, but none were in our dataset.</a:t>
            </a:r>
          </a:p>
          <a:p>
            <a:pPr algn="just" marL="394700" indent="-197350" lvl="1">
              <a:lnSpc>
                <a:spcPts val="2468"/>
              </a:lnSpc>
              <a:buFont typeface="Arial"/>
              <a:buChar char="•"/>
            </a:pPr>
            <a:r>
              <a:rPr lang="en-US" sz="1828" spc="29">
                <a:solidFill>
                  <a:srgbClr val="000000"/>
                </a:solidFill>
                <a:latin typeface="DM Sans"/>
                <a:ea typeface="DM Sans"/>
                <a:cs typeface="DM Sans"/>
                <a:sym typeface="DM Sans"/>
              </a:rPr>
              <a:t>Visualized the data in a boxplot &amp; histogram to interpret and understand the distribution of our data.</a:t>
            </a:r>
          </a:p>
          <a:p>
            <a:pPr algn="just" marL="394700" indent="-197350" lvl="1">
              <a:lnSpc>
                <a:spcPts val="2468"/>
              </a:lnSpc>
              <a:buFont typeface="Arial"/>
              <a:buChar char="•"/>
            </a:pPr>
            <a:r>
              <a:rPr lang="en-US" sz="1828" spc="29">
                <a:solidFill>
                  <a:srgbClr val="000000"/>
                </a:solidFill>
                <a:latin typeface="DM Sans"/>
                <a:ea typeface="DM Sans"/>
                <a:cs typeface="DM Sans"/>
                <a:sym typeface="DM Sans"/>
              </a:rPr>
              <a:t>Outlier detection using isolation forest</a:t>
            </a:r>
          </a:p>
          <a:p>
            <a:pPr algn="just">
              <a:lnSpc>
                <a:spcPts val="2198"/>
              </a:lnSpc>
            </a:pPr>
          </a:p>
          <a:p>
            <a:pPr algn="just" marL="0" indent="0" lvl="0">
              <a:lnSpc>
                <a:spcPts val="2198"/>
              </a:lnSpc>
              <a:spcBef>
                <a:spcPct val="0"/>
              </a:spcBef>
            </a:pPr>
          </a:p>
        </p:txBody>
      </p:sp>
      <p:sp>
        <p:nvSpPr>
          <p:cNvPr name="TextBox 26" id="26"/>
          <p:cNvSpPr txBox="true"/>
          <p:nvPr/>
        </p:nvSpPr>
        <p:spPr>
          <a:xfrm rot="0">
            <a:off x="2025365" y="6313982"/>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sp>
        <p:nvSpPr>
          <p:cNvPr name="TextBox 27" id="27"/>
          <p:cNvSpPr txBox="true"/>
          <p:nvPr/>
        </p:nvSpPr>
        <p:spPr>
          <a:xfrm rot="0">
            <a:off x="12070625" y="6996250"/>
            <a:ext cx="4132127" cy="1901190"/>
          </a:xfrm>
          <a:prstGeom prst="rect">
            <a:avLst/>
          </a:prstGeom>
        </p:spPr>
        <p:txBody>
          <a:bodyPr anchor="t" rtlCol="false" tIns="0" lIns="0" bIns="0" rIns="0">
            <a:spAutoFit/>
          </a:bodyPr>
          <a:lstStyle/>
          <a:p>
            <a:pPr algn="just">
              <a:lnSpc>
                <a:spcPts val="2699"/>
              </a:lnSpc>
            </a:pPr>
            <a:r>
              <a:rPr lang="en-US" b="true" sz="1999" spc="31">
                <a:solidFill>
                  <a:srgbClr val="000000"/>
                </a:solidFill>
                <a:latin typeface="DM Sans Bold"/>
                <a:ea typeface="DM Sans Bold"/>
                <a:cs typeface="DM Sans Bold"/>
                <a:sym typeface="DM Sans Bold"/>
              </a:rPr>
              <a:t>Feature Engineering</a:t>
            </a:r>
          </a:p>
          <a:p>
            <a:pPr algn="just" marL="345441" indent="-172721" lvl="1">
              <a:lnSpc>
                <a:spcPts val="2160"/>
              </a:lnSpc>
              <a:buFont typeface="Arial"/>
              <a:buChar char="•"/>
            </a:pPr>
            <a:r>
              <a:rPr lang="en-US" sz="1600" spc="25">
                <a:solidFill>
                  <a:srgbClr val="000000"/>
                </a:solidFill>
                <a:latin typeface="DM Sans"/>
                <a:ea typeface="DM Sans"/>
                <a:cs typeface="DM Sans"/>
                <a:sym typeface="DM Sans"/>
              </a:rPr>
              <a:t>Used PCA to reduce the dimensionality of our data from 13 variables to two components.</a:t>
            </a:r>
          </a:p>
          <a:p>
            <a:pPr algn="just" marL="345441" indent="-172721" lvl="1">
              <a:lnSpc>
                <a:spcPts val="2160"/>
              </a:lnSpc>
              <a:buFont typeface="Arial"/>
              <a:buChar char="•"/>
            </a:pPr>
            <a:r>
              <a:rPr lang="en-US" sz="1600" spc="25">
                <a:solidFill>
                  <a:srgbClr val="000000"/>
                </a:solidFill>
                <a:latin typeface="DM Sans"/>
                <a:ea typeface="DM Sans"/>
                <a:cs typeface="DM Sans"/>
                <a:sym typeface="DM Sans"/>
              </a:rPr>
              <a:t>We have represented </a:t>
            </a:r>
            <a:r>
              <a:rPr lang="en-US" b="true" sz="1600" spc="25">
                <a:solidFill>
                  <a:srgbClr val="000000"/>
                </a:solidFill>
                <a:latin typeface="DM Sans Bold"/>
                <a:ea typeface="DM Sans Bold"/>
                <a:cs typeface="DM Sans Bold"/>
                <a:sym typeface="DM Sans Bold"/>
              </a:rPr>
              <a:t>36.1%</a:t>
            </a:r>
            <a:r>
              <a:rPr lang="en-US" sz="1600" spc="25">
                <a:solidFill>
                  <a:srgbClr val="000000"/>
                </a:solidFill>
                <a:latin typeface="DM Sans"/>
                <a:ea typeface="DM Sans"/>
                <a:cs typeface="DM Sans"/>
                <a:sym typeface="DM Sans"/>
              </a:rPr>
              <a:t> of the variance in our dataset in a 2D space.</a:t>
            </a:r>
          </a:p>
          <a:p>
            <a:pPr algn="just" marL="0" indent="0" lvl="0">
              <a:lnSpc>
                <a:spcPts val="189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63788" t="0" r="-67483" b="0"/>
            </a:stretch>
          </a:blipFill>
        </p:spPr>
      </p:sp>
      <p:sp>
        <p:nvSpPr>
          <p:cNvPr name="Freeform 3" id="3"/>
          <p:cNvSpPr/>
          <p:nvPr/>
        </p:nvSpPr>
        <p:spPr>
          <a:xfrm flipH="false" flipV="false" rot="0">
            <a:off x="9588468" y="3107510"/>
            <a:ext cx="8237201" cy="6150790"/>
          </a:xfrm>
          <a:custGeom>
            <a:avLst/>
            <a:gdLst/>
            <a:ahLst/>
            <a:cxnLst/>
            <a:rect r="r" b="b" t="t" l="l"/>
            <a:pathLst>
              <a:path h="6150790" w="8237201">
                <a:moveTo>
                  <a:pt x="0" y="0"/>
                </a:moveTo>
                <a:lnTo>
                  <a:pt x="8237201" y="0"/>
                </a:lnTo>
                <a:lnTo>
                  <a:pt x="8237201" y="6150790"/>
                </a:lnTo>
                <a:lnTo>
                  <a:pt x="0" y="6150790"/>
                </a:lnTo>
                <a:lnTo>
                  <a:pt x="0" y="0"/>
                </a:lnTo>
                <a:close/>
              </a:path>
            </a:pathLst>
          </a:custGeom>
          <a:blipFill>
            <a:blip r:embed="rId3"/>
            <a:stretch>
              <a:fillRect l="0" t="-154" r="0" b="-154"/>
            </a:stretch>
          </a:blipFill>
        </p:spPr>
      </p:sp>
      <p:sp>
        <p:nvSpPr>
          <p:cNvPr name="Freeform 4" id="4"/>
          <p:cNvSpPr/>
          <p:nvPr/>
        </p:nvSpPr>
        <p:spPr>
          <a:xfrm flipH="false" flipV="false" rot="0">
            <a:off x="1312689" y="3154504"/>
            <a:ext cx="8080968" cy="5960113"/>
          </a:xfrm>
          <a:custGeom>
            <a:avLst/>
            <a:gdLst/>
            <a:ahLst/>
            <a:cxnLst/>
            <a:rect r="r" b="b" t="t" l="l"/>
            <a:pathLst>
              <a:path h="5960113" w="8080968">
                <a:moveTo>
                  <a:pt x="0" y="0"/>
                </a:moveTo>
                <a:lnTo>
                  <a:pt x="8080968" y="0"/>
                </a:lnTo>
                <a:lnTo>
                  <a:pt x="8080968" y="5960113"/>
                </a:lnTo>
                <a:lnTo>
                  <a:pt x="0" y="5960113"/>
                </a:lnTo>
                <a:lnTo>
                  <a:pt x="0" y="0"/>
                </a:lnTo>
                <a:close/>
              </a:path>
            </a:pathLst>
          </a:custGeom>
          <a:blipFill>
            <a:blip r:embed="rId4"/>
            <a:stretch>
              <a:fillRect l="0" t="0" r="0" b="0"/>
            </a:stretch>
          </a:blipFill>
        </p:spPr>
      </p:sp>
      <p:sp>
        <p:nvSpPr>
          <p:cNvPr name="TextBox 5" id="5"/>
          <p:cNvSpPr txBox="true"/>
          <p:nvPr/>
        </p:nvSpPr>
        <p:spPr>
          <a:xfrm rot="0">
            <a:off x="1312689" y="450844"/>
            <a:ext cx="16975311" cy="1260488"/>
          </a:xfrm>
          <a:prstGeom prst="rect">
            <a:avLst/>
          </a:prstGeom>
        </p:spPr>
        <p:txBody>
          <a:bodyPr anchor="t" rtlCol="false" tIns="0" lIns="0" bIns="0" rIns="0">
            <a:spAutoFit/>
          </a:bodyPr>
          <a:lstStyle/>
          <a:p>
            <a:pPr algn="ctr">
              <a:lnSpc>
                <a:spcPts val="4850"/>
              </a:lnSpc>
            </a:pPr>
            <a:r>
              <a:rPr lang="en-US" b="true" sz="5000">
                <a:solidFill>
                  <a:srgbClr val="000000"/>
                </a:solidFill>
                <a:latin typeface="DM Sans Bold"/>
                <a:ea typeface="DM Sans Bold"/>
                <a:cs typeface="DM Sans Bold"/>
                <a:sym typeface="DM Sans Bold"/>
              </a:rPr>
              <a:t>Boxplot before and after removing outliers and standardization</a:t>
            </a:r>
          </a:p>
        </p:txBody>
      </p:sp>
      <p:sp>
        <p:nvSpPr>
          <p:cNvPr name="TextBox 6" id="6"/>
          <p:cNvSpPr txBox="true"/>
          <p:nvPr/>
        </p:nvSpPr>
        <p:spPr>
          <a:xfrm rot="0">
            <a:off x="1312689" y="2363139"/>
            <a:ext cx="7707571" cy="409575"/>
          </a:xfrm>
          <a:prstGeom prst="rect">
            <a:avLst/>
          </a:prstGeom>
        </p:spPr>
        <p:txBody>
          <a:bodyPr anchor="t" rtlCol="false" tIns="0" lIns="0" bIns="0" rIns="0">
            <a:spAutoFit/>
          </a:bodyPr>
          <a:lstStyle/>
          <a:p>
            <a:pPr algn="l" marL="0" indent="0" lvl="0">
              <a:lnSpc>
                <a:spcPts val="3374"/>
              </a:lnSpc>
              <a:spcBef>
                <a:spcPct val="0"/>
              </a:spcBef>
            </a:pPr>
            <a:r>
              <a:rPr lang="en-US" b="true" sz="2499" spc="149">
                <a:solidFill>
                  <a:srgbClr val="000000"/>
                </a:solidFill>
                <a:latin typeface="DM Sans Bold"/>
                <a:ea typeface="DM Sans Bold"/>
                <a:cs typeface="DM Sans Bold"/>
                <a:sym typeface="DM Sans Bold"/>
              </a:rPr>
              <a:t>BEFORE</a:t>
            </a:r>
          </a:p>
        </p:txBody>
      </p:sp>
      <p:sp>
        <p:nvSpPr>
          <p:cNvPr name="TextBox 7" id="7"/>
          <p:cNvSpPr txBox="true"/>
          <p:nvPr/>
        </p:nvSpPr>
        <p:spPr>
          <a:xfrm rot="0">
            <a:off x="9884750" y="2363139"/>
            <a:ext cx="7707571" cy="409575"/>
          </a:xfrm>
          <a:prstGeom prst="rect">
            <a:avLst/>
          </a:prstGeom>
        </p:spPr>
        <p:txBody>
          <a:bodyPr anchor="t" rtlCol="false" tIns="0" lIns="0" bIns="0" rIns="0">
            <a:spAutoFit/>
          </a:bodyPr>
          <a:lstStyle/>
          <a:p>
            <a:pPr algn="l" marL="0" indent="0" lvl="0">
              <a:lnSpc>
                <a:spcPts val="3374"/>
              </a:lnSpc>
              <a:spcBef>
                <a:spcPct val="0"/>
              </a:spcBef>
            </a:pPr>
            <a:r>
              <a:rPr lang="en-US" b="true" sz="2499" spc="149">
                <a:solidFill>
                  <a:srgbClr val="000000"/>
                </a:solidFill>
                <a:latin typeface="DM Sans Bold"/>
                <a:ea typeface="DM Sans Bold"/>
                <a:cs typeface="DM Sans Bold"/>
                <a:sym typeface="DM Sans Bold"/>
              </a:rPr>
              <a:t>AFTER</a:t>
            </a:r>
          </a:p>
        </p:txBody>
      </p:sp>
      <p:sp>
        <p:nvSpPr>
          <p:cNvPr name="TextBox 8" id="8"/>
          <p:cNvSpPr txBox="true"/>
          <p:nvPr/>
        </p:nvSpPr>
        <p:spPr>
          <a:xfrm rot="0">
            <a:off x="1253840" y="9335452"/>
            <a:ext cx="16279633" cy="951548"/>
          </a:xfrm>
          <a:prstGeom prst="rect">
            <a:avLst/>
          </a:prstGeom>
        </p:spPr>
        <p:txBody>
          <a:bodyPr anchor="t" rtlCol="false" tIns="0" lIns="0" bIns="0" rIns="0">
            <a:spAutoFit/>
          </a:bodyPr>
          <a:lstStyle/>
          <a:p>
            <a:pPr algn="l">
              <a:lnSpc>
                <a:spcPts val="3374"/>
              </a:lnSpc>
            </a:pPr>
            <a:r>
              <a:rPr lang="en-US" sz="2499" spc="149" b="true">
                <a:solidFill>
                  <a:srgbClr val="000000"/>
                </a:solidFill>
                <a:latin typeface="DM Sans Bold"/>
                <a:ea typeface="DM Sans Bold"/>
                <a:cs typeface="DM Sans Bold"/>
                <a:sym typeface="DM Sans Bold"/>
              </a:rPr>
              <a:t>Observation:</a:t>
            </a:r>
          </a:p>
          <a:p>
            <a:pPr algn="l" marL="0" indent="0" lvl="0">
              <a:lnSpc>
                <a:spcPts val="2160"/>
              </a:lnSpc>
              <a:spcBef>
                <a:spcPct val="0"/>
              </a:spcBef>
            </a:pPr>
            <a:r>
              <a:rPr lang="en-US" sz="1600" spc="96">
                <a:solidFill>
                  <a:srgbClr val="000000"/>
                </a:solidFill>
                <a:latin typeface="DM Sans"/>
                <a:ea typeface="DM Sans"/>
                <a:cs typeface="DM Sans"/>
                <a:sym typeface="DM Sans"/>
              </a:rPr>
              <a:t>Scaling and standardizing brought all features to similar ranges, while data normalization made outliers less influential. As a result, our models will converge faster, with reduced impact from outliers.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63788" t="0" r="-67483" b="0"/>
            </a:stretch>
          </a:blipFill>
        </p:spPr>
      </p:sp>
      <p:sp>
        <p:nvSpPr>
          <p:cNvPr name="Freeform 3" id="3"/>
          <p:cNvSpPr/>
          <p:nvPr/>
        </p:nvSpPr>
        <p:spPr>
          <a:xfrm flipH="false" flipV="false" rot="0">
            <a:off x="1436429" y="2599827"/>
            <a:ext cx="7077725" cy="6127391"/>
          </a:xfrm>
          <a:custGeom>
            <a:avLst/>
            <a:gdLst/>
            <a:ahLst/>
            <a:cxnLst/>
            <a:rect r="r" b="b" t="t" l="l"/>
            <a:pathLst>
              <a:path h="6127391" w="7077725">
                <a:moveTo>
                  <a:pt x="0" y="0"/>
                </a:moveTo>
                <a:lnTo>
                  <a:pt x="7077725" y="0"/>
                </a:lnTo>
                <a:lnTo>
                  <a:pt x="7077725" y="6127391"/>
                </a:lnTo>
                <a:lnTo>
                  <a:pt x="0" y="6127391"/>
                </a:lnTo>
                <a:lnTo>
                  <a:pt x="0" y="0"/>
                </a:lnTo>
                <a:close/>
              </a:path>
            </a:pathLst>
          </a:custGeom>
          <a:blipFill>
            <a:blip r:embed="rId3"/>
            <a:stretch>
              <a:fillRect l="0" t="0" r="0" b="0"/>
            </a:stretch>
          </a:blipFill>
        </p:spPr>
      </p:sp>
      <p:sp>
        <p:nvSpPr>
          <p:cNvPr name="Freeform 4" id="4"/>
          <p:cNvSpPr/>
          <p:nvPr/>
        </p:nvSpPr>
        <p:spPr>
          <a:xfrm flipH="false" flipV="false" rot="0">
            <a:off x="9800344" y="2599827"/>
            <a:ext cx="7355341" cy="5852059"/>
          </a:xfrm>
          <a:custGeom>
            <a:avLst/>
            <a:gdLst/>
            <a:ahLst/>
            <a:cxnLst/>
            <a:rect r="r" b="b" t="t" l="l"/>
            <a:pathLst>
              <a:path h="5852059" w="7355341">
                <a:moveTo>
                  <a:pt x="0" y="0"/>
                </a:moveTo>
                <a:lnTo>
                  <a:pt x="7355341" y="0"/>
                </a:lnTo>
                <a:lnTo>
                  <a:pt x="7355341" y="5852059"/>
                </a:lnTo>
                <a:lnTo>
                  <a:pt x="0" y="5852059"/>
                </a:lnTo>
                <a:lnTo>
                  <a:pt x="0" y="0"/>
                </a:lnTo>
                <a:close/>
              </a:path>
            </a:pathLst>
          </a:custGeom>
          <a:blipFill>
            <a:blip r:embed="rId4"/>
            <a:stretch>
              <a:fillRect l="0" t="0" r="0" b="0"/>
            </a:stretch>
          </a:blipFill>
        </p:spPr>
      </p:sp>
      <p:sp>
        <p:nvSpPr>
          <p:cNvPr name="TextBox 5" id="5"/>
          <p:cNvSpPr txBox="true"/>
          <p:nvPr/>
        </p:nvSpPr>
        <p:spPr>
          <a:xfrm rot="0">
            <a:off x="1312689" y="755644"/>
            <a:ext cx="16975311" cy="650888"/>
          </a:xfrm>
          <a:prstGeom prst="rect">
            <a:avLst/>
          </a:prstGeom>
        </p:spPr>
        <p:txBody>
          <a:bodyPr anchor="t" rtlCol="false" tIns="0" lIns="0" bIns="0" rIns="0">
            <a:spAutoFit/>
          </a:bodyPr>
          <a:lstStyle/>
          <a:p>
            <a:pPr algn="l">
              <a:lnSpc>
                <a:spcPts val="4850"/>
              </a:lnSpc>
            </a:pPr>
            <a:r>
              <a:rPr lang="en-US" sz="5000" b="true">
                <a:solidFill>
                  <a:srgbClr val="000000"/>
                </a:solidFill>
                <a:latin typeface="DM Sans Bold"/>
                <a:ea typeface="DM Sans Bold"/>
                <a:cs typeface="DM Sans Bold"/>
                <a:sym typeface="DM Sans Bold"/>
              </a:rPr>
              <a:t>PCA and heatmap</a:t>
            </a:r>
          </a:p>
        </p:txBody>
      </p:sp>
      <p:sp>
        <p:nvSpPr>
          <p:cNvPr name="TextBox 6" id="6"/>
          <p:cNvSpPr txBox="true"/>
          <p:nvPr/>
        </p:nvSpPr>
        <p:spPr>
          <a:xfrm rot="0">
            <a:off x="1436429" y="1991663"/>
            <a:ext cx="7707571" cy="409575"/>
          </a:xfrm>
          <a:prstGeom prst="rect">
            <a:avLst/>
          </a:prstGeom>
        </p:spPr>
        <p:txBody>
          <a:bodyPr anchor="t" rtlCol="false" tIns="0" lIns="0" bIns="0" rIns="0">
            <a:spAutoFit/>
          </a:bodyPr>
          <a:lstStyle/>
          <a:p>
            <a:pPr algn="l" marL="0" indent="0" lvl="0">
              <a:lnSpc>
                <a:spcPts val="3374"/>
              </a:lnSpc>
              <a:spcBef>
                <a:spcPct val="0"/>
              </a:spcBef>
            </a:pPr>
            <a:r>
              <a:rPr lang="en-US" b="true" sz="2499" spc="149">
                <a:solidFill>
                  <a:srgbClr val="000000"/>
                </a:solidFill>
                <a:latin typeface="DM Sans Bold"/>
                <a:ea typeface="DM Sans Bold"/>
                <a:cs typeface="DM Sans Bold"/>
                <a:sym typeface="DM Sans Bold"/>
              </a:rPr>
              <a:t>HEATMAP</a:t>
            </a:r>
          </a:p>
        </p:txBody>
      </p:sp>
      <p:sp>
        <p:nvSpPr>
          <p:cNvPr name="TextBox 7" id="7"/>
          <p:cNvSpPr txBox="true"/>
          <p:nvPr/>
        </p:nvSpPr>
        <p:spPr>
          <a:xfrm rot="0">
            <a:off x="9800344" y="1991663"/>
            <a:ext cx="7707571" cy="409575"/>
          </a:xfrm>
          <a:prstGeom prst="rect">
            <a:avLst/>
          </a:prstGeom>
        </p:spPr>
        <p:txBody>
          <a:bodyPr anchor="t" rtlCol="false" tIns="0" lIns="0" bIns="0" rIns="0">
            <a:spAutoFit/>
          </a:bodyPr>
          <a:lstStyle/>
          <a:p>
            <a:pPr algn="l" marL="0" indent="0" lvl="0">
              <a:lnSpc>
                <a:spcPts val="3374"/>
              </a:lnSpc>
              <a:spcBef>
                <a:spcPct val="0"/>
              </a:spcBef>
            </a:pPr>
            <a:r>
              <a:rPr lang="en-US" b="true" sz="2499" spc="149">
                <a:solidFill>
                  <a:srgbClr val="000000"/>
                </a:solidFill>
                <a:latin typeface="DM Sans Bold"/>
                <a:ea typeface="DM Sans Bold"/>
                <a:cs typeface="DM Sans Bold"/>
                <a:sym typeface="DM Sans Bold"/>
              </a:rPr>
              <a:t>PCA SCATTERPLOT</a:t>
            </a:r>
          </a:p>
        </p:txBody>
      </p:sp>
      <p:sp>
        <p:nvSpPr>
          <p:cNvPr name="TextBox 8" id="8"/>
          <p:cNvSpPr txBox="true"/>
          <p:nvPr/>
        </p:nvSpPr>
        <p:spPr>
          <a:xfrm rot="0">
            <a:off x="1436429" y="9094110"/>
            <a:ext cx="16415932" cy="960906"/>
          </a:xfrm>
          <a:prstGeom prst="rect">
            <a:avLst/>
          </a:prstGeom>
        </p:spPr>
        <p:txBody>
          <a:bodyPr anchor="t" rtlCol="false" tIns="0" lIns="0" bIns="0" rIns="0">
            <a:spAutoFit/>
          </a:bodyPr>
          <a:lstStyle/>
          <a:p>
            <a:pPr algn="l">
              <a:lnSpc>
                <a:spcPts val="3389"/>
              </a:lnSpc>
            </a:pPr>
            <a:r>
              <a:rPr lang="en-US" sz="2510" spc="150" b="true">
                <a:solidFill>
                  <a:srgbClr val="000000"/>
                </a:solidFill>
                <a:latin typeface="DM Sans Bold"/>
                <a:ea typeface="DM Sans Bold"/>
                <a:cs typeface="DM Sans Bold"/>
                <a:sym typeface="DM Sans Bold"/>
              </a:rPr>
              <a:t>Observation:</a:t>
            </a:r>
          </a:p>
          <a:p>
            <a:pPr algn="l" marL="0" indent="0" lvl="0">
              <a:lnSpc>
                <a:spcPts val="2169"/>
              </a:lnSpc>
              <a:spcBef>
                <a:spcPct val="0"/>
              </a:spcBef>
            </a:pPr>
            <a:r>
              <a:rPr lang="en-US" sz="1606" spc="96">
                <a:solidFill>
                  <a:srgbClr val="000000"/>
                </a:solidFill>
                <a:latin typeface="DM Sans"/>
                <a:ea typeface="DM Sans"/>
                <a:cs typeface="DM Sans"/>
                <a:sym typeface="DM Sans"/>
              </a:rPr>
              <a:t>PCA reduced the dataset from 13 variables to 2 principal components (</a:t>
            </a:r>
            <a:r>
              <a:rPr lang="en-US" b="true" sz="1606" spc="96">
                <a:solidFill>
                  <a:srgbClr val="000000"/>
                </a:solidFill>
                <a:latin typeface="DM Sans Bold"/>
                <a:ea typeface="DM Sans Bold"/>
                <a:cs typeface="DM Sans Bold"/>
                <a:sym typeface="DM Sans Bold"/>
              </a:rPr>
              <a:t>PC1</a:t>
            </a:r>
            <a:r>
              <a:rPr lang="en-US" sz="1606" spc="96">
                <a:solidFill>
                  <a:srgbClr val="000000"/>
                </a:solidFill>
                <a:latin typeface="DM Sans"/>
                <a:ea typeface="DM Sans"/>
                <a:cs typeface="DM Sans"/>
                <a:sym typeface="DM Sans"/>
              </a:rPr>
              <a:t> and </a:t>
            </a:r>
            <a:r>
              <a:rPr lang="en-US" b="true" sz="1606" spc="96">
                <a:solidFill>
                  <a:srgbClr val="000000"/>
                </a:solidFill>
                <a:latin typeface="DM Sans Bold"/>
                <a:ea typeface="DM Sans Bold"/>
                <a:cs typeface="DM Sans Bold"/>
                <a:sym typeface="DM Sans Bold"/>
              </a:rPr>
              <a:t>PC2</a:t>
            </a:r>
            <a:r>
              <a:rPr lang="en-US" sz="1606" spc="96">
                <a:solidFill>
                  <a:srgbClr val="000000"/>
                </a:solidFill>
                <a:latin typeface="DM Sans"/>
                <a:ea typeface="DM Sans"/>
                <a:cs typeface="DM Sans"/>
                <a:sym typeface="DM Sans"/>
              </a:rPr>
              <a:t>), capturing </a:t>
            </a:r>
            <a:r>
              <a:rPr lang="en-US" b="true" sz="1606" spc="96">
                <a:solidFill>
                  <a:srgbClr val="000000"/>
                </a:solidFill>
                <a:latin typeface="DM Sans Bold"/>
                <a:ea typeface="DM Sans Bold"/>
                <a:cs typeface="DM Sans Bold"/>
                <a:sym typeface="DM Sans Bold"/>
              </a:rPr>
              <a:t>36.1%</a:t>
            </a:r>
            <a:r>
              <a:rPr lang="en-US" sz="1606" spc="96">
                <a:solidFill>
                  <a:srgbClr val="000000"/>
                </a:solidFill>
                <a:latin typeface="DM Sans"/>
                <a:ea typeface="DM Sans"/>
                <a:cs typeface="DM Sans"/>
                <a:sym typeface="DM Sans"/>
              </a:rPr>
              <a:t> of the variance. This indicates that a significant amount of variance is lost when visualizing in 2D.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6" id="16"/>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8" id="18"/>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9" id="19"/>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0" id="2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1" id="2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3" id="2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24" id="24"/>
          <p:cNvSpPr/>
          <p:nvPr/>
        </p:nvSpPr>
        <p:spPr>
          <a:xfrm flipH="false" flipV="false" rot="0">
            <a:off x="5035551" y="8515628"/>
            <a:ext cx="6220481" cy="1512360"/>
          </a:xfrm>
          <a:custGeom>
            <a:avLst/>
            <a:gdLst/>
            <a:ahLst/>
            <a:cxnLst/>
            <a:rect r="r" b="b" t="t" l="l"/>
            <a:pathLst>
              <a:path h="1512360" w="6220481">
                <a:moveTo>
                  <a:pt x="0" y="0"/>
                </a:moveTo>
                <a:lnTo>
                  <a:pt x="6220481" y="0"/>
                </a:lnTo>
                <a:lnTo>
                  <a:pt x="6220481" y="1512360"/>
                </a:lnTo>
                <a:lnTo>
                  <a:pt x="0" y="1512360"/>
                </a:lnTo>
                <a:lnTo>
                  <a:pt x="0" y="0"/>
                </a:lnTo>
                <a:close/>
              </a:path>
            </a:pathLst>
          </a:custGeom>
          <a:blipFill>
            <a:blip r:embed="rId19"/>
            <a:stretch>
              <a:fillRect l="0" t="0" r="0" b="0"/>
            </a:stretch>
          </a:blipFill>
        </p:spPr>
      </p:sp>
      <p:sp>
        <p:nvSpPr>
          <p:cNvPr name="Freeform 25" id="25"/>
          <p:cNvSpPr/>
          <p:nvPr/>
        </p:nvSpPr>
        <p:spPr>
          <a:xfrm flipH="false" flipV="false" rot="0">
            <a:off x="12526833" y="8493621"/>
            <a:ext cx="6169864" cy="1529357"/>
          </a:xfrm>
          <a:custGeom>
            <a:avLst/>
            <a:gdLst/>
            <a:ahLst/>
            <a:cxnLst/>
            <a:rect r="r" b="b" t="t" l="l"/>
            <a:pathLst>
              <a:path h="1529357" w="6169864">
                <a:moveTo>
                  <a:pt x="0" y="0"/>
                </a:moveTo>
                <a:lnTo>
                  <a:pt x="6169864" y="0"/>
                </a:lnTo>
                <a:lnTo>
                  <a:pt x="6169864" y="1529358"/>
                </a:lnTo>
                <a:lnTo>
                  <a:pt x="0" y="1529358"/>
                </a:lnTo>
                <a:lnTo>
                  <a:pt x="0" y="0"/>
                </a:lnTo>
                <a:close/>
              </a:path>
            </a:pathLst>
          </a:custGeom>
          <a:blipFill>
            <a:blip r:embed="rId20"/>
            <a:stretch>
              <a:fillRect l="0" t="0" r="0" b="0"/>
            </a:stretch>
          </a:blipFill>
        </p:spPr>
      </p:sp>
      <p:sp>
        <p:nvSpPr>
          <p:cNvPr name="TextBox 26" id="26"/>
          <p:cNvSpPr txBox="true"/>
          <p:nvPr/>
        </p:nvSpPr>
        <p:spPr>
          <a:xfrm rot="0">
            <a:off x="4732501" y="2375434"/>
            <a:ext cx="8822997" cy="1260475"/>
          </a:xfrm>
          <a:prstGeom prst="rect">
            <a:avLst/>
          </a:prstGeom>
        </p:spPr>
        <p:txBody>
          <a:bodyPr anchor="t" rtlCol="false" tIns="0" lIns="0" bIns="0" rIns="0">
            <a:spAutoFit/>
          </a:bodyPr>
          <a:lstStyle/>
          <a:p>
            <a:pPr algn="ctr" marL="0" indent="0" lvl="1">
              <a:lnSpc>
                <a:spcPts val="4850"/>
              </a:lnSpc>
              <a:spcBef>
                <a:spcPct val="0"/>
              </a:spcBef>
            </a:pPr>
            <a:r>
              <a:rPr lang="en-US" b="true" sz="5000">
                <a:solidFill>
                  <a:srgbClr val="000000"/>
                </a:solidFill>
                <a:latin typeface="DM Sans Bold"/>
                <a:ea typeface="DM Sans Bold"/>
                <a:cs typeface="DM Sans Bold"/>
                <a:sym typeface="DM Sans Bold"/>
              </a:rPr>
              <a:t>SUPERVISED LEARNING WITH SVM STEPS</a:t>
            </a:r>
          </a:p>
        </p:txBody>
      </p:sp>
      <p:sp>
        <p:nvSpPr>
          <p:cNvPr name="TextBox 27" id="2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28" id="2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 </a:t>
            </a:r>
          </a:p>
        </p:txBody>
      </p:sp>
      <p:sp>
        <p:nvSpPr>
          <p:cNvPr name="TextBox 29" id="29"/>
          <p:cNvSpPr txBox="true"/>
          <p:nvPr/>
        </p:nvSpPr>
        <p:spPr>
          <a:xfrm rot="0">
            <a:off x="2227066" y="6447891"/>
            <a:ext cx="2646492" cy="1464945"/>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Split data into training and testing sets </a:t>
            </a:r>
            <a:r>
              <a:rPr lang="en-US" b="true" sz="1500">
                <a:solidFill>
                  <a:srgbClr val="000000"/>
                </a:solidFill>
                <a:latin typeface="DM Sans Bold"/>
                <a:ea typeface="DM Sans Bold"/>
                <a:cs typeface="DM Sans Bold"/>
                <a:sym typeface="DM Sans Bold"/>
              </a:rPr>
              <a:t>(80% training, 20% testing).</a:t>
            </a:r>
          </a:p>
          <a:p>
            <a:pPr algn="l" marL="323850" indent="-161925" lvl="1">
              <a:lnSpc>
                <a:spcPts val="2340"/>
              </a:lnSpc>
              <a:buFont typeface="Arial"/>
              <a:buChar char="•"/>
            </a:pPr>
            <a:r>
              <a:rPr lang="en-US" sz="1500">
                <a:solidFill>
                  <a:srgbClr val="000000"/>
                </a:solidFill>
                <a:latin typeface="DM Sans"/>
                <a:ea typeface="DM Sans"/>
                <a:cs typeface="DM Sans"/>
                <a:sym typeface="DM Sans"/>
              </a:rPr>
              <a:t>Standardizing the data using </a:t>
            </a:r>
            <a:r>
              <a:rPr lang="en-US" b="true" sz="1500">
                <a:solidFill>
                  <a:srgbClr val="000000"/>
                </a:solidFill>
                <a:latin typeface="DM Sans Bold"/>
                <a:ea typeface="DM Sans Bold"/>
                <a:cs typeface="DM Sans Bold"/>
                <a:sym typeface="DM Sans Bold"/>
              </a:rPr>
              <a:t>StandardScaler()</a:t>
            </a:r>
          </a:p>
        </p:txBody>
      </p:sp>
      <p:sp>
        <p:nvSpPr>
          <p:cNvPr name="TextBox 30" id="30"/>
          <p:cNvSpPr txBox="true"/>
          <p:nvPr/>
        </p:nvSpPr>
        <p:spPr>
          <a:xfrm rot="0">
            <a:off x="5519302" y="6447891"/>
            <a:ext cx="3162028" cy="2055495"/>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Train the model on the 80% training data using linear SVM.</a:t>
            </a:r>
          </a:p>
          <a:p>
            <a:pPr algn="l" marL="323850" indent="-161925" lvl="1">
              <a:lnSpc>
                <a:spcPts val="2340"/>
              </a:lnSpc>
              <a:buFont typeface="Arial"/>
              <a:buChar char="•"/>
            </a:pPr>
            <a:r>
              <a:rPr lang="en-US" sz="1500">
                <a:solidFill>
                  <a:srgbClr val="000000"/>
                </a:solidFill>
                <a:latin typeface="DM Sans"/>
                <a:ea typeface="DM Sans"/>
                <a:cs typeface="DM Sans"/>
                <a:sym typeface="DM Sans"/>
              </a:rPr>
              <a:t>Run predictions on the trained model using the 20% test set.</a:t>
            </a:r>
          </a:p>
          <a:p>
            <a:pPr algn="l" marL="323850" indent="-161925" lvl="1">
              <a:lnSpc>
                <a:spcPts val="2340"/>
              </a:lnSpc>
              <a:buFont typeface="Arial"/>
              <a:buChar char="•"/>
            </a:pPr>
            <a:r>
              <a:rPr lang="en-US" sz="1500">
                <a:solidFill>
                  <a:srgbClr val="000000"/>
                </a:solidFill>
                <a:latin typeface="DM Sans"/>
                <a:ea typeface="DM Sans"/>
                <a:cs typeface="DM Sans"/>
                <a:sym typeface="DM Sans"/>
              </a:rPr>
              <a:t>E</a:t>
            </a:r>
            <a:r>
              <a:rPr lang="en-US" sz="1500">
                <a:solidFill>
                  <a:srgbClr val="000000"/>
                </a:solidFill>
                <a:latin typeface="DM Sans"/>
                <a:ea typeface="DM Sans"/>
                <a:cs typeface="DM Sans"/>
                <a:sym typeface="DM Sans"/>
              </a:rPr>
              <a:t>valuate the linear SVM model using the confusion matrix to get the output below:</a:t>
            </a:r>
          </a:p>
        </p:txBody>
      </p:sp>
      <p:sp>
        <p:nvSpPr>
          <p:cNvPr name="TextBox 31" id="31"/>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32" id="32"/>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33" id="33"/>
          <p:cNvSpPr txBox="true"/>
          <p:nvPr/>
        </p:nvSpPr>
        <p:spPr>
          <a:xfrm rot="0">
            <a:off x="13414442" y="6447891"/>
            <a:ext cx="4873558" cy="2350770"/>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Hype</a:t>
            </a:r>
            <a:r>
              <a:rPr lang="en-US" sz="1500">
                <a:solidFill>
                  <a:srgbClr val="000000"/>
                </a:solidFill>
                <a:latin typeface="DM Sans"/>
                <a:ea typeface="DM Sans"/>
                <a:cs typeface="DM Sans"/>
                <a:sym typeface="DM Sans"/>
              </a:rPr>
              <a:t>rparameter optimization with </a:t>
            </a:r>
            <a:r>
              <a:rPr lang="en-US" b="true" sz="1500">
                <a:solidFill>
                  <a:srgbClr val="000000"/>
                </a:solidFill>
                <a:latin typeface="DM Sans Bold"/>
                <a:ea typeface="DM Sans Bold"/>
                <a:cs typeface="DM Sans Bold"/>
                <a:sym typeface="DM Sans Bold"/>
              </a:rPr>
              <a:t>Grid Search</a:t>
            </a:r>
            <a:r>
              <a:rPr lang="en-US" sz="1500">
                <a:solidFill>
                  <a:srgbClr val="000000"/>
                </a:solidFill>
                <a:latin typeface="DM Sans"/>
                <a:ea typeface="DM Sans"/>
                <a:cs typeface="DM Sans"/>
                <a:sym typeface="DM Sans"/>
              </a:rPr>
              <a:t> and </a:t>
            </a:r>
            <a:r>
              <a:rPr lang="en-US" b="true" sz="1500">
                <a:solidFill>
                  <a:srgbClr val="000000"/>
                </a:solidFill>
                <a:latin typeface="DM Sans Bold"/>
                <a:ea typeface="DM Sans Bold"/>
                <a:cs typeface="DM Sans Bold"/>
                <a:sym typeface="DM Sans Bold"/>
              </a:rPr>
              <a:t>cross-validation</a:t>
            </a:r>
          </a:p>
          <a:p>
            <a:pPr algn="l" marL="323850" indent="-161925" lvl="1">
              <a:lnSpc>
                <a:spcPts val="2340"/>
              </a:lnSpc>
              <a:buFont typeface="Arial"/>
              <a:buChar char="•"/>
            </a:pPr>
            <a:r>
              <a:rPr lang="en-US" sz="1500">
                <a:solidFill>
                  <a:srgbClr val="000000"/>
                </a:solidFill>
                <a:latin typeface="DM Sans"/>
                <a:ea typeface="DM Sans"/>
                <a:cs typeface="DM Sans"/>
                <a:sym typeface="DM Sans"/>
              </a:rPr>
              <a:t>Calculate the ROC-AUC score for the best model, which is now </a:t>
            </a:r>
            <a:r>
              <a:rPr lang="en-US" b="true" sz="1500">
                <a:solidFill>
                  <a:srgbClr val="000000"/>
                </a:solidFill>
                <a:latin typeface="DM Sans Bold"/>
                <a:ea typeface="DM Sans Bold"/>
                <a:cs typeface="DM Sans Bold"/>
                <a:sym typeface="DM Sans Bold"/>
              </a:rPr>
              <a:t>0.90.</a:t>
            </a:r>
          </a:p>
          <a:p>
            <a:pPr algn="l" marL="323850" indent="-161925" lvl="1">
              <a:lnSpc>
                <a:spcPts val="2340"/>
              </a:lnSpc>
              <a:buFont typeface="Arial"/>
              <a:buChar char="•"/>
            </a:pPr>
            <a:r>
              <a:rPr lang="en-US" sz="1500">
                <a:solidFill>
                  <a:srgbClr val="000000"/>
                </a:solidFill>
                <a:latin typeface="DM Sans"/>
                <a:ea typeface="DM Sans"/>
                <a:cs typeface="DM Sans"/>
                <a:sym typeface="DM Sans"/>
              </a:rPr>
              <a:t>The best SVM model performance is shown below, which shows a slight improvement in recall, precision, and f1-score.</a:t>
            </a:r>
          </a:p>
          <a:p>
            <a:pPr algn="l">
              <a:lnSpc>
                <a:spcPts val="2340"/>
              </a:lnSpc>
            </a:pPr>
          </a:p>
        </p:txBody>
      </p:sp>
      <p:sp>
        <p:nvSpPr>
          <p:cNvPr name="TextBox 34" id="34"/>
          <p:cNvSpPr txBox="true"/>
          <p:nvPr/>
        </p:nvSpPr>
        <p:spPr>
          <a:xfrm rot="0">
            <a:off x="9404161" y="6482181"/>
            <a:ext cx="2732862" cy="1169670"/>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Calculate the ROC-AUC score for the linear SVM, which is </a:t>
            </a:r>
            <a:r>
              <a:rPr lang="en-US" b="true" sz="1500">
                <a:solidFill>
                  <a:srgbClr val="000000"/>
                </a:solidFill>
                <a:latin typeface="DM Sans Bold"/>
                <a:ea typeface="DM Sans Bold"/>
                <a:cs typeface="DM Sans Bold"/>
                <a:sym typeface="DM Sans Bold"/>
              </a:rPr>
              <a:t>0.87.</a:t>
            </a:r>
          </a:p>
          <a:p>
            <a:pPr algn="l">
              <a:lnSpc>
                <a:spcPts val="23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943116" y="2960684"/>
            <a:ext cx="7170963" cy="5644962"/>
          </a:xfrm>
          <a:custGeom>
            <a:avLst/>
            <a:gdLst/>
            <a:ahLst/>
            <a:cxnLst/>
            <a:rect r="r" b="b" t="t" l="l"/>
            <a:pathLst>
              <a:path h="5644962" w="7170963">
                <a:moveTo>
                  <a:pt x="0" y="0"/>
                </a:moveTo>
                <a:lnTo>
                  <a:pt x="7170963" y="0"/>
                </a:lnTo>
                <a:lnTo>
                  <a:pt x="7170963" y="5644962"/>
                </a:lnTo>
                <a:lnTo>
                  <a:pt x="0" y="5644962"/>
                </a:lnTo>
                <a:lnTo>
                  <a:pt x="0" y="0"/>
                </a:lnTo>
                <a:close/>
              </a:path>
            </a:pathLst>
          </a:custGeom>
          <a:blipFill>
            <a:blip r:embed="rId3"/>
            <a:stretch>
              <a:fillRect l="0" t="0" r="0" b="0"/>
            </a:stretch>
          </a:blipFill>
        </p:spPr>
      </p:sp>
      <p:sp>
        <p:nvSpPr>
          <p:cNvPr name="Freeform 4" id="4"/>
          <p:cNvSpPr/>
          <p:nvPr/>
        </p:nvSpPr>
        <p:spPr>
          <a:xfrm flipH="false" flipV="false" rot="0">
            <a:off x="9877110" y="2960684"/>
            <a:ext cx="7170963" cy="5644962"/>
          </a:xfrm>
          <a:custGeom>
            <a:avLst/>
            <a:gdLst/>
            <a:ahLst/>
            <a:cxnLst/>
            <a:rect r="r" b="b" t="t" l="l"/>
            <a:pathLst>
              <a:path h="5644962" w="7170963">
                <a:moveTo>
                  <a:pt x="0" y="0"/>
                </a:moveTo>
                <a:lnTo>
                  <a:pt x="7170963" y="0"/>
                </a:lnTo>
                <a:lnTo>
                  <a:pt x="7170963" y="5644962"/>
                </a:lnTo>
                <a:lnTo>
                  <a:pt x="0" y="5644962"/>
                </a:lnTo>
                <a:lnTo>
                  <a:pt x="0" y="0"/>
                </a:lnTo>
                <a:close/>
              </a:path>
            </a:pathLst>
          </a:custGeom>
          <a:blipFill>
            <a:blip r:embed="rId4"/>
            <a:stretch>
              <a:fillRect l="0" t="0" r="0" b="0"/>
            </a:stretch>
          </a:blipFill>
        </p:spPr>
      </p:sp>
      <p:sp>
        <p:nvSpPr>
          <p:cNvPr name="TextBox 5" id="5"/>
          <p:cNvSpPr txBox="true"/>
          <p:nvPr/>
        </p:nvSpPr>
        <p:spPr>
          <a:xfrm rot="0">
            <a:off x="4189703" y="377825"/>
            <a:ext cx="7848753" cy="650875"/>
          </a:xfrm>
          <a:prstGeom prst="rect">
            <a:avLst/>
          </a:prstGeom>
        </p:spPr>
        <p:txBody>
          <a:bodyPr anchor="t" rtlCol="false" tIns="0" lIns="0" bIns="0" rIns="0">
            <a:spAutoFit/>
          </a:bodyPr>
          <a:lstStyle/>
          <a:p>
            <a:pPr algn="l">
              <a:lnSpc>
                <a:spcPts val="4850"/>
              </a:lnSpc>
            </a:pPr>
            <a:r>
              <a:rPr lang="en-US" sz="5000" b="true">
                <a:solidFill>
                  <a:srgbClr val="000000"/>
                </a:solidFill>
                <a:latin typeface="DM Sans Bold"/>
                <a:ea typeface="DM Sans Bold"/>
                <a:cs typeface="DM Sans Bold"/>
                <a:sym typeface="DM Sans Bold"/>
              </a:rPr>
              <a:t>SVM ROC-AUC CURVE</a:t>
            </a:r>
          </a:p>
        </p:txBody>
      </p:sp>
      <p:sp>
        <p:nvSpPr>
          <p:cNvPr name="TextBox 6" id="6"/>
          <p:cNvSpPr txBox="true"/>
          <p:nvPr/>
        </p:nvSpPr>
        <p:spPr>
          <a:xfrm rot="0">
            <a:off x="1295247" y="1623738"/>
            <a:ext cx="7848753" cy="330200"/>
          </a:xfrm>
          <a:prstGeom prst="rect">
            <a:avLst/>
          </a:prstGeom>
        </p:spPr>
        <p:txBody>
          <a:bodyPr anchor="t" rtlCol="false" tIns="0" lIns="0" bIns="0" rIns="0">
            <a:spAutoFit/>
          </a:bodyPr>
          <a:lstStyle/>
          <a:p>
            <a:pPr algn="l">
              <a:lnSpc>
                <a:spcPts val="2424"/>
              </a:lnSpc>
            </a:pPr>
            <a:r>
              <a:rPr lang="en-US" sz="2499" b="true">
                <a:solidFill>
                  <a:srgbClr val="000000"/>
                </a:solidFill>
                <a:latin typeface="DM Sans Bold"/>
                <a:ea typeface="DM Sans Bold"/>
                <a:cs typeface="DM Sans Bold"/>
                <a:sym typeface="DM Sans Bold"/>
              </a:rPr>
              <a:t>Linear SVM</a:t>
            </a:r>
          </a:p>
        </p:txBody>
      </p:sp>
      <p:sp>
        <p:nvSpPr>
          <p:cNvPr name="TextBox 7" id="7"/>
          <p:cNvSpPr txBox="true"/>
          <p:nvPr/>
        </p:nvSpPr>
        <p:spPr>
          <a:xfrm rot="0">
            <a:off x="9877110" y="1623738"/>
            <a:ext cx="7848753" cy="330200"/>
          </a:xfrm>
          <a:prstGeom prst="rect">
            <a:avLst/>
          </a:prstGeom>
        </p:spPr>
        <p:txBody>
          <a:bodyPr anchor="t" rtlCol="false" tIns="0" lIns="0" bIns="0" rIns="0">
            <a:spAutoFit/>
          </a:bodyPr>
          <a:lstStyle/>
          <a:p>
            <a:pPr algn="l">
              <a:lnSpc>
                <a:spcPts val="2424"/>
              </a:lnSpc>
            </a:pPr>
            <a:r>
              <a:rPr lang="en-US" sz="2499" b="true">
                <a:solidFill>
                  <a:srgbClr val="000000"/>
                </a:solidFill>
                <a:latin typeface="DM Sans Bold"/>
                <a:ea typeface="DM Sans Bold"/>
                <a:cs typeface="DM Sans Bold"/>
                <a:sym typeface="DM Sans Bold"/>
              </a:rPr>
              <a:t>Linear SVM - Best Model</a:t>
            </a:r>
          </a:p>
        </p:txBody>
      </p:sp>
      <p:sp>
        <p:nvSpPr>
          <p:cNvPr name="TextBox 8" id="8"/>
          <p:cNvSpPr txBox="true"/>
          <p:nvPr/>
        </p:nvSpPr>
        <p:spPr>
          <a:xfrm rot="0">
            <a:off x="943116" y="9039447"/>
            <a:ext cx="16205349" cy="1002856"/>
          </a:xfrm>
          <a:prstGeom prst="rect">
            <a:avLst/>
          </a:prstGeom>
        </p:spPr>
        <p:txBody>
          <a:bodyPr anchor="t" rtlCol="false" tIns="0" lIns="0" bIns="0" rIns="0">
            <a:spAutoFit/>
          </a:bodyPr>
          <a:lstStyle/>
          <a:p>
            <a:pPr algn="l">
              <a:lnSpc>
                <a:spcPts val="2424"/>
              </a:lnSpc>
            </a:pPr>
            <a:r>
              <a:rPr lang="en-US" sz="2499" b="true">
                <a:solidFill>
                  <a:srgbClr val="000000"/>
                </a:solidFill>
                <a:latin typeface="DM Sans Bold"/>
                <a:ea typeface="DM Sans Bold"/>
                <a:cs typeface="DM Sans Bold"/>
                <a:sym typeface="DM Sans Bold"/>
              </a:rPr>
              <a:t>Observation</a:t>
            </a:r>
          </a:p>
          <a:p>
            <a:pPr algn="l">
              <a:lnSpc>
                <a:spcPts val="2424"/>
              </a:lnSpc>
            </a:pPr>
          </a:p>
          <a:p>
            <a:pPr algn="l">
              <a:lnSpc>
                <a:spcPts val="1552"/>
              </a:lnSpc>
            </a:pPr>
            <a:r>
              <a:rPr lang="en-US" sz="1600">
                <a:solidFill>
                  <a:srgbClr val="000000"/>
                </a:solidFill>
                <a:latin typeface="DM Sans"/>
                <a:ea typeface="DM Sans"/>
                <a:cs typeface="DM Sans"/>
                <a:sym typeface="DM Sans"/>
              </a:rPr>
              <a:t>The baseline SVM with a linear kernel provided moderate accuracy but struggled with non-linear relationships. The optimized SVM model with an RBF kernel and tuned hyperparameters significantly improved accuracy and balanced precision and recall.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6" id="16"/>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8" id="18"/>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9" id="19"/>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0" id="20"/>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1" id="21"/>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2" id="22"/>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3" id="23"/>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24" id="24"/>
          <p:cNvSpPr/>
          <p:nvPr/>
        </p:nvSpPr>
        <p:spPr>
          <a:xfrm flipH="false" flipV="false" rot="0">
            <a:off x="12061753" y="7640053"/>
            <a:ext cx="6169864" cy="1529357"/>
          </a:xfrm>
          <a:custGeom>
            <a:avLst/>
            <a:gdLst/>
            <a:ahLst/>
            <a:cxnLst/>
            <a:rect r="r" b="b" t="t" l="l"/>
            <a:pathLst>
              <a:path h="1529357" w="6169864">
                <a:moveTo>
                  <a:pt x="0" y="0"/>
                </a:moveTo>
                <a:lnTo>
                  <a:pt x="6169865" y="0"/>
                </a:lnTo>
                <a:lnTo>
                  <a:pt x="6169865" y="1529358"/>
                </a:lnTo>
                <a:lnTo>
                  <a:pt x="0" y="1529358"/>
                </a:lnTo>
                <a:lnTo>
                  <a:pt x="0" y="0"/>
                </a:lnTo>
                <a:close/>
              </a:path>
            </a:pathLst>
          </a:custGeom>
          <a:blipFill>
            <a:blip r:embed="rId19"/>
            <a:stretch>
              <a:fillRect l="0" t="-2124" r="0" b="-2124"/>
            </a:stretch>
          </a:blipFill>
        </p:spPr>
      </p:sp>
      <p:sp>
        <p:nvSpPr>
          <p:cNvPr name="TextBox 25" id="25"/>
          <p:cNvSpPr txBox="true"/>
          <p:nvPr/>
        </p:nvSpPr>
        <p:spPr>
          <a:xfrm rot="0">
            <a:off x="4732501" y="2070634"/>
            <a:ext cx="8822997" cy="1870075"/>
          </a:xfrm>
          <a:prstGeom prst="rect">
            <a:avLst/>
          </a:prstGeom>
        </p:spPr>
        <p:txBody>
          <a:bodyPr anchor="t" rtlCol="false" tIns="0" lIns="0" bIns="0" rIns="0">
            <a:spAutoFit/>
          </a:bodyPr>
          <a:lstStyle/>
          <a:p>
            <a:pPr algn="ctr" marL="0" indent="0" lvl="1">
              <a:lnSpc>
                <a:spcPts val="4850"/>
              </a:lnSpc>
              <a:spcBef>
                <a:spcPct val="0"/>
              </a:spcBef>
            </a:pPr>
            <a:r>
              <a:rPr lang="en-US" b="true" sz="5000">
                <a:solidFill>
                  <a:srgbClr val="000000"/>
                </a:solidFill>
                <a:latin typeface="DM Sans Bold"/>
                <a:ea typeface="DM Sans Bold"/>
                <a:cs typeface="DM Sans Bold"/>
                <a:sym typeface="DM Sans Bold"/>
              </a:rPr>
              <a:t>SUPERVISED LEARNING WITH LOGISTIC REGRESSION STEPS</a:t>
            </a:r>
          </a:p>
        </p:txBody>
      </p:sp>
      <p:sp>
        <p:nvSpPr>
          <p:cNvPr name="TextBox 26" id="26"/>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27" id="27"/>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 </a:t>
            </a:r>
          </a:p>
        </p:txBody>
      </p:sp>
      <p:sp>
        <p:nvSpPr>
          <p:cNvPr name="TextBox 28" id="28"/>
          <p:cNvSpPr txBox="true"/>
          <p:nvPr/>
        </p:nvSpPr>
        <p:spPr>
          <a:xfrm rot="0">
            <a:off x="2227066" y="6447891"/>
            <a:ext cx="2646492" cy="1464945"/>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Split data into training and testing sets </a:t>
            </a:r>
            <a:r>
              <a:rPr lang="en-US" b="true" sz="1500">
                <a:solidFill>
                  <a:srgbClr val="000000"/>
                </a:solidFill>
                <a:latin typeface="DM Sans Bold"/>
                <a:ea typeface="DM Sans Bold"/>
                <a:cs typeface="DM Sans Bold"/>
                <a:sym typeface="DM Sans Bold"/>
              </a:rPr>
              <a:t>(80% training, 20% testing).</a:t>
            </a:r>
          </a:p>
          <a:p>
            <a:pPr algn="l" marL="323850" indent="-161925" lvl="1">
              <a:lnSpc>
                <a:spcPts val="2340"/>
              </a:lnSpc>
              <a:buFont typeface="Arial"/>
              <a:buChar char="•"/>
            </a:pPr>
            <a:r>
              <a:rPr lang="en-US" sz="1500">
                <a:solidFill>
                  <a:srgbClr val="000000"/>
                </a:solidFill>
                <a:latin typeface="DM Sans"/>
                <a:ea typeface="DM Sans"/>
                <a:cs typeface="DM Sans"/>
                <a:sym typeface="DM Sans"/>
              </a:rPr>
              <a:t>Standardize the data using </a:t>
            </a:r>
            <a:r>
              <a:rPr lang="en-US" b="true" sz="1500">
                <a:solidFill>
                  <a:srgbClr val="000000"/>
                </a:solidFill>
                <a:latin typeface="DM Sans Bold"/>
                <a:ea typeface="DM Sans Bold"/>
                <a:cs typeface="DM Sans Bold"/>
                <a:sym typeface="DM Sans Bold"/>
              </a:rPr>
              <a:t>StandardScaler()</a:t>
            </a:r>
          </a:p>
        </p:txBody>
      </p:sp>
      <p:sp>
        <p:nvSpPr>
          <p:cNvPr name="TextBox 29" id="29"/>
          <p:cNvSpPr txBox="true"/>
          <p:nvPr/>
        </p:nvSpPr>
        <p:spPr>
          <a:xfrm rot="0">
            <a:off x="5557845" y="6349237"/>
            <a:ext cx="3162028" cy="2055495"/>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Traine the model on the 80% training data using</a:t>
            </a:r>
            <a:r>
              <a:rPr lang="en-US" b="true" sz="1500">
                <a:solidFill>
                  <a:srgbClr val="000000"/>
                </a:solidFill>
                <a:latin typeface="DM Sans Bold"/>
                <a:ea typeface="DM Sans Bold"/>
                <a:cs typeface="DM Sans Bold"/>
                <a:sym typeface="DM Sans Bold"/>
              </a:rPr>
              <a:t> Logistic Regression.</a:t>
            </a:r>
          </a:p>
          <a:p>
            <a:pPr algn="l" marL="323850" indent="-161925" lvl="1">
              <a:lnSpc>
                <a:spcPts val="2340"/>
              </a:lnSpc>
              <a:buFont typeface="Arial"/>
              <a:buChar char="•"/>
            </a:pPr>
            <a:r>
              <a:rPr lang="en-US" sz="1500">
                <a:solidFill>
                  <a:srgbClr val="000000"/>
                </a:solidFill>
                <a:latin typeface="DM Sans"/>
                <a:ea typeface="DM Sans"/>
                <a:cs typeface="DM Sans"/>
                <a:sym typeface="DM Sans"/>
              </a:rPr>
              <a:t>Check for multicollinearity. </a:t>
            </a:r>
          </a:p>
          <a:p>
            <a:pPr algn="l" marL="323850" indent="-161925" lvl="1">
              <a:lnSpc>
                <a:spcPts val="2340"/>
              </a:lnSpc>
              <a:buFont typeface="Arial"/>
              <a:buChar char="•"/>
            </a:pPr>
            <a:r>
              <a:rPr lang="en-US" sz="1500">
                <a:solidFill>
                  <a:srgbClr val="000000"/>
                </a:solidFill>
                <a:latin typeface="DM Sans"/>
                <a:ea typeface="DM Sans"/>
                <a:cs typeface="DM Sans"/>
                <a:sym typeface="DM Sans"/>
              </a:rPr>
              <a:t>Analyzing the correlation between explanatory variables .</a:t>
            </a:r>
          </a:p>
          <a:p>
            <a:pPr algn="l">
              <a:lnSpc>
                <a:spcPts val="2340"/>
              </a:lnSpc>
            </a:pPr>
          </a:p>
        </p:txBody>
      </p:sp>
      <p:sp>
        <p:nvSpPr>
          <p:cNvPr name="TextBox 30" id="3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31" id="31"/>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32" id="32"/>
          <p:cNvSpPr txBox="true"/>
          <p:nvPr/>
        </p:nvSpPr>
        <p:spPr>
          <a:xfrm rot="0">
            <a:off x="13414442" y="6447891"/>
            <a:ext cx="4873558" cy="874395"/>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Calculate the ROC-AUC score for the linear SVM which is </a:t>
            </a:r>
            <a:r>
              <a:rPr lang="en-US" sz="1500" b="true">
                <a:solidFill>
                  <a:srgbClr val="000000"/>
                </a:solidFill>
                <a:latin typeface="DM Sans Bold"/>
                <a:ea typeface="DM Sans Bold"/>
                <a:cs typeface="DM Sans Bold"/>
                <a:sym typeface="DM Sans Bold"/>
              </a:rPr>
              <a:t>0.91 </a:t>
            </a:r>
            <a:r>
              <a:rPr lang="en-US" sz="1500">
                <a:solidFill>
                  <a:srgbClr val="000000"/>
                </a:solidFill>
                <a:latin typeface="DM Sans"/>
                <a:ea typeface="DM Sans"/>
                <a:cs typeface="DM Sans"/>
                <a:sym typeface="DM Sans"/>
              </a:rPr>
              <a:t>and print the model's classification report as shown below.</a:t>
            </a:r>
          </a:p>
        </p:txBody>
      </p:sp>
      <p:sp>
        <p:nvSpPr>
          <p:cNvPr name="TextBox 33" id="33"/>
          <p:cNvSpPr txBox="true"/>
          <p:nvPr/>
        </p:nvSpPr>
        <p:spPr>
          <a:xfrm rot="0">
            <a:off x="9404161" y="6482181"/>
            <a:ext cx="2732862" cy="1169670"/>
          </a:xfrm>
          <a:prstGeom prst="rect">
            <a:avLst/>
          </a:prstGeom>
        </p:spPr>
        <p:txBody>
          <a:bodyPr anchor="t" rtlCol="false" tIns="0" lIns="0" bIns="0" rIns="0">
            <a:spAutoFit/>
          </a:bodyPr>
          <a:lstStyle/>
          <a:p>
            <a:pPr algn="l" marL="323850" indent="-161925" lvl="1">
              <a:lnSpc>
                <a:spcPts val="2340"/>
              </a:lnSpc>
              <a:buFont typeface="Arial"/>
              <a:buChar char="•"/>
            </a:pPr>
            <a:r>
              <a:rPr lang="en-US" sz="1500">
                <a:solidFill>
                  <a:srgbClr val="000000"/>
                </a:solidFill>
                <a:latin typeface="DM Sans"/>
                <a:ea typeface="DM Sans"/>
                <a:cs typeface="DM Sans"/>
                <a:sym typeface="DM Sans"/>
              </a:rPr>
              <a:t>Check for the linear relationship between the variables and logit.</a:t>
            </a:r>
          </a:p>
          <a:p>
            <a:pPr algn="l">
              <a:lnSpc>
                <a:spcPts val="23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888992" y="3579621"/>
            <a:ext cx="7170963" cy="5644962"/>
          </a:xfrm>
          <a:custGeom>
            <a:avLst/>
            <a:gdLst/>
            <a:ahLst/>
            <a:cxnLst/>
            <a:rect r="r" b="b" t="t" l="l"/>
            <a:pathLst>
              <a:path h="5644962" w="7170963">
                <a:moveTo>
                  <a:pt x="0" y="0"/>
                </a:moveTo>
                <a:lnTo>
                  <a:pt x="7170962" y="0"/>
                </a:lnTo>
                <a:lnTo>
                  <a:pt x="7170962" y="5644962"/>
                </a:lnTo>
                <a:lnTo>
                  <a:pt x="0" y="5644962"/>
                </a:lnTo>
                <a:lnTo>
                  <a:pt x="0" y="0"/>
                </a:lnTo>
                <a:close/>
              </a:path>
            </a:pathLst>
          </a:custGeom>
          <a:blipFill>
            <a:blip r:embed="rId7"/>
            <a:stretch>
              <a:fillRect l="0" t="0" r="0" b="0"/>
            </a:stretch>
          </a:blipFill>
        </p:spPr>
      </p:sp>
      <p:sp>
        <p:nvSpPr>
          <p:cNvPr name="TextBox 6" id="6"/>
          <p:cNvSpPr txBox="true"/>
          <p:nvPr/>
        </p:nvSpPr>
        <p:spPr>
          <a:xfrm rot="0">
            <a:off x="8394748" y="1422841"/>
            <a:ext cx="9628985" cy="1260475"/>
          </a:xfrm>
          <a:prstGeom prst="rect">
            <a:avLst/>
          </a:prstGeom>
        </p:spPr>
        <p:txBody>
          <a:bodyPr anchor="t" rtlCol="false" tIns="0" lIns="0" bIns="0" rIns="0">
            <a:spAutoFit/>
          </a:bodyPr>
          <a:lstStyle/>
          <a:p>
            <a:pPr algn="l">
              <a:lnSpc>
                <a:spcPts val="4850"/>
              </a:lnSpc>
            </a:pPr>
            <a:r>
              <a:rPr lang="en-US" sz="5000" b="true">
                <a:solidFill>
                  <a:srgbClr val="000000"/>
                </a:solidFill>
                <a:latin typeface="DM Sans Bold"/>
                <a:ea typeface="DM Sans Bold"/>
                <a:cs typeface="DM Sans Bold"/>
                <a:sym typeface="DM Sans Bold"/>
              </a:rPr>
              <a:t>Logistic Regression ROC-AUC Curve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DAGZorKUi2s</dc:identifier>
  <dcterms:modified xsi:type="dcterms:W3CDTF">2011-08-01T06:04:30Z</dcterms:modified>
  <cp:revision>1</cp:revision>
  <dc:title>Blue Doodle Project Presentation</dc:title>
</cp:coreProperties>
</file>