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6" r:id="rId14"/>
    <p:sldId id="268" r:id="rId15"/>
  </p:sldIdLst>
  <p:sldSz cx="10080625" cy="7559675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14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tIns="0" rIns="0" bIns="0">
            <a:normAutofit fontScale="27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820BB6E-DE61-45DE-962B-DBF0A0F8A2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6" name="圖片 5"/>
          <p:cNvPicPr/>
          <p:nvPr/>
        </p:nvPicPr>
        <p:blipFill>
          <a:blip r:embed="rId15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/>
          <p:nvPr/>
        </p:nvPicPr>
        <p:blipFill>
          <a:blip r:embed="rId14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1400" b="0" strike="noStrike" spc="-1">
                <a:latin typeface="Arial"/>
              </a:rPr>
              <a:t>&lt;頁尾&gt;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Arial"/>
              </a:rPr>
              <a:t>&lt;日期/時間&gt;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96D07F9-EC5C-410B-A6C4-455A009D4DFB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rencea/nn-final" TargetMode="External"/><Relationship Id="rId2" Type="http://schemas.openxmlformats.org/officeDocument/2006/relationships/hyperlink" Target="https://github.com/facebookresearch/fastText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ower.com.tw/" TargetMode="External"/><Relationship Id="rId2" Type="http://schemas.openxmlformats.org/officeDocument/2006/relationships/hyperlink" Target="https://shop.fooding.com.tw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food.ltn.com.t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995588"/>
            <a:ext cx="9071640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4800" b="0" strike="noStrike" spc="-1" dirty="0">
                <a:latin typeface="微軟正黑體"/>
                <a:ea typeface="微軟正黑體"/>
              </a:rPr>
              <a:t>使用</a:t>
            </a:r>
            <a:r>
              <a:rPr lang="en-US" altLang="zh-CN" sz="4800" b="0" strike="noStrike" spc="-1" dirty="0" err="1">
                <a:latin typeface="微軟正黑體"/>
                <a:ea typeface="微軟正黑體"/>
              </a:rPr>
              <a:t>Fasttext</a:t>
            </a:r>
            <a:r>
              <a:rPr lang="zh-CN" altLang="en-US" sz="4800" b="0" strike="noStrike" spc="-1" dirty="0">
                <a:latin typeface="微軟正黑體"/>
                <a:ea typeface="微軟正黑體"/>
              </a:rPr>
              <a:t>對線上食譜進行分類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05327"/>
            <a:ext cx="9071640" cy="1213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0" strike="noStrike" spc="-1" dirty="0">
                <a:latin typeface="微軟正黑體"/>
                <a:ea typeface="微軟正黑體"/>
              </a:rPr>
              <a:t>M0754013 </a:t>
            </a:r>
            <a:r>
              <a:rPr lang="en-US" sz="2800" b="0" strike="noStrike" spc="-1" dirty="0" err="1">
                <a:latin typeface="微軟正黑體"/>
                <a:ea typeface="微軟正黑體"/>
              </a:rPr>
              <a:t>熊原朗</a:t>
            </a:r>
            <a:endParaRPr lang="en-US" sz="2800" b="0" strike="noStrike" spc="-1" dirty="0">
              <a:latin typeface="微軟正黑體"/>
              <a:ea typeface="微軟正黑體"/>
            </a:endParaRPr>
          </a:p>
          <a:p>
            <a:pPr algn="ctr">
              <a:lnSpc>
                <a:spcPct val="150000"/>
              </a:lnSpc>
            </a:pPr>
            <a:r>
              <a:rPr lang="en-US" sz="2800" b="0" strike="noStrike" spc="-1" dirty="0">
                <a:latin typeface="微軟正黑體"/>
                <a:ea typeface="微軟正黑體"/>
              </a:rPr>
              <a:t>M0754101 </a:t>
            </a:r>
            <a:r>
              <a:rPr lang="en-US" sz="2800" b="0" strike="noStrike" spc="-1" dirty="0" err="1">
                <a:latin typeface="微軟正黑體"/>
                <a:ea typeface="微軟正黑體"/>
              </a:rPr>
              <a:t>劉祐辰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圖片 103"/>
          <p:cNvPicPr/>
          <p:nvPr/>
        </p:nvPicPr>
        <p:blipFill>
          <a:blip r:embed="rId2"/>
          <a:stretch/>
        </p:blipFill>
        <p:spPr>
          <a:xfrm>
            <a:off x="541080" y="564120"/>
            <a:ext cx="9048240" cy="643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470735"/>
            <a:ext cx="9071640" cy="92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6000" spc="-1" dirty="0">
                <a:latin typeface="微軟正黑體"/>
                <a:ea typeface="微軟正黑體"/>
              </a:rPr>
              <a:t>討</a:t>
            </a:r>
            <a:r>
              <a:rPr lang="en-US" sz="6000" b="0" strike="noStrike" spc="-1" dirty="0" err="1">
                <a:latin typeface="微軟正黑體"/>
                <a:ea typeface="微軟正黑體"/>
              </a:rPr>
              <a:t>論</a:t>
            </a:r>
            <a:endParaRPr lang="en-US" sz="6000" b="0" strike="noStrike" spc="-1" dirty="0">
              <a:latin typeface="微軟正黑體"/>
              <a:ea typeface="微軟正黑體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TW" sz="3200" b="0" strike="noStrike" spc="-1" dirty="0">
                <a:latin typeface="微軟正黑體"/>
                <a:ea typeface="微軟正黑體"/>
              </a:rPr>
              <a:t>word N grams</a:t>
            </a:r>
            <a:r>
              <a:rPr lang="zh-CN" altLang="en-US" sz="3200" b="0" strike="noStrike" spc="-1" dirty="0">
                <a:latin typeface="微軟正黑體"/>
                <a:ea typeface="微軟正黑體"/>
              </a:rPr>
              <a:t>是針對英文詞組設計，中文需要多作處理</a:t>
            </a:r>
            <a:r>
              <a:rPr lang="en-US" altLang="zh-CN" sz="3200" b="0" strike="noStrike" spc="-1" dirty="0">
                <a:latin typeface="微軟正黑體"/>
                <a:ea typeface="微軟正黑體"/>
              </a:rPr>
              <a:t>(</a:t>
            </a:r>
            <a:r>
              <a:rPr lang="zh-CN" altLang="en-US" sz="3200" b="0" strike="noStrike" spc="-1" dirty="0">
                <a:latin typeface="微軟正黑體"/>
                <a:ea typeface="微軟正黑體"/>
              </a:rPr>
              <a:t>分詞</a:t>
            </a:r>
            <a:r>
              <a:rPr lang="en-US" altLang="zh-CN" sz="3200" b="0" strike="noStrike" spc="-1" dirty="0">
                <a:latin typeface="微軟正黑體"/>
                <a:ea typeface="微軟正黑體"/>
              </a:rPr>
              <a:t>)</a:t>
            </a:r>
          </a:p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3200" b="0" strike="noStrike" spc="-1" dirty="0">
                <a:latin typeface="微軟正黑體"/>
                <a:ea typeface="微軟正黑體"/>
              </a:rPr>
              <a:t>改善訓練資料比改變參數更有用</a:t>
            </a:r>
            <a:endParaRPr lang="en-US" altLang="zh-CN" sz="3200" b="0" strike="noStrike" spc="-1" dirty="0">
              <a:latin typeface="微軟正黑體"/>
              <a:ea typeface="微軟正黑體"/>
            </a:endParaRPr>
          </a:p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3200" b="0" strike="noStrike" spc="-1" dirty="0">
                <a:latin typeface="微軟正黑體"/>
                <a:ea typeface="微軟正黑體"/>
              </a:rPr>
              <a:t>資料局部性也會影響結果</a:t>
            </a:r>
            <a:endParaRPr lang="en-US" sz="3200" b="0" strike="noStrike" spc="-1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00669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 dirty="0" err="1">
                <a:latin typeface="微軟正黑體"/>
                <a:ea typeface="微軟正黑體"/>
              </a:rPr>
              <a:t>結論</a:t>
            </a:r>
            <a:endParaRPr lang="en-US" sz="6000" b="0" strike="noStrike" spc="-1" dirty="0">
              <a:latin typeface="微軟正黑體"/>
              <a:ea typeface="微軟正黑體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微軟正黑體"/>
                <a:ea typeface="微軟正黑體"/>
              </a:rPr>
              <a:t>僅過濾特殊字元及使用有效資料已能達成約5~7成的精準度</a:t>
            </a: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微軟正黑體"/>
              <a:ea typeface="微軟正黑體"/>
            </a:endParaRP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改善訓練的資料，例：過濾步驟或名稱裡的廣告訊息</a:t>
            </a:r>
            <a:r>
              <a:rPr lang="en-US" sz="3200" b="0" strike="noStrike" spc="-1" dirty="0">
                <a:latin typeface="微軟正黑體"/>
                <a:ea typeface="微軟正黑體"/>
              </a:rPr>
              <a:t>...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等</a:t>
            </a:r>
            <a:r>
              <a:rPr lang="en-US" sz="3200" b="0" strike="noStrike" spc="-1" dirty="0">
                <a:latin typeface="微軟正黑體"/>
                <a:ea typeface="微軟正黑體"/>
              </a:rPr>
              <a:t>。</a:t>
            </a: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微軟正黑體"/>
              <a:ea typeface="微軟正黑體"/>
            </a:endParaRP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多抓取幾個網站的資料增加食譜數量</a:t>
            </a:r>
            <a:r>
              <a:rPr lang="en-US" sz="3200" b="0" strike="noStrike" spc="-1" dirty="0">
                <a:latin typeface="微軟正黑體"/>
                <a:ea typeface="微軟正黑體"/>
              </a:rPr>
              <a:t> (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尤其非中式的食譜</a:t>
            </a:r>
            <a:r>
              <a:rPr lang="en-US" sz="3200" b="0" strike="noStrike" spc="-1" dirty="0">
                <a:latin typeface="微軟正黑體"/>
                <a:ea typeface="微軟正黑體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470735"/>
            <a:ext cx="9071640" cy="92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6000" b="0" strike="noStrike" spc="-1" dirty="0">
                <a:latin typeface="微軟正黑體"/>
                <a:ea typeface="微軟正黑體"/>
              </a:rPr>
              <a:t>資源</a:t>
            </a:r>
            <a:endParaRPr lang="en-US" sz="6000" b="0" strike="noStrike" spc="-1" dirty="0">
              <a:latin typeface="微軟正黑體"/>
              <a:ea typeface="微軟正黑體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Fasttext</a:t>
            </a:r>
            <a:endParaRPr lang="en-US" sz="3200" spc="-1" dirty="0">
              <a:latin typeface="微軟正黑體"/>
              <a:ea typeface="微軟正黑體"/>
            </a:endParaRPr>
          </a:p>
          <a:p>
            <a:pPr marL="889200" lvl="1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微軟正黑體"/>
                <a:ea typeface="微軟正黑體"/>
                <a:hlinkClick r:id="rId2"/>
              </a:rPr>
              <a:t>https://github.com/facebookresearch/fastText</a:t>
            </a:r>
            <a:endParaRPr lang="en-US" sz="3200" b="0" strike="noStrike" spc="-1" dirty="0">
              <a:latin typeface="微軟正黑體"/>
              <a:ea typeface="微軟正黑體"/>
            </a:endParaRPr>
          </a:p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3200" spc="-1" dirty="0">
                <a:latin typeface="微軟正黑體"/>
                <a:ea typeface="微軟正黑體"/>
              </a:rPr>
              <a:t>專題</a:t>
            </a:r>
            <a:r>
              <a:rPr lang="en-US" altLang="zh-CN" sz="3200" spc="-1" dirty="0" err="1">
                <a:latin typeface="微軟正黑體"/>
                <a:ea typeface="微軟正黑體"/>
              </a:rPr>
              <a:t>Github</a:t>
            </a:r>
            <a:r>
              <a:rPr lang="zh-TW" altLang="en-US" sz="3200" spc="-1" dirty="0">
                <a:latin typeface="微軟正黑體"/>
                <a:ea typeface="微軟正黑體"/>
              </a:rPr>
              <a:t> </a:t>
            </a:r>
            <a:r>
              <a:rPr lang="en-US" altLang="zh-TW" sz="3200" spc="-1" dirty="0">
                <a:latin typeface="微軟正黑體"/>
                <a:ea typeface="微軟正黑體"/>
              </a:rPr>
              <a:t>Repository</a:t>
            </a:r>
          </a:p>
          <a:p>
            <a:pPr marL="889200" lvl="1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TW" sz="3200" spc="-1" dirty="0">
                <a:latin typeface="微軟正黑體"/>
                <a:ea typeface="微軟正黑體"/>
                <a:hlinkClick r:id="rId3"/>
              </a:rPr>
              <a:t>https://github.com/Florencea/nn-final</a:t>
            </a:r>
            <a:endParaRPr lang="en-US" altLang="zh-TW" sz="3200" spc="-1" dirty="0">
              <a:latin typeface="微軟正黑體"/>
              <a:ea typeface="微軟正黑體"/>
            </a:endParaRPr>
          </a:p>
          <a:p>
            <a:pPr marL="565200" lvl="1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</a:pPr>
            <a:endParaRPr lang="en-US" altLang="zh-TW" sz="3200" spc="-1" dirty="0">
              <a:latin typeface="微軟正黑體"/>
              <a:ea typeface="微軟正黑體"/>
            </a:endParaRPr>
          </a:p>
          <a:p>
            <a:pPr marL="889200" lvl="1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52024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微軟正黑體"/>
                <a:ea typeface="微軟正黑體"/>
              </a:rPr>
              <a:t>動機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32360" y="172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有些食譜網站沒有食譜分類的資訊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食譜分類的資訊非常雜亂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89" name="圖片 88"/>
          <p:cNvPicPr/>
          <p:nvPr/>
        </p:nvPicPr>
        <p:blipFill>
          <a:blip r:embed="rId2"/>
          <a:stretch/>
        </p:blipFill>
        <p:spPr>
          <a:xfrm>
            <a:off x="1152000" y="3672000"/>
            <a:ext cx="6791040" cy="11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微軟正黑體"/>
                <a:ea typeface="微軟正黑體"/>
              </a:rPr>
              <a:t>資料來源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台灣好食材 (</a:t>
            </a:r>
            <a:r>
              <a:rPr lang="en-US" sz="3200" b="0" strike="noStrike" spc="-1">
                <a:latin typeface="微軟正黑體"/>
                <a:ea typeface="微軟正黑體"/>
                <a:hlinkClick r:id="rId2"/>
              </a:rPr>
              <a:t>https://shop.fooding.com.tw/</a:t>
            </a:r>
            <a:r>
              <a:rPr lang="en-US" sz="3200" b="0" strike="noStrike" spc="-1">
                <a:latin typeface="微軟正黑體"/>
                <a:ea typeface="微軟正黑體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楊桃美食網 (</a:t>
            </a:r>
            <a:r>
              <a:rPr lang="en-US" sz="3200" b="0" strike="noStrike" spc="-1">
                <a:latin typeface="微軟正黑體"/>
                <a:ea typeface="微軟正黑體"/>
                <a:hlinkClick r:id="rId3"/>
              </a:rPr>
              <a:t>https://www.ytower.com.tw/</a:t>
            </a:r>
            <a:r>
              <a:rPr lang="en-US" sz="3200" b="0" strike="noStrike" spc="-1">
                <a:latin typeface="微軟正黑體"/>
                <a:ea typeface="微軟正黑體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自由時報 (</a:t>
            </a:r>
            <a:r>
              <a:rPr lang="en-US" sz="3200" b="0" strike="noStrike" spc="-1">
                <a:latin typeface="微軟正黑體"/>
                <a:ea typeface="微軟正黑體"/>
                <a:hlinkClick r:id="rId4"/>
              </a:rPr>
              <a:t>http://food.ltn.com.tw/</a:t>
            </a:r>
            <a:r>
              <a:rPr lang="en-US" sz="3200" b="0" strike="noStrike" spc="-1">
                <a:latin typeface="微軟正黑體"/>
                <a:ea typeface="微軟正黑體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微軟正黑體"/>
                <a:ea typeface="微軟正黑體"/>
              </a:rPr>
              <a:t>訓練資料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食譜名稱</a:t>
            </a:r>
            <a:r>
              <a:rPr lang="en-US" sz="3200" b="0" strike="noStrike" spc="-1" dirty="0">
                <a:latin typeface="微軟正黑體"/>
                <a:ea typeface="微軟正黑體"/>
              </a:rPr>
              <a:t>(name)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食譜介紹</a:t>
            </a:r>
            <a:r>
              <a:rPr lang="en-US" sz="3200" b="0" strike="noStrike" spc="-1" dirty="0">
                <a:latin typeface="微軟正黑體"/>
                <a:ea typeface="微軟正黑體"/>
              </a:rPr>
              <a:t>(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只有一個網站有</a:t>
            </a:r>
            <a:r>
              <a:rPr lang="en-US" sz="3200" b="0" strike="noStrike" spc="-1" dirty="0">
                <a:latin typeface="微軟正黑體"/>
                <a:ea typeface="微軟正黑體"/>
              </a:rPr>
              <a:t>)(intro)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食譜步驟</a:t>
            </a:r>
            <a:r>
              <a:rPr lang="en-US" sz="3200" b="0" strike="noStrike" spc="-1" dirty="0">
                <a:latin typeface="微軟正黑體"/>
                <a:ea typeface="微軟正黑體"/>
              </a:rPr>
              <a:t>(steps)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微軟正黑體"/>
                <a:ea typeface="微軟正黑體"/>
              </a:rPr>
              <a:t>流程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爬取各網站食譜資料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合併原始資料表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分離未分類食譜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製作標記訓練資料</a:t>
            </a:r>
            <a:r>
              <a:rPr lang="en-US" sz="3200" b="0" strike="noStrike" spc="-1" dirty="0">
                <a:latin typeface="微軟正黑體"/>
                <a:ea typeface="微軟正黑體"/>
              </a:rPr>
              <a:t>(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若使用到的屬性為空資料則不採用</a:t>
            </a:r>
            <a:r>
              <a:rPr lang="en-US" sz="3200" b="0" strike="noStrike" spc="-1" dirty="0">
                <a:latin typeface="微軟正黑體"/>
                <a:ea typeface="微軟正黑體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altLang="en-US" sz="3200" b="0" strike="noStrike" spc="-1" dirty="0">
                <a:latin typeface="微軟正黑體"/>
                <a:ea typeface="微軟正黑體"/>
              </a:rPr>
              <a:t>資料抽樣跑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Fasttext</a:t>
            </a:r>
            <a:r>
              <a:rPr lang="zh-CN" altLang="en-US" sz="3200" b="0" strike="noStrike" spc="-1" dirty="0">
                <a:latin typeface="微軟正黑體"/>
                <a:ea typeface="微軟正黑體"/>
              </a:rPr>
              <a:t>並測試結果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 dirty="0" err="1">
                <a:latin typeface="微軟正黑體"/>
                <a:ea typeface="微軟正黑體"/>
              </a:rPr>
              <a:t>流程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資料欄位欄位空缺食譜： 32219 筆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已分類食譜： 43285 筆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微軟正黑體"/>
                <a:ea typeface="微軟正黑體"/>
              </a:rPr>
              <a:t>未分類食譜： 1606 筆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470735"/>
            <a:ext cx="9071640" cy="92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6000" spc="-1" dirty="0">
                <a:latin typeface="微軟正黑體"/>
                <a:ea typeface="微軟正黑體"/>
              </a:rPr>
              <a:t>組合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B2664E-12BF-734F-B3D1-E7B91774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23" y="1721341"/>
            <a:ext cx="3524394" cy="4116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微軟正黑體"/>
                <a:ea typeface="微軟正黑體"/>
              </a:rPr>
              <a:t>參數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7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3500" lnSpcReduction="20000"/>
          </a:bodyPr>
          <a:lstStyle/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lr，learning</a:t>
            </a:r>
            <a:r>
              <a:rPr lang="en-US" sz="3200" b="0" strike="noStrike" spc="-1" dirty="0">
                <a:latin typeface="微軟正黑體"/>
                <a:ea typeface="微軟正黑體"/>
              </a:rPr>
              <a:t> rate(0則模型不再變更)(0.1~1.0)，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預設值lr</a:t>
            </a:r>
            <a:r>
              <a:rPr lang="en-US" sz="3200" b="0" strike="noStrike" spc="-1" dirty="0">
                <a:latin typeface="微軟正黑體"/>
                <a:ea typeface="微軟正黑體"/>
              </a:rPr>
              <a:t>=0.1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epoch，epoch</a:t>
            </a:r>
            <a:r>
              <a:rPr lang="en-US" sz="3200" b="0" strike="noStrike" spc="-1" dirty="0">
                <a:latin typeface="微軟正黑體"/>
                <a:ea typeface="微軟正黑體"/>
              </a:rPr>
              <a:t>(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會掃過資料幾次</a:t>
            </a:r>
            <a:r>
              <a:rPr lang="en-US" sz="3200" b="0" strike="noStrike" spc="-1" dirty="0">
                <a:latin typeface="微軟正黑體"/>
                <a:ea typeface="微軟正黑體"/>
              </a:rPr>
              <a:t>)(5~50)，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預設值epoch</a:t>
            </a:r>
            <a:r>
              <a:rPr lang="en-US" sz="3200" b="0" strike="noStrike" spc="-1" dirty="0">
                <a:latin typeface="微軟正黑體"/>
                <a:ea typeface="微軟正黑體"/>
              </a:rPr>
              <a:t>=5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word_ngrams，word</a:t>
            </a:r>
            <a:r>
              <a:rPr lang="en-US" sz="3200" b="0" strike="noStrike" spc="-1" dirty="0">
                <a:latin typeface="微軟正黑體"/>
                <a:ea typeface="微軟正黑體"/>
              </a:rPr>
              <a:t> N grams(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詞組</a:t>
            </a:r>
            <a:r>
              <a:rPr lang="en-US" sz="3200" b="0" strike="noStrike" spc="-1" dirty="0">
                <a:latin typeface="微軟正黑體"/>
                <a:ea typeface="微軟正黑體"/>
              </a:rPr>
              <a:t>)(1~5)，</a:t>
            </a:r>
            <a:r>
              <a:rPr lang="en-US" sz="3200" b="0" strike="noStrike" spc="-1" dirty="0" err="1">
                <a:latin typeface="微軟正黑體"/>
                <a:ea typeface="微軟正黑體"/>
              </a:rPr>
              <a:t>預設值word_ngrams</a:t>
            </a:r>
            <a:r>
              <a:rPr lang="en-US" sz="3200" b="0" strike="noStrike" spc="-1" dirty="0">
                <a:latin typeface="微軟正黑體"/>
                <a:ea typeface="微軟正黑體"/>
              </a:rPr>
              <a:t>=1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6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sample_rate，訓練資料中有多少比例拿來做模型，預設值sample_rate</a:t>
            </a:r>
            <a:r>
              <a:rPr lang="en-US" sz="3200" b="0" strike="noStrike" spc="-1" dirty="0">
                <a:latin typeface="微軟正黑體"/>
                <a:ea typeface="微軟正黑體"/>
              </a:rPr>
              <a:t>=0.9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微軟正黑體"/>
                <a:ea typeface="微軟正黑體"/>
              </a:rPr>
              <a:t>組合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微軟正黑體"/>
                <a:ea typeface="微軟正黑體"/>
              </a:rPr>
              <a:t>預設將各組合執行10次</a:t>
            </a:r>
            <a:r>
              <a:rPr lang="zh-CN" altLang="en-US" sz="3200" b="0" strike="noStrike" spc="-1" dirty="0">
                <a:latin typeface="微軟正黑體"/>
                <a:ea typeface="微軟正黑體"/>
              </a:rPr>
              <a:t>紀錄平均值與標準差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lr_list</a:t>
            </a:r>
            <a:r>
              <a:rPr lang="en-US" sz="3200" b="0" strike="noStrike" spc="-1" dirty="0">
                <a:latin typeface="微軟正黑體"/>
                <a:ea typeface="微軟正黑體"/>
              </a:rPr>
              <a:t> = [0.1, 0.2, 0.3, 0.4, 0.5, 0.6]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epoch_list</a:t>
            </a:r>
            <a:r>
              <a:rPr lang="en-US" sz="3200" b="0" strike="noStrike" spc="-1" dirty="0">
                <a:latin typeface="微軟正黑體"/>
                <a:ea typeface="微軟正黑體"/>
              </a:rPr>
              <a:t> = [5, 10, 15, 20, 25, 30, 35, 40, 45, 50]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微軟正黑體"/>
                <a:ea typeface="微軟正黑體"/>
              </a:rPr>
              <a:t>word_ngrames</a:t>
            </a:r>
            <a:r>
              <a:rPr lang="en-US" sz="3200" b="0" strike="noStrike" spc="-1" dirty="0">
                <a:latin typeface="微軟正黑體"/>
                <a:ea typeface="微軟正黑體"/>
              </a:rPr>
              <a:t> = [</a:t>
            </a:r>
            <a:r>
              <a:rPr lang="en-US" sz="3200" spc="-1" dirty="0">
                <a:latin typeface="微軟正黑體"/>
                <a:ea typeface="微軟正黑體"/>
              </a:rPr>
              <a:t>1]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282</Words>
  <Application>Microsoft Macintosh PowerPoint</Application>
  <PresentationFormat>自訂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Arial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熊 原朗</cp:lastModifiedBy>
  <cp:revision>8</cp:revision>
  <dcterms:created xsi:type="dcterms:W3CDTF">2019-01-14T14:20:12Z</dcterms:created>
  <dcterms:modified xsi:type="dcterms:W3CDTF">2019-01-16T05:29:45Z</dcterms:modified>
  <dc:language>zh-TW</dc:language>
</cp:coreProperties>
</file>