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Amatic SC"/>
      <p:regular r:id="rId31"/>
      <p:bold r:id="rId32"/>
    </p:embeddedFont>
    <p:embeddedFont>
      <p:font typeface="Source Code Pr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AmaticSC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SourceCodePro-regular.fntdata"/><Relationship Id="rId10" Type="http://schemas.openxmlformats.org/officeDocument/2006/relationships/slide" Target="slides/slide5.xml"/><Relationship Id="rId32" Type="http://schemas.openxmlformats.org/officeDocument/2006/relationships/font" Target="fonts/AmaticSC-bold.fntdata"/><Relationship Id="rId13" Type="http://schemas.openxmlformats.org/officeDocument/2006/relationships/slide" Target="slides/slide8.xml"/><Relationship Id="rId35" Type="http://schemas.openxmlformats.org/officeDocument/2006/relationships/font" Target="fonts/SourceCodePro-italic.fntdata"/><Relationship Id="rId12" Type="http://schemas.openxmlformats.org/officeDocument/2006/relationships/slide" Target="slides/slide7.xml"/><Relationship Id="rId34" Type="http://schemas.openxmlformats.org/officeDocument/2006/relationships/font" Target="fonts/SourceCodePr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SourceCodePr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158e15694f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2158e15694f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e9d6fddb66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e9d6fddb66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158e15694f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158e15694f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e9d6fddb66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e9d6fddb66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9d6fddb66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9d6fddb66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e9d6fddb66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e9d6fddb66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158e15694f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158e15694f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e9d6fddb66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e9d6fddb66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e9d6fddb66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e9d6fddb66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e9d6fddb66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e9d6fddb66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e9d6fddb66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e9d6fddb66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e9d6fddb66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e9d6fddb66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158e15694f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158e15694f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e9d6fddb66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e9d6fddb66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e9d6fddb66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e9d6fddb66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158e15694f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158e15694f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e9d6fddb66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e9d6fddb66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158e15694f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158e15694f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158e15694f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158e15694f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158e15694f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158e15694f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e9d6fddb6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e9d6fddb6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9d6fddb66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9d6fddb6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e9d6fddb66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e9d6fddb66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e9d6fddb66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e9d6fddb66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158e15694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158e15694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latform.who.int/mortality/themes/theme-details/MDB/all-causes" TargetMode="External"/><Relationship Id="rId4" Type="http://schemas.openxmlformats.org/officeDocument/2006/relationships/hyperlink" Target="https://databank.worldbank.org/source/world-development-indicators#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idx="4294967295" type="ctrTitle"/>
          </p:nvPr>
        </p:nvSpPr>
        <p:spPr>
          <a:xfrm>
            <a:off x="1223100" y="1987275"/>
            <a:ext cx="6697800" cy="8226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100"/>
              <a:t>Causas de mortalidad en el mundo</a:t>
            </a:r>
            <a:endParaRPr sz="5100"/>
          </a:p>
        </p:txBody>
      </p:sp>
      <p:sp>
        <p:nvSpPr>
          <p:cNvPr id="58" name="Google Shape;58;p13"/>
          <p:cNvSpPr txBox="1"/>
          <p:nvPr/>
        </p:nvSpPr>
        <p:spPr>
          <a:xfrm>
            <a:off x="1785000" y="4250150"/>
            <a:ext cx="5574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7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Florencia Rios - Proyecto</a:t>
            </a:r>
            <a:endParaRPr sz="27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Algunas visualizaciones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3"/>
          <p:cNvSpPr txBox="1"/>
          <p:nvPr>
            <p:ph idx="4294967295" type="title"/>
          </p:nvPr>
        </p:nvSpPr>
        <p:spPr>
          <a:xfrm>
            <a:off x="506850" y="1822500"/>
            <a:ext cx="2835600" cy="14985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Porcentajes de causas de muerte</a:t>
            </a:r>
            <a:endParaRPr/>
          </a:p>
        </p:txBody>
      </p:sp>
      <p:pic>
        <p:nvPicPr>
          <p:cNvPr id="117" name="Google Shape;11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3550" y="369583"/>
            <a:ext cx="5316649" cy="4404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outliers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265500" y="1460125"/>
            <a:ext cx="4045200" cy="232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outliers de las variables continuas sin </a:t>
            </a:r>
            <a:r>
              <a:rPr lang="es-419"/>
              <a:t>ningún</a:t>
            </a:r>
            <a:r>
              <a:rPr lang="es-419"/>
              <a:t> filtro</a:t>
            </a:r>
            <a:endParaRPr/>
          </a:p>
        </p:txBody>
      </p:sp>
      <p:pic>
        <p:nvPicPr>
          <p:cNvPr id="128" name="Google Shape;12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7575" y="699325"/>
            <a:ext cx="4137399" cy="374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Análisis</a:t>
            </a:r>
            <a:endParaRPr/>
          </a:p>
        </p:txBody>
      </p:sp>
      <p:sp>
        <p:nvSpPr>
          <p:cNvPr id="134" name="Google Shape;134;p26"/>
          <p:cNvSpPr txBox="1"/>
          <p:nvPr>
            <p:ph idx="1" type="body"/>
          </p:nvPr>
        </p:nvSpPr>
        <p:spPr>
          <a:xfrm>
            <a:off x="311700" y="1523550"/>
            <a:ext cx="8520600" cy="20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Hay muchos outliers en las variables numéricas, por lo que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profundicé en cada una agregando los filtros: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-419"/>
              <a:t>Años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/>
              <a:t>Grupo etario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/>
              <a:t>Causas de muerte diferenciadas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0488" y="599800"/>
            <a:ext cx="6013077" cy="3781149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7"/>
          <p:cNvSpPr txBox="1"/>
          <p:nvPr>
            <p:ph idx="4294967295" type="subTitle"/>
          </p:nvPr>
        </p:nvSpPr>
        <p:spPr>
          <a:xfrm>
            <a:off x="155850" y="965550"/>
            <a:ext cx="3351000" cy="32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Ya habiendo agregado los filtros, desaparecen los outliers.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Es decir, que se deben a la gran variedad de atributos.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Por lo que voy a realizar una transformación para no eliminar datos importantes.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análisis</a:t>
            </a:r>
            <a:r>
              <a:rPr lang="es-419"/>
              <a:t> de simetría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Análisis</a:t>
            </a:r>
            <a:r>
              <a:rPr lang="es-419"/>
              <a:t> antes de la normalización</a:t>
            </a:r>
            <a:endParaRPr/>
          </a:p>
        </p:txBody>
      </p:sp>
      <p:sp>
        <p:nvSpPr>
          <p:cNvPr id="151" name="Google Shape;151;p29"/>
          <p:cNvSpPr txBox="1"/>
          <p:nvPr>
            <p:ph idx="1" type="body"/>
          </p:nvPr>
        </p:nvSpPr>
        <p:spPr>
          <a:xfrm>
            <a:off x="311700" y="1827900"/>
            <a:ext cx="8520600" cy="14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Para resolver el problema de outliers, primero analizo las asimetrías.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Grafique</a:t>
            </a:r>
            <a:r>
              <a:rPr lang="es-419"/>
              <a:t> las variables numéricas usando boxplot o histogramas para poder visualizar la simetría o a</a:t>
            </a:r>
            <a:r>
              <a:rPr lang="es-419"/>
              <a:t>simetría</a:t>
            </a:r>
            <a:r>
              <a:rPr lang="es-419"/>
              <a:t> de las mismas.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4988" y="569675"/>
            <a:ext cx="5595384" cy="378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30"/>
          <p:cNvSpPr txBox="1"/>
          <p:nvPr/>
        </p:nvSpPr>
        <p:spPr>
          <a:xfrm>
            <a:off x="320150" y="1813750"/>
            <a:ext cx="2731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Por ejemplo, la variable </a:t>
            </a:r>
            <a:r>
              <a:rPr b="1" lang="es-419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Number</a:t>
            </a:r>
            <a:r>
              <a:rPr lang="es-419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está sesgado a derecha.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/>
        </p:nvSpPr>
        <p:spPr>
          <a:xfrm>
            <a:off x="298800" y="2050063"/>
            <a:ext cx="2731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Por lo que, la transformé con la técnica de transformación logarítmica y quedó mucho más normalizada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63" name="Google Shape;16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6900" y="484650"/>
            <a:ext cx="5811176" cy="414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200">
                <a:solidFill>
                  <a:schemeClr val="accent1"/>
                </a:solidFill>
              </a:rPr>
              <a:t>Objetivo y tipo de problema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type="title"/>
          </p:nvPr>
        </p:nvSpPr>
        <p:spPr>
          <a:xfrm>
            <a:off x="2223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720"/>
              <a:t>Hice lo mismo con el resto de las variables numéricas y pude resolver el problema</a:t>
            </a:r>
            <a:endParaRPr sz="3720"/>
          </a:p>
        </p:txBody>
      </p:sp>
      <p:pic>
        <p:nvPicPr>
          <p:cNvPr id="169" name="Google Shape;16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9725" y="161050"/>
            <a:ext cx="3257901" cy="233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3675" y="2663525"/>
            <a:ext cx="3286954" cy="2353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32"/>
          <p:cNvSpPr/>
          <p:nvPr/>
        </p:nvSpPr>
        <p:spPr>
          <a:xfrm rot="5400000">
            <a:off x="7585406" y="1255601"/>
            <a:ext cx="1134300" cy="11256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9FC5E8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/>
          <p:nvPr>
            <p:ph type="title"/>
          </p:nvPr>
        </p:nvSpPr>
        <p:spPr>
          <a:xfrm>
            <a:off x="311700" y="1103025"/>
            <a:ext cx="3103200" cy="11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Analizando </a:t>
            </a:r>
            <a:r>
              <a:rPr lang="es-419"/>
              <a:t>cuántos</a:t>
            </a:r>
            <a:r>
              <a:rPr lang="es-419"/>
              <a:t> fallecen más: </a:t>
            </a:r>
            <a:r>
              <a:rPr lang="es-419"/>
              <a:t>según</a:t>
            </a:r>
            <a:r>
              <a:rPr lang="es-419"/>
              <a:t> rango etario</a:t>
            </a:r>
            <a:endParaRPr/>
          </a:p>
        </p:txBody>
      </p:sp>
      <p:sp>
        <p:nvSpPr>
          <p:cNvPr id="177" name="Google Shape;177;p33"/>
          <p:cNvSpPr txBox="1"/>
          <p:nvPr>
            <p:ph idx="1" type="body"/>
          </p:nvPr>
        </p:nvSpPr>
        <p:spPr>
          <a:xfrm>
            <a:off x="311700" y="2280475"/>
            <a:ext cx="2808000" cy="13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600"/>
              <a:t>La cantidad de grupos etarios en este dataset son casi uniformes</a:t>
            </a:r>
            <a:endParaRPr sz="1600"/>
          </a:p>
        </p:txBody>
      </p:sp>
      <p:pic>
        <p:nvPicPr>
          <p:cNvPr id="178" name="Google Shape;17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3100" y="152400"/>
            <a:ext cx="4768662" cy="4838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/>
          <p:nvPr>
            <p:ph type="title"/>
          </p:nvPr>
        </p:nvSpPr>
        <p:spPr>
          <a:xfrm>
            <a:off x="363650" y="1206925"/>
            <a:ext cx="3103200" cy="112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Analizando cuantos fallecen más: según sexo</a:t>
            </a:r>
            <a:endParaRPr/>
          </a:p>
        </p:txBody>
      </p:sp>
      <p:sp>
        <p:nvSpPr>
          <p:cNvPr id="184" name="Google Shape;184;p34"/>
          <p:cNvSpPr txBox="1"/>
          <p:nvPr>
            <p:ph idx="1" type="body"/>
          </p:nvPr>
        </p:nvSpPr>
        <p:spPr>
          <a:xfrm>
            <a:off x="311700" y="2280475"/>
            <a:ext cx="2808000" cy="13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600"/>
              <a:t>La cantidad de personas en cada sexo en este dataset son casi uniformes</a:t>
            </a:r>
            <a:endParaRPr sz="1600"/>
          </a:p>
        </p:txBody>
      </p:sp>
      <p:pic>
        <p:nvPicPr>
          <p:cNvPr id="185" name="Google Shape;18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2942" y="0"/>
            <a:ext cx="5103317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/>
          <p:nvPr>
            <p:ph type="title"/>
          </p:nvPr>
        </p:nvSpPr>
        <p:spPr>
          <a:xfrm>
            <a:off x="1287400" y="6120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que los datos estén balanceados, ayuda a una mejor predicción</a:t>
            </a:r>
            <a:endParaRPr/>
          </a:p>
        </p:txBody>
      </p:sp>
      <p:pic>
        <p:nvPicPr>
          <p:cNvPr id="191" name="Google Shape;19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2350" y="2571750"/>
            <a:ext cx="2436001" cy="2436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conclusión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7"/>
          <p:cNvSpPr txBox="1"/>
          <p:nvPr>
            <p:ph idx="4294967295" type="title"/>
          </p:nvPr>
        </p:nvSpPr>
        <p:spPr>
          <a:xfrm>
            <a:off x="787950" y="790050"/>
            <a:ext cx="7568100" cy="35634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 el tratamiento que le di al dataset final, espero que el modelo ayude a predecir correctamente las posibles causas de muerte en el contexto de cada país. Y, por ende, ayude en una mejor visualización de </a:t>
            </a:r>
            <a:r>
              <a:rPr lang="es-419"/>
              <a:t>cuáles</a:t>
            </a:r>
            <a:r>
              <a:rPr lang="es-419"/>
              <a:t> políticas o inversiones faltan en cada uno de los </a:t>
            </a:r>
            <a:r>
              <a:rPr lang="es-419"/>
              <a:t>países</a:t>
            </a:r>
            <a:r>
              <a:rPr lang="es-419"/>
              <a:t>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>
            <p:ph idx="4294967295" type="title"/>
          </p:nvPr>
        </p:nvSpPr>
        <p:spPr>
          <a:xfrm>
            <a:off x="1866300" y="874050"/>
            <a:ext cx="5411400" cy="33954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El objetivo es poder predecir la causa de muerte de una persona, dada su edad en un rango dado, tendencia a lo largo de los años, pais y sexo.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>
            <p:ph idx="4294967295" type="title"/>
          </p:nvPr>
        </p:nvSpPr>
        <p:spPr>
          <a:xfrm>
            <a:off x="1866300" y="1181700"/>
            <a:ext cx="5411400" cy="27801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800"/>
              <a:t>Este modelo también va a seguir los patrones de la inversión en salud de cada país y sus porcentaje de pobreza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Data </a:t>
            </a:r>
            <a:r>
              <a:rPr lang="es-419"/>
              <a:t>acquisition</a:t>
            </a:r>
            <a:br>
              <a:rPr lang="es-419"/>
            </a:br>
            <a:r>
              <a:rPr lang="es-419"/>
              <a:t>info atributos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 donde obtuve los datos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783600"/>
            <a:ext cx="8520600" cy="25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/>
              <a:t>World Health Organization: extraje los datos de algunas causas de muerte en distintos países, por país, sexo y rango etario.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/>
              <a:t>World Bank Group: extraje datos sobre la inversión en el sistema de salud </a:t>
            </a:r>
            <a:r>
              <a:rPr lang="es-419"/>
              <a:t>público</a:t>
            </a:r>
            <a:r>
              <a:rPr lang="es-419"/>
              <a:t>/privado y el porcentaje de población por debajo de la línea de pobreza en los distintos países.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Links a las organizaciones anteriores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655500"/>
            <a:ext cx="8520600" cy="26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/>
              <a:t>World Health Organization: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u="sng">
                <a:solidFill>
                  <a:schemeClr val="hlink"/>
                </a:solidFill>
                <a:hlinkClick r:id="rId3"/>
              </a:rPr>
              <a:t>https://platform.who.int/mortality/themes/theme-details/MDB/all-causes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-419"/>
              <a:t>World Bank Group: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u="sng">
                <a:solidFill>
                  <a:schemeClr val="hlink"/>
                </a:solidFill>
                <a:hlinkClick r:id="rId4"/>
              </a:rPr>
              <a:t>https://databank.worldbank.org/source/world-development-indicators#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Información de las columnas finales</a:t>
            </a:r>
            <a:endParaRPr/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45025"/>
            <a:ext cx="8839202" cy="26563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265500" y="1763475"/>
            <a:ext cx="3909900" cy="102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622"/>
              <a:t>Causas de muerte</a:t>
            </a:r>
            <a:endParaRPr sz="5622"/>
          </a:p>
        </p:txBody>
      </p:sp>
      <p:sp>
        <p:nvSpPr>
          <p:cNvPr id="104" name="Google Shape;104;p21"/>
          <p:cNvSpPr txBox="1"/>
          <p:nvPr>
            <p:ph idx="1" type="subTitle"/>
          </p:nvPr>
        </p:nvSpPr>
        <p:spPr>
          <a:xfrm>
            <a:off x="130200" y="2862498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Estas son las causas de muerte que aparecen en el modelo</a:t>
            </a:r>
            <a:endParaRPr/>
          </a:p>
        </p:txBody>
      </p:sp>
      <p:sp>
        <p:nvSpPr>
          <p:cNvPr id="105" name="Google Shape;105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s-419" sz="1695"/>
              <a:t>Cardiovascular diseases</a:t>
            </a:r>
            <a:endParaRPr sz="169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s-419" sz="1695"/>
              <a:t>Lower respiratory infections</a:t>
            </a:r>
            <a:endParaRPr sz="169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s-419" sz="1695"/>
              <a:t>Diabetes mellitus</a:t>
            </a:r>
            <a:endParaRPr sz="169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s-419" sz="1695"/>
              <a:t>Tuberculosis</a:t>
            </a:r>
            <a:endParaRPr sz="169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s-419" sz="1695"/>
              <a:t>Diarrhoeal diseases</a:t>
            </a:r>
            <a:endParaRPr sz="169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s-419" sz="1695"/>
              <a:t>Hepatitis B</a:t>
            </a:r>
            <a:endParaRPr sz="169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s-419" sz="1695"/>
              <a:t>Low birth weight</a:t>
            </a:r>
            <a:endParaRPr sz="169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s-419" sz="1695"/>
              <a:t>HIV</a:t>
            </a:r>
            <a:endParaRPr sz="169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s-419" sz="1695"/>
              <a:t>COVID-19</a:t>
            </a:r>
            <a:endParaRPr sz="169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rPr lang="es-419" sz="1695"/>
              <a:t>Hepatitis C</a:t>
            </a:r>
            <a:endParaRPr sz="1695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