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Amatic SC"/>
      <p:regular r:id="rId40"/>
      <p:bold r:id="rId41"/>
    </p:embeddedFont>
    <p:embeddedFont>
      <p:font typeface="Source Code Pr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maticSC-regular.fntdata"/><Relationship Id="rId20" Type="http://schemas.openxmlformats.org/officeDocument/2006/relationships/slide" Target="slides/slide15.xml"/><Relationship Id="rId42" Type="http://schemas.openxmlformats.org/officeDocument/2006/relationships/font" Target="fonts/SourceCodePro-regular.fntdata"/><Relationship Id="rId41" Type="http://schemas.openxmlformats.org/officeDocument/2006/relationships/font" Target="fonts/AmaticSC-bold.fntdata"/><Relationship Id="rId22" Type="http://schemas.openxmlformats.org/officeDocument/2006/relationships/slide" Target="slides/slide17.xml"/><Relationship Id="rId44" Type="http://schemas.openxmlformats.org/officeDocument/2006/relationships/font" Target="fonts/SourceCodePro-italic.fntdata"/><Relationship Id="rId21" Type="http://schemas.openxmlformats.org/officeDocument/2006/relationships/slide" Target="slides/slide16.xml"/><Relationship Id="rId43" Type="http://schemas.openxmlformats.org/officeDocument/2006/relationships/font" Target="fonts/SourceCodePr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9d6fddb6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9d6fddb6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9d6fddb6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9d6fddb6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9d6fddb66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9d6fddb66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9d6fddb6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9d6fddb6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9d6fddb66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9d6fddb6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9d6fddb66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9d6fddb66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9d6fddb66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9d6fddb6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9d6fddb66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9d6fddb66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9d6fddb66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9d6fddb66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9d6fddb66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9d6fddb66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9d6fddb6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9d6fddb6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9d6fddb66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9d6fddb66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9d6fddb66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9d6fddb66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9d6fddb66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e9d6fddb6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9d6fddb6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e9d6fddb6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9d6fddb66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e9d6fddb66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9d6fddb66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e9d6fddb6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9d6fddb66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e9d6fddb6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e9d6fddb66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e9d6fddb66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9d6fddb66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e9d6fddb66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e9d6fddb66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e9d6fddb66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9d6fddb6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9d6fddb6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9d6fddb66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e9d6fddb66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e9d6fddb66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e9d6fddb6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e9d6fddb66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e9d6fddb66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e9d6fddb6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e9d6fddb6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e9d6fddb6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e9d6fddb6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9d6fddb6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9d6fddb6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9d6fddb6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9d6fddb6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9d6fddb6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9d6fddb6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9d6fddb6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9d6fddb6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9d6fddb6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9d6fddb6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9d6fddb6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9d6fddb6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latform.who.int/mortality/themes/theme-details/MDB/all-causes" TargetMode="External"/><Relationship Id="rId4" Type="http://schemas.openxmlformats.org/officeDocument/2006/relationships/hyperlink" Target="https://databank.worldbank.org/source/world-development-indicators#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Causas de mortalidad en el mundo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785000" y="4033675"/>
            <a:ext cx="5574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Florencia Rios - Proyecto</a:t>
            </a:r>
            <a:endParaRPr sz="27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Porcentajes de causas de muerte</a:t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925" y="1182225"/>
            <a:ext cx="4523911" cy="374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outliers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265500" y="1460125"/>
            <a:ext cx="4045200" cy="23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outliers de las variables continuas sin </a:t>
            </a:r>
            <a:r>
              <a:rPr lang="es-419"/>
              <a:t>ningún</a:t>
            </a:r>
            <a:r>
              <a:rPr lang="es-419"/>
              <a:t> filtro</a:t>
            </a:r>
            <a:endParaRPr/>
          </a:p>
        </p:txBody>
      </p:sp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7575" y="699325"/>
            <a:ext cx="4137399" cy="374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</a:t>
            </a:r>
            <a:endParaRPr/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Grafique</a:t>
            </a:r>
            <a:r>
              <a:rPr lang="es-419"/>
              <a:t> las variables </a:t>
            </a:r>
            <a:r>
              <a:rPr lang="es-419"/>
              <a:t>continuas</a:t>
            </a:r>
            <a:r>
              <a:rPr lang="es-419"/>
              <a:t> usando boxplot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Se ven muchos outliers, por lo que profundicé en cada variable agregando los filtros: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Años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Grupo etario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Causas de muerte diferenciadas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Y, pude notar que haciendo ese análisis, desaparecen los outliers. Es decir, que se deben a la gran variedad de atributos.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Un ejemplo del agregado de filtros</a:t>
            </a:r>
            <a:endParaRPr/>
          </a:p>
        </p:txBody>
      </p:sp>
      <p:pic>
        <p:nvPicPr>
          <p:cNvPr id="131" name="Google Shape;1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113" y="1188625"/>
            <a:ext cx="6013077" cy="378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</a:t>
            </a:r>
            <a:r>
              <a:rPr lang="es-419"/>
              <a:t> de simetría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</a:t>
            </a:r>
            <a:r>
              <a:rPr lang="es-419"/>
              <a:t> antes de la normalización</a:t>
            </a:r>
            <a:endParaRPr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11700" y="2253125"/>
            <a:ext cx="8520600" cy="10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Grafique</a:t>
            </a:r>
            <a:r>
              <a:rPr lang="es-419"/>
              <a:t> las variables </a:t>
            </a:r>
            <a:r>
              <a:rPr lang="es-419"/>
              <a:t>continuas</a:t>
            </a:r>
            <a:r>
              <a:rPr lang="es-419"/>
              <a:t> usando boxplot o histogramas para poder visualizar la simetría o a</a:t>
            </a:r>
            <a:r>
              <a:rPr lang="es-419"/>
              <a:t>simetría</a:t>
            </a:r>
            <a:r>
              <a:rPr lang="es-419"/>
              <a:t> de las mismas.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988" y="569675"/>
            <a:ext cx="5595384" cy="37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9"/>
          <p:cNvSpPr txBox="1"/>
          <p:nvPr/>
        </p:nvSpPr>
        <p:spPr>
          <a:xfrm>
            <a:off x="320150" y="1813750"/>
            <a:ext cx="2731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 ve que la variable </a:t>
            </a:r>
            <a:r>
              <a:rPr b="1"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Number</a:t>
            </a:r>
            <a:r>
              <a:rPr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está sesgado a derecha.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/>
        </p:nvSpPr>
        <p:spPr>
          <a:xfrm>
            <a:off x="298800" y="2050063"/>
            <a:ext cx="2731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 que usé para normalizar Number es np.log()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54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900" y="484650"/>
            <a:ext cx="5811176" cy="414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/>
        </p:nvSpPr>
        <p:spPr>
          <a:xfrm>
            <a:off x="320150" y="1813750"/>
            <a:ext cx="2731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 ve que la variable </a:t>
            </a:r>
            <a:r>
              <a:rPr b="1"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Percentage of cause-specific deaths out of total deaths</a:t>
            </a:r>
            <a:r>
              <a:rPr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está sesgado a derecha.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60" name="Google Shape;16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350" y="499838"/>
            <a:ext cx="5787252" cy="4143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200">
                <a:solidFill>
                  <a:schemeClr val="accent1"/>
                </a:solidFill>
              </a:rPr>
              <a:t>Objetivo y tipo de problema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/>
        </p:nvSpPr>
        <p:spPr>
          <a:xfrm>
            <a:off x="298800" y="2050063"/>
            <a:ext cx="2731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 que usé para normalizar </a:t>
            </a:r>
            <a:r>
              <a:rPr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Percentage of cause-specific deaths out of total deaths</a:t>
            </a:r>
            <a:r>
              <a:rPr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es np.sqrt()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66" name="Google Shape;1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0600" y="492188"/>
            <a:ext cx="5808602" cy="4159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/>
        </p:nvSpPr>
        <p:spPr>
          <a:xfrm>
            <a:off x="320150" y="1813750"/>
            <a:ext cx="2731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 ve que la variable </a:t>
            </a:r>
            <a:r>
              <a:rPr b="1"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Death rate per 100 000 population</a:t>
            </a:r>
            <a:r>
              <a:rPr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está sesgado a derecha.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72" name="Google Shape;1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350" y="152400"/>
            <a:ext cx="542146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/>
        </p:nvSpPr>
        <p:spPr>
          <a:xfrm>
            <a:off x="298800" y="2050063"/>
            <a:ext cx="2731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 que usé para normalizar </a:t>
            </a:r>
            <a:r>
              <a:rPr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Death rate per 100 000 population</a:t>
            </a:r>
            <a:r>
              <a:rPr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es np.log()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78" name="Google Shape;1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0600" y="1202538"/>
            <a:ext cx="5808601" cy="2738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/>
        </p:nvSpPr>
        <p:spPr>
          <a:xfrm>
            <a:off x="320150" y="525900"/>
            <a:ext cx="27318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 ve que la variable </a:t>
            </a:r>
            <a:r>
              <a:rPr b="1"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Current health expenditure (% of GDP)</a:t>
            </a:r>
            <a:r>
              <a:rPr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está levemente sesgado a derecha.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</a:t>
            </a:r>
            <a:r>
              <a:rPr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 la normalización que intenté, usando log o sqrt, lo que hizo fue sesgarlo a izquierda.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Así que, lo dejé como viene.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84" name="Google Shape;1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0775" y="152400"/>
            <a:ext cx="527552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/>
        </p:nvSpPr>
        <p:spPr>
          <a:xfrm>
            <a:off x="320150" y="1371150"/>
            <a:ext cx="2731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 ve que la variable </a:t>
            </a:r>
            <a:r>
              <a:rPr b="1"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Poverty headcount ratio at societal poverty line (% of population)</a:t>
            </a:r>
            <a:r>
              <a:rPr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está levemente sesgado a derecha.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90" name="Google Shape;1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350" y="613963"/>
            <a:ext cx="5787249" cy="3915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/>
        </p:nvSpPr>
        <p:spPr>
          <a:xfrm>
            <a:off x="298800" y="1509750"/>
            <a:ext cx="2731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 que usé para normalizar Poverty headcount ratio at societal poverty line (% of population) es np.log()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96" name="Google Shape;1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650" y="613963"/>
            <a:ext cx="5787249" cy="3915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title"/>
          </p:nvPr>
        </p:nvSpPr>
        <p:spPr>
          <a:xfrm>
            <a:off x="311700" y="1795750"/>
            <a:ext cx="3103200" cy="11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Analizando cuantos mueren más </a:t>
            </a:r>
            <a:r>
              <a:rPr lang="es-419"/>
              <a:t>según</a:t>
            </a:r>
            <a:r>
              <a:rPr lang="es-419"/>
              <a:t> rango etario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311700" y="2280475"/>
            <a:ext cx="2808000" cy="13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600"/>
              <a:t>La cantidad de grupos etarios en este dataset son casi uniformes</a:t>
            </a:r>
            <a:endParaRPr sz="1600"/>
          </a:p>
        </p:txBody>
      </p:sp>
      <p:pic>
        <p:nvPicPr>
          <p:cNvPr id="203" name="Google Shape;20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100" y="152400"/>
            <a:ext cx="4768662" cy="4838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type="title"/>
          </p:nvPr>
        </p:nvSpPr>
        <p:spPr>
          <a:xfrm>
            <a:off x="311700" y="1795750"/>
            <a:ext cx="3103200" cy="11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Analizando cuantos mueren más según sexo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9"/>
          <p:cNvSpPr txBox="1"/>
          <p:nvPr>
            <p:ph idx="1" type="body"/>
          </p:nvPr>
        </p:nvSpPr>
        <p:spPr>
          <a:xfrm>
            <a:off x="311700" y="2280475"/>
            <a:ext cx="2808000" cy="13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600"/>
              <a:t>La cantidad de personas en cada sexo en este dataset son casi uniformes</a:t>
            </a:r>
            <a:endParaRPr sz="1600"/>
          </a:p>
        </p:txBody>
      </p:sp>
      <p:pic>
        <p:nvPicPr>
          <p:cNvPr id="210" name="Google Shape;2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942" y="0"/>
            <a:ext cx="510331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Mapa de correlaciones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idx="4294967295" type="body"/>
          </p:nvPr>
        </p:nvSpPr>
        <p:spPr>
          <a:xfrm>
            <a:off x="930600" y="1809450"/>
            <a:ext cx="7606200" cy="15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000"/>
              <a:t>Transformé los valores categóricos a valores categóricos numéricos para poder ver el mapa de correlación.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339225"/>
            <a:ext cx="8520600" cy="29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El objetivo es poder predecir la causa de muerte de una persona, dada su edad en un rango dado, tendencia a lo largo de los años, pais y sexo.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Es un problema de tipo supervisado y de clasificación.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650" y="132313"/>
            <a:ext cx="5286900" cy="487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/>
          <p:nvPr/>
        </p:nvSpPr>
        <p:spPr>
          <a:xfrm>
            <a:off x="335550" y="678450"/>
            <a:ext cx="84729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Variables con correlación positiva, en orden decreciente: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-"/>
            </a:pPr>
            <a:r>
              <a:rPr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Death rate per 100 000 population con Percentage of cause-specific deaths out of total deaths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-"/>
            </a:pPr>
            <a:r>
              <a:rPr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Current health expenditure (% of GDP) con Region Name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-"/>
            </a:pPr>
            <a:r>
              <a:rPr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Death rate per 100 000 population con Number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-"/>
            </a:pPr>
            <a:r>
              <a:rPr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Percentage of cause-specific deaths out of total deaths con Number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-"/>
            </a:pPr>
            <a:r>
              <a:rPr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Death rate per 100 000 population con Age Group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-"/>
            </a:pPr>
            <a:r>
              <a:rPr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Current health expenditure (% of GDP) con Year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-"/>
            </a:pPr>
            <a:r>
              <a:rPr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Percentage of cause-specific deaths out of total deaths con Age Group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4"/>
          <p:cNvSpPr txBox="1"/>
          <p:nvPr/>
        </p:nvSpPr>
        <p:spPr>
          <a:xfrm>
            <a:off x="335550" y="1094100"/>
            <a:ext cx="8472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Variables con correlación negativa, en orden decreciente: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-"/>
            </a:pPr>
            <a:r>
              <a:rPr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Poverty headcount ratio at societal poverty line (% of population) con Region Name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-"/>
            </a:pPr>
            <a:r>
              <a:rPr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Cause of mortality con Percentage of cause-specific deaths out of total deaths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-"/>
            </a:pPr>
            <a:r>
              <a:rPr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Poverty headcount ratio at societal poverty line (% of population) con Year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-"/>
            </a:pPr>
            <a:r>
              <a:rPr lang="es-419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Poverty headcount ratio at societal poverty line (% of population) con Current health expenditure (% of GDP)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Resumen de las transformaciones finales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6"/>
          <p:cNvSpPr txBox="1"/>
          <p:nvPr>
            <p:ph idx="1" type="body"/>
          </p:nvPr>
        </p:nvSpPr>
        <p:spPr>
          <a:xfrm>
            <a:off x="373950" y="821700"/>
            <a:ext cx="8396100" cy="3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Quedó un dataset más simétrico en cuanto a sus variables </a:t>
            </a:r>
            <a:r>
              <a:rPr lang="es-419"/>
              <a:t>continuas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Los outliers los conservé, ya que, pude observar que no eran datos equívocos, sino que venían de la variedad de países, años y causas de mortalidad.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Hay un mapeo para usar más adelante de las variables categóricas a números, que dejé en espera de la siguiente etapa ya que me venía bien tener los nombres exactos de las categorías a la hora de hacer los gráficos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Data </a:t>
            </a:r>
            <a:r>
              <a:rPr lang="es-419"/>
              <a:t>acquisition</a:t>
            </a:r>
            <a:br>
              <a:rPr lang="es-419"/>
            </a:br>
            <a:r>
              <a:rPr lang="es-419"/>
              <a:t>info atributos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 donde obtuve los datos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783600"/>
            <a:ext cx="8520600" cy="25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World Health Organization: donde extraje los datos en formato .csv, de múltiples enfermedades, que llevaron a la muerte, que aparecen en la página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World Bank Group: donde extraje datos sobre la inversión en el sistema de salud </a:t>
            </a:r>
            <a:r>
              <a:rPr lang="es-419"/>
              <a:t>público</a:t>
            </a:r>
            <a:r>
              <a:rPr lang="es-419"/>
              <a:t>/privado y el porcentaje de población por debajo de la línea de pobreza en los distintos países, en formato .csv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Links a las organizaciones anteriores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655500"/>
            <a:ext cx="8520600" cy="26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World Health Organization: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https://platform.who.int/mortality/themes/theme-details/MDB/all-causes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World Bank Group: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4"/>
              </a:rPr>
              <a:t>https://databank.worldbank.org/source/world-development-indicators#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Información de los atributos</a:t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5025"/>
            <a:ext cx="8839202" cy="2656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Algunas visualizaciones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Causas de muerte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655525"/>
            <a:ext cx="3999900" cy="26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Cardiovascular diseases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800"/>
              <a:t>Lower respiratory infections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800"/>
              <a:t>Diabetes mellitus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800"/>
              <a:t>Tuberculosis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800"/>
              <a:t>Diarrhoeal diseases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832400" y="1655525"/>
            <a:ext cx="3999900" cy="24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Hepatitis B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800"/>
              <a:t>Low birth weight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800"/>
              <a:t>HIV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800"/>
              <a:t>COVID-19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800"/>
              <a:t>Hepatitis C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