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swald ExtraLight"/>
      <p:regular r:id="rId17"/>
      <p:bold r:id="rId18"/>
    </p:embeddedFont>
    <p:embeddedFont>
      <p:font typeface="League Spartan"/>
      <p:regular r:id="rId19"/>
      <p:bold r:id="rId20"/>
    </p:embeddedFont>
    <p:embeddedFont>
      <p:font typeface="Roboto"/>
      <p:regular r:id="rId21"/>
      <p:bold r:id="rId22"/>
      <p:italic r:id="rId23"/>
      <p:boldItalic r:id="rId24"/>
    </p:embeddedFont>
    <p:embeddedFont>
      <p:font typeface="Poppins"/>
      <p:regular r:id="rId25"/>
      <p:bold r:id="rId26"/>
      <p:italic r:id="rId27"/>
      <p:boldItalic r:id="rId28"/>
    </p:embeddedFont>
    <p:embeddedFont>
      <p:font typeface="Lato Light"/>
      <p:regular r:id="rId29"/>
      <p:bold r:id="rId30"/>
      <p:italic r:id="rId31"/>
      <p:boldItalic r:id="rId32"/>
    </p:embeddedFont>
    <p:embeddedFont>
      <p:font typeface="Oswald Light"/>
      <p:regular r:id="rId33"/>
      <p:bold r:id="rId34"/>
    </p:embeddedFont>
    <p:embeddedFont>
      <p:font typeface="Source Code Pro"/>
      <p:regular r:id="rId35"/>
      <p:bold r:id="rId36"/>
      <p:italic r:id="rId37"/>
      <p:boldItalic r:id="rId38"/>
    </p:embeddedFont>
    <p:embeddedFont>
      <p:font typeface="Oswald SemiBold"/>
      <p:regular r:id="rId39"/>
      <p:bold r:id="rId40"/>
    </p:embeddedFont>
    <p:embeddedFont>
      <p:font typeface="Open Sans Medium"/>
      <p:regular r:id="rId41"/>
      <p:bold r:id="rId42"/>
      <p:italic r:id="rId43"/>
      <p:boldItalic r:id="rId44"/>
    </p:embeddedFont>
    <p:embeddedFont>
      <p:font typeface="Oswald"/>
      <p:regular r:id="rId45"/>
      <p:bold r:id="rId46"/>
    </p:embeddedFont>
    <p:embeddedFont>
      <p:font typeface="DM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SemiBold-bold.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Oswald-bold.fntdata"/><Relationship Id="rId45"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bold.fntdata"/><Relationship Id="rId47" Type="http://schemas.openxmlformats.org/officeDocument/2006/relationships/font" Target="fonts/DMSans-regular.fntdata"/><Relationship Id="rId49"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italic.fntdata"/><Relationship Id="rId30" Type="http://schemas.openxmlformats.org/officeDocument/2006/relationships/font" Target="fonts/LatoLight-bold.fntdata"/><Relationship Id="rId33" Type="http://schemas.openxmlformats.org/officeDocument/2006/relationships/font" Target="fonts/OswaldLight-regular.fntdata"/><Relationship Id="rId32" Type="http://schemas.openxmlformats.org/officeDocument/2006/relationships/font" Target="fonts/LatoLight-boldItalic.fntdata"/><Relationship Id="rId35" Type="http://schemas.openxmlformats.org/officeDocument/2006/relationships/font" Target="fonts/SourceCodePro-regular.fntdata"/><Relationship Id="rId34" Type="http://schemas.openxmlformats.org/officeDocument/2006/relationships/font" Target="fonts/OswaldLight-bold.fntdata"/><Relationship Id="rId37" Type="http://schemas.openxmlformats.org/officeDocument/2006/relationships/font" Target="fonts/SourceCodePro-italic.fntdata"/><Relationship Id="rId36" Type="http://schemas.openxmlformats.org/officeDocument/2006/relationships/font" Target="fonts/SourceCodePro-bold.fntdata"/><Relationship Id="rId39" Type="http://schemas.openxmlformats.org/officeDocument/2006/relationships/font" Target="fonts/OswaldSemiBold-regular.fntdata"/><Relationship Id="rId38" Type="http://schemas.openxmlformats.org/officeDocument/2006/relationships/font" Target="fonts/SourceCodePro-boldItalic.fntdata"/><Relationship Id="rId20" Type="http://schemas.openxmlformats.org/officeDocument/2006/relationships/font" Target="fonts/LeagueSpartan-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29" Type="http://schemas.openxmlformats.org/officeDocument/2006/relationships/font" Target="fonts/LatoLight-regular.fntdata"/><Relationship Id="rId5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ExtraLight-regular.fntdata"/><Relationship Id="rId16" Type="http://schemas.openxmlformats.org/officeDocument/2006/relationships/slide" Target="slides/slide11.xml"/><Relationship Id="rId19" Type="http://schemas.openxmlformats.org/officeDocument/2006/relationships/font" Target="fonts/LeagueSpartan-regular.fntdata"/><Relationship Id="rId18" Type="http://schemas.openxmlformats.org/officeDocument/2006/relationships/font" Target="fonts/OswaldExtra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ítulo: Análisis de Patrones de Vuelo en Argentina: Perspectivas Data-Driven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Introducción: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Bienvenidos al análisis de datos sobre patrones de vuelo en Argentina. Esta presentación ofrece un enfoque data-driven para entender la dinámica de la aviación en el país y cómo ha sido afectada por eventos clave, incluida la pandemia. Dirigida a expertos en ciencia de datos del equipo estatal, esta exposición proporcionará ideas valiosas para la toma de decisiones informadas.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Contexto: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La industria de la aviación es crucial para la conectividad global y el desarrollo económico. Este análisis se centra en datos que abarcan aspectos como horarios de vuelo, aerolíneas y movimientos, revelando patrones que iluminan la situación pre-pandémica y post-pandémica en Argentina.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Análisis de Datos: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1. Hora Pico de Vuelos: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Nuestra exploración inicial revela que las 16 horas marcan la hora pico de vuelos en el territorio argentino. Este dato tiene implicaciones significativas para la planificación de recursos y la gestión del tráfico aéreo.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2. Día con Mayor Tráfico Aéreo: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Los datos demuestran que los sábados experimentan el tráfico aéreo más intenso en Argentina. Esta tendencia puede influir en la programación de vuelos y la optimización de recursos.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3. Aerolíneas Líderes: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Al analizar vuelos domésticos e internacionales, las aerolíneas más prominentes incluyen Aerolíneas Argentinas SA, Jetsmart Airlines SA, FlyBondi Líneas Aéreas, American Yet SA y Baires Fly SA. Estos resultados brindan ideas sobre las preferencias de los viajeros y las oportunidades de colaboración.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4. Impacto de la Pandemia: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Nuestro análisis corrobora la hipótesis de una disminución significativa de vuelos durante la pandemia, superando incluso las expectativas. Esto subraya el desafío que enfrentó la industria y su capacidad para recuperarse.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5. Análisis de Pasajeros: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Investigamos la relación entre pasajeros en despegues y arribos internacionales, concluyendo que hubo más pasajeros en despegues en ambos años. Este análisis proporciona una comprensión clara de los flujos de pasajeros y su impacto en la industria.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Conclusión: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En resumen, este análisis data-driven destaca los patrones de vuelo en Argentina y su evolución durante eventos cruciales. Los insights obtenidos pueden guiar estrategias de gestión del tráfico aéreo, decisiones de inversión y colaboraciones entre aerolíneas.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419"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ítulo: Análisis de Patrones de Vuelo en Argentina: Perspectivas Data-Driven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Introducción: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Bienvenidos al análisis de datos sobre patrones de vuelo en Argentina. Esta presentación ofrece un enfoque data-driven para entender la dinámica de la aviación en el país y cómo ha sido afectada por eventos clave, incluida la pandemia. Dirigida a expertos en ciencia de datos del equipo estatal, esta exposición proporcionará ideas valiosas para la toma de decisiones informadas.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Contexto: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La industria de la aviación es crucial para la conectividad global y el desarrollo económico. Este análisis se centra en datos que abarcan aspectos como horarios de vuelo, aerolíneas y movimientos, revelando patrones que iluminan la situación pre-pandémica y post-pandémica en Argentina.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Análisis de Datos: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1. Hora Pico de Vuelos: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Nuestra exploración inicial revela que las 16 horas marcan la hora pico de vuelos en el territorio argentino. Este dato tiene implicaciones significativas para la planificación de recursos y la gestión del tráfico aéreo.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2. Día con Mayor Tráfico Aéreo: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Los datos demuestran que los sábados experimentan el tráfico aéreo más intenso en Argentina. Esta tendencia puede influir en la programación de vuelos y la optimización de recursos.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3. Aerolíneas Líderes: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Al analizar vuelos domésticos e internacionales, las aerolíneas más prominentes incluyen Aerolíneas Argentinas SA, Jetsmart Airlines SA, FlyBondi Líneas Aéreas, American Yet SA y Baires Fly SA. Estos resultados brindan ideas sobre las preferencias de los viajeros y las oportunidades de colaboración.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4. Impacto de la Pandemia: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Nuestro análisis corrobora la hipótesis de una disminución significativa de vuelos durante la pandemia, superando incluso las expectativas. Esto subraya el desafío que enfrentó la industria y su capacidad para recuperarse.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5. Análisis de Pasajeros: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Investigamos la relación entre pasajeros en despegues y arribos internacionales, concluyendo que hubo más pasajeros en despegues en ambos años. Este análisis proporciona una comprensión clara de los flujos de pasajeros y su impacto en la industria.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Conclusión: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En resumen, este análisis data-driven destaca los patrones de vuelo en Argentina y su evolución durante eventos cruciales. Los insights obtenidos pueden guiar estrategias de gestión del tráfico aéreo, decisiones de inversión y colaboraciones entre aerolíneas.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s-419" sz="1800"/>
              <a:t>Texto ingresado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ítulo: Análisis de Patrones de Vuelo en Argentina: Perspectivas Data-Driven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Introducción: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Bienvenidos al análisis de datos sobre patrones de vuelo en Argentina. Esta presentación ofrece un enfoque data-driven para entender la dinámica de la aviación en el país y cómo ha sido afectada por eventos clave, incluida la pandemia. Dirigida a expertos en ciencia de datos del equipo estatal, esta exposición proporcionará ideas valiosas para la toma de decisiones informadas.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Contexto: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La industria de la aviación es crucial para la conectividad global y el desarrollo económico. Este análisis se centra en datos que abarcan aspectos como horarios de vuelo, aerolíneas y movimientos, revelando patrones que iluminan la situación pre-pandémica y post-pandémica en Argentina.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Análisis de Datos: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1. Hora Pico de Vuelos: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Nuestra exploración inicial revela que las 16 horas marcan la hora pico de vuelos en el territorio argentino. Este dato tiene implicaciones significativas para la planificación de recursos y la gestión del tráfico aéreo.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2. Día con Mayor Tráfico Aéreo: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Los datos demuestran que los sábados experimentan el tráfico aéreo más intenso en Argentina. Esta tendencia puede influir en la programación de vuelos y la optimización de recursos.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3. Aerolíneas Líderes: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Al analizar vuelos domésticos e internacionales, las aerolíneas más prominentes incluyen Aerolíneas Argentinas SA, Jetsmart Airlines SA, FlyBondi Líneas Aéreas, American Yet SA y Baires Fly SA. Estos resultados brindan ideas sobre las preferencias de los viajeros y las oportunidades de colaboración.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4. Impacto de la Pandemia: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Nuestro análisis corrobora la hipótesis de una disminución significativa de vuelos durante la pandemia, superando incluso las expectativas. Esto subraya el desafío que enfrentó la industria y su capacidad para recuperarse.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5. Análisis de Pasajeros: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Investigamos la relación entre pasajeros en despegues y arribos internacionales, concluyendo que hubo más pasajeros en despegues en ambos años. Este análisis proporciona una comprensión clara de los flujos de pasajeros y su impacto en la industria.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Conclusión: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En resumen, este análisis data-driven destaca los patrones de vuelo en Argentina y su evolución durante eventos cruciales. Los insights obtenidos pueden guiar estrategias de gestión del tráfico aéreo, decisiones de inversión y colaboraciones entre aerolíneas.</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5aaea134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5aaea134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SLIDES_API212389302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SLIDES_API212389302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80d1ff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80d1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59330252c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5933025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59330252c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5933025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59330252c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59330252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59330252c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75933025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75aaea13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75aaea13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53" name="Google Shape;53;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56" name="Shape 56"/>
        <p:cNvGrpSpPr/>
        <p:nvPr/>
      </p:nvGrpSpPr>
      <p:grpSpPr>
        <a:xfrm>
          <a:off x="0" y="0"/>
          <a:ext cx="0" cy="0"/>
          <a:chOff x="0" y="0"/>
          <a:chExt cx="0" cy="0"/>
        </a:xfrm>
      </p:grpSpPr>
      <p:sp>
        <p:nvSpPr>
          <p:cNvPr id="57" name="Google Shape;57;p14"/>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8" name="Google Shape;58;p14"/>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59" name="Google Shape;59;p14"/>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0" name="Google Shape;60;p14"/>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1" name="Google Shape;61;p14"/>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4"/>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63" name="Google Shape;63;p14"/>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64" name="Google Shape;64;p14"/>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65" name="Google Shape;65;p14"/>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66" name="Google Shape;66;p14"/>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 name="Google Shape;67;p14"/>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4"/>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4"/>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70" name="Google Shape;7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pic>
        <p:nvPicPr>
          <p:cNvPr id="73" name="Google Shape;73;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74" name="Google Shape;74;p15"/>
          <p:cNvSpPr/>
          <p:nvPr>
            <p:ph idx="2" type="pic"/>
          </p:nvPr>
        </p:nvSpPr>
        <p:spPr>
          <a:xfrm>
            <a:off x="5843075" y="632300"/>
            <a:ext cx="2615100" cy="3918900"/>
          </a:xfrm>
          <a:prstGeom prst="roundRect">
            <a:avLst>
              <a:gd fmla="val 16667" name="adj"/>
            </a:avLst>
          </a:prstGeom>
          <a:noFill/>
          <a:ln>
            <a:noFill/>
          </a:ln>
        </p:spPr>
      </p:sp>
      <p:sp>
        <p:nvSpPr>
          <p:cNvPr id="75" name="Google Shape;75;p15"/>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76" name="Google Shape;76;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7" name="Google Shape;77;p15"/>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pic>
        <p:nvPicPr>
          <p:cNvPr id="80" name="Google Shape;80;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81" name="Google Shape;81;p1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82" name="Google Shape;82;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83" name="Google Shape;83;p16"/>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86" name="Google Shape;86;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7" name="Google Shape;87;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88" name="Google Shape;88;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89" name="Google Shape;89;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90" name="Google Shape;90;p17"/>
          <p:cNvSpPr txBox="1"/>
          <p:nvPr>
            <p:ph idx="2"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91" name="Google Shape;91;p17"/>
          <p:cNvSpPr/>
          <p:nvPr>
            <p:ph idx="3" type="pic"/>
          </p:nvPr>
        </p:nvSpPr>
        <p:spPr>
          <a:xfrm>
            <a:off x="642700" y="632300"/>
            <a:ext cx="2615100" cy="3918900"/>
          </a:xfrm>
          <a:prstGeom prst="roundRect">
            <a:avLst>
              <a:gd fmla="val 16667" name="adj"/>
            </a:avLst>
          </a:prstGeom>
          <a:noFill/>
          <a:ln>
            <a:noFill/>
          </a:ln>
        </p:spPr>
      </p:sp>
      <p:pic>
        <p:nvPicPr>
          <p:cNvPr id="92" name="Google Shape;92;p17"/>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93" name="Google Shape;93;p17"/>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94" name="Google Shape;94;p17"/>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95" name="Shape 95"/>
        <p:cNvGrpSpPr/>
        <p:nvPr/>
      </p:nvGrpSpPr>
      <p:grpSpPr>
        <a:xfrm>
          <a:off x="0" y="0"/>
          <a:ext cx="0" cy="0"/>
          <a:chOff x="0" y="0"/>
          <a:chExt cx="0" cy="0"/>
        </a:xfrm>
      </p:grpSpPr>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97" name="Google Shape;97;p18"/>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98" name="Google Shape;98;p18"/>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99" name="Shape 99"/>
        <p:cNvGrpSpPr/>
        <p:nvPr/>
      </p:nvGrpSpPr>
      <p:grpSpPr>
        <a:xfrm>
          <a:off x="0" y="0"/>
          <a:ext cx="0" cy="0"/>
          <a:chOff x="0" y="0"/>
          <a:chExt cx="0" cy="0"/>
        </a:xfrm>
      </p:grpSpPr>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101" name="Google Shape;101;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02" name="Google Shape;102;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League Spartan"/>
                <a:ea typeface="League Spartan"/>
                <a:cs typeface="League Spartan"/>
                <a:sym typeface="League Spartan"/>
              </a:rPr>
              <a:t>01</a:t>
            </a:r>
            <a:endParaRPr b="1" sz="2000">
              <a:solidFill>
                <a:schemeClr val="accent4"/>
              </a:solidFill>
              <a:latin typeface="League Spartan"/>
              <a:ea typeface="League Spartan"/>
              <a:cs typeface="League Spartan"/>
              <a:sym typeface="League Spartan"/>
            </a:endParaRPr>
          </a:p>
        </p:txBody>
      </p:sp>
      <p:sp>
        <p:nvSpPr>
          <p:cNvPr id="103" name="Google Shape;103;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04" name="Google Shape;104;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League Spartan"/>
                <a:ea typeface="League Spartan"/>
                <a:cs typeface="League Spartan"/>
                <a:sym typeface="League Spartan"/>
              </a:rPr>
              <a:t>02</a:t>
            </a:r>
            <a:endParaRPr b="1" sz="2000">
              <a:solidFill>
                <a:schemeClr val="accent4"/>
              </a:solidFill>
              <a:latin typeface="League Spartan"/>
              <a:ea typeface="League Spartan"/>
              <a:cs typeface="League Spartan"/>
              <a:sym typeface="League Spartan"/>
            </a:endParaRPr>
          </a:p>
        </p:txBody>
      </p:sp>
      <p:sp>
        <p:nvSpPr>
          <p:cNvPr id="105" name="Google Shape;105;p19"/>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pic>
        <p:nvPicPr>
          <p:cNvPr id="106" name="Google Shape;106;p19"/>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07" name="Google Shape;107;p19"/>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08" name="Shape 108"/>
        <p:cNvGrpSpPr/>
        <p:nvPr/>
      </p:nvGrpSpPr>
      <p:grpSpPr>
        <a:xfrm>
          <a:off x="0" y="0"/>
          <a:ext cx="0" cy="0"/>
          <a:chOff x="0" y="0"/>
          <a:chExt cx="0" cy="0"/>
        </a:xfrm>
      </p:grpSpPr>
      <p:sp>
        <p:nvSpPr>
          <p:cNvPr id="109" name="Google Shape;109;p20"/>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0" name="Google Shape;110;p20"/>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1" name="Google Shape;111;p20"/>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12" name="Google Shape;112;p20"/>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13" name="Google Shape;113;p20"/>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grpSp>
        <p:nvGrpSpPr>
          <p:cNvPr id="114" name="Google Shape;114;p20"/>
          <p:cNvGrpSpPr/>
          <p:nvPr/>
        </p:nvGrpSpPr>
        <p:grpSpPr>
          <a:xfrm>
            <a:off x="3095387" y="1241947"/>
            <a:ext cx="2953226" cy="2951755"/>
            <a:chOff x="3102288" y="1429998"/>
            <a:chExt cx="2953226" cy="2951755"/>
          </a:xfrm>
        </p:grpSpPr>
        <p:sp>
          <p:nvSpPr>
            <p:cNvPr id="115" name="Google Shape;115;p20"/>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16" name="Google Shape;116;p20"/>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17" name="Google Shape;117;p20"/>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18" name="Google Shape;118;p20"/>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19" name="Google Shape;119;p20"/>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20" name="Google Shape;120;p20"/>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121" name="Google Shape;121;p20"/>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122" name="Google Shape;122;p20"/>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123" name="Google Shape;123;p20"/>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124" name="Google Shape;124;p20"/>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125" name="Google Shape;125;p20"/>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6" name="Google Shape;126;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_2">
    <p:spTree>
      <p:nvGrpSpPr>
        <p:cNvPr id="127" name="Shape 127"/>
        <p:cNvGrpSpPr/>
        <p:nvPr/>
      </p:nvGrpSpPr>
      <p:grpSpPr>
        <a:xfrm>
          <a:off x="0" y="0"/>
          <a:ext cx="0" cy="0"/>
          <a:chOff x="0" y="0"/>
          <a:chExt cx="0" cy="0"/>
        </a:xfrm>
      </p:grpSpPr>
      <p:sp>
        <p:nvSpPr>
          <p:cNvPr id="128" name="Google Shape;12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129" name="Google Shape;129;p21"/>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21"/>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1" name="Google Shape;131;p21"/>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32" name="Google Shape;132;p21"/>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33" name="Google Shape;133;p21"/>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34" name="Google Shape;134;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35" name="Shape 135"/>
        <p:cNvGrpSpPr/>
        <p:nvPr/>
      </p:nvGrpSpPr>
      <p:grpSpPr>
        <a:xfrm>
          <a:off x="0" y="0"/>
          <a:ext cx="0" cy="0"/>
          <a:chOff x="0" y="0"/>
          <a:chExt cx="0" cy="0"/>
        </a:xfrm>
      </p:grpSpPr>
      <p:sp>
        <p:nvSpPr>
          <p:cNvPr id="136" name="Google Shape;136;p22"/>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7" name="Google Shape;137;p22"/>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38" name="Google Shape;138;p22"/>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2"/>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22"/>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1" name="Google Shape;141;p22"/>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2" name="Google Shape;142;p22"/>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3" name="Google Shape;143;p22"/>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4" name="Google Shape;144;p22"/>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5" name="Google Shape;145;p22"/>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s-419"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146" name="Google Shape;146;p2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149" name="Google Shape;149;p23"/>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50" name="Google Shape;150;p23"/>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Poppins"/>
                <a:ea typeface="Poppins"/>
                <a:cs typeface="Poppins"/>
                <a:sym typeface="Poppins"/>
              </a:rPr>
              <a:t>01</a:t>
            </a:r>
            <a:endParaRPr sz="2000">
              <a:solidFill>
                <a:schemeClr val="accent4"/>
              </a:solidFill>
            </a:endParaRPr>
          </a:p>
        </p:txBody>
      </p:sp>
      <p:sp>
        <p:nvSpPr>
          <p:cNvPr id="151" name="Google Shape;151;p23"/>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52" name="Google Shape;152;p23"/>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Poppins"/>
                <a:ea typeface="Poppins"/>
                <a:cs typeface="Poppins"/>
                <a:sym typeface="Poppins"/>
              </a:rPr>
              <a:t>02</a:t>
            </a:r>
            <a:endParaRPr sz="2000">
              <a:solidFill>
                <a:schemeClr val="accent4"/>
              </a:solidFill>
            </a:endParaRPr>
          </a:p>
        </p:txBody>
      </p:sp>
      <p:sp>
        <p:nvSpPr>
          <p:cNvPr id="153" name="Google Shape;153;p23"/>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154" name="Google Shape;154;p23"/>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419" sz="2000">
                <a:solidFill>
                  <a:schemeClr val="accent4"/>
                </a:solidFill>
                <a:latin typeface="Poppins"/>
                <a:ea typeface="Poppins"/>
                <a:cs typeface="Poppins"/>
                <a:sym typeface="Poppins"/>
              </a:rPr>
              <a:t>03</a:t>
            </a:r>
            <a:endParaRPr sz="2000">
              <a:solidFill>
                <a:schemeClr val="accent4"/>
              </a:solidFill>
            </a:endParaRPr>
          </a:p>
        </p:txBody>
      </p:sp>
      <p:sp>
        <p:nvSpPr>
          <p:cNvPr id="155" name="Google Shape;155;p23"/>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pic>
        <p:nvPicPr>
          <p:cNvPr id="156" name="Google Shape;156;p23"/>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57" name="Google Shape;157;p23"/>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hyperlink" Target="https://datos.gob.ar/dataset/transporte-aterrizajes-despegues-procesados-por-administracion-nacional-aviacion-civil-anac" TargetMode="External"/><Relationship Id="rId5" Type="http://schemas.openxmlformats.org/officeDocument/2006/relationships/image" Target="../media/image9.jpg"/><Relationship Id="rId6"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www.data-to-viz.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1" name="Shape 161"/>
        <p:cNvGrpSpPr/>
        <p:nvPr/>
      </p:nvGrpSpPr>
      <p:grpSpPr>
        <a:xfrm>
          <a:off x="0" y="0"/>
          <a:ext cx="0" cy="0"/>
          <a:chOff x="0" y="0"/>
          <a:chExt cx="0" cy="0"/>
        </a:xfrm>
      </p:grpSpPr>
      <p:sp>
        <p:nvSpPr>
          <p:cNvPr id="162" name="Google Shape;162;p24"/>
          <p:cNvSpPr/>
          <p:nvPr/>
        </p:nvSpPr>
        <p:spPr>
          <a:xfrm>
            <a:off x="-31625" y="0"/>
            <a:ext cx="9162900" cy="32298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highlight>
                <a:schemeClr val="lt2"/>
              </a:highlight>
            </a:endParaRPr>
          </a:p>
        </p:txBody>
      </p:sp>
      <p:sp>
        <p:nvSpPr>
          <p:cNvPr id="163" name="Google Shape;163;p24"/>
          <p:cNvSpPr txBox="1"/>
          <p:nvPr>
            <p:ph type="ctrTitle"/>
          </p:nvPr>
        </p:nvSpPr>
        <p:spPr>
          <a:xfrm>
            <a:off x="545775" y="125"/>
            <a:ext cx="7988100" cy="1103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s-419" sz="4280">
                <a:solidFill>
                  <a:srgbClr val="2C2C2C"/>
                </a:solidFill>
                <a:latin typeface="Oswald ExtraLight"/>
                <a:ea typeface="Oswald ExtraLight"/>
                <a:cs typeface="Oswald ExtraLight"/>
                <a:sym typeface="Oswald ExtraLight"/>
              </a:rPr>
              <a:t>Seguimiento de vuelos y pasajeros</a:t>
            </a:r>
            <a:endParaRPr sz="4280">
              <a:solidFill>
                <a:srgbClr val="2C2C2C"/>
              </a:solidFill>
              <a:latin typeface="Oswald ExtraLight"/>
              <a:ea typeface="Oswald ExtraLight"/>
              <a:cs typeface="Oswald ExtraLight"/>
              <a:sym typeface="Oswald ExtraLight"/>
            </a:endParaRPr>
          </a:p>
        </p:txBody>
      </p:sp>
      <p:pic>
        <p:nvPicPr>
          <p:cNvPr id="164" name="Google Shape;164;p24"/>
          <p:cNvPicPr preferRelativeResize="0"/>
          <p:nvPr/>
        </p:nvPicPr>
        <p:blipFill>
          <a:blip r:embed="rId3">
            <a:alphaModFix/>
          </a:blip>
          <a:stretch>
            <a:fillRect/>
          </a:stretch>
        </p:blipFill>
        <p:spPr>
          <a:xfrm>
            <a:off x="3479925" y="3521450"/>
            <a:ext cx="5505450" cy="1323975"/>
          </a:xfrm>
          <a:prstGeom prst="rect">
            <a:avLst/>
          </a:prstGeom>
          <a:noFill/>
          <a:ln>
            <a:noFill/>
          </a:ln>
        </p:spPr>
      </p:pic>
      <p:pic>
        <p:nvPicPr>
          <p:cNvPr id="165" name="Google Shape;165;p24">
            <a:hlinkClick r:id="rId4"/>
          </p:cNvPr>
          <p:cNvPicPr preferRelativeResize="0"/>
          <p:nvPr/>
        </p:nvPicPr>
        <p:blipFill>
          <a:blip r:embed="rId5">
            <a:alphaModFix/>
          </a:blip>
          <a:stretch>
            <a:fillRect/>
          </a:stretch>
        </p:blipFill>
        <p:spPr>
          <a:xfrm>
            <a:off x="212125" y="3939450"/>
            <a:ext cx="3016575" cy="487975"/>
          </a:xfrm>
          <a:prstGeom prst="rect">
            <a:avLst/>
          </a:prstGeom>
          <a:noFill/>
          <a:ln>
            <a:noFill/>
          </a:ln>
        </p:spPr>
      </p:pic>
      <p:cxnSp>
        <p:nvCxnSpPr>
          <p:cNvPr id="166" name="Google Shape;166;p24"/>
          <p:cNvCxnSpPr/>
          <p:nvPr/>
        </p:nvCxnSpPr>
        <p:spPr>
          <a:xfrm>
            <a:off x="-66825" y="3279225"/>
            <a:ext cx="9213300" cy="9600"/>
          </a:xfrm>
          <a:prstGeom prst="straightConnector1">
            <a:avLst/>
          </a:prstGeom>
          <a:noFill/>
          <a:ln cap="flat" cmpd="sng" w="114300">
            <a:solidFill>
              <a:srgbClr val="6D9EEB"/>
            </a:solidFill>
            <a:prstDash val="solid"/>
            <a:round/>
            <a:headEnd len="med" w="med" type="none"/>
            <a:tailEnd len="med" w="med" type="none"/>
          </a:ln>
        </p:spPr>
      </p:cxnSp>
      <p:sp>
        <p:nvSpPr>
          <p:cNvPr id="167" name="Google Shape;167;p24"/>
          <p:cNvSpPr txBox="1"/>
          <p:nvPr/>
        </p:nvSpPr>
        <p:spPr>
          <a:xfrm>
            <a:off x="-9450" y="1827875"/>
            <a:ext cx="9162900" cy="1323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419" sz="1500">
                <a:latin typeface="Oswald ExtraLight"/>
                <a:ea typeface="Oswald ExtraLight"/>
                <a:cs typeface="Oswald ExtraLight"/>
                <a:sym typeface="Oswald ExtraLight"/>
              </a:rPr>
              <a:t>Fecha de los datos: 01/01/2020 - 31/12/2020 y 01/01/2022 - 31/12/2022</a:t>
            </a:r>
            <a:br>
              <a:rPr lang="es-419" sz="1500">
                <a:latin typeface="Oswald ExtraLight"/>
                <a:ea typeface="Oswald ExtraLight"/>
                <a:cs typeface="Oswald ExtraLight"/>
                <a:sym typeface="Oswald ExtraLight"/>
              </a:rPr>
            </a:br>
            <a:r>
              <a:rPr lang="es-419" sz="1500">
                <a:latin typeface="Oswald ExtraLight"/>
                <a:ea typeface="Oswald ExtraLight"/>
                <a:cs typeface="Oswald ExtraLight"/>
                <a:sym typeface="Oswald ExtraLight"/>
              </a:rPr>
              <a:t>Fecha de actualización de los datos: 09/2023</a:t>
            </a:r>
            <a:br>
              <a:rPr lang="es-419" sz="1500">
                <a:latin typeface="Oswald ExtraLight"/>
                <a:ea typeface="Oswald ExtraLight"/>
                <a:cs typeface="Oswald ExtraLight"/>
                <a:sym typeface="Oswald ExtraLight"/>
              </a:rPr>
            </a:br>
            <a:r>
              <a:rPr lang="es-419" sz="1500">
                <a:latin typeface="Oswald ExtraLight"/>
                <a:ea typeface="Oswald ExtraLight"/>
                <a:cs typeface="Oswald ExtraLight"/>
                <a:sym typeface="Oswald ExtraLight"/>
              </a:rPr>
              <a:t>Fecha de entrega: 09/2023</a:t>
            </a:r>
            <a:endParaRPr sz="1500">
              <a:latin typeface="Oswald ExtraLight"/>
              <a:ea typeface="Oswald ExtraLight"/>
              <a:cs typeface="Oswald ExtraLight"/>
              <a:sym typeface="Oswald ExtraLight"/>
            </a:endParaRPr>
          </a:p>
          <a:p>
            <a:pPr indent="0" lvl="0" marL="0" rtl="0" algn="l">
              <a:lnSpc>
                <a:spcPct val="150000"/>
              </a:lnSpc>
              <a:spcBef>
                <a:spcPts val="0"/>
              </a:spcBef>
              <a:spcAft>
                <a:spcPts val="0"/>
              </a:spcAft>
              <a:buNone/>
            </a:pPr>
            <a:r>
              <a:rPr lang="es-419" sz="1500">
                <a:latin typeface="Oswald ExtraLight"/>
                <a:ea typeface="Oswald ExtraLight"/>
                <a:cs typeface="Oswald ExtraLight"/>
                <a:sym typeface="Oswald ExtraLight"/>
              </a:rPr>
              <a:t>Autora: Bezmalinovich, Florencia</a:t>
            </a:r>
            <a:br>
              <a:rPr lang="es-419" sz="1500">
                <a:latin typeface="Oswald ExtraLight"/>
                <a:ea typeface="Oswald ExtraLight"/>
                <a:cs typeface="Oswald ExtraLight"/>
                <a:sym typeface="Oswald ExtraLight"/>
              </a:rPr>
            </a:br>
            <a:endParaRPr sz="1500">
              <a:latin typeface="Oswald ExtraLight"/>
              <a:ea typeface="Oswald ExtraLight"/>
              <a:cs typeface="Oswald ExtraLight"/>
              <a:sym typeface="Oswald ExtraLight"/>
            </a:endParaRPr>
          </a:p>
        </p:txBody>
      </p:sp>
      <p:pic>
        <p:nvPicPr>
          <p:cNvPr id="168" name="Google Shape;168;p24"/>
          <p:cNvPicPr preferRelativeResize="0"/>
          <p:nvPr/>
        </p:nvPicPr>
        <p:blipFill>
          <a:blip r:embed="rId6">
            <a:alphaModFix/>
          </a:blip>
          <a:stretch>
            <a:fillRect/>
          </a:stretch>
        </p:blipFill>
        <p:spPr>
          <a:xfrm rot="-2011693">
            <a:off x="2500025" y="4103140"/>
            <a:ext cx="1063076" cy="803975"/>
          </a:xfrm>
          <a:prstGeom prst="rect">
            <a:avLst/>
          </a:prstGeom>
          <a:noFill/>
          <a:ln>
            <a:noFill/>
          </a:ln>
        </p:spPr>
      </p:pic>
      <p:sp>
        <p:nvSpPr>
          <p:cNvPr id="169" name="Google Shape;169;p24"/>
          <p:cNvSpPr txBox="1"/>
          <p:nvPr/>
        </p:nvSpPr>
        <p:spPr>
          <a:xfrm>
            <a:off x="1077225" y="855200"/>
            <a:ext cx="7246200" cy="6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a:latin typeface="Oswald"/>
                <a:ea typeface="Oswald"/>
                <a:cs typeface="Oswald"/>
                <a:sym typeface="Oswald"/>
              </a:rPr>
              <a:t>¡Sumérgete en los patrones y fluctuaciones de vuelos mientras desvelamos el ritmo de los cielos! 🌌🛫🛬.</a:t>
            </a:r>
            <a:endParaRPr b="1">
              <a:latin typeface="Oswald"/>
              <a:ea typeface="Oswald"/>
              <a:cs typeface="Oswald"/>
              <a:sym typeface="Oswald"/>
            </a:endParaRPr>
          </a:p>
          <a:p>
            <a:pPr indent="0" lvl="0" marL="0" rtl="0" algn="ctr">
              <a:spcBef>
                <a:spcPts val="0"/>
              </a:spcBef>
              <a:spcAft>
                <a:spcPts val="0"/>
              </a:spcAft>
              <a:buNone/>
            </a:pPr>
            <a:r>
              <a:t/>
            </a:r>
            <a:endParaRPr b="1">
              <a:latin typeface="Oswald"/>
              <a:ea typeface="Oswald"/>
              <a:cs typeface="Oswald"/>
              <a:sym typeface="Oswald"/>
            </a:endParaRPr>
          </a:p>
        </p:txBody>
      </p:sp>
      <p:sp>
        <p:nvSpPr>
          <p:cNvPr id="170" name="Google Shape;17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p:nvPr/>
        </p:nvSpPr>
        <p:spPr>
          <a:xfrm>
            <a:off x="2059425" y="12375"/>
            <a:ext cx="7084500" cy="5143500"/>
          </a:xfrm>
          <a:prstGeom prst="rect">
            <a:avLst/>
          </a:prstGeom>
          <a:solidFill>
            <a:schemeClr val="lt2"/>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9" name="Google Shape;279;p33"/>
          <p:cNvCxnSpPr/>
          <p:nvPr/>
        </p:nvCxnSpPr>
        <p:spPr>
          <a:xfrm flipH="1">
            <a:off x="1934851" y="95699"/>
            <a:ext cx="900" cy="4952100"/>
          </a:xfrm>
          <a:prstGeom prst="straightConnector1">
            <a:avLst/>
          </a:prstGeom>
          <a:noFill/>
          <a:ln cap="flat" cmpd="sng" w="28575">
            <a:solidFill>
              <a:srgbClr val="6D9EEB"/>
            </a:solidFill>
            <a:prstDash val="solid"/>
            <a:miter lim="800000"/>
            <a:headEnd len="sm" w="sm" type="none"/>
            <a:tailEnd len="sm" w="sm" type="none"/>
          </a:ln>
        </p:spPr>
      </p:cxnSp>
      <p:sp>
        <p:nvSpPr>
          <p:cNvPr id="280" name="Google Shape;280;p33"/>
          <p:cNvSpPr txBox="1"/>
          <p:nvPr/>
        </p:nvSpPr>
        <p:spPr>
          <a:xfrm>
            <a:off x="87754" y="2085025"/>
            <a:ext cx="1847100" cy="4926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s-419" sz="2000">
                <a:latin typeface="Oswald"/>
                <a:ea typeface="Oswald"/>
                <a:cs typeface="Oswald"/>
                <a:sym typeface="Oswald"/>
              </a:rPr>
              <a:t>BIBLIOGRAFÍA</a:t>
            </a:r>
            <a:r>
              <a:rPr lang="es-419" sz="2000"/>
              <a:t> </a:t>
            </a:r>
            <a:r>
              <a:rPr lang="es-419" sz="2000">
                <a:latin typeface="Oswald SemiBold"/>
                <a:ea typeface="Oswald SemiBold"/>
                <a:cs typeface="Oswald SemiBold"/>
                <a:sym typeface="Oswald SemiBold"/>
              </a:rPr>
              <a:t>&amp; FUENTES</a:t>
            </a:r>
            <a:endParaRPr i="0" sz="2000" u="none" cap="none" strike="noStrike">
              <a:solidFill>
                <a:srgbClr val="000000"/>
              </a:solidFill>
              <a:latin typeface="Oswald SemiBold"/>
              <a:ea typeface="Oswald SemiBold"/>
              <a:cs typeface="Oswald SemiBold"/>
              <a:sym typeface="Oswald SemiBold"/>
            </a:endParaRPr>
          </a:p>
        </p:txBody>
      </p:sp>
      <p:sp>
        <p:nvSpPr>
          <p:cNvPr id="281" name="Google Shape;281;p33"/>
          <p:cNvSpPr/>
          <p:nvPr/>
        </p:nvSpPr>
        <p:spPr>
          <a:xfrm>
            <a:off x="2137025" y="193100"/>
            <a:ext cx="6943200" cy="4854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00">
              <a:latin typeface="DM Sans"/>
              <a:ea typeface="DM Sans"/>
              <a:cs typeface="DM Sans"/>
              <a:sym typeface="DM Sans"/>
            </a:endParaRPr>
          </a:p>
          <a:p>
            <a:pPr indent="-273050" lvl="0" marL="285750" marR="0" rtl="0" algn="l">
              <a:lnSpc>
                <a:spcPct val="115000"/>
              </a:lnSpc>
              <a:spcBef>
                <a:spcPts val="0"/>
              </a:spcBef>
              <a:spcAft>
                <a:spcPts val="0"/>
              </a:spcAft>
              <a:buClr>
                <a:srgbClr val="000000"/>
              </a:buClr>
              <a:buSzPts val="1300"/>
              <a:buFont typeface="DM Sans"/>
              <a:buChar char="❑"/>
            </a:pPr>
            <a:r>
              <a:rPr lang="es-419" sz="1300">
                <a:latin typeface="DM Sans"/>
                <a:ea typeface="DM Sans"/>
                <a:cs typeface="DM Sans"/>
                <a:sym typeface="DM Sans"/>
              </a:rPr>
              <a:t>Google Colabority con código - https://colab.research.google.com/drive/1f7-zM3WOpKnYBAnIiBzC1iKerb5WCv2A?usp=sharing</a:t>
            </a:r>
            <a:endParaRPr sz="1300">
              <a:latin typeface="DM Sans"/>
              <a:ea typeface="DM Sans"/>
              <a:cs typeface="DM Sans"/>
              <a:sym typeface="DM Sans"/>
            </a:endParaRPr>
          </a:p>
          <a:p>
            <a:pPr indent="0" lvl="0" marL="457200" marR="0" rtl="0" algn="l">
              <a:lnSpc>
                <a:spcPct val="115000"/>
              </a:lnSpc>
              <a:spcBef>
                <a:spcPts val="0"/>
              </a:spcBef>
              <a:spcAft>
                <a:spcPts val="0"/>
              </a:spcAft>
              <a:buNone/>
            </a:pPr>
            <a:r>
              <a:t/>
            </a:r>
            <a:endParaRPr sz="1300">
              <a:latin typeface="DM Sans"/>
              <a:ea typeface="DM Sans"/>
              <a:cs typeface="DM Sans"/>
              <a:sym typeface="DM Sans"/>
            </a:endParaRPr>
          </a:p>
          <a:p>
            <a:pPr indent="-273050" lvl="0" marL="285750" marR="0" rtl="0" algn="l">
              <a:lnSpc>
                <a:spcPct val="115000"/>
              </a:lnSpc>
              <a:spcBef>
                <a:spcPts val="0"/>
              </a:spcBef>
              <a:spcAft>
                <a:spcPts val="0"/>
              </a:spcAft>
              <a:buClr>
                <a:srgbClr val="000000"/>
              </a:buClr>
              <a:buSzPts val="1300"/>
              <a:buFont typeface="DM Sans"/>
              <a:buChar char="❑"/>
            </a:pPr>
            <a:r>
              <a:rPr lang="es-419" sz="1300">
                <a:latin typeface="DM Sans"/>
                <a:ea typeface="DM Sans"/>
                <a:cs typeface="DM Sans"/>
                <a:sym typeface="DM Sans"/>
              </a:rPr>
              <a:t>Fuente de datos - Consultada al 15/08/2023 - https://datos.gob.ar/dataset/transporte-aterrizajes-despegues-procesados-por-administracion-nacional-aviacion-civil-anac</a:t>
            </a:r>
            <a:endParaRPr sz="1300">
              <a:latin typeface="DM Sans"/>
              <a:ea typeface="DM Sans"/>
              <a:cs typeface="DM Sans"/>
              <a:sym typeface="DM Sans"/>
            </a:endParaRPr>
          </a:p>
          <a:p>
            <a:pPr indent="0" lvl="0" marL="0" marR="0" rtl="0" algn="l">
              <a:lnSpc>
                <a:spcPct val="115000"/>
              </a:lnSpc>
              <a:spcBef>
                <a:spcPts val="0"/>
              </a:spcBef>
              <a:spcAft>
                <a:spcPts val="0"/>
              </a:spcAft>
              <a:buNone/>
            </a:pPr>
            <a:r>
              <a:t/>
            </a:r>
            <a:endParaRPr sz="1300">
              <a:latin typeface="DM Sans"/>
              <a:ea typeface="DM Sans"/>
              <a:cs typeface="DM Sans"/>
              <a:sym typeface="DM Sans"/>
            </a:endParaRPr>
          </a:p>
          <a:p>
            <a:pPr indent="-273050" lvl="0" marL="285750" marR="0" rtl="0" algn="l">
              <a:lnSpc>
                <a:spcPct val="115000"/>
              </a:lnSpc>
              <a:spcBef>
                <a:spcPts val="0"/>
              </a:spcBef>
              <a:spcAft>
                <a:spcPts val="0"/>
              </a:spcAft>
              <a:buClr>
                <a:srgbClr val="000000"/>
              </a:buClr>
              <a:buSzPts val="1300"/>
              <a:buFont typeface="DM Sans"/>
              <a:buChar char="❑"/>
            </a:pPr>
            <a:r>
              <a:rPr lang="es-419" sz="1300">
                <a:latin typeface="DM Sans"/>
                <a:ea typeface="DM Sans"/>
                <a:cs typeface="DM Sans"/>
                <a:sym typeface="DM Sans"/>
              </a:rPr>
              <a:t>Visualización de datos - Consultado al </a:t>
            </a:r>
            <a:r>
              <a:rPr lang="es-419" sz="1300">
                <a:solidFill>
                  <a:schemeClr val="dk1"/>
                </a:solidFill>
                <a:latin typeface="DM Sans"/>
                <a:ea typeface="DM Sans"/>
                <a:cs typeface="DM Sans"/>
                <a:sym typeface="DM Sans"/>
              </a:rPr>
              <a:t>15/08/2023</a:t>
            </a:r>
            <a:r>
              <a:rPr lang="es-419" sz="1300">
                <a:latin typeface="DM Sans"/>
                <a:ea typeface="DM Sans"/>
                <a:cs typeface="DM Sans"/>
                <a:sym typeface="DM Sans"/>
              </a:rPr>
              <a:t>- https://datavizcatalogue.com/ES/</a:t>
            </a:r>
            <a:endParaRPr sz="1300">
              <a:latin typeface="DM Sans"/>
              <a:ea typeface="DM Sans"/>
              <a:cs typeface="DM Sans"/>
              <a:sym typeface="DM Sans"/>
            </a:endParaRPr>
          </a:p>
          <a:p>
            <a:pPr indent="0" lvl="0" marL="457200" marR="0" rtl="0" algn="l">
              <a:lnSpc>
                <a:spcPct val="115000"/>
              </a:lnSpc>
              <a:spcBef>
                <a:spcPts val="0"/>
              </a:spcBef>
              <a:spcAft>
                <a:spcPts val="0"/>
              </a:spcAft>
              <a:buNone/>
            </a:pPr>
            <a:r>
              <a:t/>
            </a:r>
            <a:endParaRPr sz="1300">
              <a:latin typeface="DM Sans"/>
              <a:ea typeface="DM Sans"/>
              <a:cs typeface="DM Sans"/>
              <a:sym typeface="DM Sans"/>
            </a:endParaRPr>
          </a:p>
          <a:p>
            <a:pPr indent="-273050" lvl="0" marL="285750" marR="0" rtl="0" algn="l">
              <a:lnSpc>
                <a:spcPct val="115000"/>
              </a:lnSpc>
              <a:spcBef>
                <a:spcPts val="0"/>
              </a:spcBef>
              <a:spcAft>
                <a:spcPts val="0"/>
              </a:spcAft>
              <a:buSzPts val="1300"/>
              <a:buFont typeface="DM Sans"/>
              <a:buChar char="❑"/>
            </a:pPr>
            <a:r>
              <a:rPr lang="es-419" sz="1300">
                <a:latin typeface="DM Sans"/>
                <a:ea typeface="DM Sans"/>
                <a:cs typeface="DM Sans"/>
                <a:sym typeface="DM Sans"/>
              </a:rPr>
              <a:t>Visualización de datos - Consultado al </a:t>
            </a:r>
            <a:r>
              <a:rPr lang="es-419" sz="1300">
                <a:solidFill>
                  <a:schemeClr val="dk1"/>
                </a:solidFill>
                <a:latin typeface="DM Sans"/>
                <a:ea typeface="DM Sans"/>
                <a:cs typeface="DM Sans"/>
                <a:sym typeface="DM Sans"/>
              </a:rPr>
              <a:t>15/08/2023</a:t>
            </a:r>
            <a:r>
              <a:rPr lang="es-419" sz="1300">
                <a:latin typeface="DM Sans"/>
                <a:ea typeface="DM Sans"/>
                <a:cs typeface="DM Sans"/>
                <a:sym typeface="DM Sans"/>
              </a:rPr>
              <a:t>- </a:t>
            </a:r>
            <a:r>
              <a:rPr lang="es-419" sz="1300" u="sng">
                <a:solidFill>
                  <a:schemeClr val="hlink"/>
                </a:solidFill>
                <a:latin typeface="DM Sans"/>
                <a:ea typeface="DM Sans"/>
                <a:cs typeface="DM Sans"/>
                <a:sym typeface="DM Sans"/>
                <a:hlinkClick r:id="rId3"/>
              </a:rPr>
              <a:t>https://www.data-to-viz.com/</a:t>
            </a:r>
            <a:endParaRPr sz="1300">
              <a:latin typeface="DM Sans"/>
              <a:ea typeface="DM Sans"/>
              <a:cs typeface="DM Sans"/>
              <a:sym typeface="DM Sans"/>
            </a:endParaRPr>
          </a:p>
          <a:p>
            <a:pPr indent="0" lvl="0" marL="457200" marR="0" rtl="0" algn="l">
              <a:lnSpc>
                <a:spcPct val="115000"/>
              </a:lnSpc>
              <a:spcBef>
                <a:spcPts val="0"/>
              </a:spcBef>
              <a:spcAft>
                <a:spcPts val="0"/>
              </a:spcAft>
              <a:buNone/>
            </a:pPr>
            <a:r>
              <a:t/>
            </a:r>
            <a:endParaRPr sz="1300">
              <a:latin typeface="DM Sans"/>
              <a:ea typeface="DM Sans"/>
              <a:cs typeface="DM Sans"/>
              <a:sym typeface="DM Sans"/>
            </a:endParaRPr>
          </a:p>
          <a:p>
            <a:pPr indent="-273050" lvl="0" marL="285750" marR="0" rtl="0" algn="l">
              <a:lnSpc>
                <a:spcPct val="115000"/>
              </a:lnSpc>
              <a:spcBef>
                <a:spcPts val="0"/>
              </a:spcBef>
              <a:spcAft>
                <a:spcPts val="0"/>
              </a:spcAft>
              <a:buSzPts val="1300"/>
              <a:buFont typeface="DM Sans"/>
              <a:buChar char="❑"/>
            </a:pPr>
            <a:r>
              <a:rPr lang="es-419" sz="1300">
                <a:latin typeface="DM Sans"/>
                <a:ea typeface="DM Sans"/>
                <a:cs typeface="DM Sans"/>
                <a:sym typeface="DM Sans"/>
              </a:rPr>
              <a:t>Aeródromos privados y públicos - Consultado al 15/08/2023 - https://datosabiertos.aeroterra.com/datasets/c096d2a078c64be5a4fd05cf9814d6ba_0/about</a:t>
            </a:r>
            <a:endParaRPr sz="1300">
              <a:latin typeface="DM Sans"/>
              <a:ea typeface="DM Sans"/>
              <a:cs typeface="DM Sans"/>
              <a:sym typeface="DM Sans"/>
            </a:endParaRPr>
          </a:p>
        </p:txBody>
      </p:sp>
      <p:sp>
        <p:nvSpPr>
          <p:cNvPr id="282" name="Google Shape;28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latin typeface="Oswald"/>
                <a:ea typeface="Oswald"/>
                <a:cs typeface="Oswald"/>
                <a:sym typeface="Oswald"/>
              </a:rPr>
              <a:t>Gracias por su tiempo y atención</a:t>
            </a:r>
            <a:r>
              <a:rPr lang="es-419"/>
              <a:t> 🙂</a:t>
            </a:r>
            <a:endParaRPr/>
          </a:p>
        </p:txBody>
      </p:sp>
      <p:sp>
        <p:nvSpPr>
          <p:cNvPr id="288" name="Google Shape;288;p34"/>
          <p:cNvSpPr txBox="1"/>
          <p:nvPr/>
        </p:nvSpPr>
        <p:spPr>
          <a:xfrm>
            <a:off x="3367200" y="1066000"/>
            <a:ext cx="1963500" cy="7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s-419" sz="3640">
                <a:solidFill>
                  <a:schemeClr val="dk1"/>
                </a:solidFill>
                <a:latin typeface="Oswald"/>
                <a:ea typeface="Oswald"/>
                <a:cs typeface="Oswald"/>
                <a:sym typeface="Oswald"/>
              </a:rPr>
              <a:t>✈️📊</a:t>
            </a:r>
            <a:endParaRPr sz="2300"/>
          </a:p>
        </p:txBody>
      </p:sp>
      <p:sp>
        <p:nvSpPr>
          <p:cNvPr id="289" name="Google Shape;28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2920">
                <a:latin typeface="Oswald ExtraLight"/>
                <a:ea typeface="Oswald ExtraLight"/>
                <a:cs typeface="Oswald ExtraLight"/>
                <a:sym typeface="Oswald ExtraLight"/>
              </a:rPr>
              <a:t>Acerca del dataset</a:t>
            </a:r>
            <a:endParaRPr sz="2920">
              <a:latin typeface="Oswald ExtraLight"/>
              <a:ea typeface="Oswald ExtraLight"/>
              <a:cs typeface="Oswald ExtraLight"/>
              <a:sym typeface="Oswald ExtraLight"/>
            </a:endParaRPr>
          </a:p>
        </p:txBody>
      </p:sp>
      <p:sp>
        <p:nvSpPr>
          <p:cNvPr id="176" name="Google Shape;176;p25"/>
          <p:cNvSpPr txBox="1"/>
          <p:nvPr>
            <p:ph idx="1" type="body"/>
          </p:nvPr>
        </p:nvSpPr>
        <p:spPr>
          <a:xfrm>
            <a:off x="311700" y="116735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1200"/>
              </a:spcAft>
              <a:buClr>
                <a:schemeClr val="dk2"/>
              </a:buClr>
              <a:buSzPct val="61111"/>
              <a:buNone/>
            </a:pPr>
            <a:r>
              <a:rPr lang="es-419">
                <a:latin typeface="Oswald ExtraLight"/>
                <a:ea typeface="Oswald ExtraLight"/>
                <a:cs typeface="Oswald ExtraLight"/>
                <a:sym typeface="Oswald ExtraLight"/>
              </a:rPr>
              <a:t>El dataset es una colección de información detallada sobre los vuelos que se realizaron en el territorio aéreo argentino durante todo el año </a:t>
            </a:r>
            <a:r>
              <a:rPr lang="es-419" u="sng">
                <a:latin typeface="Oswald ExtraLight"/>
                <a:ea typeface="Oswald ExtraLight"/>
                <a:cs typeface="Oswald ExtraLight"/>
                <a:sym typeface="Oswald ExtraLight"/>
              </a:rPr>
              <a:t>2020</a:t>
            </a:r>
            <a:r>
              <a:rPr lang="es-419">
                <a:latin typeface="Oswald ExtraLight"/>
                <a:ea typeface="Oswald ExtraLight"/>
                <a:cs typeface="Oswald ExtraLight"/>
                <a:sym typeface="Oswald ExtraLight"/>
              </a:rPr>
              <a:t> y el año </a:t>
            </a:r>
            <a:r>
              <a:rPr lang="es-419" u="sng">
                <a:latin typeface="Oswald ExtraLight"/>
                <a:ea typeface="Oswald ExtraLight"/>
                <a:cs typeface="Oswald ExtraLight"/>
                <a:sym typeface="Oswald ExtraLight"/>
              </a:rPr>
              <a:t>2022</a:t>
            </a:r>
            <a:r>
              <a:rPr lang="es-419">
                <a:latin typeface="Oswald ExtraLight"/>
                <a:ea typeface="Oswald ExtraLight"/>
                <a:cs typeface="Oswald ExtraLight"/>
                <a:sym typeface="Oswald ExtraLight"/>
              </a:rPr>
              <a:t> y fueron procesados por la Administración Nacional de Aviación Civil (ANAC). </a:t>
            </a:r>
            <a:r>
              <a:rPr i="1" lang="es-419">
                <a:latin typeface="Oswald ExtraLight"/>
                <a:ea typeface="Oswald ExtraLight"/>
                <a:cs typeface="Oswald ExtraLight"/>
                <a:sym typeface="Oswald ExtraLight"/>
              </a:rPr>
              <a:t>El conjunto de datos contiene desde vuelos nacionales hasta vuelos internacionales. Se registran tanto los vuelos comerciales como los vuelos privados, y se incluyen datos sobre las aerolíneas, los aeropuertos de origen y destino, las fechas y horarios de salida y llegada, la cantidad de pasajeros de cada vuelo</a:t>
            </a:r>
            <a:r>
              <a:rPr lang="es-419">
                <a:latin typeface="Oswald ExtraLight"/>
                <a:ea typeface="Oswald ExtraLight"/>
                <a:cs typeface="Oswald ExtraLight"/>
                <a:sym typeface="Oswald ExtraLight"/>
              </a:rPr>
              <a:t>. El conjunto de datos </a:t>
            </a:r>
            <a:r>
              <a:rPr lang="es-419" u="sng">
                <a:latin typeface="Oswald ExtraLight"/>
                <a:ea typeface="Oswald ExtraLight"/>
                <a:cs typeface="Oswald ExtraLight"/>
                <a:sym typeface="Oswald ExtraLight"/>
              </a:rPr>
              <a:t>NO se actualiza en tiempo real</a:t>
            </a:r>
            <a:r>
              <a:rPr lang="es-419">
                <a:latin typeface="Oswald ExtraLight"/>
                <a:ea typeface="Oswald ExtraLight"/>
                <a:cs typeface="Oswald ExtraLight"/>
                <a:sym typeface="Oswald ExtraLight"/>
              </a:rPr>
              <a:t>.</a:t>
            </a:r>
            <a:br>
              <a:rPr lang="es-419">
                <a:latin typeface="Oswald ExtraLight"/>
                <a:ea typeface="Oswald ExtraLight"/>
                <a:cs typeface="Oswald ExtraLight"/>
                <a:sym typeface="Oswald ExtraLight"/>
              </a:rPr>
            </a:br>
            <a:r>
              <a:rPr lang="es-419">
                <a:latin typeface="Oswald ExtraLight"/>
                <a:ea typeface="Oswald ExtraLight"/>
                <a:cs typeface="Oswald ExtraLight"/>
                <a:sym typeface="Oswald ExtraLight"/>
              </a:rPr>
              <a:t>Seleccioné este dataset sobre vuelos ya que fue el mismo con el que trabaje mi proyecto final en Data Analytics y fue impulsada por intereses personales y aprendizaje. El mismo, ofrece oportunidades para análisis, visualización, estudio y modelado. En esta oportunidad presento mi trabajo a un equipo de Data Science expertos que trabajan para la industria aeronáutica.</a:t>
            </a:r>
            <a:endParaRPr>
              <a:latin typeface="Oswald ExtraLight"/>
              <a:ea typeface="Oswald ExtraLight"/>
              <a:cs typeface="Oswald ExtraLight"/>
              <a:sym typeface="Oswald ExtraLight"/>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26"/>
          <p:cNvCxnSpPr/>
          <p:nvPr/>
        </p:nvCxnSpPr>
        <p:spPr>
          <a:xfrm>
            <a:off x="-12575" y="2334975"/>
            <a:ext cx="9150900" cy="0"/>
          </a:xfrm>
          <a:prstGeom prst="straightConnector1">
            <a:avLst/>
          </a:prstGeom>
          <a:noFill/>
          <a:ln cap="flat" cmpd="sng" w="19050">
            <a:solidFill>
              <a:schemeClr val="dk2"/>
            </a:solidFill>
            <a:prstDash val="solid"/>
            <a:round/>
            <a:headEnd len="sm" w="sm" type="none"/>
            <a:tailEnd len="sm" w="sm" type="none"/>
          </a:ln>
        </p:spPr>
      </p:cxnSp>
      <p:sp>
        <p:nvSpPr>
          <p:cNvPr id="183" name="Google Shape;183;p26"/>
          <p:cNvSpPr txBox="1"/>
          <p:nvPr>
            <p:ph type="title"/>
          </p:nvPr>
        </p:nvSpPr>
        <p:spPr>
          <a:xfrm>
            <a:off x="151225" y="371250"/>
            <a:ext cx="454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Oswald ExtraLight"/>
                <a:ea typeface="Oswald ExtraLight"/>
                <a:cs typeface="Oswald ExtraLight"/>
                <a:sym typeface="Oswald ExtraLight"/>
              </a:rPr>
              <a:t>O</a:t>
            </a:r>
            <a:r>
              <a:rPr lang="es-419">
                <a:latin typeface="Oswald ExtraLight"/>
                <a:ea typeface="Oswald ExtraLight"/>
                <a:cs typeface="Oswald ExtraLight"/>
                <a:sym typeface="Oswald ExtraLight"/>
              </a:rPr>
              <a:t>bjetivo, contexto y p</a:t>
            </a:r>
            <a:r>
              <a:rPr lang="es-419">
                <a:latin typeface="Oswald ExtraLight"/>
                <a:ea typeface="Oswald ExtraLight"/>
                <a:cs typeface="Oswald ExtraLight"/>
                <a:sym typeface="Oswald ExtraLight"/>
              </a:rPr>
              <a:t>roblema comercial</a:t>
            </a:r>
            <a:endParaRPr>
              <a:latin typeface="Oswald ExtraLight"/>
              <a:ea typeface="Oswald ExtraLight"/>
              <a:cs typeface="Oswald ExtraLight"/>
              <a:sym typeface="Oswald ExtraLight"/>
            </a:endParaRPr>
          </a:p>
        </p:txBody>
      </p:sp>
      <p:sp>
        <p:nvSpPr>
          <p:cNvPr id="184" name="Google Shape;184;p26"/>
          <p:cNvSpPr/>
          <p:nvPr/>
        </p:nvSpPr>
        <p:spPr>
          <a:xfrm>
            <a:off x="754901" y="1049043"/>
            <a:ext cx="1329900" cy="132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txBox="1"/>
          <p:nvPr/>
        </p:nvSpPr>
        <p:spPr>
          <a:xfrm>
            <a:off x="754950" y="1410100"/>
            <a:ext cx="1329900" cy="6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highlight>
                  <a:schemeClr val="accent2"/>
                </a:highlight>
                <a:latin typeface="Oswald Light"/>
                <a:ea typeface="Oswald Light"/>
                <a:cs typeface="Oswald Light"/>
                <a:sym typeface="Oswald Light"/>
              </a:rPr>
              <a:t>Evaluar el impacto de la pandemia en la industria.</a:t>
            </a:r>
            <a:endParaRPr>
              <a:solidFill>
                <a:schemeClr val="lt1"/>
              </a:solidFill>
              <a:highlight>
                <a:schemeClr val="accent2"/>
              </a:highlight>
              <a:latin typeface="Oswald Light"/>
              <a:ea typeface="Oswald Light"/>
              <a:cs typeface="Oswald Light"/>
              <a:sym typeface="Oswald Light"/>
            </a:endParaRPr>
          </a:p>
        </p:txBody>
      </p:sp>
      <p:sp>
        <p:nvSpPr>
          <p:cNvPr id="186" name="Google Shape;186;p26"/>
          <p:cNvSpPr/>
          <p:nvPr/>
        </p:nvSpPr>
        <p:spPr>
          <a:xfrm>
            <a:off x="4894125" y="1323350"/>
            <a:ext cx="3171000" cy="296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800">
              <a:solidFill>
                <a:schemeClr val="dk1"/>
              </a:solidFill>
              <a:latin typeface="Oswald ExtraLight"/>
              <a:ea typeface="Oswald ExtraLight"/>
              <a:cs typeface="Oswald ExtraLight"/>
              <a:sym typeface="Oswald ExtraLight"/>
            </a:endParaRPr>
          </a:p>
        </p:txBody>
      </p:sp>
      <p:sp>
        <p:nvSpPr>
          <p:cNvPr id="187" name="Google Shape;187;p26"/>
          <p:cNvSpPr txBox="1"/>
          <p:nvPr/>
        </p:nvSpPr>
        <p:spPr>
          <a:xfrm>
            <a:off x="5178675" y="1726725"/>
            <a:ext cx="2907600" cy="21141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419" sz="1300">
                <a:solidFill>
                  <a:schemeClr val="lt1"/>
                </a:solidFill>
                <a:highlight>
                  <a:srgbClr val="78909C"/>
                </a:highlight>
                <a:latin typeface="Oswald ExtraLight"/>
                <a:ea typeface="Oswald ExtraLight"/>
                <a:cs typeface="Oswald ExtraLight"/>
                <a:sym typeface="Oswald ExtraLight"/>
              </a:rPr>
              <a:t>¿Cuál es la hora pico de vuelos en el territorio argentino?</a:t>
            </a:r>
            <a:endParaRPr sz="1300">
              <a:solidFill>
                <a:schemeClr val="lt1"/>
              </a:solidFill>
              <a:highlight>
                <a:srgbClr val="78909C"/>
              </a:highlight>
              <a:latin typeface="Oswald ExtraLight"/>
              <a:ea typeface="Oswald ExtraLight"/>
              <a:cs typeface="Oswald ExtraLight"/>
              <a:sym typeface="Oswald ExtraLight"/>
            </a:endParaRPr>
          </a:p>
          <a:p>
            <a:pPr indent="0" lvl="0" marL="0" rtl="0" algn="l">
              <a:lnSpc>
                <a:spcPct val="135714"/>
              </a:lnSpc>
              <a:spcBef>
                <a:spcPts val="0"/>
              </a:spcBef>
              <a:spcAft>
                <a:spcPts val="0"/>
              </a:spcAft>
              <a:buClr>
                <a:schemeClr val="dk1"/>
              </a:buClr>
              <a:buSzPts val="1100"/>
              <a:buFont typeface="Arial"/>
              <a:buNone/>
            </a:pPr>
            <a:r>
              <a:rPr lang="es-419" sz="1300">
                <a:solidFill>
                  <a:schemeClr val="lt1"/>
                </a:solidFill>
                <a:highlight>
                  <a:srgbClr val="78909C"/>
                </a:highlight>
                <a:latin typeface="Oswald ExtraLight"/>
                <a:ea typeface="Oswald ExtraLight"/>
                <a:cs typeface="Oswald ExtraLight"/>
                <a:sym typeface="Oswald ExtraLight"/>
              </a:rPr>
              <a:t>¿Cuál es el día de la semana donde hay más aeronaves sobrevolando el territorio nacional?</a:t>
            </a:r>
            <a:endParaRPr sz="1300">
              <a:solidFill>
                <a:schemeClr val="lt1"/>
              </a:solidFill>
              <a:highlight>
                <a:srgbClr val="78909C"/>
              </a:highlight>
              <a:latin typeface="Oswald ExtraLight"/>
              <a:ea typeface="Oswald ExtraLight"/>
              <a:cs typeface="Oswald ExtraLight"/>
              <a:sym typeface="Oswald ExtraLight"/>
            </a:endParaRPr>
          </a:p>
          <a:p>
            <a:pPr indent="0" lvl="0" marL="0" rtl="0" algn="l">
              <a:lnSpc>
                <a:spcPct val="135714"/>
              </a:lnSpc>
              <a:spcBef>
                <a:spcPts val="0"/>
              </a:spcBef>
              <a:spcAft>
                <a:spcPts val="0"/>
              </a:spcAft>
              <a:buNone/>
            </a:pPr>
            <a:r>
              <a:rPr lang="es-419" sz="1300">
                <a:solidFill>
                  <a:schemeClr val="lt1"/>
                </a:solidFill>
                <a:highlight>
                  <a:srgbClr val="78909C"/>
                </a:highlight>
                <a:latin typeface="Oswald ExtraLight"/>
                <a:ea typeface="Oswald ExtraLight"/>
                <a:cs typeface="Oswald ExtraLight"/>
                <a:sym typeface="Oswald ExtraLight"/>
              </a:rPr>
              <a:t>¿Cuáles son las 5 aerolíneas con más vuelos domésticos en el país? Y cuales son las 5 aerolíneas con más vuelos internacionales?</a:t>
            </a:r>
            <a:endParaRPr sz="1300">
              <a:solidFill>
                <a:schemeClr val="lt1"/>
              </a:solidFill>
              <a:latin typeface="Source Code Pro"/>
              <a:ea typeface="Source Code Pro"/>
              <a:cs typeface="Source Code Pro"/>
              <a:sym typeface="Source Code Pro"/>
            </a:endParaRPr>
          </a:p>
        </p:txBody>
      </p:sp>
      <p:sp>
        <p:nvSpPr>
          <p:cNvPr id="188" name="Google Shape;188;p26"/>
          <p:cNvSpPr/>
          <p:nvPr/>
        </p:nvSpPr>
        <p:spPr>
          <a:xfrm>
            <a:off x="1913050" y="2236750"/>
            <a:ext cx="1923600" cy="182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3302975" y="1103496"/>
            <a:ext cx="1329300" cy="1373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nvSpPr>
        <p:spPr>
          <a:xfrm>
            <a:off x="3303429" y="1377704"/>
            <a:ext cx="1329300" cy="8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Oswald ExtraLight"/>
                <a:ea typeface="Oswald ExtraLight"/>
                <a:cs typeface="Oswald ExtraLight"/>
                <a:sym typeface="Oswald ExtraLight"/>
              </a:rPr>
              <a:t>Actualmente, se desconoce el funcionamiento de los aeropuertos.</a:t>
            </a:r>
            <a:endParaRPr>
              <a:solidFill>
                <a:schemeClr val="lt1"/>
              </a:solidFill>
              <a:latin typeface="Oswald ExtraLight"/>
              <a:ea typeface="Oswald ExtraLight"/>
              <a:cs typeface="Oswald ExtraLight"/>
              <a:sym typeface="Oswald ExtraLight"/>
            </a:endParaRPr>
          </a:p>
        </p:txBody>
      </p:sp>
      <p:sp>
        <p:nvSpPr>
          <p:cNvPr id="191" name="Google Shape;191;p26"/>
          <p:cNvSpPr txBox="1"/>
          <p:nvPr/>
        </p:nvSpPr>
        <p:spPr>
          <a:xfrm>
            <a:off x="1976075" y="2739900"/>
            <a:ext cx="1805700" cy="105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Oswald ExtraLight"/>
                <a:ea typeface="Oswald ExtraLight"/>
                <a:cs typeface="Oswald ExtraLight"/>
                <a:sym typeface="Oswald ExtraLight"/>
              </a:rPr>
              <a:t>Actualmente, es cuestión de estado conocer </a:t>
            </a:r>
            <a:r>
              <a:rPr lang="es-419">
                <a:solidFill>
                  <a:schemeClr val="lt1"/>
                </a:solidFill>
                <a:latin typeface="Oswald ExtraLight"/>
                <a:ea typeface="Oswald ExtraLight"/>
                <a:cs typeface="Oswald ExtraLight"/>
                <a:sym typeface="Oswald ExtraLight"/>
              </a:rPr>
              <a:t>cuántas</a:t>
            </a:r>
            <a:r>
              <a:rPr lang="es-419">
                <a:solidFill>
                  <a:schemeClr val="lt1"/>
                </a:solidFill>
                <a:latin typeface="Oswald ExtraLight"/>
                <a:ea typeface="Oswald ExtraLight"/>
                <a:cs typeface="Oswald ExtraLight"/>
                <a:sym typeface="Oswald ExtraLight"/>
              </a:rPr>
              <a:t> personas salen del país por medios </a:t>
            </a:r>
            <a:r>
              <a:rPr lang="es-419">
                <a:solidFill>
                  <a:schemeClr val="lt1"/>
                </a:solidFill>
                <a:latin typeface="Oswald ExtraLight"/>
                <a:ea typeface="Oswald ExtraLight"/>
                <a:cs typeface="Oswald ExtraLight"/>
                <a:sym typeface="Oswald ExtraLight"/>
              </a:rPr>
              <a:t>aéreos</a:t>
            </a:r>
            <a:r>
              <a:rPr lang="es-419">
                <a:solidFill>
                  <a:schemeClr val="lt1"/>
                </a:solidFill>
                <a:latin typeface="Oswald ExtraLight"/>
                <a:ea typeface="Oswald ExtraLight"/>
                <a:cs typeface="Oswald ExtraLight"/>
                <a:sym typeface="Oswald ExtraLight"/>
              </a:rPr>
              <a:t> y no regresan en el mismo año.</a:t>
            </a:r>
            <a:endParaRPr>
              <a:solidFill>
                <a:schemeClr val="lt1"/>
              </a:solidFill>
              <a:latin typeface="Oswald ExtraLight"/>
              <a:ea typeface="Oswald ExtraLight"/>
              <a:cs typeface="Oswald ExtraLight"/>
              <a:sym typeface="Oswald ExtraLight"/>
            </a:endParaRPr>
          </a:p>
        </p:txBody>
      </p:sp>
      <p:sp>
        <p:nvSpPr>
          <p:cNvPr id="192" name="Google Shape;192;p26"/>
          <p:cNvSpPr/>
          <p:nvPr/>
        </p:nvSpPr>
        <p:spPr>
          <a:xfrm>
            <a:off x="54423" y="2303796"/>
            <a:ext cx="1439100" cy="132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54425" y="2442825"/>
            <a:ext cx="1439100" cy="94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highlight>
                  <a:srgbClr val="78909C"/>
                </a:highlight>
                <a:latin typeface="Oswald Light"/>
                <a:ea typeface="Oswald Light"/>
                <a:cs typeface="Oswald Light"/>
                <a:sym typeface="Oswald Light"/>
              </a:rPr>
              <a:t>Proporcionar información para políticas públicas.</a:t>
            </a:r>
            <a:endParaRPr sz="1700">
              <a:solidFill>
                <a:schemeClr val="lt1"/>
              </a:solidFill>
              <a:highlight>
                <a:srgbClr val="78909C"/>
              </a:highlight>
              <a:latin typeface="Source Code Pro"/>
              <a:ea typeface="Source Code Pro"/>
              <a:cs typeface="Source Code Pro"/>
              <a:sym typeface="Source Code Pro"/>
            </a:endParaRPr>
          </a:p>
        </p:txBody>
      </p:sp>
      <p:sp>
        <p:nvSpPr>
          <p:cNvPr id="194" name="Google Shape;194;p26"/>
          <p:cNvSpPr txBox="1"/>
          <p:nvPr/>
        </p:nvSpPr>
        <p:spPr>
          <a:xfrm>
            <a:off x="2550200" y="1667025"/>
            <a:ext cx="781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Oswald ExtraLight"/>
                <a:ea typeface="Oswald ExtraLight"/>
                <a:cs typeface="Oswald ExtraLight"/>
                <a:sym typeface="Oswald ExtraLight"/>
              </a:rPr>
              <a:t>Contexto</a:t>
            </a:r>
            <a:endParaRPr>
              <a:solidFill>
                <a:schemeClr val="lt1"/>
              </a:solidFill>
              <a:latin typeface="Oswald ExtraLight"/>
              <a:ea typeface="Oswald ExtraLight"/>
              <a:cs typeface="Oswald ExtraLight"/>
              <a:sym typeface="Oswald ExtraLight"/>
            </a:endParaRPr>
          </a:p>
        </p:txBody>
      </p:sp>
      <p:sp>
        <p:nvSpPr>
          <p:cNvPr id="195" name="Google Shape;195;p26"/>
          <p:cNvSpPr/>
          <p:nvPr/>
        </p:nvSpPr>
        <p:spPr>
          <a:xfrm>
            <a:off x="4817975" y="860025"/>
            <a:ext cx="1039800" cy="942900"/>
          </a:xfrm>
          <a:prstGeom prst="ellipse">
            <a:avLst/>
          </a:prstGeom>
          <a:solidFill>
            <a:srgbClr val="82C7A5"/>
          </a:solidFill>
          <a:ln cap="flat" cmpd="sng" w="9525">
            <a:solidFill>
              <a:srgbClr val="82C7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lt1"/>
                </a:solidFill>
                <a:highlight>
                  <a:srgbClr val="82C7A5"/>
                </a:highlight>
                <a:latin typeface="Oswald Light"/>
                <a:ea typeface="Oswald Light"/>
                <a:cs typeface="Oswald Light"/>
                <a:sym typeface="Oswald Light"/>
              </a:rPr>
              <a:t>Problemas e hipótesis</a:t>
            </a:r>
            <a:endParaRPr sz="1200">
              <a:solidFill>
                <a:schemeClr val="lt1"/>
              </a:solidFill>
              <a:highlight>
                <a:srgbClr val="82C7A5"/>
              </a:highlight>
              <a:latin typeface="Oswald Light"/>
              <a:ea typeface="Oswald Light"/>
              <a:cs typeface="Oswald Light"/>
              <a:sym typeface="Oswald Light"/>
            </a:endParaRPr>
          </a:p>
        </p:txBody>
      </p:sp>
      <p:sp>
        <p:nvSpPr>
          <p:cNvPr id="196" name="Google Shape;196;p26"/>
          <p:cNvSpPr txBox="1"/>
          <p:nvPr/>
        </p:nvSpPr>
        <p:spPr>
          <a:xfrm>
            <a:off x="-154475" y="1693325"/>
            <a:ext cx="781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Oswald ExtraLight"/>
                <a:ea typeface="Oswald ExtraLight"/>
                <a:cs typeface="Oswald ExtraLight"/>
                <a:sym typeface="Oswald ExtraLight"/>
              </a:rPr>
              <a:t>Contexto</a:t>
            </a:r>
            <a:endParaRPr>
              <a:solidFill>
                <a:schemeClr val="lt1"/>
              </a:solidFill>
              <a:latin typeface="Oswald ExtraLight"/>
              <a:ea typeface="Oswald ExtraLight"/>
              <a:cs typeface="Oswald ExtraLight"/>
              <a:sym typeface="Oswald ExtraLight"/>
            </a:endParaRPr>
          </a:p>
        </p:txBody>
      </p:sp>
      <p:sp>
        <p:nvSpPr>
          <p:cNvPr id="197" name="Google Shape;197;p26"/>
          <p:cNvSpPr/>
          <p:nvPr/>
        </p:nvSpPr>
        <p:spPr>
          <a:xfrm>
            <a:off x="-68975" y="1625788"/>
            <a:ext cx="915300" cy="807000"/>
          </a:xfrm>
          <a:prstGeom prst="ellipse">
            <a:avLst/>
          </a:prstGeom>
          <a:solidFill>
            <a:srgbClr val="82C7A5"/>
          </a:solidFill>
          <a:ln cap="flat" cmpd="sng" w="9525">
            <a:solidFill>
              <a:srgbClr val="82C7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chemeClr val="lt1"/>
              </a:solidFill>
              <a:highlight>
                <a:srgbClr val="82C7A5"/>
              </a:highlight>
              <a:latin typeface="Oswald Light"/>
              <a:ea typeface="Oswald Light"/>
              <a:cs typeface="Oswald Light"/>
              <a:sym typeface="Oswald Light"/>
            </a:endParaRPr>
          </a:p>
        </p:txBody>
      </p:sp>
      <p:sp>
        <p:nvSpPr>
          <p:cNvPr id="198" name="Google Shape;198;p26"/>
          <p:cNvSpPr txBox="1"/>
          <p:nvPr/>
        </p:nvSpPr>
        <p:spPr>
          <a:xfrm>
            <a:off x="-2075" y="1845725"/>
            <a:ext cx="781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Oswald ExtraLight"/>
                <a:ea typeface="Oswald ExtraLight"/>
                <a:cs typeface="Oswald ExtraLight"/>
                <a:sym typeface="Oswald ExtraLight"/>
              </a:rPr>
              <a:t>Objetivo</a:t>
            </a:r>
            <a:endParaRPr>
              <a:solidFill>
                <a:schemeClr val="lt1"/>
              </a:solidFill>
              <a:latin typeface="Oswald ExtraLight"/>
              <a:ea typeface="Oswald ExtraLight"/>
              <a:cs typeface="Oswald ExtraLight"/>
              <a:sym typeface="Oswald ExtraLight"/>
            </a:endParaRPr>
          </a:p>
        </p:txBody>
      </p:sp>
      <p:sp>
        <p:nvSpPr>
          <p:cNvPr id="199" name="Google Shape;199;p26"/>
          <p:cNvSpPr txBox="1"/>
          <p:nvPr/>
        </p:nvSpPr>
        <p:spPr>
          <a:xfrm>
            <a:off x="2702600" y="1819425"/>
            <a:ext cx="7815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Oswald ExtraLight"/>
                <a:ea typeface="Oswald ExtraLight"/>
                <a:cs typeface="Oswald ExtraLight"/>
                <a:sym typeface="Oswald ExtraLight"/>
              </a:rPr>
              <a:t>Contexto</a:t>
            </a:r>
            <a:endParaRPr>
              <a:solidFill>
                <a:schemeClr val="lt1"/>
              </a:solidFill>
              <a:latin typeface="Oswald ExtraLight"/>
              <a:ea typeface="Oswald ExtraLight"/>
              <a:cs typeface="Oswald ExtraLight"/>
              <a:sym typeface="Oswald ExtraLight"/>
            </a:endParaRPr>
          </a:p>
        </p:txBody>
      </p:sp>
      <p:sp>
        <p:nvSpPr>
          <p:cNvPr id="200" name="Google Shape;200;p26"/>
          <p:cNvSpPr/>
          <p:nvPr/>
        </p:nvSpPr>
        <p:spPr>
          <a:xfrm>
            <a:off x="2560613" y="1667013"/>
            <a:ext cx="915300" cy="807000"/>
          </a:xfrm>
          <a:prstGeom prst="ellipse">
            <a:avLst/>
          </a:prstGeom>
          <a:solidFill>
            <a:srgbClr val="82C7A5"/>
          </a:solidFill>
          <a:ln cap="flat" cmpd="sng" w="9525">
            <a:solidFill>
              <a:srgbClr val="82C7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lt1"/>
                </a:solidFill>
                <a:highlight>
                  <a:srgbClr val="82C7A5"/>
                </a:highlight>
                <a:latin typeface="Oswald Light"/>
                <a:ea typeface="Oswald Light"/>
                <a:cs typeface="Oswald Light"/>
                <a:sym typeface="Oswald Light"/>
              </a:rPr>
              <a:t>Contexto</a:t>
            </a:r>
            <a:endParaRPr sz="1200">
              <a:solidFill>
                <a:schemeClr val="lt1"/>
              </a:solidFill>
              <a:highlight>
                <a:srgbClr val="82C7A5"/>
              </a:highlight>
              <a:latin typeface="Oswald Light"/>
              <a:ea typeface="Oswald Light"/>
              <a:cs typeface="Oswald Light"/>
              <a:sym typeface="Oswald Light"/>
            </a:endParaRPr>
          </a:p>
        </p:txBody>
      </p:sp>
      <p:sp>
        <p:nvSpPr>
          <p:cNvPr id="201" name="Google Shape;201;p26"/>
          <p:cNvSpPr/>
          <p:nvPr/>
        </p:nvSpPr>
        <p:spPr>
          <a:xfrm>
            <a:off x="4952800" y="3689250"/>
            <a:ext cx="1711200" cy="1800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nvSpPr>
        <p:spPr>
          <a:xfrm>
            <a:off x="5053475" y="3966750"/>
            <a:ext cx="1487100" cy="102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es-419" sz="1350">
                <a:solidFill>
                  <a:schemeClr val="lt1"/>
                </a:solidFill>
                <a:highlight>
                  <a:schemeClr val="accent2"/>
                </a:highlight>
                <a:latin typeface="Oswald ExtraLight"/>
                <a:ea typeface="Oswald ExtraLight"/>
                <a:cs typeface="Oswald ExtraLight"/>
                <a:sym typeface="Oswald ExtraLight"/>
              </a:rPr>
              <a:t>¿F</a:t>
            </a:r>
            <a:r>
              <a:rPr lang="es-419" sz="1350">
                <a:solidFill>
                  <a:schemeClr val="lt1"/>
                </a:solidFill>
                <a:highlight>
                  <a:schemeClr val="accent2"/>
                </a:highlight>
                <a:latin typeface="Oswald ExtraLight"/>
                <a:ea typeface="Oswald ExtraLight"/>
                <a:cs typeface="Oswald ExtraLight"/>
                <a:sym typeface="Oswald ExtraLight"/>
              </a:rPr>
              <a:t>ue mayor la cantidad de personas que salieron del país o las que ingresaron al país?</a:t>
            </a:r>
            <a:endParaRPr sz="1350">
              <a:solidFill>
                <a:schemeClr val="lt1"/>
              </a:solidFill>
              <a:highlight>
                <a:schemeClr val="accent2"/>
              </a:highlight>
              <a:latin typeface="Oswald ExtraLight"/>
              <a:ea typeface="Oswald ExtraLight"/>
              <a:cs typeface="Oswald ExtraLight"/>
              <a:sym typeface="Oswald ExtraLight"/>
            </a:endParaRPr>
          </a:p>
        </p:txBody>
      </p:sp>
      <p:sp>
        <p:nvSpPr>
          <p:cNvPr id="203" name="Google Shape;203;p26"/>
          <p:cNvSpPr/>
          <p:nvPr/>
        </p:nvSpPr>
        <p:spPr>
          <a:xfrm>
            <a:off x="7437550" y="3422125"/>
            <a:ext cx="1654800" cy="169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nvSpPr>
        <p:spPr>
          <a:xfrm>
            <a:off x="7437550" y="3901225"/>
            <a:ext cx="1572300" cy="82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s-419" sz="1350">
                <a:solidFill>
                  <a:schemeClr val="lt1"/>
                </a:solidFill>
                <a:highlight>
                  <a:schemeClr val="accent2"/>
                </a:highlight>
                <a:latin typeface="Oswald ExtraLight"/>
                <a:ea typeface="Oswald ExtraLight"/>
                <a:cs typeface="Oswald ExtraLight"/>
                <a:sym typeface="Oswald ExtraLight"/>
              </a:rPr>
              <a:t>¿Cuánto variaron los vuelos argentinos durante el año de pandemia vs. el año sin pandemia?</a:t>
            </a:r>
            <a:endParaRPr>
              <a:solidFill>
                <a:schemeClr val="lt1"/>
              </a:solidFill>
              <a:latin typeface="Oswald ExtraLight"/>
              <a:ea typeface="Oswald ExtraLight"/>
              <a:cs typeface="Oswald ExtraLight"/>
              <a:sym typeface="Oswald ExtraLight"/>
            </a:endParaRPr>
          </a:p>
        </p:txBody>
      </p:sp>
      <p:sp>
        <p:nvSpPr>
          <p:cNvPr id="205" name="Google Shape;205;p26"/>
          <p:cNvSpPr/>
          <p:nvPr/>
        </p:nvSpPr>
        <p:spPr>
          <a:xfrm>
            <a:off x="6971175" y="371250"/>
            <a:ext cx="1711200" cy="1566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txBox="1"/>
          <p:nvPr/>
        </p:nvSpPr>
        <p:spPr>
          <a:xfrm>
            <a:off x="7042350" y="796200"/>
            <a:ext cx="1572300" cy="82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s-419" sz="1350">
                <a:solidFill>
                  <a:schemeClr val="lt1"/>
                </a:solidFill>
                <a:highlight>
                  <a:schemeClr val="accent2"/>
                </a:highlight>
                <a:latin typeface="Oswald ExtraLight"/>
                <a:ea typeface="Oswald ExtraLight"/>
                <a:cs typeface="Oswald ExtraLight"/>
                <a:sym typeface="Oswald ExtraLight"/>
              </a:rPr>
              <a:t>¿Se podría predecir </a:t>
            </a:r>
            <a:r>
              <a:rPr lang="es-419" sz="1350">
                <a:solidFill>
                  <a:schemeClr val="lt1"/>
                </a:solidFill>
                <a:highlight>
                  <a:schemeClr val="accent2"/>
                </a:highlight>
                <a:latin typeface="Oswald ExtraLight"/>
                <a:ea typeface="Oswald ExtraLight"/>
                <a:cs typeface="Oswald ExtraLight"/>
                <a:sym typeface="Oswald ExtraLight"/>
              </a:rPr>
              <a:t>cuántos</a:t>
            </a:r>
            <a:r>
              <a:rPr lang="es-419" sz="1350">
                <a:solidFill>
                  <a:schemeClr val="lt1"/>
                </a:solidFill>
                <a:highlight>
                  <a:schemeClr val="accent2"/>
                </a:highlight>
                <a:latin typeface="Oswald ExtraLight"/>
                <a:ea typeface="Oswald ExtraLight"/>
                <a:cs typeface="Oswald ExtraLight"/>
                <a:sym typeface="Oswald ExtraLight"/>
              </a:rPr>
              <a:t> </a:t>
            </a:r>
            <a:r>
              <a:rPr lang="es-419" sz="1350">
                <a:solidFill>
                  <a:schemeClr val="lt1"/>
                </a:solidFill>
                <a:highlight>
                  <a:schemeClr val="accent2"/>
                </a:highlight>
                <a:latin typeface="Oswald ExtraLight"/>
                <a:ea typeface="Oswald ExtraLight"/>
                <a:cs typeface="Oswald ExtraLight"/>
                <a:sym typeface="Oswald ExtraLight"/>
              </a:rPr>
              <a:t>pasajeros</a:t>
            </a:r>
            <a:r>
              <a:rPr lang="es-419" sz="1350">
                <a:solidFill>
                  <a:schemeClr val="lt1"/>
                </a:solidFill>
                <a:highlight>
                  <a:schemeClr val="accent2"/>
                </a:highlight>
                <a:latin typeface="Oswald ExtraLight"/>
                <a:ea typeface="Oswald ExtraLight"/>
                <a:cs typeface="Oswald ExtraLight"/>
                <a:sym typeface="Oswald ExtraLight"/>
              </a:rPr>
              <a:t> se subirán a un avión con una </a:t>
            </a:r>
            <a:r>
              <a:rPr lang="es-419" sz="1350">
                <a:solidFill>
                  <a:schemeClr val="lt1"/>
                </a:solidFill>
                <a:highlight>
                  <a:schemeClr val="accent2"/>
                </a:highlight>
                <a:latin typeface="Oswald ExtraLight"/>
                <a:ea typeface="Oswald ExtraLight"/>
                <a:cs typeface="Oswald ExtraLight"/>
                <a:sym typeface="Oswald ExtraLight"/>
              </a:rPr>
              <a:t>precisión</a:t>
            </a:r>
            <a:r>
              <a:rPr lang="es-419" sz="1350">
                <a:solidFill>
                  <a:schemeClr val="lt1"/>
                </a:solidFill>
                <a:highlight>
                  <a:schemeClr val="accent2"/>
                </a:highlight>
                <a:latin typeface="Oswald ExtraLight"/>
                <a:ea typeface="Oswald ExtraLight"/>
                <a:cs typeface="Oswald ExtraLight"/>
                <a:sym typeface="Oswald ExtraLight"/>
              </a:rPr>
              <a:t> de 1 persona o menos?</a:t>
            </a:r>
            <a:endParaRPr>
              <a:solidFill>
                <a:schemeClr val="lt1"/>
              </a:solidFill>
              <a:latin typeface="Oswald ExtraLight"/>
              <a:ea typeface="Oswald ExtraLight"/>
              <a:cs typeface="Oswald ExtraLight"/>
              <a:sym typeface="Oswald ExtraLight"/>
            </a:endParaRPr>
          </a:p>
        </p:txBody>
      </p:sp>
      <p:sp>
        <p:nvSpPr>
          <p:cNvPr id="207" name="Google Shape;20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p:nvPr/>
        </p:nvSpPr>
        <p:spPr>
          <a:xfrm>
            <a:off x="-31625" y="0"/>
            <a:ext cx="9162900" cy="1014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highlight>
                <a:schemeClr val="lt2"/>
              </a:highlight>
            </a:endParaRPr>
          </a:p>
        </p:txBody>
      </p:sp>
      <p:sp>
        <p:nvSpPr>
          <p:cNvPr id="213" name="Google Shape;213;p27"/>
          <p:cNvSpPr txBox="1"/>
          <p:nvPr/>
        </p:nvSpPr>
        <p:spPr>
          <a:xfrm>
            <a:off x="574800" y="3644025"/>
            <a:ext cx="8333100" cy="12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500">
                <a:solidFill>
                  <a:srgbClr val="374151"/>
                </a:solidFill>
                <a:latin typeface="Roboto"/>
                <a:ea typeface="Roboto"/>
                <a:cs typeface="Roboto"/>
                <a:sym typeface="Roboto"/>
              </a:rPr>
              <a:t>Con Matplotlib, grafiqué datos en función de las horas revelando que </a:t>
            </a:r>
            <a:r>
              <a:rPr b="1" lang="es-419" sz="1500">
                <a:solidFill>
                  <a:srgbClr val="374151"/>
                </a:solidFill>
                <a:latin typeface="Roboto"/>
                <a:ea typeface="Roboto"/>
                <a:cs typeface="Roboto"/>
                <a:sym typeface="Roboto"/>
              </a:rPr>
              <a:t>el apogeo de actividad es a las 15:00 hs</a:t>
            </a:r>
            <a:r>
              <a:rPr lang="es-419" sz="1500">
                <a:solidFill>
                  <a:srgbClr val="374151"/>
                </a:solidFill>
                <a:latin typeface="Roboto"/>
                <a:ea typeface="Roboto"/>
                <a:cs typeface="Roboto"/>
                <a:sym typeface="Roboto"/>
              </a:rPr>
              <a:t>. Usamos un eje de tiempo para representar el flujo a lo largo del día 🕒. Cada punto en el gráfico cuenta una historia de actividad aérea. Los intervalos de una hora en el eje x permiten un análisis detallado. </a:t>
            </a:r>
            <a:endParaRPr sz="1700"/>
          </a:p>
        </p:txBody>
      </p:sp>
      <p:sp>
        <p:nvSpPr>
          <p:cNvPr id="214" name="Google Shape;214;p27"/>
          <p:cNvSpPr txBox="1"/>
          <p:nvPr>
            <p:ph type="title"/>
          </p:nvPr>
        </p:nvSpPr>
        <p:spPr>
          <a:xfrm>
            <a:off x="764700" y="138300"/>
            <a:ext cx="76146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419" sz="2740">
                <a:latin typeface="Oswald"/>
                <a:ea typeface="Oswald"/>
                <a:cs typeface="Oswald"/>
                <a:sym typeface="Oswald"/>
              </a:rPr>
              <a:t>Explorando la dinámica temporal de los vuelos✈️📊</a:t>
            </a:r>
            <a:endParaRPr sz="2540">
              <a:latin typeface="Oswald"/>
              <a:ea typeface="Oswald"/>
              <a:cs typeface="Oswald"/>
              <a:sym typeface="Oswald"/>
            </a:endParaRPr>
          </a:p>
        </p:txBody>
      </p:sp>
      <p:cxnSp>
        <p:nvCxnSpPr>
          <p:cNvPr id="215" name="Google Shape;215;p27"/>
          <p:cNvCxnSpPr/>
          <p:nvPr/>
        </p:nvCxnSpPr>
        <p:spPr>
          <a:xfrm>
            <a:off x="-66825" y="993225"/>
            <a:ext cx="9213300" cy="9600"/>
          </a:xfrm>
          <a:prstGeom prst="straightConnector1">
            <a:avLst/>
          </a:prstGeom>
          <a:noFill/>
          <a:ln cap="flat" cmpd="sng" w="38100">
            <a:solidFill>
              <a:srgbClr val="6D9EEB"/>
            </a:solidFill>
            <a:prstDash val="solid"/>
            <a:round/>
            <a:headEnd len="med" w="med" type="none"/>
            <a:tailEnd len="med" w="med" type="none"/>
          </a:ln>
        </p:spPr>
      </p:cxnSp>
      <p:sp>
        <p:nvSpPr>
          <p:cNvPr id="216" name="Google Shape;21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17" name="Google Shape;217;p27"/>
          <p:cNvPicPr preferRelativeResize="0"/>
          <p:nvPr/>
        </p:nvPicPr>
        <p:blipFill>
          <a:blip r:embed="rId3">
            <a:alphaModFix/>
          </a:blip>
          <a:stretch>
            <a:fillRect/>
          </a:stretch>
        </p:blipFill>
        <p:spPr>
          <a:xfrm>
            <a:off x="1904863" y="1220575"/>
            <a:ext cx="5334266" cy="232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p:nvPr/>
        </p:nvSpPr>
        <p:spPr>
          <a:xfrm>
            <a:off x="-31625" y="0"/>
            <a:ext cx="9162900" cy="1014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highlight>
                <a:schemeClr val="lt2"/>
              </a:highlight>
            </a:endParaRPr>
          </a:p>
        </p:txBody>
      </p:sp>
      <p:sp>
        <p:nvSpPr>
          <p:cNvPr id="223" name="Google Shape;223;p28"/>
          <p:cNvSpPr txBox="1"/>
          <p:nvPr/>
        </p:nvSpPr>
        <p:spPr>
          <a:xfrm>
            <a:off x="565200" y="1243325"/>
            <a:ext cx="3448200" cy="31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500">
                <a:solidFill>
                  <a:srgbClr val="374151"/>
                </a:solidFill>
                <a:latin typeface="Roboto"/>
                <a:ea typeface="Roboto"/>
                <a:cs typeface="Roboto"/>
                <a:sym typeface="Roboto"/>
              </a:rPr>
              <a:t>Utilizando Python y Matplotlib, encontramos que </a:t>
            </a:r>
            <a:r>
              <a:rPr b="1" lang="es-419" sz="1500">
                <a:solidFill>
                  <a:srgbClr val="374151"/>
                </a:solidFill>
                <a:latin typeface="Roboto"/>
                <a:ea typeface="Roboto"/>
                <a:cs typeface="Roboto"/>
                <a:sym typeface="Roboto"/>
              </a:rPr>
              <a:t>el día jueves es el día de mayor actividad aérea</a:t>
            </a:r>
            <a:r>
              <a:rPr lang="es-419" sz="1500">
                <a:solidFill>
                  <a:srgbClr val="374151"/>
                </a:solidFill>
                <a:latin typeface="Roboto"/>
                <a:ea typeface="Roboto"/>
                <a:cs typeface="Roboto"/>
                <a:sym typeface="Roboto"/>
              </a:rPr>
              <a:t> y lo resaltamos con color celeste, con tan solo 526 vuelos de diferencia el día viernes quedó en segundo lugar.</a:t>
            </a:r>
            <a:br>
              <a:rPr lang="es-419" sz="1500">
                <a:solidFill>
                  <a:srgbClr val="374151"/>
                </a:solidFill>
                <a:latin typeface="Roboto"/>
                <a:ea typeface="Roboto"/>
                <a:cs typeface="Roboto"/>
                <a:sym typeface="Roboto"/>
              </a:rPr>
            </a:br>
            <a:r>
              <a:rPr lang="es-419" sz="1500">
                <a:solidFill>
                  <a:srgbClr val="374151"/>
                </a:solidFill>
                <a:latin typeface="Roboto"/>
                <a:ea typeface="Roboto"/>
                <a:cs typeface="Roboto"/>
                <a:sym typeface="Roboto"/>
              </a:rPr>
              <a:t>Observar cómo los días de la semana se despliegan en el eje x, mientras que la cantidad de vuelos se eleva en el eje y. Este análisis visual revela patrones ocultos y abre ventanas hacia una comprensión más profunda de la dinámica de los vuelos.</a:t>
            </a:r>
            <a:endParaRPr sz="1700"/>
          </a:p>
        </p:txBody>
      </p:sp>
      <p:sp>
        <p:nvSpPr>
          <p:cNvPr id="224" name="Google Shape;224;p28"/>
          <p:cNvSpPr txBox="1"/>
          <p:nvPr>
            <p:ph type="title"/>
          </p:nvPr>
        </p:nvSpPr>
        <p:spPr>
          <a:xfrm>
            <a:off x="304950" y="129300"/>
            <a:ext cx="8534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419" sz="2740">
                <a:latin typeface="Oswald"/>
                <a:ea typeface="Oswald"/>
                <a:cs typeface="Oswald"/>
                <a:sym typeface="Oswald"/>
              </a:rPr>
              <a:t>Explorando</a:t>
            </a:r>
            <a:r>
              <a:rPr lang="es-419" sz="2740">
                <a:latin typeface="Oswald"/>
                <a:ea typeface="Oswald"/>
                <a:cs typeface="Oswald"/>
                <a:sym typeface="Oswald"/>
              </a:rPr>
              <a:t> el flujo aéreo semanal </a:t>
            </a:r>
            <a:r>
              <a:rPr lang="es-419" sz="2740">
                <a:latin typeface="Oswald"/>
                <a:ea typeface="Oswald"/>
                <a:cs typeface="Oswald"/>
                <a:sym typeface="Oswald"/>
              </a:rPr>
              <a:t>✈️📊</a:t>
            </a:r>
            <a:endParaRPr sz="2540">
              <a:latin typeface="Oswald"/>
              <a:ea typeface="Oswald"/>
              <a:cs typeface="Oswald"/>
              <a:sym typeface="Oswald"/>
            </a:endParaRPr>
          </a:p>
        </p:txBody>
      </p:sp>
      <p:cxnSp>
        <p:nvCxnSpPr>
          <p:cNvPr id="225" name="Google Shape;225;p28"/>
          <p:cNvCxnSpPr/>
          <p:nvPr/>
        </p:nvCxnSpPr>
        <p:spPr>
          <a:xfrm>
            <a:off x="-66825" y="993225"/>
            <a:ext cx="9213300" cy="9600"/>
          </a:xfrm>
          <a:prstGeom prst="straightConnector1">
            <a:avLst/>
          </a:prstGeom>
          <a:noFill/>
          <a:ln cap="flat" cmpd="sng" w="38100">
            <a:solidFill>
              <a:srgbClr val="6D9EEB"/>
            </a:solidFill>
            <a:prstDash val="solid"/>
            <a:round/>
            <a:headEnd len="med" w="med" type="none"/>
            <a:tailEnd len="med" w="med" type="none"/>
          </a:ln>
        </p:spPr>
      </p:cxnSp>
      <p:sp>
        <p:nvSpPr>
          <p:cNvPr id="226" name="Google Shape;22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27" name="Google Shape;227;p28"/>
          <p:cNvPicPr preferRelativeResize="0"/>
          <p:nvPr/>
        </p:nvPicPr>
        <p:blipFill>
          <a:blip r:embed="rId3">
            <a:alphaModFix/>
          </a:blip>
          <a:stretch>
            <a:fillRect/>
          </a:stretch>
        </p:blipFill>
        <p:spPr>
          <a:xfrm>
            <a:off x="4327375" y="1243325"/>
            <a:ext cx="4437208" cy="33441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p:nvPr/>
        </p:nvSpPr>
        <p:spPr>
          <a:xfrm>
            <a:off x="-31625" y="0"/>
            <a:ext cx="9162900" cy="1014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highlight>
                <a:schemeClr val="lt2"/>
              </a:highlight>
            </a:endParaRPr>
          </a:p>
        </p:txBody>
      </p:sp>
      <p:sp>
        <p:nvSpPr>
          <p:cNvPr id="233" name="Google Shape;233;p29"/>
          <p:cNvSpPr txBox="1"/>
          <p:nvPr/>
        </p:nvSpPr>
        <p:spPr>
          <a:xfrm>
            <a:off x="0" y="3726075"/>
            <a:ext cx="4730700" cy="13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374151"/>
                </a:solidFill>
                <a:latin typeface="Roboto"/>
                <a:ea typeface="Roboto"/>
                <a:cs typeface="Roboto"/>
                <a:sym typeface="Roboto"/>
              </a:rPr>
              <a:t>U</a:t>
            </a:r>
            <a:r>
              <a:rPr lang="es-419" sz="1200">
                <a:solidFill>
                  <a:srgbClr val="374151"/>
                </a:solidFill>
                <a:latin typeface="Roboto"/>
                <a:ea typeface="Roboto"/>
                <a:cs typeface="Roboto"/>
                <a:sym typeface="Roboto"/>
              </a:rPr>
              <a:t>tilizando </a:t>
            </a:r>
            <a:r>
              <a:rPr i="1" lang="es-419" sz="1200">
                <a:solidFill>
                  <a:srgbClr val="374151"/>
                </a:solidFill>
                <a:latin typeface="Roboto"/>
                <a:ea typeface="Roboto"/>
                <a:cs typeface="Roboto"/>
                <a:sym typeface="Roboto"/>
              </a:rPr>
              <a:t>NumPy y Matplotlib</a:t>
            </a:r>
            <a:r>
              <a:rPr lang="es-419" sz="1200">
                <a:solidFill>
                  <a:srgbClr val="374151"/>
                </a:solidFill>
                <a:latin typeface="Roboto"/>
                <a:ea typeface="Roboto"/>
                <a:cs typeface="Roboto"/>
                <a:sym typeface="Roboto"/>
              </a:rPr>
              <a:t>, identificamos </a:t>
            </a:r>
            <a:r>
              <a:rPr b="1" lang="es-419" sz="1200">
                <a:solidFill>
                  <a:srgbClr val="374151"/>
                </a:solidFill>
                <a:latin typeface="Roboto"/>
                <a:ea typeface="Roboto"/>
                <a:cs typeface="Roboto"/>
                <a:sym typeface="Roboto"/>
              </a:rPr>
              <a:t>la aerolínea líder en vuelos domésticos es Aerolíneas Argentinas S.A.</a:t>
            </a:r>
            <a:r>
              <a:rPr lang="es-419" sz="1200">
                <a:solidFill>
                  <a:srgbClr val="374151"/>
                </a:solidFill>
                <a:latin typeface="Roboto"/>
                <a:ea typeface="Roboto"/>
                <a:cs typeface="Roboto"/>
                <a:sym typeface="Roboto"/>
              </a:rPr>
              <a:t> Relevé el rendimiento de cada aerolínea en el escenario doméstico. Observa cómo el eje y muestra las aerolíneas y el eje x muestra la cantidad de vuelos. Este análisis visualiza el dominio de las aerolíneas en los vuelos internos. </a:t>
            </a:r>
            <a:endParaRPr/>
          </a:p>
        </p:txBody>
      </p:sp>
      <p:sp>
        <p:nvSpPr>
          <p:cNvPr id="234" name="Google Shape;234;p29"/>
          <p:cNvSpPr txBox="1"/>
          <p:nvPr>
            <p:ph type="title"/>
          </p:nvPr>
        </p:nvSpPr>
        <p:spPr>
          <a:xfrm>
            <a:off x="304950" y="129300"/>
            <a:ext cx="8534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419" sz="2740">
                <a:latin typeface="Oswald"/>
                <a:ea typeface="Oswald"/>
                <a:cs typeface="Oswald"/>
                <a:sym typeface="Oswald"/>
              </a:rPr>
              <a:t>Explorando los líderes en el mercado✈️📊</a:t>
            </a:r>
            <a:endParaRPr sz="2540">
              <a:latin typeface="Oswald"/>
              <a:ea typeface="Oswald"/>
              <a:cs typeface="Oswald"/>
              <a:sym typeface="Oswald"/>
            </a:endParaRPr>
          </a:p>
        </p:txBody>
      </p:sp>
      <p:cxnSp>
        <p:nvCxnSpPr>
          <p:cNvPr id="235" name="Google Shape;235;p29"/>
          <p:cNvCxnSpPr/>
          <p:nvPr/>
        </p:nvCxnSpPr>
        <p:spPr>
          <a:xfrm>
            <a:off x="-66825" y="993225"/>
            <a:ext cx="9213300" cy="9600"/>
          </a:xfrm>
          <a:prstGeom prst="straightConnector1">
            <a:avLst/>
          </a:prstGeom>
          <a:noFill/>
          <a:ln cap="flat" cmpd="sng" w="38100">
            <a:solidFill>
              <a:srgbClr val="6D9EEB"/>
            </a:solidFill>
            <a:prstDash val="solid"/>
            <a:round/>
            <a:headEnd len="med" w="med" type="none"/>
            <a:tailEnd len="med" w="med" type="none"/>
          </a:ln>
        </p:spPr>
      </p:cxnSp>
      <p:sp>
        <p:nvSpPr>
          <p:cNvPr id="236" name="Google Shape;236;p29"/>
          <p:cNvSpPr txBox="1"/>
          <p:nvPr/>
        </p:nvSpPr>
        <p:spPr>
          <a:xfrm>
            <a:off x="4576600" y="3726175"/>
            <a:ext cx="4496700" cy="131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419" sz="1200">
                <a:solidFill>
                  <a:srgbClr val="374151"/>
                </a:solidFill>
                <a:latin typeface="Roboto"/>
                <a:ea typeface="Roboto"/>
                <a:cs typeface="Roboto"/>
                <a:sym typeface="Roboto"/>
              </a:rPr>
              <a:t>Empleando Seaborn detecté que</a:t>
            </a:r>
            <a:r>
              <a:rPr b="1" lang="es-419" sz="1200">
                <a:solidFill>
                  <a:srgbClr val="374151"/>
                </a:solidFill>
                <a:latin typeface="Roboto"/>
                <a:ea typeface="Roboto"/>
                <a:cs typeface="Roboto"/>
                <a:sym typeface="Roboto"/>
              </a:rPr>
              <a:t> </a:t>
            </a:r>
            <a:r>
              <a:rPr b="1" lang="es-419" sz="1200">
                <a:solidFill>
                  <a:srgbClr val="374151"/>
                </a:solidFill>
                <a:latin typeface="Roboto"/>
                <a:ea typeface="Roboto"/>
                <a:cs typeface="Roboto"/>
                <a:sym typeface="Roboto"/>
              </a:rPr>
              <a:t>Aerolíneas</a:t>
            </a:r>
            <a:r>
              <a:rPr b="1" lang="es-419" sz="1200">
                <a:solidFill>
                  <a:srgbClr val="374151"/>
                </a:solidFill>
                <a:latin typeface="Roboto"/>
                <a:ea typeface="Roboto"/>
                <a:cs typeface="Roboto"/>
                <a:sym typeface="Roboto"/>
              </a:rPr>
              <a:t> Argentinas S.A. también es la aerolínea líder de vuelos internacionales.</a:t>
            </a:r>
            <a:r>
              <a:rPr lang="es-419" sz="1200">
                <a:solidFill>
                  <a:srgbClr val="374151"/>
                </a:solidFill>
                <a:latin typeface="Roboto"/>
                <a:ea typeface="Roboto"/>
                <a:cs typeface="Roboto"/>
                <a:sym typeface="Roboto"/>
              </a:rPr>
              <a:t> En este caso cambian las </a:t>
            </a:r>
            <a:r>
              <a:rPr lang="es-419" sz="1200">
                <a:solidFill>
                  <a:srgbClr val="374151"/>
                </a:solidFill>
                <a:latin typeface="Roboto"/>
                <a:ea typeface="Roboto"/>
                <a:cs typeface="Roboto"/>
                <a:sym typeface="Roboto"/>
              </a:rPr>
              <a:t>aerolíneas</a:t>
            </a:r>
            <a:r>
              <a:rPr lang="es-419" sz="1200">
                <a:solidFill>
                  <a:srgbClr val="374151"/>
                </a:solidFill>
                <a:latin typeface="Roboto"/>
                <a:ea typeface="Roboto"/>
                <a:cs typeface="Roboto"/>
                <a:sym typeface="Roboto"/>
              </a:rPr>
              <a:t> que la siguen en </a:t>
            </a:r>
            <a:r>
              <a:rPr lang="es-419" sz="1200">
                <a:solidFill>
                  <a:srgbClr val="374151"/>
                </a:solidFill>
                <a:latin typeface="Roboto"/>
                <a:ea typeface="Roboto"/>
                <a:cs typeface="Roboto"/>
                <a:sym typeface="Roboto"/>
              </a:rPr>
              <a:t>jerarquía</a:t>
            </a:r>
            <a:r>
              <a:rPr lang="es-419" sz="1200">
                <a:solidFill>
                  <a:srgbClr val="374151"/>
                </a:solidFill>
                <a:latin typeface="Roboto"/>
                <a:ea typeface="Roboto"/>
                <a:cs typeface="Roboto"/>
                <a:sym typeface="Roboto"/>
              </a:rPr>
              <a:t>. El eje y enumera las aerolíneas, mientras que el eje x cuantifica sus vuelos.</a:t>
            </a:r>
            <a:br>
              <a:rPr lang="es-419" sz="1200">
                <a:solidFill>
                  <a:srgbClr val="374151"/>
                </a:solidFill>
                <a:latin typeface="Roboto"/>
                <a:ea typeface="Roboto"/>
                <a:cs typeface="Roboto"/>
                <a:sym typeface="Roboto"/>
              </a:rPr>
            </a:br>
            <a:endParaRPr/>
          </a:p>
        </p:txBody>
      </p:sp>
      <p:sp>
        <p:nvSpPr>
          <p:cNvPr id="237" name="Google Shape;23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38" name="Google Shape;238;p29"/>
          <p:cNvPicPr preferRelativeResize="0"/>
          <p:nvPr/>
        </p:nvPicPr>
        <p:blipFill>
          <a:blip r:embed="rId3">
            <a:alphaModFix/>
          </a:blip>
          <a:stretch>
            <a:fillRect/>
          </a:stretch>
        </p:blipFill>
        <p:spPr>
          <a:xfrm>
            <a:off x="111300" y="1166700"/>
            <a:ext cx="4231247" cy="2524875"/>
          </a:xfrm>
          <a:prstGeom prst="rect">
            <a:avLst/>
          </a:prstGeom>
          <a:noFill/>
          <a:ln>
            <a:noFill/>
          </a:ln>
        </p:spPr>
      </p:pic>
      <p:pic>
        <p:nvPicPr>
          <p:cNvPr id="239" name="Google Shape;239;p29"/>
          <p:cNvPicPr preferRelativeResize="0"/>
          <p:nvPr/>
        </p:nvPicPr>
        <p:blipFill>
          <a:blip r:embed="rId4">
            <a:alphaModFix/>
          </a:blip>
          <a:stretch>
            <a:fillRect/>
          </a:stretch>
        </p:blipFill>
        <p:spPr>
          <a:xfrm>
            <a:off x="4571997" y="1217713"/>
            <a:ext cx="4496654" cy="22935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p:nvPr/>
        </p:nvSpPr>
        <p:spPr>
          <a:xfrm>
            <a:off x="-31625" y="0"/>
            <a:ext cx="9162900" cy="1014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highlight>
                <a:schemeClr val="lt2"/>
              </a:highlight>
            </a:endParaRPr>
          </a:p>
        </p:txBody>
      </p:sp>
      <p:sp>
        <p:nvSpPr>
          <p:cNvPr id="245" name="Google Shape;245;p30"/>
          <p:cNvSpPr txBox="1"/>
          <p:nvPr>
            <p:ph type="title"/>
          </p:nvPr>
        </p:nvSpPr>
        <p:spPr>
          <a:xfrm>
            <a:off x="304950" y="129300"/>
            <a:ext cx="8534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419" sz="2740">
                <a:latin typeface="Oswald"/>
                <a:ea typeface="Oswald"/>
                <a:cs typeface="Oswald"/>
                <a:sym typeface="Oswald"/>
              </a:rPr>
              <a:t>Análisis de la variación de vuelos argentinos: año </a:t>
            </a:r>
            <a:r>
              <a:rPr lang="es-419" sz="2740">
                <a:latin typeface="Oswald"/>
                <a:ea typeface="Oswald"/>
                <a:cs typeface="Oswald"/>
                <a:sym typeface="Oswald"/>
              </a:rPr>
              <a:t>pandémico</a:t>
            </a:r>
            <a:r>
              <a:rPr lang="es-419" sz="2740">
                <a:latin typeface="Oswald"/>
                <a:ea typeface="Oswald"/>
                <a:cs typeface="Oswald"/>
                <a:sym typeface="Oswald"/>
              </a:rPr>
              <a:t> vs. año sin pandemia y mayor inmunización✈️📊</a:t>
            </a:r>
            <a:endParaRPr sz="2540">
              <a:latin typeface="Oswald"/>
              <a:ea typeface="Oswald"/>
              <a:cs typeface="Oswald"/>
              <a:sym typeface="Oswald"/>
            </a:endParaRPr>
          </a:p>
        </p:txBody>
      </p:sp>
      <p:sp>
        <p:nvSpPr>
          <p:cNvPr id="246" name="Google Shape;246;p30"/>
          <p:cNvSpPr txBox="1"/>
          <p:nvPr/>
        </p:nvSpPr>
        <p:spPr>
          <a:xfrm>
            <a:off x="230000" y="1092025"/>
            <a:ext cx="3754800" cy="26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250">
                <a:solidFill>
                  <a:srgbClr val="374151"/>
                </a:solidFill>
                <a:latin typeface="Roboto"/>
                <a:ea typeface="Roboto"/>
                <a:cs typeface="Roboto"/>
                <a:sym typeface="Roboto"/>
              </a:rPr>
              <a:t>Mediante análisis y visualización de datos, evaluamos la hipótesis clave:</a:t>
            </a:r>
            <a:r>
              <a:rPr b="1" lang="es-419" sz="1250">
                <a:solidFill>
                  <a:srgbClr val="374151"/>
                </a:solidFill>
                <a:latin typeface="Roboto"/>
                <a:ea typeface="Roboto"/>
                <a:cs typeface="Roboto"/>
                <a:sym typeface="Roboto"/>
              </a:rPr>
              <a:t> ¿La variación de vuelos argentinos durante la pandemia y el período posterior a la inmunización aumentó un 100%?</a:t>
            </a:r>
            <a:r>
              <a:rPr lang="es-419" sz="1250">
                <a:solidFill>
                  <a:srgbClr val="374151"/>
                </a:solidFill>
                <a:latin typeface="Roboto"/>
                <a:ea typeface="Roboto"/>
                <a:cs typeface="Roboto"/>
                <a:sym typeface="Roboto"/>
              </a:rPr>
              <a:t> Siendo la respuesta </a:t>
            </a:r>
            <a:r>
              <a:rPr b="1" lang="es-419" sz="1250" u="sng">
                <a:solidFill>
                  <a:srgbClr val="374151"/>
                </a:solidFill>
                <a:latin typeface="Roboto"/>
                <a:ea typeface="Roboto"/>
                <a:cs typeface="Roboto"/>
                <a:sym typeface="Roboto"/>
              </a:rPr>
              <a:t>si, aumento un 124,66%</a:t>
            </a:r>
            <a:r>
              <a:rPr lang="es-419" sz="1250">
                <a:solidFill>
                  <a:srgbClr val="374151"/>
                </a:solidFill>
                <a:latin typeface="Roboto"/>
                <a:ea typeface="Roboto"/>
                <a:cs typeface="Roboto"/>
                <a:sym typeface="Roboto"/>
              </a:rPr>
              <a:t>. El cálculo de la variación porcentual reveló el impacto. Plasmado en un gráfico de líneas, se destacan los vuelos promedio por mes en 2020 y 2022. Observamos las fluctuaciones y las diferencias, permitiéndonos comprender cómo las condiciones cambiantes influenciaron los viajes aéreos. Un análisis técnico que ilumina las tendencias de la aviación durante dos años cruciales.</a:t>
            </a:r>
            <a:endParaRPr sz="125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p:txBody>
      </p:sp>
      <p:cxnSp>
        <p:nvCxnSpPr>
          <p:cNvPr id="247" name="Google Shape;247;p30"/>
          <p:cNvCxnSpPr/>
          <p:nvPr/>
        </p:nvCxnSpPr>
        <p:spPr>
          <a:xfrm>
            <a:off x="-66825" y="993225"/>
            <a:ext cx="9213300" cy="9600"/>
          </a:xfrm>
          <a:prstGeom prst="straightConnector1">
            <a:avLst/>
          </a:prstGeom>
          <a:noFill/>
          <a:ln cap="flat" cmpd="sng" w="38100">
            <a:solidFill>
              <a:srgbClr val="6D9EEB"/>
            </a:solidFill>
            <a:prstDash val="solid"/>
            <a:round/>
            <a:headEnd len="med" w="med" type="none"/>
            <a:tailEnd len="med" w="med" type="none"/>
          </a:ln>
        </p:spPr>
      </p:cxnSp>
      <p:sp>
        <p:nvSpPr>
          <p:cNvPr id="248" name="Google Shape;2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49" name="Google Shape;249;p30"/>
          <p:cNvPicPr preferRelativeResize="0"/>
          <p:nvPr/>
        </p:nvPicPr>
        <p:blipFill>
          <a:blip r:embed="rId3">
            <a:alphaModFix/>
          </a:blip>
          <a:stretch>
            <a:fillRect/>
          </a:stretch>
        </p:blipFill>
        <p:spPr>
          <a:xfrm>
            <a:off x="4105003" y="1064176"/>
            <a:ext cx="4734098" cy="2923200"/>
          </a:xfrm>
          <a:prstGeom prst="rect">
            <a:avLst/>
          </a:prstGeom>
          <a:noFill/>
          <a:ln>
            <a:noFill/>
          </a:ln>
        </p:spPr>
      </p:pic>
      <p:sp>
        <p:nvSpPr>
          <p:cNvPr id="250" name="Google Shape;250;p30"/>
          <p:cNvSpPr txBox="1"/>
          <p:nvPr/>
        </p:nvSpPr>
        <p:spPr>
          <a:xfrm>
            <a:off x="235275" y="3987375"/>
            <a:ext cx="8609100" cy="11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50">
                <a:solidFill>
                  <a:srgbClr val="374151"/>
                </a:solidFill>
                <a:latin typeface="Roboto"/>
                <a:ea typeface="Roboto"/>
                <a:cs typeface="Roboto"/>
                <a:sym typeface="Roboto"/>
              </a:rPr>
              <a:t>Además, analizando </a:t>
            </a:r>
            <a:r>
              <a:rPr lang="es-419" sz="1250">
                <a:solidFill>
                  <a:srgbClr val="374151"/>
                </a:solidFill>
                <a:latin typeface="Roboto"/>
                <a:ea typeface="Roboto"/>
                <a:cs typeface="Roboto"/>
                <a:sym typeface="Roboto"/>
              </a:rPr>
              <a:t>las distribuciones de pasajeros en despegues y aterrizajes observé </a:t>
            </a:r>
            <a:r>
              <a:rPr lang="es-419" sz="1250">
                <a:solidFill>
                  <a:srgbClr val="374151"/>
                </a:solidFill>
                <a:latin typeface="Roboto"/>
                <a:ea typeface="Roboto"/>
                <a:cs typeface="Roboto"/>
                <a:sym typeface="Roboto"/>
              </a:rPr>
              <a:t>el comportamiento de los pasajeros durantes ambos años, descubrí  que en el año 2022, 199.085 personas no regresaron, representando el 4,74% del total de despegues. Mientras que en el año 2020, 33.826 personas no regresaron, conformando el 1,97% de los despegues. Este contraste sugiere una mayor retención de pasajeros en 2022, datos que son valiosos para comprender la movilidad y las tendencias en Argentina.</a:t>
            </a:r>
            <a:endParaRPr sz="1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p:nvPr/>
        </p:nvSpPr>
        <p:spPr>
          <a:xfrm>
            <a:off x="-31625" y="0"/>
            <a:ext cx="9162900" cy="1014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D9D9D9"/>
              </a:solidFill>
              <a:highlight>
                <a:schemeClr val="lt2"/>
              </a:highlight>
            </a:endParaRPr>
          </a:p>
        </p:txBody>
      </p:sp>
      <p:sp>
        <p:nvSpPr>
          <p:cNvPr id="256" name="Google Shape;256;p31"/>
          <p:cNvSpPr txBox="1"/>
          <p:nvPr>
            <p:ph type="title"/>
          </p:nvPr>
        </p:nvSpPr>
        <p:spPr>
          <a:xfrm>
            <a:off x="304950" y="129300"/>
            <a:ext cx="8534100" cy="75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419" sz="2740">
                <a:latin typeface="Oswald"/>
                <a:ea typeface="Oswald"/>
                <a:cs typeface="Oswald"/>
                <a:sym typeface="Oswald"/>
              </a:rPr>
              <a:t>Machine Learning: Predicción de cantidad de pasajeros en cada vuelo</a:t>
            </a:r>
            <a:r>
              <a:rPr lang="es-419" sz="2740">
                <a:latin typeface="Oswald"/>
                <a:ea typeface="Oswald"/>
                <a:cs typeface="Oswald"/>
                <a:sym typeface="Oswald"/>
              </a:rPr>
              <a:t>✈️📊</a:t>
            </a:r>
            <a:endParaRPr sz="2540">
              <a:latin typeface="Oswald"/>
              <a:ea typeface="Oswald"/>
              <a:cs typeface="Oswald"/>
              <a:sym typeface="Oswald"/>
            </a:endParaRPr>
          </a:p>
        </p:txBody>
      </p:sp>
      <p:cxnSp>
        <p:nvCxnSpPr>
          <p:cNvPr id="257" name="Google Shape;257;p31"/>
          <p:cNvCxnSpPr/>
          <p:nvPr/>
        </p:nvCxnSpPr>
        <p:spPr>
          <a:xfrm>
            <a:off x="-66825" y="993225"/>
            <a:ext cx="9213300" cy="9600"/>
          </a:xfrm>
          <a:prstGeom prst="straightConnector1">
            <a:avLst/>
          </a:prstGeom>
          <a:noFill/>
          <a:ln cap="flat" cmpd="sng" w="38100">
            <a:solidFill>
              <a:srgbClr val="6D9EEB"/>
            </a:solidFill>
            <a:prstDash val="solid"/>
            <a:round/>
            <a:headEnd len="med" w="med" type="none"/>
            <a:tailEnd len="med" w="med" type="none"/>
          </a:ln>
        </p:spPr>
      </p:cxnSp>
      <p:sp>
        <p:nvSpPr>
          <p:cNvPr id="258" name="Google Shape;258;p31"/>
          <p:cNvSpPr txBox="1"/>
          <p:nvPr/>
        </p:nvSpPr>
        <p:spPr>
          <a:xfrm>
            <a:off x="304950" y="1107375"/>
            <a:ext cx="3800400" cy="1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374151"/>
                </a:solidFill>
                <a:latin typeface="Roboto"/>
                <a:ea typeface="Roboto"/>
                <a:cs typeface="Roboto"/>
                <a:sym typeface="Roboto"/>
              </a:rPr>
              <a:t>Luego de aplicar encoding, freature selection, freature </a:t>
            </a:r>
            <a:r>
              <a:rPr lang="es-419" sz="1200">
                <a:solidFill>
                  <a:srgbClr val="374151"/>
                </a:solidFill>
                <a:latin typeface="Roboto"/>
                <a:ea typeface="Roboto"/>
                <a:cs typeface="Roboto"/>
                <a:sym typeface="Roboto"/>
              </a:rPr>
              <a:t>engineer</a:t>
            </a:r>
            <a:r>
              <a:rPr lang="es-419" sz="1200">
                <a:solidFill>
                  <a:srgbClr val="374151"/>
                </a:solidFill>
                <a:latin typeface="Roboto"/>
                <a:ea typeface="Roboto"/>
                <a:cs typeface="Roboto"/>
                <a:sym typeface="Roboto"/>
              </a:rPr>
              <a:t> entrené 3 modelos sobre un mismo dataset para encontrar cual es el que mejor predice la cantidad de pasajeros que tendrá un vuelo, finalmente seleccioné el modelo </a:t>
            </a:r>
            <a:r>
              <a:rPr b="1" lang="es-419" sz="1200">
                <a:solidFill>
                  <a:srgbClr val="374151"/>
                </a:solidFill>
                <a:latin typeface="Roboto"/>
                <a:ea typeface="Roboto"/>
                <a:cs typeface="Roboto"/>
                <a:sym typeface="Roboto"/>
              </a:rPr>
              <a:t>Random Forest. </a:t>
            </a:r>
            <a:r>
              <a:rPr lang="es-419" sz="1200">
                <a:solidFill>
                  <a:srgbClr val="374151"/>
                </a:solidFill>
                <a:latin typeface="Roboto"/>
                <a:ea typeface="Roboto"/>
                <a:cs typeface="Roboto"/>
                <a:sym typeface="Roboto"/>
              </a:rPr>
              <a:t>Las métricas comparadas son las siguientes:</a:t>
            </a:r>
            <a:endParaRPr/>
          </a:p>
        </p:txBody>
      </p:sp>
      <p:sp>
        <p:nvSpPr>
          <p:cNvPr id="259" name="Google Shape;25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pic>
        <p:nvPicPr>
          <p:cNvPr id="260" name="Google Shape;260;p31"/>
          <p:cNvPicPr preferRelativeResize="0"/>
          <p:nvPr/>
        </p:nvPicPr>
        <p:blipFill>
          <a:blip r:embed="rId3">
            <a:alphaModFix/>
          </a:blip>
          <a:stretch>
            <a:fillRect/>
          </a:stretch>
        </p:blipFill>
        <p:spPr>
          <a:xfrm>
            <a:off x="4648025" y="1222525"/>
            <a:ext cx="4191025" cy="1971675"/>
          </a:xfrm>
          <a:prstGeom prst="rect">
            <a:avLst/>
          </a:prstGeom>
          <a:noFill/>
          <a:ln>
            <a:noFill/>
          </a:ln>
        </p:spPr>
      </p:pic>
      <p:sp>
        <p:nvSpPr>
          <p:cNvPr id="261" name="Google Shape;261;p31"/>
          <p:cNvSpPr txBox="1"/>
          <p:nvPr/>
        </p:nvSpPr>
        <p:spPr>
          <a:xfrm>
            <a:off x="4648025" y="3194200"/>
            <a:ext cx="4191000" cy="17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374151"/>
                </a:solidFill>
                <a:latin typeface="Roboto"/>
                <a:ea typeface="Roboto"/>
                <a:cs typeface="Roboto"/>
                <a:sym typeface="Roboto"/>
              </a:rPr>
              <a:t>Evalúe</a:t>
            </a:r>
            <a:r>
              <a:rPr lang="es-419" sz="1200">
                <a:solidFill>
                  <a:srgbClr val="374151"/>
                </a:solidFill>
                <a:latin typeface="Roboto"/>
                <a:ea typeface="Roboto"/>
                <a:cs typeface="Roboto"/>
                <a:sym typeface="Roboto"/>
              </a:rPr>
              <a:t> el modelo seleccionado y ajusté sus hiper parámetros.</a:t>
            </a:r>
            <a:br>
              <a:rPr lang="es-419" sz="1200">
                <a:solidFill>
                  <a:srgbClr val="374151"/>
                </a:solidFill>
                <a:latin typeface="Roboto"/>
                <a:ea typeface="Roboto"/>
                <a:cs typeface="Roboto"/>
                <a:sym typeface="Roboto"/>
              </a:rPr>
            </a:br>
            <a:r>
              <a:rPr lang="es-419" sz="1200">
                <a:solidFill>
                  <a:srgbClr val="374151"/>
                </a:solidFill>
                <a:latin typeface="Roboto"/>
                <a:ea typeface="Roboto"/>
                <a:cs typeface="Roboto"/>
                <a:sym typeface="Roboto"/>
              </a:rPr>
              <a:t>A continuación validé mi modelo el cual terminó prediciendo la cantidad de pasajeros en un vuelos como lo vemos en la imagen de arriba con un</a:t>
            </a:r>
            <a:r>
              <a:rPr lang="es-419" sz="1200">
                <a:solidFill>
                  <a:schemeClr val="accent2"/>
                </a:solidFill>
                <a:highlight>
                  <a:srgbClr val="FFFFFF"/>
                </a:highlight>
                <a:latin typeface="Roboto"/>
                <a:ea typeface="Roboto"/>
                <a:cs typeface="Roboto"/>
                <a:sym typeface="Roboto"/>
              </a:rPr>
              <a:t> RMSE promedio de 1.13, es decir, que no se puede predecir con una </a:t>
            </a:r>
            <a:r>
              <a:rPr lang="es-419" sz="1200">
                <a:solidFill>
                  <a:schemeClr val="accent2"/>
                </a:solidFill>
                <a:highlight>
                  <a:srgbClr val="FFFFFF"/>
                </a:highlight>
                <a:latin typeface="Roboto"/>
                <a:ea typeface="Roboto"/>
                <a:cs typeface="Roboto"/>
                <a:sym typeface="Roboto"/>
              </a:rPr>
              <a:t>precisión</a:t>
            </a:r>
            <a:r>
              <a:rPr lang="es-419" sz="1200">
                <a:solidFill>
                  <a:schemeClr val="accent2"/>
                </a:solidFill>
                <a:highlight>
                  <a:srgbClr val="FFFFFF"/>
                </a:highlight>
                <a:latin typeface="Roboto"/>
                <a:ea typeface="Roboto"/>
                <a:cs typeface="Roboto"/>
                <a:sym typeface="Roboto"/>
              </a:rPr>
              <a:t> de menos de una personas, además necesitamos muchas variables para poder realizar esta </a:t>
            </a:r>
            <a:r>
              <a:rPr lang="es-419" sz="1200">
                <a:solidFill>
                  <a:schemeClr val="accent2"/>
                </a:solidFill>
                <a:highlight>
                  <a:srgbClr val="FFFFFF"/>
                </a:highlight>
                <a:latin typeface="Roboto"/>
                <a:ea typeface="Roboto"/>
                <a:cs typeface="Roboto"/>
                <a:sym typeface="Roboto"/>
              </a:rPr>
              <a:t>predicción</a:t>
            </a:r>
            <a:r>
              <a:rPr lang="es-419" sz="1200">
                <a:solidFill>
                  <a:schemeClr val="accent2"/>
                </a:solidFill>
                <a:highlight>
                  <a:srgbClr val="FFFFFF"/>
                </a:highlight>
                <a:latin typeface="Roboto"/>
                <a:ea typeface="Roboto"/>
                <a:cs typeface="Roboto"/>
                <a:sym typeface="Roboto"/>
              </a:rPr>
              <a:t>.</a:t>
            </a:r>
            <a:endParaRPr/>
          </a:p>
        </p:txBody>
      </p:sp>
      <p:pic>
        <p:nvPicPr>
          <p:cNvPr id="262" name="Google Shape;262;p31"/>
          <p:cNvPicPr preferRelativeResize="0"/>
          <p:nvPr/>
        </p:nvPicPr>
        <p:blipFill>
          <a:blip r:embed="rId4">
            <a:alphaModFix/>
          </a:blip>
          <a:stretch>
            <a:fillRect/>
          </a:stretch>
        </p:blipFill>
        <p:spPr>
          <a:xfrm>
            <a:off x="304950" y="2440050"/>
            <a:ext cx="3550462" cy="249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p:nvPr/>
        </p:nvSpPr>
        <p:spPr>
          <a:xfrm>
            <a:off x="2059425" y="0"/>
            <a:ext cx="7084500" cy="5143500"/>
          </a:xfrm>
          <a:prstGeom prst="rect">
            <a:avLst/>
          </a:prstGeom>
          <a:solidFill>
            <a:schemeClr val="lt2"/>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8" name="Google Shape;268;p32"/>
          <p:cNvCxnSpPr/>
          <p:nvPr/>
        </p:nvCxnSpPr>
        <p:spPr>
          <a:xfrm flipH="1">
            <a:off x="1934851" y="95699"/>
            <a:ext cx="900" cy="4952100"/>
          </a:xfrm>
          <a:prstGeom prst="straightConnector1">
            <a:avLst/>
          </a:prstGeom>
          <a:noFill/>
          <a:ln cap="flat" cmpd="sng" w="28575">
            <a:solidFill>
              <a:srgbClr val="6D9EEB"/>
            </a:solidFill>
            <a:prstDash val="solid"/>
            <a:miter lim="800000"/>
            <a:headEnd len="sm" w="sm" type="none"/>
            <a:tailEnd len="sm" w="sm" type="none"/>
          </a:ln>
        </p:spPr>
      </p:cxnSp>
      <p:sp>
        <p:nvSpPr>
          <p:cNvPr id="269" name="Google Shape;269;p32"/>
          <p:cNvSpPr txBox="1"/>
          <p:nvPr/>
        </p:nvSpPr>
        <p:spPr>
          <a:xfrm>
            <a:off x="87754" y="2085025"/>
            <a:ext cx="1847100" cy="7389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i="0" lang="es-419" sz="2000" u="none" cap="none" strike="noStrike">
                <a:solidFill>
                  <a:srgbClr val="000000"/>
                </a:solidFill>
                <a:latin typeface="Oswald"/>
                <a:ea typeface="Oswald"/>
                <a:cs typeface="Oswald"/>
                <a:sym typeface="Oswald"/>
              </a:rPr>
              <a:t>INSIGHTS &amp; </a:t>
            </a:r>
            <a:r>
              <a:rPr lang="es-419" sz="2000">
                <a:latin typeface="Oswald SemiBold"/>
                <a:ea typeface="Oswald SemiBold"/>
                <a:cs typeface="Oswald SemiBold"/>
                <a:sym typeface="Oswald SemiBold"/>
              </a:rPr>
              <a:t>RECOMENDA- CIONES</a:t>
            </a:r>
            <a:endParaRPr i="0" sz="2000" u="none" cap="none" strike="noStrike">
              <a:solidFill>
                <a:srgbClr val="000000"/>
              </a:solidFill>
              <a:latin typeface="Oswald SemiBold"/>
              <a:ea typeface="Oswald SemiBold"/>
              <a:cs typeface="Oswald SemiBold"/>
              <a:sym typeface="Oswald SemiBold"/>
            </a:endParaRPr>
          </a:p>
        </p:txBody>
      </p:sp>
      <p:sp>
        <p:nvSpPr>
          <p:cNvPr id="270" name="Google Shape;270;p32"/>
          <p:cNvSpPr/>
          <p:nvPr/>
        </p:nvSpPr>
        <p:spPr>
          <a:xfrm>
            <a:off x="2130075" y="0"/>
            <a:ext cx="6943200" cy="1499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350">
                <a:solidFill>
                  <a:srgbClr val="000000"/>
                </a:solidFill>
                <a:latin typeface="DM Sans"/>
                <a:ea typeface="DM Sans"/>
                <a:cs typeface="DM Sans"/>
                <a:sym typeface="DM Sans"/>
              </a:rPr>
              <a:t>Insights </a:t>
            </a:r>
            <a:r>
              <a:rPr b="1" lang="es-419" sz="1350">
                <a:latin typeface="DM Sans"/>
                <a:ea typeface="DM Sans"/>
                <a:cs typeface="DM Sans"/>
                <a:sym typeface="DM Sans"/>
              </a:rPr>
              <a:t>vuelos</a:t>
            </a:r>
            <a:endParaRPr sz="1350">
              <a:latin typeface="DM Sans"/>
              <a:ea typeface="DM Sans"/>
              <a:cs typeface="DM Sans"/>
              <a:sym typeface="DM Sans"/>
            </a:endParaRPr>
          </a:p>
          <a:p>
            <a:pPr indent="-276225" lvl="0" marL="285750" marR="0" rtl="0" algn="l">
              <a:spcBef>
                <a:spcPts val="0"/>
              </a:spcBef>
              <a:spcAft>
                <a:spcPts val="0"/>
              </a:spcAft>
              <a:buClr>
                <a:srgbClr val="000000"/>
              </a:buClr>
              <a:buSzPts val="1350"/>
              <a:buFont typeface="DM Sans"/>
              <a:buChar char="❑"/>
            </a:pPr>
            <a:r>
              <a:rPr lang="es-419" sz="1350">
                <a:latin typeface="DM Sans"/>
                <a:ea typeface="DM Sans"/>
                <a:cs typeface="DM Sans"/>
                <a:sym typeface="DM Sans"/>
              </a:rPr>
              <a:t>Los vuelos con horario de aterrizaje o despegue por la tarde se imponen sobre los vuelos con horario a la madrugada o mañana.</a:t>
            </a:r>
            <a:endParaRPr sz="1350">
              <a:solidFill>
                <a:srgbClr val="000000"/>
              </a:solidFill>
              <a:latin typeface="DM Sans"/>
              <a:ea typeface="DM Sans"/>
              <a:cs typeface="DM Sans"/>
              <a:sym typeface="DM Sans"/>
            </a:endParaRPr>
          </a:p>
          <a:p>
            <a:pPr indent="-276225" lvl="0" marL="285750" marR="0" rtl="0" algn="l">
              <a:spcBef>
                <a:spcPts val="0"/>
              </a:spcBef>
              <a:spcAft>
                <a:spcPts val="0"/>
              </a:spcAft>
              <a:buClr>
                <a:srgbClr val="000000"/>
              </a:buClr>
              <a:buSzPts val="1350"/>
              <a:buFont typeface="DM Sans"/>
              <a:buChar char="❑"/>
            </a:pPr>
            <a:r>
              <a:rPr lang="es-419" sz="1350">
                <a:latin typeface="DM Sans"/>
                <a:ea typeface="DM Sans"/>
                <a:cs typeface="DM Sans"/>
                <a:sym typeface="DM Sans"/>
              </a:rPr>
              <a:t>Si bien </a:t>
            </a:r>
            <a:r>
              <a:rPr b="1" lang="es-419" sz="1350">
                <a:latin typeface="DM Sans"/>
                <a:ea typeface="DM Sans"/>
                <a:cs typeface="DM Sans"/>
                <a:sym typeface="DM Sans"/>
              </a:rPr>
              <a:t>la moda de vuelos es el día jueves</a:t>
            </a:r>
            <a:r>
              <a:rPr lang="es-419" sz="1350">
                <a:latin typeface="DM Sans"/>
                <a:ea typeface="DM Sans"/>
                <a:cs typeface="DM Sans"/>
                <a:sym typeface="DM Sans"/>
              </a:rPr>
              <a:t>, los vuelos se reparten de manera relativamente uniforme entre todos los días.</a:t>
            </a:r>
            <a:endParaRPr sz="1350">
              <a:solidFill>
                <a:srgbClr val="000000"/>
              </a:solidFill>
              <a:latin typeface="DM Sans"/>
              <a:ea typeface="DM Sans"/>
              <a:cs typeface="DM Sans"/>
              <a:sym typeface="DM Sans"/>
            </a:endParaRPr>
          </a:p>
          <a:p>
            <a:pPr indent="-276225" lvl="0" marL="285750" marR="0" rtl="0" algn="l">
              <a:spcBef>
                <a:spcPts val="0"/>
              </a:spcBef>
              <a:spcAft>
                <a:spcPts val="0"/>
              </a:spcAft>
              <a:buClr>
                <a:srgbClr val="000000"/>
              </a:buClr>
              <a:buSzPts val="1350"/>
              <a:buFont typeface="DM Sans"/>
              <a:buChar char="❑"/>
            </a:pPr>
            <a:r>
              <a:rPr lang="es-419" sz="1350">
                <a:latin typeface="DM Sans"/>
                <a:ea typeface="DM Sans"/>
                <a:cs typeface="DM Sans"/>
                <a:sym typeface="DM Sans"/>
              </a:rPr>
              <a:t>Para todos los vuelos </a:t>
            </a:r>
            <a:r>
              <a:rPr b="1" lang="es-419" sz="1350">
                <a:latin typeface="DM Sans"/>
                <a:ea typeface="DM Sans"/>
                <a:cs typeface="DM Sans"/>
                <a:sym typeface="DM Sans"/>
              </a:rPr>
              <a:t>la compañía con más vuelos es Aerolíneas Argentinas SA.</a:t>
            </a:r>
            <a:endParaRPr b="1" sz="1350">
              <a:solidFill>
                <a:srgbClr val="000000"/>
              </a:solidFill>
              <a:latin typeface="DM Sans"/>
              <a:ea typeface="DM Sans"/>
              <a:cs typeface="DM Sans"/>
              <a:sym typeface="DM Sans"/>
            </a:endParaRPr>
          </a:p>
        </p:txBody>
      </p:sp>
      <p:sp>
        <p:nvSpPr>
          <p:cNvPr id="271" name="Google Shape;271;p32"/>
          <p:cNvSpPr/>
          <p:nvPr/>
        </p:nvSpPr>
        <p:spPr>
          <a:xfrm>
            <a:off x="2076150" y="1498952"/>
            <a:ext cx="6943200" cy="107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sz="1350">
                <a:solidFill>
                  <a:srgbClr val="000000"/>
                </a:solidFill>
                <a:latin typeface="DM Sans"/>
                <a:ea typeface="DM Sans"/>
                <a:cs typeface="DM Sans"/>
                <a:sym typeface="DM Sans"/>
              </a:rPr>
              <a:t>Insights </a:t>
            </a:r>
            <a:r>
              <a:rPr b="1" lang="es-419" sz="1350">
                <a:latin typeface="DM Sans"/>
                <a:ea typeface="DM Sans"/>
                <a:cs typeface="DM Sans"/>
                <a:sym typeface="DM Sans"/>
              </a:rPr>
              <a:t>pasajeros</a:t>
            </a:r>
            <a:endParaRPr sz="1350">
              <a:solidFill>
                <a:srgbClr val="000000"/>
              </a:solidFill>
              <a:latin typeface="DM Sans"/>
              <a:ea typeface="DM Sans"/>
              <a:cs typeface="DM Sans"/>
              <a:sym typeface="DM Sans"/>
            </a:endParaRPr>
          </a:p>
          <a:p>
            <a:pPr indent="-276225" lvl="0" marL="285750" marR="0" rtl="0" algn="l">
              <a:spcBef>
                <a:spcPts val="0"/>
              </a:spcBef>
              <a:spcAft>
                <a:spcPts val="0"/>
              </a:spcAft>
              <a:buClr>
                <a:srgbClr val="000000"/>
              </a:buClr>
              <a:buSzPts val="1350"/>
              <a:buFont typeface="Noto Sans Symbols"/>
              <a:buChar char="❑"/>
            </a:pPr>
            <a:r>
              <a:rPr lang="es-419" sz="1350">
                <a:latin typeface="DM Sans"/>
                <a:ea typeface="DM Sans"/>
                <a:cs typeface="DM Sans"/>
                <a:sym typeface="DM Sans"/>
              </a:rPr>
              <a:t>Al parecer hay un aumento en la cantidad de personas que salieron del país y no regresaron.</a:t>
            </a:r>
            <a:endParaRPr sz="1350">
              <a:solidFill>
                <a:srgbClr val="000000"/>
              </a:solidFill>
              <a:latin typeface="DM Sans"/>
              <a:ea typeface="DM Sans"/>
              <a:cs typeface="DM Sans"/>
              <a:sym typeface="DM Sans"/>
            </a:endParaRPr>
          </a:p>
          <a:p>
            <a:pPr indent="-276225" lvl="0" marL="285750" marR="0" rtl="0" algn="l">
              <a:spcBef>
                <a:spcPts val="0"/>
              </a:spcBef>
              <a:spcAft>
                <a:spcPts val="0"/>
              </a:spcAft>
              <a:buClr>
                <a:srgbClr val="000000"/>
              </a:buClr>
              <a:buSzPts val="1350"/>
              <a:buFont typeface="DM Sans"/>
              <a:buChar char="❑"/>
            </a:pPr>
            <a:r>
              <a:rPr lang="es-419" sz="1350">
                <a:latin typeface="DM Sans"/>
                <a:ea typeface="DM Sans"/>
                <a:cs typeface="DM Sans"/>
                <a:sym typeface="DM Sans"/>
              </a:rPr>
              <a:t>Se puede predecir un aproximado de cuántos pasajeros pueden subirse a un avión.</a:t>
            </a:r>
            <a:endParaRPr sz="1350">
              <a:solidFill>
                <a:srgbClr val="000000"/>
              </a:solidFill>
              <a:latin typeface="DM Sans"/>
              <a:ea typeface="DM Sans"/>
              <a:cs typeface="DM Sans"/>
              <a:sym typeface="DM Sans"/>
            </a:endParaRPr>
          </a:p>
        </p:txBody>
      </p:sp>
      <p:sp>
        <p:nvSpPr>
          <p:cNvPr id="272" name="Google Shape;272;p32"/>
          <p:cNvSpPr/>
          <p:nvPr/>
        </p:nvSpPr>
        <p:spPr>
          <a:xfrm>
            <a:off x="1934850" y="2571750"/>
            <a:ext cx="7225800" cy="2652300"/>
          </a:xfrm>
          <a:prstGeom prst="rect">
            <a:avLst/>
          </a:prstGeom>
          <a:noFill/>
          <a:ln cap="flat" cmpd="sng" w="9525">
            <a:solidFill>
              <a:srgbClr val="EEEEE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s-419">
                <a:latin typeface="DM Sans"/>
                <a:ea typeface="DM Sans"/>
                <a:cs typeface="DM Sans"/>
                <a:sym typeface="DM Sans"/>
              </a:rPr>
              <a:t> </a:t>
            </a:r>
            <a:r>
              <a:rPr b="1" lang="es-419" sz="1350">
                <a:latin typeface="DM Sans"/>
                <a:ea typeface="DM Sans"/>
                <a:cs typeface="DM Sans"/>
                <a:sym typeface="DM Sans"/>
              </a:rPr>
              <a:t>   </a:t>
            </a:r>
            <a:r>
              <a:rPr b="1" lang="es-419" sz="1350">
                <a:latin typeface="DM Sans"/>
                <a:ea typeface="DM Sans"/>
                <a:cs typeface="DM Sans"/>
                <a:sym typeface="DM Sans"/>
              </a:rPr>
              <a:t>Recomendaciones y futuras líneas</a:t>
            </a:r>
            <a:endParaRPr b="1" sz="1350">
              <a:latin typeface="DM Sans"/>
              <a:ea typeface="DM Sans"/>
              <a:cs typeface="DM Sans"/>
              <a:sym typeface="DM Sans"/>
            </a:endParaRPr>
          </a:p>
          <a:p>
            <a:pPr indent="-314325" lvl="0" marL="457200" marR="0" rtl="0" algn="l">
              <a:spcBef>
                <a:spcPts val="0"/>
              </a:spcBef>
              <a:spcAft>
                <a:spcPts val="0"/>
              </a:spcAft>
              <a:buSzPts val="1350"/>
              <a:buFont typeface="DM Sans"/>
              <a:buChar char="❏"/>
            </a:pPr>
            <a:r>
              <a:rPr lang="es-419" sz="1350">
                <a:latin typeface="DM Sans"/>
                <a:ea typeface="DM Sans"/>
                <a:cs typeface="DM Sans"/>
                <a:sym typeface="DM Sans"/>
              </a:rPr>
              <a:t>Si estás con dudas sobre con qué aerolínea viajar, Aerolíneas Argentinas es la </a:t>
            </a:r>
            <a:r>
              <a:rPr b="1" lang="es-419" sz="1350">
                <a:latin typeface="DM Sans"/>
                <a:ea typeface="DM Sans"/>
                <a:cs typeface="DM Sans"/>
                <a:sym typeface="DM Sans"/>
              </a:rPr>
              <a:t>opción recomendable</a:t>
            </a:r>
            <a:r>
              <a:rPr lang="es-419" sz="1350">
                <a:latin typeface="DM Sans"/>
                <a:ea typeface="DM Sans"/>
                <a:cs typeface="DM Sans"/>
                <a:sym typeface="DM Sans"/>
              </a:rPr>
              <a:t> ya que posee la mayor cantidad de vuelos en el territorio nacional.</a:t>
            </a:r>
            <a:endParaRPr sz="1350">
              <a:latin typeface="DM Sans"/>
              <a:ea typeface="DM Sans"/>
              <a:cs typeface="DM Sans"/>
              <a:sym typeface="DM Sans"/>
            </a:endParaRPr>
          </a:p>
          <a:p>
            <a:pPr indent="0" lvl="0" marL="0" marR="0" rtl="0" algn="l">
              <a:spcBef>
                <a:spcPts val="0"/>
              </a:spcBef>
              <a:spcAft>
                <a:spcPts val="0"/>
              </a:spcAft>
              <a:buNone/>
            </a:pPr>
            <a:r>
              <a:rPr lang="es-419" sz="1350">
                <a:latin typeface="DM Sans"/>
                <a:ea typeface="DM Sans"/>
                <a:cs typeface="DM Sans"/>
                <a:sym typeface="DM Sans"/>
              </a:rPr>
              <a:t>	Pro: Sus vuelos son los más populares.</a:t>
            </a:r>
            <a:endParaRPr sz="1350">
              <a:latin typeface="DM Sans"/>
              <a:ea typeface="DM Sans"/>
              <a:cs typeface="DM Sans"/>
              <a:sym typeface="DM Sans"/>
            </a:endParaRPr>
          </a:p>
          <a:p>
            <a:pPr indent="0" lvl="0" marL="0" marR="0" rtl="0" algn="l">
              <a:spcBef>
                <a:spcPts val="0"/>
              </a:spcBef>
              <a:spcAft>
                <a:spcPts val="0"/>
              </a:spcAft>
              <a:buNone/>
            </a:pPr>
            <a:r>
              <a:rPr lang="es-419" sz="1350">
                <a:latin typeface="DM Sans"/>
                <a:ea typeface="DM Sans"/>
                <a:cs typeface="DM Sans"/>
                <a:sym typeface="DM Sans"/>
              </a:rPr>
              <a:t>	Contra: Al ser un mercado oligopólico con líder dominante y siendo la empresa                                                líder puede imponer reglas que no beneficien a los pasajeros.</a:t>
            </a:r>
            <a:endParaRPr sz="1350">
              <a:latin typeface="DM Sans"/>
              <a:ea typeface="DM Sans"/>
              <a:cs typeface="DM Sans"/>
              <a:sym typeface="DM Sans"/>
            </a:endParaRPr>
          </a:p>
          <a:p>
            <a:pPr indent="-314325" lvl="0" marL="457200" marR="0" rtl="0" algn="l">
              <a:spcBef>
                <a:spcPts val="0"/>
              </a:spcBef>
              <a:spcAft>
                <a:spcPts val="0"/>
              </a:spcAft>
              <a:buSzPts val="1350"/>
              <a:buFont typeface="DM Sans"/>
              <a:buChar char="❏"/>
            </a:pPr>
            <a:r>
              <a:rPr lang="es-419" sz="1350">
                <a:latin typeface="DM Sans"/>
                <a:ea typeface="DM Sans"/>
                <a:cs typeface="DM Sans"/>
                <a:sym typeface="DM Sans"/>
              </a:rPr>
              <a:t>Para </a:t>
            </a:r>
            <a:r>
              <a:rPr b="1" lang="es-419" sz="1350">
                <a:latin typeface="DM Sans"/>
                <a:ea typeface="DM Sans"/>
                <a:cs typeface="DM Sans"/>
                <a:sym typeface="DM Sans"/>
              </a:rPr>
              <a:t>futuras líneas</a:t>
            </a:r>
            <a:r>
              <a:rPr lang="es-419" sz="1350">
                <a:latin typeface="DM Sans"/>
                <a:ea typeface="DM Sans"/>
                <a:cs typeface="DM Sans"/>
                <a:sym typeface="DM Sans"/>
              </a:rPr>
              <a:t> propongo investigar aún más el mercado y  agregar una variable que asigne valor de mercado a cada pasajero que viaja en vuelos regulares. Esto permitirá conocer cuál es la cuantía de dinero que se comercializa en el mercado y conocer cuál es el precio que está dispuesto a pagar el pasajero por un boleto de avión.</a:t>
            </a:r>
            <a:endParaRPr sz="1350">
              <a:solidFill>
                <a:srgbClr val="EEEEEE"/>
              </a:solidFill>
              <a:latin typeface="DM Sans"/>
              <a:ea typeface="DM Sans"/>
              <a:cs typeface="DM Sans"/>
              <a:sym typeface="DM Sans"/>
            </a:endParaRPr>
          </a:p>
        </p:txBody>
      </p:sp>
      <p:sp>
        <p:nvSpPr>
          <p:cNvPr id="273" name="Google Shape;27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