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01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297" r:id="rId14"/>
    <p:sldId id="298" r:id="rId15"/>
    <p:sldId id="29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38141-E5DD-4113-878F-A802E20C5290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6C50E-C4EC-474C-9F1D-5CCF8D122C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054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627c990776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627c990776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627c990776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627c990776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627c990776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627c990776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2" name="Google Shape;158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0" name="Google Shape;159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8" name="Google Shape;159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627c990776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627c990776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627c990776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627c990776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3627c990776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3627c990776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627c990776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627c990776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627c990776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3627c990776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627c990776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627c990776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627c990776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627c990776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627c990776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627c990776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627c990776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627c990776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627c990776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3627c990776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627c990776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627c990776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627c990776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627c990776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627c990776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627c990776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627c99077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627c99077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627c99077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627c99077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627c990776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627c990776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627c990776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627c990776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02A06-ACA3-2EB3-1C41-9778F730B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8A0DB7-F551-07D9-DAFC-7041D7089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96C5AB-59A3-B8A2-66C8-A60A598A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EC30-6389-4035-895D-A118E991A38B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A76158-AAF5-64AE-E397-784F6A4E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7648A9-EFB0-2FCC-4FF0-22AFCB17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0FFE-E5FD-4036-9730-2DF3BC963E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13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3BB5E-34AC-E223-296D-D2199684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9DC5DF-93A5-86BA-A337-EB49EC4BE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9C7110-CC39-7DF3-991B-3091F730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EC30-6389-4035-895D-A118E991A38B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F4174E-A435-4F6B-84E5-4E796E31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18026C-1EE0-37F0-C440-4799C8E8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0FFE-E5FD-4036-9730-2DF3BC963E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70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09D740-75DD-E667-FB87-F5A8485DB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32ED60-6D31-DA54-3B24-C1C679033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3C7FC2-50CD-5E5D-C210-F6D0F6FB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EC30-6389-4035-895D-A118E991A38B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AC780F-906F-A338-FF98-EF075374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594039-B77B-A7B5-A527-013053CA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0FFE-E5FD-4036-9730-2DF3BC963E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799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932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81583-3165-FC07-AE2A-7966F666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CEE546-2EB1-5DEA-4F46-63B8B3925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9A3C86-7319-8252-84F1-E08DD2A9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EC30-6389-4035-895D-A118E991A38B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B92F7F-1033-EB93-1C90-B45B3322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135B89-C5B3-C871-8D9E-4F6EBDC8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0FFE-E5FD-4036-9730-2DF3BC963E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789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5ADB4-B746-982B-77AD-724FEB97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380B03-94D0-F94F-0946-2AE20DFB1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80C0C2-BD6D-D483-59FA-D74E4202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EC30-6389-4035-895D-A118E991A38B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935036-5FB2-F2FE-18AD-E3F0F9F1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A61CD5-A8FD-F6AE-1A95-56FFD911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0FFE-E5FD-4036-9730-2DF3BC963E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004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43F87-03F5-9A13-64A7-97E2EB1B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A2A571-B121-4146-9233-874194951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786574-A56E-D0FF-47F2-C127C1F64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F52113-E232-B87F-B051-1B925683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EC30-6389-4035-895D-A118E991A38B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6ADBA8-62E4-9DE2-36A9-1A2EED61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DE632D-8D6D-DD98-5851-4D5C3C5D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0FFE-E5FD-4036-9730-2DF3BC963E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016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676F2-3CD1-BF53-14FF-145E1CC0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346630-5736-79AC-3921-93EB8D609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F2863A-3189-E6BA-CA07-7E8C397AC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26F9F4-D008-6B65-E02B-B9C2159C8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E46360-5CBD-85DA-EC6F-903BBC122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D129EA-5C49-4DDD-0EAD-23BFA53A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EC30-6389-4035-895D-A118E991A38B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6EE51D-E49C-BD17-B388-179122EB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B40158-B2FD-32AA-ACE2-F1DEFD8C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0FFE-E5FD-4036-9730-2DF3BC963E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662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F8B92-EA87-E31A-183B-4B3B9F7A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1EAE42-3A14-5F15-7522-1553D624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EC30-6389-4035-895D-A118E991A38B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DFC3AF-2CAB-E60E-5A6E-8146D9BA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13B222-5BAB-26A2-5ABE-782F86E5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0FFE-E5FD-4036-9730-2DF3BC963E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548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AFA2B4-0FAC-020E-9841-134D8935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EC30-6389-4035-895D-A118E991A38B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9636EF-4516-2DAF-229C-758F5057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7601AC-CBEE-3859-3194-A0F45CA2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0FFE-E5FD-4036-9730-2DF3BC963E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714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C093C-F1BD-1C82-3564-B4A0946B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BBAB0D-8788-8010-6769-784D2C12D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D898A0-115C-43AD-E07C-82EE21922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DA95A-9D83-621C-94C3-ADD4376D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EC30-6389-4035-895D-A118E991A38B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D6CC89-36D0-F99F-3D53-738B8D06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EC36AD-4D81-619F-C96D-5E80CEFE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0FFE-E5FD-4036-9730-2DF3BC963E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262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C78A8-7CEF-36D5-9D03-4BB64B98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39832E-D371-2D14-EE45-6347AF40A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91DDC2-A602-8915-7BE4-B5DFEECCF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C4F76D-D8C6-35BC-91FC-707B75D2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EC30-6389-4035-895D-A118E991A38B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EB6642-AACC-E258-B073-54A26407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88F598-68A6-DB72-3C42-BD21E7AF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A0FFE-E5FD-4036-9730-2DF3BC963E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562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8D5191-F5EA-AC9D-83F2-73055723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8F83DC-3D5D-755E-E35D-D5C73938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FBAC2D-A833-89C2-C639-377A2B82E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DDEC30-6389-4035-895D-A118E991A38B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98C838-DE1E-C906-4AF9-477151327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189DD4-D001-418A-B21B-432EE0AD4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3A0FFE-E5FD-4036-9730-2DF3BC963E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66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7BR9ggFIxad5-7sFQkJtCIJTPugWfYKFWfu7H-p2uv4/edit?tab=t.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7BR9ggFIxad5-7sFQkJtCIJTPugWfYKFWfu7H-p2uv4/edit?usp=drive_li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51215-AE67-9A60-687E-C11945F91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712D23-DE43-B1EF-AE5F-9EA9A8B72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2330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584" name="Google Shape;584;p86"/>
          <p:cNvSpPr txBox="1">
            <a:spLocks noGrp="1"/>
          </p:cNvSpPr>
          <p:nvPr>
            <p:ph type="body" idx="1"/>
          </p:nvPr>
        </p:nvSpPr>
        <p:spPr>
          <a:xfrm>
            <a:off x="8377133" y="1536633"/>
            <a:ext cx="3399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"/>
              <a:t>Esto es igual que el ejemplo anterior</a:t>
            </a:r>
            <a:endParaRPr/>
          </a:p>
        </p:txBody>
      </p:sp>
      <p:pic>
        <p:nvPicPr>
          <p:cNvPr id="585" name="Google Shape;58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33" y="825500"/>
            <a:ext cx="7645400" cy="52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591" name="Google Shape;591;p8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592" name="Google Shape;59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067" y="1356951"/>
            <a:ext cx="4292600" cy="55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67" y="177817"/>
            <a:ext cx="6324600" cy="65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8"/>
          <p:cNvSpPr txBox="1">
            <a:spLocks noGrp="1"/>
          </p:cNvSpPr>
          <p:nvPr>
            <p:ph type="body" idx="1"/>
          </p:nvPr>
        </p:nvSpPr>
        <p:spPr>
          <a:xfrm>
            <a:off x="415600" y="298900"/>
            <a:ext cx="11360800" cy="579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s" sz="2000">
                <a:latin typeface="Calibri"/>
                <a:ea typeface="Calibri"/>
                <a:cs typeface="Calibri"/>
                <a:sym typeface="Calibri"/>
              </a:rPr>
              <a:t>Ya está listo.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000">
                <a:latin typeface="Calibri"/>
                <a:ea typeface="Calibri"/>
                <a:cs typeface="Calibri"/>
                <a:sym typeface="Calibri"/>
              </a:rPr>
              <a:t>Supongamos que queremos hacer un “índice” y guardar las URLs de los archivos creados para vincularlas a las respuestas del Formulario. Hay varias opciones. Podemos crear una columna en la hoja de respuestas de formulario; podemos crear una nueva hoja en esa misma planilla, o como en este caso, crear una nueva planilla llamada “Seguimiento de contratos”.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9" name="Google Shape;59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51" y="2484467"/>
            <a:ext cx="11640900" cy="41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200"/>
          <p:cNvSpPr txBox="1"/>
          <p:nvPr/>
        </p:nvSpPr>
        <p:spPr>
          <a:xfrm>
            <a:off x="745067" y="557500"/>
            <a:ext cx="10956000" cy="7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  <a:buClr>
                <a:srgbClr val="212121"/>
              </a:buClr>
              <a:buSzPts val="4200"/>
            </a:pPr>
            <a:r>
              <a:rPr lang="e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Condiciones y lógica</a:t>
            </a:r>
            <a:endParaRPr sz="133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5" name="Google Shape;1585;p200"/>
          <p:cNvSpPr/>
          <p:nvPr/>
        </p:nvSpPr>
        <p:spPr>
          <a:xfrm>
            <a:off x="338667" y="2051000"/>
            <a:ext cx="5578000" cy="2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67" tIns="24367" rIns="24367" bIns="24367" anchor="t" anchorCtr="0">
            <a:noAutofit/>
          </a:bodyPr>
          <a:lstStyle/>
          <a:p>
            <a:pPr marL="609585" indent="-448722">
              <a:lnSpc>
                <a:spcPct val="120000"/>
              </a:lnSpc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" sz="2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Reglas que guían el flujo</a:t>
            </a:r>
            <a:endParaRPr sz="22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448722">
              <a:lnSpc>
                <a:spcPct val="120000"/>
              </a:lnSpc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" sz="2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Deciden qué camino tomar</a:t>
            </a:r>
            <a:endParaRPr sz="22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448722">
              <a:lnSpc>
                <a:spcPct val="120000"/>
              </a:lnSpc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" sz="2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Filtros: ¿se cumple una condición?</a:t>
            </a:r>
            <a:endParaRPr sz="22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448722">
              <a:lnSpc>
                <a:spcPct val="120000"/>
              </a:lnSpc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" sz="2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Routers: múltiples caminos según la lógica</a:t>
            </a:r>
            <a:endParaRPr sz="22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448722">
              <a:lnSpc>
                <a:spcPct val="120000"/>
              </a:lnSpc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" sz="2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Aseguran precisión y relevancia</a:t>
            </a:r>
            <a:endParaRPr sz="22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6" name="Google Shape;1586;p200"/>
          <p:cNvPicPr preferRelativeResize="0"/>
          <p:nvPr/>
        </p:nvPicPr>
        <p:blipFill rotWithShape="1">
          <a:blip r:embed="rId3">
            <a:alphaModFix/>
          </a:blip>
          <a:srcRect r="47349"/>
          <a:stretch/>
        </p:blipFill>
        <p:spPr>
          <a:xfrm>
            <a:off x="5621600" y="1133667"/>
            <a:ext cx="6419099" cy="5326867"/>
          </a:xfrm>
          <a:prstGeom prst="rect">
            <a:avLst/>
          </a:prstGeom>
          <a:noFill/>
          <a:ln>
            <a:noFill/>
          </a:ln>
        </p:spPr>
      </p:pic>
      <p:sp>
        <p:nvSpPr>
          <p:cNvPr id="1587" name="Google Shape;1587;p200"/>
          <p:cNvSpPr/>
          <p:nvPr/>
        </p:nvSpPr>
        <p:spPr>
          <a:xfrm>
            <a:off x="5535533" y="889033"/>
            <a:ext cx="2847600" cy="1476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20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s" b="1">
                <a:highlight>
                  <a:srgbClr val="B6D7A8"/>
                </a:highlight>
              </a:rPr>
              <a:t>Array aggregator</a:t>
            </a:r>
            <a:endParaRPr b="1">
              <a:highlight>
                <a:srgbClr val="B6D7A8"/>
              </a:highlight>
            </a:endParaRPr>
          </a:p>
        </p:txBody>
      </p:sp>
      <p:sp>
        <p:nvSpPr>
          <p:cNvPr id="1593" name="Google Shape;1593;p201"/>
          <p:cNvSpPr txBox="1">
            <a:spLocks noGrp="1"/>
          </p:cNvSpPr>
          <p:nvPr>
            <p:ph type="body" idx="1"/>
          </p:nvPr>
        </p:nvSpPr>
        <p:spPr>
          <a:xfrm>
            <a:off x="415600" y="1356967"/>
            <a:ext cx="11360800" cy="1171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marL="0" indent="0">
              <a:buNone/>
            </a:pPr>
            <a:r>
              <a:rPr lang="es"/>
              <a:t>Agrupa múltiples elementos de datos para ser procesados como una colección. </a:t>
            </a:r>
            <a:endParaRPr/>
          </a:p>
          <a:p>
            <a:pPr marL="0" indent="0">
              <a:buNone/>
            </a:pPr>
            <a:endParaRPr/>
          </a:p>
        </p:txBody>
      </p:sp>
      <p:pic>
        <p:nvPicPr>
          <p:cNvPr id="1594" name="Google Shape;1594;p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6833" y="2302499"/>
            <a:ext cx="9651320" cy="3154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5" name="Google Shape;1595;p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377067"/>
            <a:ext cx="12192003" cy="4103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20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s" b="1">
                <a:highlight>
                  <a:srgbClr val="B6D7A8"/>
                </a:highlight>
              </a:rPr>
              <a:t>Iterador</a:t>
            </a:r>
            <a:endParaRPr b="1">
              <a:highlight>
                <a:srgbClr val="B6D7A8"/>
              </a:highlight>
            </a:endParaRPr>
          </a:p>
        </p:txBody>
      </p:sp>
      <p:sp>
        <p:nvSpPr>
          <p:cNvPr id="1601" name="Google Shape;1601;p20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23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s" sz="2133"/>
              <a:t>🔁 Permiten dividir una lista de elementos y procesarlos uno por uno.</a:t>
            </a:r>
            <a:endParaRPr sz="2133"/>
          </a:p>
          <a:p>
            <a:pPr indent="0">
              <a:buNone/>
            </a:pPr>
            <a:r>
              <a:rPr lang="es" sz="2133"/>
              <a:t>Ejemplo: Subir varios archivos de un </a:t>
            </a:r>
            <a:r>
              <a:rPr lang="es" sz="2133" i="1"/>
              <a:t>email </a:t>
            </a:r>
            <a:r>
              <a:rPr lang="es" sz="2133"/>
              <a:t>a Google Drive</a:t>
            </a:r>
            <a:endParaRPr sz="2133"/>
          </a:p>
          <a:p>
            <a:pPr marL="0" indent="0">
              <a:buNone/>
            </a:pPr>
            <a:endParaRPr sz="2133"/>
          </a:p>
          <a:p>
            <a:pPr marL="0" indent="0">
              <a:buNone/>
            </a:pPr>
            <a:endParaRPr sz="2133"/>
          </a:p>
        </p:txBody>
      </p:sp>
      <p:pic>
        <p:nvPicPr>
          <p:cNvPr id="1602" name="Google Shape;1602;p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5867" y="2773033"/>
            <a:ext cx="9348765" cy="35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605" name="Google Shape;605;p8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606" name="Google Shape;606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04" y="0"/>
            <a:ext cx="1184059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89"/>
          <p:cNvSpPr txBox="1"/>
          <p:nvPr/>
        </p:nvSpPr>
        <p:spPr>
          <a:xfrm>
            <a:off x="969567" y="784568"/>
            <a:ext cx="6560800" cy="1300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s" sz="2400">
                <a:solidFill>
                  <a:schemeClr val="dk2"/>
                </a:solidFill>
              </a:rPr>
              <a:t>Vamos a agregar las filas como en el ejemplo anterior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613" name="Google Shape;613;p9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79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"/>
              <a:t>Acá seleccionamos las columnas a guardar en la planilla de seguimiento.</a:t>
            </a:r>
            <a:endParaRPr/>
          </a:p>
        </p:txBody>
      </p:sp>
      <p:pic>
        <p:nvPicPr>
          <p:cNvPr id="614" name="Google Shape;614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713" y="1"/>
            <a:ext cx="5651707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9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620" name="Google Shape;620;p9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7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"/>
              <a:t>Y ya está listo. Tenemos un escenario que crea un contrato por cada nueva respuesta en un formulario. Además genera un índice.</a:t>
            </a:r>
            <a:endParaRPr/>
          </a:p>
        </p:txBody>
      </p:sp>
      <p:sp>
        <p:nvSpPr>
          <p:cNvPr id="622" name="Google Shape;622;p91"/>
          <p:cNvSpPr txBox="1">
            <a:spLocks noGrp="1"/>
          </p:cNvSpPr>
          <p:nvPr>
            <p:ph type="body" idx="4294967295"/>
          </p:nvPr>
        </p:nvSpPr>
        <p:spPr>
          <a:xfrm>
            <a:off x="0" y="5516033"/>
            <a:ext cx="11362267" cy="91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77500" lnSpcReduction="20000"/>
          </a:bodyPr>
          <a:lstStyle/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Pero queremos enviar el contrato por email. Hacemos lo mismo que en el ejemplo anterior.</a:t>
            </a:r>
            <a:endParaRPr/>
          </a:p>
        </p:txBody>
      </p:sp>
      <p:pic>
        <p:nvPicPr>
          <p:cNvPr id="621" name="Google Shape;621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2837682"/>
            <a:ext cx="12191999" cy="238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628" name="Google Shape;628;p9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629" name="Google Shape;629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00" y="901700"/>
            <a:ext cx="6096000" cy="50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1588" y="-109233"/>
            <a:ext cx="543296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8"/>
          <p:cNvSpPr txBox="1">
            <a:spLocks noGrp="1"/>
          </p:cNvSpPr>
          <p:nvPr>
            <p:ph type="ctrTitle"/>
          </p:nvPr>
        </p:nvSpPr>
        <p:spPr>
          <a:xfrm>
            <a:off x="415611" y="1757500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Generar contratos automáticamente a partir de respuestas de un formulario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9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636" name="Google Shape;636;p9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"/>
              <a:t>Por si ocurre un error con el envío</a:t>
            </a:r>
            <a:endParaRPr/>
          </a:p>
        </p:txBody>
      </p:sp>
      <p:pic>
        <p:nvPicPr>
          <p:cNvPr id="637" name="Google Shape;637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92" y="95567"/>
            <a:ext cx="541714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643" name="Google Shape;643;p9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"/>
              <a:t>Escenario listo. Hemos agregado un módulo para actualizar una tarea de Clickup informando que generamos nuevos contratos.</a:t>
            </a:r>
            <a:endParaRPr/>
          </a:p>
        </p:txBody>
      </p:sp>
      <p:pic>
        <p:nvPicPr>
          <p:cNvPr id="644" name="Google Shape;644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00" y="2822947"/>
            <a:ext cx="12192000" cy="4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Google Shape;649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00" y="1350301"/>
            <a:ext cx="11785603" cy="524806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95"/>
          <p:cNvSpPr txBox="1">
            <a:spLocks noGrp="1"/>
          </p:cNvSpPr>
          <p:nvPr>
            <p:ph type="body" idx="1"/>
          </p:nvPr>
        </p:nvSpPr>
        <p:spPr>
          <a:xfrm>
            <a:off x="415600" y="218500"/>
            <a:ext cx="11360800" cy="587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"/>
              <a:t>Podemos configurar un escenario más con webhooks que nos permitan hacer un llamado desde un GPT personalizado.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33" y="149100"/>
            <a:ext cx="62230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77533" y="5885863"/>
            <a:ext cx="12191999" cy="1313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2063" y="1799067"/>
            <a:ext cx="8897767" cy="392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97"/>
          <p:cNvSpPr txBox="1">
            <a:spLocks noGrp="1"/>
          </p:cNvSpPr>
          <p:nvPr>
            <p:ph type="body" idx="1"/>
          </p:nvPr>
        </p:nvSpPr>
        <p:spPr>
          <a:xfrm>
            <a:off x="303567" y="154567"/>
            <a:ext cx="11360800" cy="60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openapi: 3.1.0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info: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  title: Crear y enviar los contratos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  version: "1.0.0"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servers: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  - url: </a:t>
            </a:r>
            <a:r>
              <a:rPr lang="es" sz="1400">
                <a:highlight>
                  <a:srgbClr val="FF9900"/>
                </a:highlight>
              </a:rPr>
              <a:t>https://hook.us2.make.com/432l3y71fbtos1gs0esnnctlqd5ysh0w</a:t>
            </a:r>
            <a:endParaRPr sz="1400">
              <a:highlight>
                <a:srgbClr val="FF9900"/>
              </a:highlight>
            </a:endParaRPr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paths: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  /: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    post: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      operationId: sendToMake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      summary: Crea y envia los contratos segun las respuestas nuevas del formulario.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      description: Crea y envia los contratos segun las respuestas nuevas del formulario.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      requestBody: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        required: true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        content: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          application/json: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            schema: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              type: object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              properties: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                text: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                  type: string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                  description: Hola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              required: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                - text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      responses: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        "200":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r>
              <a:rPr lang="es" sz="1400"/>
              <a:t>          description: Make recibió el payload satisfactoriamente.</a:t>
            </a: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endParaRPr sz="1400"/>
          </a:p>
          <a:p>
            <a:pPr marL="0" indent="0">
              <a:lnSpc>
                <a:spcPct val="100000"/>
              </a:lnSpc>
              <a:buSzPts val="275"/>
              <a:buNone/>
            </a:pP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47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Vamos a crear un escenario para generar contratos automáticamente a partir de respuestas en un formulario de Google.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Contamos con un </a:t>
            </a:r>
            <a:r>
              <a:rPr lang="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Template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de un contrato como el de la imagen. La estrategia es la misma que en el caso anterior.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8" name="Google Shape;538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2451" y="401000"/>
            <a:ext cx="48641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0"/>
          <p:cNvSpPr txBox="1">
            <a:spLocks noGrp="1"/>
          </p:cNvSpPr>
          <p:nvPr>
            <p:ph type="title"/>
          </p:nvPr>
        </p:nvSpPr>
        <p:spPr>
          <a:xfrm>
            <a:off x="415600" y="85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s">
                <a:latin typeface="Calibri"/>
                <a:ea typeface="Calibri"/>
                <a:cs typeface="Calibri"/>
                <a:sym typeface="Calibri"/>
              </a:rPr>
              <a:t>Fuente de datos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80"/>
          <p:cNvSpPr txBox="1">
            <a:spLocks noGrp="1"/>
          </p:cNvSpPr>
          <p:nvPr>
            <p:ph type="body" idx="1"/>
          </p:nvPr>
        </p:nvSpPr>
        <p:spPr>
          <a:xfrm>
            <a:off x="415600" y="1028633"/>
            <a:ext cx="11921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Se tiene un formulario donde los alumnos ingresan sus datos.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Esos datos son los que usaremos para completar el documento.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Si no tienes un formulario, </a:t>
            </a:r>
            <a:r>
              <a:rPr lang="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te podés crear uno como este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5" name="Google Shape;545;p80"/>
          <p:cNvPicPr preferRelativeResize="0"/>
          <p:nvPr/>
        </p:nvPicPr>
        <p:blipFill rotWithShape="1">
          <a:blip r:embed="rId4">
            <a:alphaModFix/>
          </a:blip>
          <a:srcRect l="18980" t="21996" r="16395"/>
          <a:stretch/>
        </p:blipFill>
        <p:spPr>
          <a:xfrm>
            <a:off x="3037667" y="2837368"/>
            <a:ext cx="6270632" cy="367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1"/>
          <p:cNvSpPr txBox="1">
            <a:spLocks noGrp="1"/>
          </p:cNvSpPr>
          <p:nvPr>
            <p:ph type="body" idx="1"/>
          </p:nvPr>
        </p:nvSpPr>
        <p:spPr>
          <a:xfrm>
            <a:off x="415600" y="283733"/>
            <a:ext cx="11360800" cy="58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Asegurate que el formulario tenga una planilla donde se ingresen las respuestas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1" name="Google Shape;55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5842"/>
            <a:ext cx="12191997" cy="2706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9851" y="2759033"/>
            <a:ext cx="8115300" cy="40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2"/>
          <p:cNvSpPr txBox="1">
            <a:spLocks noGrp="1"/>
          </p:cNvSpPr>
          <p:nvPr>
            <p:ph type="body" idx="1"/>
          </p:nvPr>
        </p:nvSpPr>
        <p:spPr>
          <a:xfrm>
            <a:off x="415600" y="891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"/>
              <a:t>Necesitaremos el ID de la planilla de respuestas del formulario</a:t>
            </a:r>
            <a:endParaRPr/>
          </a:p>
        </p:txBody>
      </p:sp>
      <p:sp>
        <p:nvSpPr>
          <p:cNvPr id="560" name="Google Shape;560;p82"/>
          <p:cNvSpPr txBox="1">
            <a:spLocks noGrp="1"/>
          </p:cNvSpPr>
          <p:nvPr>
            <p:ph type="body" idx="4294967295"/>
          </p:nvPr>
        </p:nvSpPr>
        <p:spPr>
          <a:xfrm>
            <a:off x="8680451" y="4643968"/>
            <a:ext cx="3511549" cy="726017"/>
          </a:xfrm>
          <a:prstGeom prst="rect">
            <a:avLst/>
          </a:prstGeom>
          <a:solidFill>
            <a:schemeClr val="lt1"/>
          </a:solidFill>
        </p:spPr>
        <p:txBody>
          <a:bodyPr spcFirstLastPara="1" vert="horz" wrap="square" lIns="121900" tIns="121900" rIns="121900" bIns="121900" rtlCol="0" anchor="t" anchorCtr="0"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ID del doc Template</a:t>
            </a:r>
            <a:endParaRPr/>
          </a:p>
        </p:txBody>
      </p:sp>
      <p:pic>
        <p:nvPicPr>
          <p:cNvPr id="558" name="Google Shape;55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569530"/>
            <a:ext cx="12191999" cy="3979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82"/>
          <p:cNvPicPr preferRelativeResize="0"/>
          <p:nvPr/>
        </p:nvPicPr>
        <p:blipFill rotWithShape="1">
          <a:blip r:embed="rId4">
            <a:alphaModFix/>
          </a:blip>
          <a:srcRect b="57439"/>
          <a:stretch/>
        </p:blipFill>
        <p:spPr>
          <a:xfrm>
            <a:off x="-81933" y="3920593"/>
            <a:ext cx="12191999" cy="281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600" y="1731433"/>
            <a:ext cx="9423400" cy="41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83"/>
          <p:cNvSpPr txBox="1">
            <a:spLocks noGrp="1"/>
          </p:cNvSpPr>
          <p:nvPr>
            <p:ph type="body" idx="1"/>
          </p:nvPr>
        </p:nvSpPr>
        <p:spPr>
          <a:xfrm>
            <a:off x="2831300" y="547533"/>
            <a:ext cx="7935600" cy="724800"/>
          </a:xfrm>
          <a:prstGeom prst="rect">
            <a:avLst/>
          </a:prstGeom>
          <a:solidFill>
            <a:schemeClr val="lt1"/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s" sz="1867"/>
              <a:t>Y el ID de una carpeta tuya o que tengas permisos de edición.</a:t>
            </a:r>
            <a:endParaRPr sz="1867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67"/>
              <a:t>En esta carpeta guardaremos los archivos de los contratos.</a:t>
            </a:r>
            <a:endParaRPr sz="186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4"/>
          <p:cNvSpPr txBox="1">
            <a:spLocks noGrp="1"/>
          </p:cNvSpPr>
          <p:nvPr>
            <p:ph type="body" idx="1"/>
          </p:nvPr>
        </p:nvSpPr>
        <p:spPr>
          <a:xfrm>
            <a:off x="7667300" y="949067"/>
            <a:ext cx="4251600" cy="52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/>
          <a:p>
            <a:pPr marL="0" indent="0"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En el escenario colocamos el módulo “</a:t>
            </a:r>
            <a:r>
              <a:rPr lang="es" b="1">
                <a:latin typeface="Calibri"/>
                <a:ea typeface="Calibri"/>
                <a:cs typeface="Calibri"/>
                <a:sym typeface="Calibri"/>
              </a:rPr>
              <a:t>Watch Responses in Google Sheets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” y colocamos el ID de la planilla con las respuestas.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En </a:t>
            </a:r>
            <a:r>
              <a:rPr lang="es" b="1">
                <a:latin typeface="Calibri"/>
                <a:ea typeface="Calibri"/>
                <a:cs typeface="Calibri"/>
                <a:sym typeface="Calibri"/>
              </a:rPr>
              <a:t>Limit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ponemos la cantidad de respuestas (filas) a procesar en una ejecución.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2" name="Google Shape;57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51" y="381000"/>
            <a:ext cx="73025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885" y="170218"/>
            <a:ext cx="7658100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85"/>
          <p:cNvSpPr txBox="1">
            <a:spLocks noGrp="1"/>
          </p:cNvSpPr>
          <p:nvPr>
            <p:ph type="body" idx="1"/>
          </p:nvPr>
        </p:nvSpPr>
        <p:spPr>
          <a:xfrm>
            <a:off x="224833" y="949067"/>
            <a:ext cx="4251600" cy="52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5000" lnSpcReduction="10000"/>
          </a:bodyPr>
          <a:lstStyle/>
          <a:p>
            <a:pPr marL="0" indent="0"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Conectamos el módulo “</a:t>
            </a:r>
            <a:r>
              <a:rPr lang="es" b="1">
                <a:latin typeface="Calibri"/>
                <a:ea typeface="Calibri"/>
                <a:cs typeface="Calibri"/>
                <a:sym typeface="Calibri"/>
              </a:rPr>
              <a:t>Watch Responses in Google Sheets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”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En </a:t>
            </a:r>
            <a:r>
              <a:rPr lang="es" b="1">
                <a:latin typeface="Calibri"/>
                <a:ea typeface="Calibri"/>
                <a:cs typeface="Calibri"/>
                <a:sym typeface="Calibri"/>
              </a:rPr>
              <a:t>Original File ID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ponemos el ID del Template.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En </a:t>
            </a:r>
            <a:r>
              <a:rPr lang="es" b="1">
                <a:latin typeface="Calibri"/>
                <a:ea typeface="Calibri"/>
                <a:cs typeface="Calibri"/>
                <a:sym typeface="Calibri"/>
              </a:rPr>
              <a:t>New Folder Location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colocamos el ID de la carpeta donde crearemos los contratos.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Finalmente el nombre del archivo a crear.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Panorámica</PresentationFormat>
  <Paragraphs>69</Paragraphs>
  <Slides>24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Tema de Office</vt:lpstr>
      <vt:lpstr>Presentación de PowerPoint</vt:lpstr>
      <vt:lpstr>Generar contratos automáticamente a partir de respuestas de un formulario</vt:lpstr>
      <vt:lpstr>Presentación de PowerPoint</vt:lpstr>
      <vt:lpstr>Fuente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Array aggregator</vt:lpstr>
      <vt:lpstr>Iterador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 Rodriguez</dc:creator>
  <cp:lastModifiedBy>Flor Rodriguez</cp:lastModifiedBy>
  <cp:revision>1</cp:revision>
  <dcterms:created xsi:type="dcterms:W3CDTF">2025-07-13T06:54:35Z</dcterms:created>
  <dcterms:modified xsi:type="dcterms:W3CDTF">2025-07-13T06:55:08Z</dcterms:modified>
</cp:coreProperties>
</file>