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82" r:id="rId2"/>
    <p:sldId id="257" r:id="rId3"/>
    <p:sldId id="258" r:id="rId4"/>
    <p:sldId id="274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80" r:id="rId14"/>
    <p:sldId id="293" r:id="rId15"/>
    <p:sldId id="279" r:id="rId16"/>
    <p:sldId id="281" r:id="rId17"/>
    <p:sldId id="25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7ED"/>
    <a:srgbClr val="F2E1E7"/>
    <a:srgbClr val="FFEBFF"/>
    <a:srgbClr val="FFF7FA"/>
    <a:srgbClr val="F6E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1D775-3149-4DFB-A6BB-8481B44C8DB1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661A0-6FAE-4D46-A577-D8F145B86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9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661A0-6FAE-4D46-A577-D8F145B86F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921E-7ACA-4379-836B-8463731B006B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2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1D46-C2D8-4218-BF96-F69F90599800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8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F5B7-FABD-4824-8906-845ADA265450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5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7577-6003-4D36-8244-7154F4894C92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7854-DD21-4DFD-937D-AA3A140E6732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9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1B8B-0F40-4BCB-97EB-6C2ABA525DA8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1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83A-6570-4E0E-93DC-26E7A3969E0B}" type="datetime1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897D-28F2-476B-9397-21D774994160}" type="datetime1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9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2983-4ADF-4D9D-AD6F-8D29754BF99A}" type="datetime1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9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0D69-2D32-4E4C-98EF-2758EAA83ED7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7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E7C-634B-4C6F-B7D1-DE6E85329B78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FE7ED"/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C143-FB0E-4F33-8619-9365FD08719B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D12E-078E-4872-8A72-44A3D7839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224000"/>
          </a:xfrm>
        </p:spPr>
        <p:txBody>
          <a:bodyPr>
            <a:noAutofit/>
          </a:bodyPr>
          <a:lstStyle/>
          <a:p>
            <a:pPr algn="ctr"/>
            <a: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ОБРАЗОВАНИЯ, НАУКИ И МОЛОДЕЖНОЙ </a:t>
            </a:r>
            <a:b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ПОЛИТИКИ КРАСНОДАРСКОГО КРАЯ</a:t>
            </a:r>
            <a:b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ОБРАЗОВАТЕЛЬНОЕ УЧРЕЖДЕНИЕ КРАСНОДАРСКОГО КРАЯ </a:t>
            </a:r>
            <a:b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«КРАСНОДАРСКИЙ КОЛЛЕДЖ ЭЛЕКТРОННОГО ПРИБОРОСТРОЕНИЯ»</a:t>
            </a:r>
            <a:r>
              <a:rPr lang="ru-RU" alt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8640960" cy="2736304"/>
          </a:xfrm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модулей подсистемы «Управление задачами» информационной системы «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FixPhoto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  ООО «Зодиак-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Электро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3884324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632-Д9-4ИСП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Арьков Александр Сергеевич</a:t>
            </a:r>
          </a:p>
          <a:p>
            <a:pPr>
              <a:spcBef>
                <a:spcPts val="1200"/>
              </a:spcBef>
            </a:pP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Головко Римма Анатольевна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7416" y="59492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Краснодар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2022 г.</a:t>
            </a:r>
          </a:p>
        </p:txBody>
      </p:sp>
    </p:spTree>
    <p:extLst>
      <p:ext uri="{BB962C8B-B14F-4D97-AF65-F5344CB8AC3E}">
        <p14:creationId xmlns:p14="http://schemas.microsoft.com/office/powerpoint/2010/main" val="361882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реализации базы данных и программного компонента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базы данных</a:t>
            </a: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0518DE8E-B577-43BD-BBCE-8D3AC6F2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6 представлена схема базы данных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FixPhoto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1800" i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2E5512-70F9-4ADD-B900-5FDC5C8C67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132164"/>
            <a:ext cx="6195450" cy="3889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08050-2ABB-4809-ACD5-05D5032A1DF6}"/>
              </a:ext>
            </a:extLst>
          </p:cNvPr>
          <p:cNvSpPr txBox="1"/>
          <p:nvPr/>
        </p:nvSpPr>
        <p:spPr>
          <a:xfrm>
            <a:off x="2873843" y="6097378"/>
            <a:ext cx="339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6 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 </a:t>
            </a:r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9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реализации базы данных и программного компонента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экранные формы и обработчики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2D6754CD-4137-49F3-979E-C0B90927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0308"/>
            <a:ext cx="8229600" cy="4085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7 представлена страница 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объектами.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1800" i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05E4F6-64F2-411F-9FE1-CEE99365CB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5826" y="2084359"/>
            <a:ext cx="6932348" cy="3767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64CDFD-9AEB-426A-B3D8-14E088FCB369}"/>
              </a:ext>
            </a:extLst>
          </p:cNvPr>
          <p:cNvSpPr txBox="1"/>
          <p:nvPr/>
        </p:nvSpPr>
        <p:spPr>
          <a:xfrm>
            <a:off x="2770640" y="5987019"/>
            <a:ext cx="360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7 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объектами</a:t>
            </a:r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7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реализации базы данных и программного компонента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экранные формы и обработчики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12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2D6754CD-4137-49F3-979E-C0B90927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0308"/>
            <a:ext cx="8229600" cy="4085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8 представлена страница 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задачами.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1800" i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4CDFD-9AEB-426A-B3D8-14E088FCB369}"/>
              </a:ext>
            </a:extLst>
          </p:cNvPr>
          <p:cNvSpPr txBox="1"/>
          <p:nvPr/>
        </p:nvSpPr>
        <p:spPr>
          <a:xfrm>
            <a:off x="2841204" y="5939331"/>
            <a:ext cx="346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8 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задачами</a:t>
            </a:r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6042F5-6D4C-4027-90F8-A9EF7320CD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7176" y="2147875"/>
            <a:ext cx="7209648" cy="3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3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13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B92BC46B-74F8-4518-A368-2E3BD655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интеграционное тестирование. Оно проводилось для проверки интеграции модулей сервера с веб-приложением. Задачей тестирования являлась проверка работоспособности запроса на добавление объекта при различном токене.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 должен быть верным и актуальным.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111919-C885-47AB-9ACA-AFAC915400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984" y="3520255"/>
            <a:ext cx="3046031" cy="22065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DA1DD9-DF38-4F03-8D44-C95BD7570DA4}"/>
              </a:ext>
            </a:extLst>
          </p:cNvPr>
          <p:cNvSpPr txBox="1"/>
          <p:nvPr/>
        </p:nvSpPr>
        <p:spPr>
          <a:xfrm>
            <a:off x="2468731" y="5927500"/>
            <a:ext cx="420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9 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позитивного теста</a:t>
            </a:r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2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14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B92BC46B-74F8-4518-A368-2E3BD655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тестирование был изменен токен и запрос отработал правильно и вернул ошибку.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A1DD9-DF38-4F03-8D44-C95BD7570DA4}"/>
              </a:ext>
            </a:extLst>
          </p:cNvPr>
          <p:cNvSpPr txBox="1"/>
          <p:nvPr/>
        </p:nvSpPr>
        <p:spPr>
          <a:xfrm>
            <a:off x="2497285" y="5941008"/>
            <a:ext cx="428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10 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негативного теста</a:t>
            </a:r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A4B176-B341-4AC9-A612-C1AE93E30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1800" y="2671517"/>
            <a:ext cx="2921087" cy="30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эксплуатационной документации</a:t>
            </a:r>
            <a:br>
              <a:rPr lang="ru-RU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15</a:t>
            </a:fld>
            <a:endParaRPr lang="ru-RU" sz="2000" dirty="0"/>
          </a:p>
        </p:txBody>
      </p:sp>
      <p:sp>
        <p:nvSpPr>
          <p:cNvPr id="11" name="Содержимое 1">
            <a:extLst>
              <a:ext uri="{FF2B5EF4-FFF2-40B4-BE49-F238E27FC236}">
                <a16:creationId xmlns:a16="http://schemas.microsoft.com/office/drawing/2014/main" id="{89DBFE22-BBFF-4DC8-8185-E2050B8D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веб-приложения «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FixPhoto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было разработано два руководства: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руководство пользователя;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руководство программиста.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8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2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полученных результатов в ходе выполнения выпускной квалификационной работы</a:t>
            </a: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16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EFF5AA39-1AB0-49D2-95B5-C5437618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система позволит максимально ускорить работу менеджера, формировать отчеты на выбранные периоды, создавать новые задачи и объекты, добавлять новых исполнителей.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18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18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8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6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224000"/>
          </a:xfrm>
        </p:spPr>
        <p:txBody>
          <a:bodyPr>
            <a:no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effectLst/>
              </a:rPr>
              <a:t>	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2132856"/>
            <a:ext cx="8640960" cy="2736304"/>
          </a:xfrm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модулей подсистемы «Управление задачами» информационной системы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FixPhoto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 ООО «Зодиак-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Электро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4908" y="371703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Студент Арьков Александр Сергеевич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0544" y="5373216"/>
            <a:ext cx="6552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cap="all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36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12474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Сведения об организации –заказчике</a:t>
            </a:r>
            <a:br>
              <a:rPr lang="ru-RU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48264" y="6165304"/>
            <a:ext cx="2057400" cy="365125"/>
          </a:xfrm>
        </p:spPr>
        <p:txBody>
          <a:bodyPr/>
          <a:lstStyle/>
          <a:p>
            <a:fld id="{69B5D12E-078E-4872-8A72-44A3D7839F8C}" type="slidenum">
              <a:rPr lang="ru-RU" sz="3200" smtClean="0"/>
              <a:pPr/>
              <a:t>2</a:t>
            </a:fld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6026A-FF81-47ED-ABA9-84281FDE8ECA}"/>
              </a:ext>
            </a:extLst>
          </p:cNvPr>
          <p:cNvSpPr txBox="1"/>
          <p:nvPr/>
        </p:nvSpPr>
        <p:spPr>
          <a:xfrm>
            <a:off x="1916433" y="1053307"/>
            <a:ext cx="531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Название организации ООО «Зодиак-</a:t>
            </a:r>
            <a:r>
              <a:rPr lang="ru-RU" sz="2000" dirty="0" err="1"/>
              <a:t>Электро</a:t>
            </a:r>
            <a:r>
              <a:rPr lang="ru-RU" sz="2000" dirty="0"/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02AEE-FD78-401E-A429-F7EBE4C9A438}"/>
              </a:ext>
            </a:extLst>
          </p:cNvPr>
          <p:cNvSpPr txBox="1"/>
          <p:nvPr/>
        </p:nvSpPr>
        <p:spPr>
          <a:xfrm>
            <a:off x="257581" y="1568473"/>
            <a:ext cx="862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Основным видом деятельности организации являются проведение монтажных работ</a:t>
            </a:r>
          </a:p>
          <a:p>
            <a:r>
              <a:rPr lang="ru-RU" dirty="0"/>
              <a:t>и контролирование выполнения этих работ.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C37AD-3244-4534-8503-D6E12F335F8B}"/>
              </a:ext>
            </a:extLst>
          </p:cNvPr>
          <p:cNvSpPr txBox="1"/>
          <p:nvPr/>
        </p:nvSpPr>
        <p:spPr>
          <a:xfrm>
            <a:off x="257581" y="2396603"/>
            <a:ext cx="697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рисунке 1 представлена организационная структура предприятия.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AD2CD3-C7F4-4B62-BC95-F16217B8330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18287"/>
            <a:ext cx="5588281" cy="330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B4922A-D55D-4F1A-910A-A88B3D969056}"/>
              </a:ext>
            </a:extLst>
          </p:cNvPr>
          <p:cNvSpPr txBox="1"/>
          <p:nvPr/>
        </p:nvSpPr>
        <p:spPr>
          <a:xfrm>
            <a:off x="1838302" y="6160367"/>
            <a:ext cx="546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Организационная структура предприятия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Актуализация темы ВКР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3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1B40A5-D519-4348-AF39-C26387FF0E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2094728"/>
            <a:ext cx="2949684" cy="2979136"/>
          </a:xfrm>
          <a:prstGeom prst="rect">
            <a:avLst/>
          </a:prstGeom>
        </p:spPr>
      </p:pic>
      <p:sp>
        <p:nvSpPr>
          <p:cNvPr id="7" name="Содержимое 1">
            <a:extLst>
              <a:ext uri="{FF2B5EF4-FFF2-40B4-BE49-F238E27FC236}">
                <a16:creationId xmlns:a16="http://schemas.microsoft.com/office/drawing/2014/main" id="{BDCCDF28-5D0A-45B5-975B-A23683A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00" y="1652316"/>
            <a:ext cx="4229884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Разрабатываемые модули предназначены для автоматизации деятельности менеджера, а также для сбора, обработки и хранения информации о задачах.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20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данных модулей позволило увеличить эффективность работы менеджера и автоматизировать контроль выполненных работ по монтажу при помощи фотофиксации.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8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спецификаций программного обеспечения</a:t>
            </a: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193E36B6-AC72-40EF-ADF6-D214C8B3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33842"/>
            <a:ext cx="3168352" cy="4536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разработаны следующие сценарии для менеджера: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– добавить задачу;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– добавить объект;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– сформировать отчет;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– посмотреть фотографии.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представлена диаграмма вариантов использования.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18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C11CA8-A69F-4C3B-AEA3-B7269F9B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32" y="1569663"/>
            <a:ext cx="5023470" cy="4353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2904D-A8E2-4F82-A10B-B9FF6BC0DE5D}"/>
              </a:ext>
            </a:extLst>
          </p:cNvPr>
          <p:cNvSpPr txBox="1"/>
          <p:nvPr/>
        </p:nvSpPr>
        <p:spPr>
          <a:xfrm>
            <a:off x="4276295" y="5922772"/>
            <a:ext cx="3548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Диаграмма вариантов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8093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спецификаций программного обеспечения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D181A3D1-BFCB-4C02-ADA4-6E93284B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80178"/>
            <a:ext cx="3322712" cy="4536504"/>
          </a:xfrm>
        </p:spPr>
        <p:txBody>
          <a:bodyPr>
            <a:normAutofit/>
          </a:bodyPr>
          <a:lstStyle/>
          <a:p>
            <a:pPr marL="180340" marR="252095" indent="0" algn="just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представлена диаграмма деятельности, в которой описан алгоритм реализации сценариев для варианта использования «Добавить задачу».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8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C1D11B-3EB1-43D1-9157-A8E4A105B2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1644905"/>
            <a:ext cx="3779153" cy="4465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01AC98-7738-4D8E-9CAD-F344FABBD308}"/>
              </a:ext>
            </a:extLst>
          </p:cNvPr>
          <p:cNvSpPr txBox="1"/>
          <p:nvPr/>
        </p:nvSpPr>
        <p:spPr>
          <a:xfrm>
            <a:off x="4020355" y="6099677"/>
            <a:ext cx="387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3 – 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9182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спецификаций программного обеспечения</a:t>
            </a: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6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792519-CDA5-4B3A-9B38-83F7C84E94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5371" y="2492896"/>
            <a:ext cx="4873944" cy="3803935"/>
          </a:xfrm>
          <a:prstGeom prst="rect">
            <a:avLst/>
          </a:prstGeom>
        </p:spPr>
      </p:pic>
      <p:sp>
        <p:nvSpPr>
          <p:cNvPr id="9" name="Содержимое 1">
            <a:extLst>
              <a:ext uri="{FF2B5EF4-FFF2-40B4-BE49-F238E27FC236}">
                <a16:creationId xmlns:a16="http://schemas.microsoft.com/office/drawing/2014/main" id="{82BACB2F-8ED5-4B13-B024-9848032C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556792"/>
            <a:ext cx="8229600" cy="4536504"/>
          </a:xfrm>
        </p:spPr>
        <p:txBody>
          <a:bodyPr>
            <a:normAutofit/>
          </a:bodyPr>
          <a:lstStyle/>
          <a:p>
            <a:pPr marL="180340" marR="252095" indent="0" algn="just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диаграмме последовательностей, представленной на рисунке 4, описаны требования для реализации сценария «Добавить задачу» с учетом динамики во времени на уровне сообщений.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7167B-575F-4E70-98B9-CBDA09EF9E56}"/>
              </a:ext>
            </a:extLst>
          </p:cNvPr>
          <p:cNvSpPr txBox="1"/>
          <p:nvPr/>
        </p:nvSpPr>
        <p:spPr>
          <a:xfrm>
            <a:off x="2309252" y="6296831"/>
            <a:ext cx="454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4 – 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9800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требований к структуре данных и методам обработки данных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7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B1B13B1E-CD0A-4FE2-9C34-511EB59E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5 представлена 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ER–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</a:t>
            </a:r>
            <a:endParaRPr lang="ru-RU" sz="28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1C397B-EE02-4208-B8D8-7897053FB5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5328592" cy="4060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FBD7-C235-4ACF-BB0B-E52A52815B17}"/>
              </a:ext>
            </a:extLst>
          </p:cNvPr>
          <p:cNvSpPr txBox="1"/>
          <p:nvPr/>
        </p:nvSpPr>
        <p:spPr>
          <a:xfrm>
            <a:off x="2908882" y="6269804"/>
            <a:ext cx="303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Рисунок 5 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ER–диаграмма </a:t>
            </a:r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7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требований к интерфейсу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12" name="Содержимое 1">
            <a:extLst>
              <a:ext uri="{FF2B5EF4-FFF2-40B4-BE49-F238E27FC236}">
                <a16:creationId xmlns:a16="http://schemas.microsoft.com/office/drawing/2014/main" id="{07936618-4BB3-4A29-B5F6-83B5766E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7"/>
            <a:ext cx="8352928" cy="465553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компоненты должны иметь единый согласованный внешний вид, соответствующий руководству по стилю, а также следующим требованиям: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и дизайн (разметка должна быть масштабируема, так как устройства могут различаться размером дисплея);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группировка элементов (в логические категории);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использование соответствующих элементов управления;</a:t>
            </a:r>
            <a:endParaRPr lang="ru-RU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и выравнивание элементов;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компоновка логична, понятна и проста в использовании;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последовательный пользовательский интерфейс, позволяющий перемещаться между существующими страницами в приложении;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соответствующий заголовок на каждом окне приложения.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руководства по стилю: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252095" lvl="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цветовая схема предусматривает использование в качестве основного фона – белый цвет RGB (255, 255, 225), в качестве дополнительных – синий цвет #1e5181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1277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реализации базы данных и программного компонента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D12E-078E-4872-8A72-44A3D7839F8C}" type="slidenum">
              <a:rPr lang="ru-RU" sz="2000" smtClean="0"/>
              <a:pPr/>
              <a:t>9</a:t>
            </a:fld>
            <a:endParaRPr lang="ru-RU" sz="2000" dirty="0"/>
          </a:p>
        </p:txBody>
      </p:sp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2BF05ECA-C534-463E-9E32-F37B4DC5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0308"/>
            <a:ext cx="2242592" cy="4536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1 представлены некоторые возможные средства разработки для подсистемы «Управления задачами».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85291F-7291-4D75-90DD-8796251F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24" y="2060849"/>
            <a:ext cx="4500049" cy="429550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DDAE70-CDED-4DD4-AD22-1F5D6BD7DB7E}"/>
              </a:ext>
            </a:extLst>
          </p:cNvPr>
          <p:cNvSpPr/>
          <p:nvPr/>
        </p:nvSpPr>
        <p:spPr>
          <a:xfrm>
            <a:off x="3345152" y="1685875"/>
            <a:ext cx="4611391" cy="374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 – Возможные средства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931969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CCD8E6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620</Words>
  <Application>Microsoft Office PowerPoint</Application>
  <PresentationFormat>Экран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МИНИСТЕРСТВО ОБРАЗОВАНИЯ, НАУКИ И МОЛОДЕЖНОЙ  ПОЛИТИКИ КРАСНОДАРСКОГО КРАЯ ГОСУДАРСТВЕННОЕ БЮДЖЕТНОЕ ПРОФЕССИОНАЛЬНОЕ  ОБРАЗОВАТЕЛЬНОЕ УЧРЕЖДЕНИЕ КРАСНОДАРСКОГО КРАЯ  «КРАСНОДАРСКИЙ КОЛЛЕДЖ ЭЛЕКТРОННОГО ПРИБОРОСТРОЕНИЯ» </vt:lpstr>
      <vt:lpstr>Сведения об организации –заказчике </vt:lpstr>
      <vt:lpstr> Актуализация темы ВКР </vt:lpstr>
      <vt:lpstr>Разработка технического проекта  Определение спецификаций программного обеспечения </vt:lpstr>
      <vt:lpstr>Разработка технического проекта  Определение спецификаций программного обеспечения </vt:lpstr>
      <vt:lpstr>Разработка технического проекта  Определение спецификаций программного обеспечения </vt:lpstr>
      <vt:lpstr>Разработка технического проекта  Проектирование требований к структуре данных и методам обработки данных </vt:lpstr>
      <vt:lpstr>Разработка технического проекта  Проектирование требований к интерфейсу </vt:lpstr>
      <vt:lpstr>Итоги реализации базы данных и программного компонента Обоснование средств разработки </vt:lpstr>
      <vt:lpstr>Итоги реализации базы данных и программного компонента Реализация базы данных </vt:lpstr>
      <vt:lpstr>Итоги реализации базы данных и программного компонента Основные экранные формы и обработчики</vt:lpstr>
      <vt:lpstr>Итоги реализации базы данных и программного компонента Основные экранные формы и обработчики</vt:lpstr>
      <vt:lpstr> Тестирование  </vt:lpstr>
      <vt:lpstr> Тестирование  </vt:lpstr>
      <vt:lpstr>Разработка эксплуатационной документации  </vt:lpstr>
      <vt:lpstr>Анализ полученных результатов в ходе выполнения выпускной квалификационной работы </vt:lpstr>
      <vt:lpstr>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ОБРАЗОВАНИЯ, НАУКИ И МОЛОДЕЖНОЙ  ПОЛИТИКИ КРАСНОДАРСКОГО КРАЯ ГОСУДАРСТВЕННОЕ БЮДЖЕТНОЕ ПРОФЕССИОНАЛЬНОЕ  ОБРАЗОВАТЕЛЬНОЕ УЧРЕЖДЕНИЕ КРАСНОДАРСКОГО КРАЯ  «КРАСНОДАРСКИЙ КОЛЛЕДЖ ЭЛЕКТРОННОГО ПРИБОРОСТРОЕНИЯ»</dc:title>
  <dc:creator>Admin</dc:creator>
  <cp:lastModifiedBy>Александр Арьков</cp:lastModifiedBy>
  <cp:revision>104</cp:revision>
  <dcterms:created xsi:type="dcterms:W3CDTF">2017-06-07T21:13:18Z</dcterms:created>
  <dcterms:modified xsi:type="dcterms:W3CDTF">2022-06-08T22:07:23Z</dcterms:modified>
</cp:coreProperties>
</file>