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F0D1-B30B-F8ED-3ACF-D49A1E44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7C95A0-E1E2-68AD-C84E-DDD80544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655EE-B398-E5C7-C59C-A3CC985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F5727F-2898-2369-7766-1B1B36AE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113C6-45FA-44F8-7125-FB9F5DA5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5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1EBDD-11A7-30D8-83AC-F11701DA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9AA751-21F6-E8A4-8EFD-A14855205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466381-2CFB-EAF0-6E4F-0900D3E4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6679A-57AD-37E8-02A5-5F154CB0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0A707-AE40-12BA-AC85-E6DBF90F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68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AC9018-2F5E-FBCC-9BD3-122B56246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9FFFA0-1ABD-E589-5483-C0302530C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FAC5DD-A71D-F6FB-D911-B0313AEE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1D988F-54EB-2BE0-2CD6-ACE07F0F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466924-28CB-46CB-66C9-CCA5881E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65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56F9C-AFB3-1191-E6C1-CA364F43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DBB687-39B0-C079-17DC-4B857AF9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75088-5D3A-AF9B-05BA-D6303AA8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4BC04-D890-13C2-F210-5552B970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0B7EA8-F08D-0006-C299-8807A578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22B-DC52-DD6E-F7AF-66A282212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9515F-4EA7-1D4A-321C-5398CCB1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59E2B-F334-6A55-B7D5-E211F5BA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A3A06-45CD-633C-F032-244B1E7A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EE28D-993D-B3F9-DBD2-5F009AE8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8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921E2-B2B4-5BEF-0CAA-099F2859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6B397-4C51-6B92-37C5-974EC0433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9F8B8-C73C-7065-8DEB-61914945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A988F4-39BF-D792-CBED-F50E78EF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5B3750-067F-C1AB-11E9-A7DDD4B4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9EF861-CFBD-084D-7FC2-35D85A83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59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F24A-8DBC-46B8-9DDD-D548ED52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DCFCB8-F3B6-85B9-89BE-36B1D67E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3321A6-3C8E-D377-D508-EDED1A197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3F5D2C-8DB8-2027-4D92-2A0E511D98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7D112F-0A2D-43F5-AC2A-D7FA3BEC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C5E981-6978-53A3-F23D-21D48C62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8E22A8-8BF1-C6E2-7369-A9C2A748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861034B-B56C-01D3-C689-68CEA013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8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C6F38-8DE0-4EB2-D02D-32C307DB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AC96F1-1E72-B9D4-A4D5-D9F67860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83794-2765-BD80-2DE1-DDEF78BD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7FFD50-F126-0ADD-1D07-248843B6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8BC3D0-5BF5-0C81-27E7-F2E7FC8E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A32CF46-08FB-FD6C-E1F3-C6349083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C42D52-9F1D-4B68-42DE-D042C4D2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53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6BD9F-2BBA-AA1A-42C5-6BFD5033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B17D0-979A-7677-76C1-D6B738A0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E7A8D-D583-38C9-3FB8-82A260B2A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BF4DFC-9C7F-AD44-D3E7-E3F486DF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C412F9-1513-7A12-BFDD-9EAB1561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B5083-7AA0-8166-9C61-A5D8C557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79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BD6BF-646C-EA1F-84D4-35CEFA41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4E572C-B4F4-DDB9-A84D-A3F4B028B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555D54-8652-43DF-7067-5AC783D4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704E3E-6B5D-10A6-5602-A0B6FF2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0C37F3-7ED3-6B7C-4F23-7DAB0525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D24A5D-8496-C70F-FD45-E1173C1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0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527D2E-BC6D-3ACE-EF9A-DDD0250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592F0-2BC7-4919-F2D4-C35FD13A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81C9A2-E16E-4C39-01C8-399C77332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F3B2E-4D33-434C-8BA7-0D0EC3616C42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2CFFD-F2D1-3321-542C-CE2729D25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2DD200-3D45-DC72-75CB-6BC07D5AC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8A63-A600-42B1-9BA3-3E5476AC7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9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.rs.gov.br/dataset/dee-4259" TargetMode="External"/><Relationship Id="rId2" Type="http://schemas.openxmlformats.org/officeDocument/2006/relationships/hyperlink" Target="https://dados.rs.gov.br/dataset/indicadores-criminais-de-20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pca-visualiz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473D1-E2EA-FAB6-8D11-4E900CF5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Sugestão de Cidades pelo Índice de Criminalidade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1CD405-C5EC-6434-A336-ECF2D1837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455" y="5410200"/>
            <a:ext cx="9144000" cy="1072356"/>
          </a:xfrm>
        </p:spPr>
        <p:txBody>
          <a:bodyPr/>
          <a:lstStyle/>
          <a:p>
            <a:pPr algn="r"/>
            <a:r>
              <a:rPr lang="pt-BR" dirty="0"/>
              <a:t>Florensa D’Ávila Dimer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E4CDC52-75D9-8AC7-2C00-531C1ABA4FAE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Sistemas de Recomendação com técnicas de redução de dimensionalidade de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98069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01ABD-1ADC-ECCC-3B3F-F8792317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2 Componentes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08FC478-EC22-5F38-EFB1-53DCC0FD2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6413" y="1690688"/>
            <a:ext cx="10192541" cy="2579664"/>
          </a:xfr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3A105-BFA8-BF77-25CD-D53C53970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46" y="3877480"/>
            <a:ext cx="10192541" cy="257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3BE0-117C-70BD-D372-A5810A55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Sistema de Recomendação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B863602-40D6-DD3A-9723-8EB20D28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tipo escolhido foi recomendação baseada em conteúdo e escores de produto.</a:t>
            </a:r>
          </a:p>
          <a:p>
            <a:pPr marL="0" indent="0">
              <a:buNone/>
            </a:pPr>
            <a:r>
              <a:rPr lang="pt-BR" dirty="0"/>
              <a:t>Onde a descrição (PC1, PC2, PC3, PC4) do item e os ratings do usuário são utilizados para calcular a sugestão.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237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85F9-E26A-51A5-BBCB-18D9662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Fonte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844AA-24A6-AD96-1F0D-33E25470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fonte de dados é uma descrição de vários itens em termos de atributos centrados no conteúdo.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segunda fonte de dados é um perfil de usuário, gerado a partir do feedback do usuário sobre vários itens.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01AA8-8915-4A44-7880-DB84879E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2705451"/>
            <a:ext cx="3470079" cy="14470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707221-0267-CD18-DD9D-0F3D2142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48" y="5252011"/>
            <a:ext cx="9866376" cy="124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527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0447-31D1-3A68-FFDE-83A8AE25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Métrica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B9311-680E-1EAB-2407-F2DED519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Foi calculada a distância euclidiana offline de cada cidade em relação aos seus atributos, contra todas as outras cidades e seus atributos.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22B069F-188F-046C-6D52-681025B36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40" y="3224024"/>
            <a:ext cx="739243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AADC2-DFC2-05FC-6D98-F3FA65DC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pt-BR" dirty="0"/>
              <a:t>Abordagem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C1024-DCCF-D603-7F5A-91F215F6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Para usuários antigos, com cidades com ratings:</a:t>
            </a:r>
            <a:br>
              <a:rPr lang="pt-BR" dirty="0"/>
            </a:br>
            <a:r>
              <a:rPr lang="pt-BR" dirty="0"/>
              <a:t>Foi usado a métrica padrão de distância euclidiana, das cidades avaliadas contra as demais cidades do banco de dados.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usuários novos, sem cidades com ratings:</a:t>
            </a:r>
            <a:br>
              <a:rPr lang="pt-BR" dirty="0"/>
            </a:br>
            <a:r>
              <a:rPr lang="pt-BR" dirty="0"/>
              <a:t>Foi usado a média de ratings das cidades e sugerido as cidades com as maiores médias.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Para sugerir uma cidade nova, a um usuário antigo:</a:t>
            </a:r>
            <a:br>
              <a:rPr lang="pt-BR" dirty="0"/>
            </a:br>
            <a:r>
              <a:rPr lang="pt-BR" dirty="0"/>
              <a:t>Foi usado a similaridade do conteúdo da nova cidade contra as cidades já avaliadas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286185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3463-D691-0243-0468-FA11901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lang="pt-BR" dirty="0"/>
              <a:t>Casos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3EB76-071A-1545-26FC-3E3497C2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26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62A3D-DA0A-C8B8-33F6-FA40E9BB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273B8-7ABA-408A-938E-692BBEB2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dirty="0"/>
              <a:t>Indicadores Criminais de 2023 - Dados Abertos.</a:t>
            </a:r>
            <a:r>
              <a:rPr lang="pt-BR" dirty="0"/>
              <a:t> Disponível em: &lt;</a:t>
            </a:r>
            <a:r>
              <a:rPr lang="pt-BR" dirty="0">
                <a:hlinkClick r:id="rId2"/>
              </a:rPr>
              <a:t>https://dados.rs.gov.br/</a:t>
            </a:r>
            <a:r>
              <a:rPr lang="pt-BR" dirty="0" err="1">
                <a:hlinkClick r:id="rId2"/>
              </a:rPr>
              <a:t>dataset</a:t>
            </a:r>
            <a:r>
              <a:rPr lang="pt-BR" dirty="0">
                <a:hlinkClick r:id="rId2"/>
              </a:rPr>
              <a:t>/indicadores-criminais-de-2023</a:t>
            </a:r>
            <a:r>
              <a:rPr lang="pt-BR" dirty="0"/>
              <a:t>&gt;. Acesso em: 14 jun. 2024.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Demografia - População - Estimativas Populacionais - Total - Dados Abertos. 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Disponível em: &lt;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https://dados.rs.gov.br/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dataset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/dee-4259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&gt;. Acesso em: 14 jun. 2024.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‌PCA </a:t>
            </a:r>
            <a:r>
              <a:rPr lang="pt-BR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Visualization</a:t>
            </a:r>
            <a:r>
              <a:rPr lang="pt-BR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Disponível em: &lt;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https://plotly.com/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python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/</a:t>
            </a:r>
            <a:r>
              <a:rPr lang="pt-BR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pca-visualization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4"/>
              </a:rPr>
              <a:t>/</a:t>
            </a:r>
            <a:r>
              <a:rPr lang="pt-BR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5681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FEBC-2C79-58C3-6C27-42D90535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D97AF-27CC-6E8D-859C-80C82A1A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pt-BR" dirty="0"/>
              <a:t>Dados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Redução de Dimensionalidade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Sistema de Recomendação</a:t>
            </a:r>
          </a:p>
          <a:p>
            <a:pPr marL="571500" indent="-571500">
              <a:buFont typeface="+mj-lt"/>
              <a:buAutoNum type="romanUcPeriod"/>
            </a:pPr>
            <a:r>
              <a:rPr lang="pt-BR" dirty="0"/>
              <a:t>Casos de Testes</a:t>
            </a:r>
          </a:p>
        </p:txBody>
      </p:sp>
    </p:spTree>
    <p:extLst>
      <p:ext uri="{BB962C8B-B14F-4D97-AF65-F5344CB8AC3E}">
        <p14:creationId xmlns:p14="http://schemas.microsoft.com/office/powerpoint/2010/main" val="165825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61DC-9CE3-E26D-B8DD-4AB36A76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48205F-9EB3-AF24-9D98-6A185E23C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dirty="0"/>
              <a:t>Foi escolhido para o trabalho final, da disciplina de Sistemas de Recomendação, os dados do setor público: </a:t>
            </a:r>
          </a:p>
          <a:p>
            <a:pPr algn="just"/>
            <a:r>
              <a:rPr lang="pt-BR" dirty="0"/>
              <a:t>Índice de Criminalidade no RS em 2023</a:t>
            </a:r>
            <a:r>
              <a:rPr lang="pt-BR" baseline="30000" dirty="0"/>
              <a:t>[1]</a:t>
            </a:r>
            <a:r>
              <a:rPr lang="pt-BR" dirty="0"/>
              <a:t> </a:t>
            </a:r>
          </a:p>
          <a:p>
            <a:pPr marL="457200" lvl="1" indent="0" algn="just">
              <a:buNone/>
            </a:pPr>
            <a:r>
              <a:rPr lang="pt-BR" dirty="0"/>
              <a:t>16 colunas com nome e categorias de crimes:  Municípios, Homicídio Doloso, Total de vítimas de Homicídio Doloso, Latrocínio, Furtos, Abigeato, Furto de Veículo, Roubos, Roubo de Veículo, Estelionato, Delitos Relacionados à Armas e Munições, Entorpecentes – Posse, Entorpecentes – Tráfico, Vítimas de Latrocínio, Vítimas de Lesão Corporal Seguida de Morte, Total de Vítimas de Crimes Violentos.</a:t>
            </a:r>
          </a:p>
          <a:p>
            <a:pPr algn="just"/>
            <a:r>
              <a:rPr lang="pt-BR" dirty="0"/>
              <a:t>Estimativas Populacionais no RS (RS, 2024)</a:t>
            </a:r>
            <a:r>
              <a:rPr lang="pt-BR" baseline="30000" dirty="0"/>
              <a:t>[2]</a:t>
            </a:r>
          </a:p>
          <a:p>
            <a:pPr marL="457200" lvl="1" indent="0" algn="just">
              <a:buNone/>
            </a:pPr>
            <a:r>
              <a:rPr lang="pt-BR" dirty="0"/>
              <a:t>16 colunas: municípios, ibge, latitude, longitude, 2010, 2011, 2012, 2013, 2014, 2015, 2016, 2017, 2018, 2019, 2020, 2021.</a:t>
            </a:r>
          </a:p>
          <a:p>
            <a:pPr lvl="1" algn="just"/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22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2E8ED-9AF3-6F0E-3141-2B08E447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Tratamento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FA7DA-6CD5-FB51-7976-F960BAAA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Foi realizado a mescla dos dados mantendo somente as seguintes colunas:</a:t>
            </a:r>
          </a:p>
          <a:p>
            <a:r>
              <a:rPr lang="pt-BR" dirty="0" err="1"/>
              <a:t>municipios</a:t>
            </a:r>
            <a:r>
              <a:rPr lang="pt-BR" dirty="0"/>
              <a:t>, </a:t>
            </a:r>
            <a:r>
              <a:rPr lang="pt-BR" dirty="0" err="1"/>
              <a:t>homicidio_doloso</a:t>
            </a:r>
            <a:r>
              <a:rPr lang="pt-BR" dirty="0"/>
              <a:t>, </a:t>
            </a:r>
            <a:r>
              <a:rPr lang="pt-BR" dirty="0" err="1"/>
              <a:t>total_vitimas_homicidio_doloso</a:t>
            </a:r>
            <a:r>
              <a:rPr lang="pt-BR" dirty="0"/>
              <a:t>, latrocínio, furtos abigeato, </a:t>
            </a:r>
            <a:r>
              <a:rPr lang="pt-BR" dirty="0" err="1"/>
              <a:t>furto_veiculo</a:t>
            </a:r>
            <a:r>
              <a:rPr lang="pt-BR" dirty="0"/>
              <a:t>, roubos, </a:t>
            </a:r>
            <a:r>
              <a:rPr lang="pt-BR" dirty="0" err="1"/>
              <a:t>roubo_veiculo</a:t>
            </a:r>
            <a:r>
              <a:rPr lang="pt-BR" dirty="0"/>
              <a:t>, estelionato, </a:t>
            </a:r>
            <a:r>
              <a:rPr lang="pt-BR" dirty="0" err="1"/>
              <a:t>delitos_armas_munições</a:t>
            </a:r>
            <a:r>
              <a:rPr lang="pt-BR" dirty="0"/>
              <a:t>, </a:t>
            </a:r>
            <a:r>
              <a:rPr lang="pt-BR" dirty="0" err="1"/>
              <a:t>entorpecente_posse</a:t>
            </a:r>
            <a:r>
              <a:rPr lang="pt-BR" dirty="0"/>
              <a:t>, </a:t>
            </a:r>
            <a:r>
              <a:rPr lang="pt-BR" dirty="0" err="1"/>
              <a:t>entorpecente_trafico</a:t>
            </a:r>
            <a:r>
              <a:rPr lang="pt-BR" dirty="0"/>
              <a:t>, </a:t>
            </a:r>
            <a:r>
              <a:rPr lang="pt-BR" dirty="0" err="1"/>
              <a:t>vitimas_latrocínio</a:t>
            </a:r>
            <a:r>
              <a:rPr lang="pt-BR" dirty="0"/>
              <a:t>, </a:t>
            </a:r>
            <a:r>
              <a:rPr lang="pt-BR" dirty="0" err="1"/>
              <a:t>vitimas_lesao_corporal_morte</a:t>
            </a:r>
            <a:r>
              <a:rPr lang="pt-BR" dirty="0"/>
              <a:t>, 2021(</a:t>
            </a:r>
            <a:r>
              <a:rPr lang="pt-BR" dirty="0" err="1"/>
              <a:t>populacao</a:t>
            </a:r>
            <a:r>
              <a:rPr lang="pt-BR" dirty="0"/>
              <a:t>).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Analisou-se a necessidade de desconsiderar duas colunas idênticas:</a:t>
            </a:r>
          </a:p>
          <a:p>
            <a:r>
              <a:rPr lang="pt-BR" dirty="0"/>
              <a:t>“</a:t>
            </a:r>
            <a:r>
              <a:rPr lang="pt-BR" dirty="0" err="1"/>
              <a:t>homicidio_doloso</a:t>
            </a:r>
            <a:r>
              <a:rPr lang="pt-BR" dirty="0"/>
              <a:t>” igual a “</a:t>
            </a:r>
            <a:r>
              <a:rPr lang="pt-BR" dirty="0" err="1"/>
              <a:t>total_vitimas_homicidio_doloso</a:t>
            </a:r>
            <a:r>
              <a:rPr lang="pt-BR" dirty="0"/>
              <a:t>”.</a:t>
            </a:r>
          </a:p>
          <a:p>
            <a:r>
              <a:rPr lang="pt-BR" dirty="0"/>
              <a:t>“</a:t>
            </a:r>
            <a:r>
              <a:rPr lang="pt-BR" dirty="0" err="1"/>
              <a:t>latrocinio</a:t>
            </a:r>
            <a:r>
              <a:rPr lang="pt-BR" dirty="0"/>
              <a:t>” igual a “</a:t>
            </a:r>
            <a:r>
              <a:rPr lang="pt-BR" dirty="0" err="1"/>
              <a:t>vitimas_latrocínio</a:t>
            </a:r>
            <a:r>
              <a:rPr lang="pt-BR" dirty="0"/>
              <a:t>”.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49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4B114-E7A5-6C8D-AC9C-EA3F7C5D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Normalização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7463E-26D8-0392-10CA-25EB75FBE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dados foram normalizados, os aproximando de uma Função de Distribuição Normal (com média 0, desvio padrão 1) pelo método </a:t>
            </a:r>
            <a:r>
              <a:rPr lang="pt-BR" b="0" dirty="0">
                <a:solidFill>
                  <a:srgbClr val="FFB757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pt-BR" b="0" dirty="0">
                <a:effectLst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3E70F4-EFF4-BEBA-B2AB-CEBFCC394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0208"/>
            <a:ext cx="10494304" cy="122953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CD5B8A8-27C4-9043-7798-51802AD45983}"/>
              </a:ext>
            </a:extLst>
          </p:cNvPr>
          <p:cNvSpPr txBox="1"/>
          <p:nvPr/>
        </p:nvSpPr>
        <p:spPr>
          <a:xfrm>
            <a:off x="5259324" y="546439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(497, 16)</a:t>
            </a: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714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9ECD5-45C1-23B3-D71F-B61F00BC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pt-BR" dirty="0"/>
              <a:t>Amostra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B0AB44-6B79-1FC2-3ED5-5218652D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fins de demonstração, foi escolhido uma amostra de 25 cidades do total de 497.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000" b="0" dirty="0" err="1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df_sample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data_scaled.</a:t>
            </a:r>
            <a:r>
              <a:rPr lang="pt-BR" sz="2000" b="0" dirty="0" err="1">
                <a:solidFill>
                  <a:srgbClr val="DBB7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sample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25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axis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pt-BR" sz="2000" b="0" dirty="0" err="1">
                <a:solidFill>
                  <a:srgbClr val="FFB75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random_state</a:t>
            </a:r>
            <a:r>
              <a:rPr lang="pt-BR" sz="2000" b="0" dirty="0">
                <a:solidFill>
                  <a:srgbClr val="FF949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>
                <a:solidFill>
                  <a:srgbClr val="91CB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999</a:t>
            </a:r>
            <a:r>
              <a:rPr lang="pt-BR" sz="2000" b="0" dirty="0">
                <a:solidFill>
                  <a:srgbClr val="F0F3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80CFDA-1CB1-578F-F02A-B4E19A70C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81" y="3731514"/>
            <a:ext cx="5448699" cy="149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7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D77F4-F2C2-CB7A-F181-4330D216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Redução de Dimensionalidade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53FDA-FE62-A57B-E64E-D3390EA0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dados são suficientes para ranquear as cidades mais seguras com dados proporcionais à população. Entretanto, existem muitas colunas. Esta alta dimensionalidade deixará o processo de aprendizado confuso criando um sobre ajuste nos dados. Então foi aplicado o PCA, uma técnica de redução de dimensionalidade de aprendizado não supervisionado.</a:t>
            </a:r>
          </a:p>
        </p:txBody>
      </p:sp>
    </p:spTree>
    <p:extLst>
      <p:ext uri="{BB962C8B-B14F-4D97-AF65-F5344CB8AC3E}">
        <p14:creationId xmlns:p14="http://schemas.microsoft.com/office/powerpoint/2010/main" val="150479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34CAF-4E7A-B781-5190-2397E6C1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Análise de Componentes Principais (PCA)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918ED-F4F5-B045-E6B9-205C1CD4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28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Foi realizado um primeiro treino na amostra afim de encontrar a melhor quantidade de </a:t>
            </a:r>
            <a:r>
              <a:rPr lang="pt-BR" dirty="0" err="1"/>
              <a:t>PCAs</a:t>
            </a:r>
            <a:r>
              <a:rPr lang="pt-BR" dirty="0"/>
              <a:t>. Com o resultado foi possível analisar o gráfico da Variância Explicada Acumulada.</a:t>
            </a:r>
          </a:p>
          <a:p>
            <a:pPr marL="0" indent="0">
              <a:buNone/>
            </a:pPr>
            <a:r>
              <a:rPr lang="pt-BR" dirty="0"/>
              <a:t>Foi definido como 4, a melhor quantidade de componentes.</a:t>
            </a:r>
          </a:p>
        </p:txBody>
      </p:sp>
      <p:pic>
        <p:nvPicPr>
          <p:cNvPr id="7" name="Espaço Reservado para Conteúdo 4">
            <a:extLst>
              <a:ext uri="{FF2B5EF4-FFF2-40B4-BE49-F238E27FC236}">
                <a16:creationId xmlns:a16="http://schemas.microsoft.com/office/drawing/2014/main" id="{666AFEA6-531C-1E60-DA76-198CD58A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47" y="3783393"/>
            <a:ext cx="8277706" cy="232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99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38B1A-C859-CFAA-D71A-1950D2CB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pt-BR" dirty="0"/>
              <a:t>4 Componentes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8FEB87F-4857-5232-1B08-712036872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3744"/>
            <a:ext cx="10515600" cy="2808264"/>
          </a:xfrm>
        </p:spPr>
      </p:pic>
    </p:spTree>
    <p:extLst>
      <p:ext uri="{BB962C8B-B14F-4D97-AF65-F5344CB8AC3E}">
        <p14:creationId xmlns:p14="http://schemas.microsoft.com/office/powerpoint/2010/main" val="614694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768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Tema do Office</vt:lpstr>
      <vt:lpstr>Sugestão de Cidades pelo Índice de Criminalidade</vt:lpstr>
      <vt:lpstr>Agenda</vt:lpstr>
      <vt:lpstr>Dados</vt:lpstr>
      <vt:lpstr>Tratamento dos Dados</vt:lpstr>
      <vt:lpstr>Normalização</vt:lpstr>
      <vt:lpstr>Amostra</vt:lpstr>
      <vt:lpstr>Redução de Dimensionalidade</vt:lpstr>
      <vt:lpstr>Análise de Componentes Principais (PCA)</vt:lpstr>
      <vt:lpstr>4 Componentes</vt:lpstr>
      <vt:lpstr>2 Componentes</vt:lpstr>
      <vt:lpstr>Sistema de Recomendação</vt:lpstr>
      <vt:lpstr>Fonte de Dados</vt:lpstr>
      <vt:lpstr>Métrica</vt:lpstr>
      <vt:lpstr>Abordagem</vt:lpstr>
      <vt:lpstr>Casos de Teste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Florensa Dimer</dc:creator>
  <cp:lastModifiedBy>Florensa Dimer</cp:lastModifiedBy>
  <cp:revision>1</cp:revision>
  <dcterms:created xsi:type="dcterms:W3CDTF">2024-06-14T16:16:13Z</dcterms:created>
  <dcterms:modified xsi:type="dcterms:W3CDTF">2024-06-14T21:08:38Z</dcterms:modified>
</cp:coreProperties>
</file>