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8" r:id="rId13"/>
    <p:sldId id="272" r:id="rId14"/>
    <p:sldId id="267" r:id="rId15"/>
    <p:sldId id="269" r:id="rId16"/>
    <p:sldId id="270" r:id="rId17"/>
    <p:sldId id="271" r:id="rId1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4EF0CD2-5347-4F39-A621-F2199D610AB1}" v="7" dt="2024-06-14T21:34:34.2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lorensa Dimer" userId="8fee019a-5e7b-4b55-a73e-1db6b102fe4a" providerId="ADAL" clId="{34EF0CD2-5347-4F39-A621-F2199D610AB1}"/>
    <pc:docChg chg="custSel addSld modSld">
      <pc:chgData name="Florensa Dimer" userId="8fee019a-5e7b-4b55-a73e-1db6b102fe4a" providerId="ADAL" clId="{34EF0CD2-5347-4F39-A621-F2199D610AB1}" dt="2024-06-14T21:34:42.934" v="393" actId="1076"/>
      <pc:docMkLst>
        <pc:docMk/>
      </pc:docMkLst>
      <pc:sldChg chg="addSp modSp mod">
        <pc:chgData name="Florensa Dimer" userId="8fee019a-5e7b-4b55-a73e-1db6b102fe4a" providerId="ADAL" clId="{34EF0CD2-5347-4F39-A621-F2199D610AB1}" dt="2024-06-14T21:32:01.984" v="273" actId="27636"/>
        <pc:sldMkLst>
          <pc:docMk/>
          <pc:sldMk cId="2130527967" sldId="268"/>
        </pc:sldMkLst>
        <pc:spChg chg="mod">
          <ac:chgData name="Florensa Dimer" userId="8fee019a-5e7b-4b55-a73e-1db6b102fe4a" providerId="ADAL" clId="{34EF0CD2-5347-4F39-A621-F2199D610AB1}" dt="2024-06-14T21:32:01.984" v="273" actId="27636"/>
          <ac:spMkLst>
            <pc:docMk/>
            <pc:sldMk cId="2130527967" sldId="268"/>
            <ac:spMk id="3" creationId="{0D2844AA-24A6-AD96-1F0D-33E25470AB2C}"/>
          </ac:spMkLst>
        </pc:spChg>
        <pc:spChg chg="add mod">
          <ac:chgData name="Florensa Dimer" userId="8fee019a-5e7b-4b55-a73e-1db6b102fe4a" providerId="ADAL" clId="{34EF0CD2-5347-4F39-A621-F2199D610AB1}" dt="2024-06-14T21:31:53.964" v="271" actId="27636"/>
          <ac:spMkLst>
            <pc:docMk/>
            <pc:sldMk cId="2130527967" sldId="268"/>
            <ac:spMk id="4" creationId="{142C8934-D043-CEC9-DAD7-88A0C6AD35C5}"/>
          </ac:spMkLst>
        </pc:spChg>
      </pc:sldChg>
      <pc:sldChg chg="addSp delSp modSp mod">
        <pc:chgData name="Florensa Dimer" userId="8fee019a-5e7b-4b55-a73e-1db6b102fe4a" providerId="ADAL" clId="{34EF0CD2-5347-4F39-A621-F2199D610AB1}" dt="2024-06-14T21:30:32.582" v="240" actId="478"/>
        <pc:sldMkLst>
          <pc:docMk/>
          <pc:sldMk cId="2800263450" sldId="270"/>
        </pc:sldMkLst>
        <pc:spChg chg="mod">
          <ac:chgData name="Florensa Dimer" userId="8fee019a-5e7b-4b55-a73e-1db6b102fe4a" providerId="ADAL" clId="{34EF0CD2-5347-4F39-A621-F2199D610AB1}" dt="2024-06-14T21:18:47.051" v="229" actId="20577"/>
          <ac:spMkLst>
            <pc:docMk/>
            <pc:sldMk cId="2800263450" sldId="270"/>
            <ac:spMk id="3" creationId="{9183EB76-071A-1545-26FC-3E3497C2C17B}"/>
          </ac:spMkLst>
        </pc:spChg>
        <pc:picChg chg="add mod">
          <ac:chgData name="Florensa Dimer" userId="8fee019a-5e7b-4b55-a73e-1db6b102fe4a" providerId="ADAL" clId="{34EF0CD2-5347-4F39-A621-F2199D610AB1}" dt="2024-06-14T21:30:26.494" v="237" actId="1076"/>
          <ac:picMkLst>
            <pc:docMk/>
            <pc:sldMk cId="2800263450" sldId="270"/>
            <ac:picMk id="5" creationId="{9688B61E-EC5D-1BAE-183C-E0D065BDA8B9}"/>
          </ac:picMkLst>
        </pc:picChg>
        <pc:picChg chg="add del mod">
          <ac:chgData name="Florensa Dimer" userId="8fee019a-5e7b-4b55-a73e-1db6b102fe4a" providerId="ADAL" clId="{34EF0CD2-5347-4F39-A621-F2199D610AB1}" dt="2024-06-14T21:30:32.582" v="240" actId="478"/>
          <ac:picMkLst>
            <pc:docMk/>
            <pc:sldMk cId="2800263450" sldId="270"/>
            <ac:picMk id="7" creationId="{4593AE3D-9418-B585-279C-FF37FC40B9B7}"/>
          </ac:picMkLst>
        </pc:picChg>
      </pc:sldChg>
      <pc:sldChg chg="addSp delSp modSp new mod">
        <pc:chgData name="Florensa Dimer" userId="8fee019a-5e7b-4b55-a73e-1db6b102fe4a" providerId="ADAL" clId="{34EF0CD2-5347-4F39-A621-F2199D610AB1}" dt="2024-06-14T21:34:42.934" v="393" actId="1076"/>
        <pc:sldMkLst>
          <pc:docMk/>
          <pc:sldMk cId="1619285014" sldId="272"/>
        </pc:sldMkLst>
        <pc:spChg chg="mod">
          <ac:chgData name="Florensa Dimer" userId="8fee019a-5e7b-4b55-a73e-1db6b102fe4a" providerId="ADAL" clId="{34EF0CD2-5347-4F39-A621-F2199D610AB1}" dt="2024-06-14T21:32:32.071" v="281" actId="20577"/>
          <ac:spMkLst>
            <pc:docMk/>
            <pc:sldMk cId="1619285014" sldId="272"/>
            <ac:spMk id="2" creationId="{D2233771-3B0E-CA19-8202-FB6FCDDC5936}"/>
          </ac:spMkLst>
        </pc:spChg>
        <pc:spChg chg="del">
          <ac:chgData name="Florensa Dimer" userId="8fee019a-5e7b-4b55-a73e-1db6b102fe4a" providerId="ADAL" clId="{34EF0CD2-5347-4F39-A621-F2199D610AB1}" dt="2024-06-14T21:31:05.468" v="259" actId="22"/>
          <ac:spMkLst>
            <pc:docMk/>
            <pc:sldMk cId="1619285014" sldId="272"/>
            <ac:spMk id="3" creationId="{8ECCBF05-2C37-16F5-1D32-B49E376FFA19}"/>
          </ac:spMkLst>
        </pc:spChg>
        <pc:spChg chg="add mod">
          <ac:chgData name="Florensa Dimer" userId="8fee019a-5e7b-4b55-a73e-1db6b102fe4a" providerId="ADAL" clId="{34EF0CD2-5347-4F39-A621-F2199D610AB1}" dt="2024-06-14T21:32:47.163" v="285" actId="5793"/>
          <ac:spMkLst>
            <pc:docMk/>
            <pc:sldMk cId="1619285014" sldId="272"/>
            <ac:spMk id="6" creationId="{FBE5C591-ED19-8B3F-6E13-65A583B35927}"/>
          </ac:spMkLst>
        </pc:spChg>
        <pc:spChg chg="add mod">
          <ac:chgData name="Florensa Dimer" userId="8fee019a-5e7b-4b55-a73e-1db6b102fe4a" providerId="ADAL" clId="{34EF0CD2-5347-4F39-A621-F2199D610AB1}" dt="2024-06-14T21:34:29.286" v="392" actId="6549"/>
          <ac:spMkLst>
            <pc:docMk/>
            <pc:sldMk cId="1619285014" sldId="272"/>
            <ac:spMk id="7" creationId="{23788CFA-A9B1-5125-72CA-73A38972CA3B}"/>
          </ac:spMkLst>
        </pc:spChg>
        <pc:picChg chg="add mod ord">
          <ac:chgData name="Florensa Dimer" userId="8fee019a-5e7b-4b55-a73e-1db6b102fe4a" providerId="ADAL" clId="{34EF0CD2-5347-4F39-A621-F2199D610AB1}" dt="2024-06-14T21:34:42.934" v="393" actId="1076"/>
          <ac:picMkLst>
            <pc:docMk/>
            <pc:sldMk cId="1619285014" sldId="272"/>
            <ac:picMk id="5" creationId="{796D1835-05F0-F3DC-8935-ADB41A87BAC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78F0D1-B30B-F8ED-3ACF-D49A1E440B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F7C95A0-E1E2-68AD-C84E-DDD80544D6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FA655EE-B398-E5C7-C59C-A3CC9856B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F3B2E-4D33-434C-8BA7-0D0EC3616C42}" type="datetimeFigureOut">
              <a:rPr lang="pt-BR" smtClean="0"/>
              <a:t>14/06/2024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0F5727F-2898-2369-7766-1B1B36AE3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4E113C6-45FA-44F8-7125-FB9F5DA53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38A63-A600-42B1-9BA3-3E5476AC7C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2563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51EBDD-11A7-30D8-83AC-F11701DAF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39AA751-21F6-E8A4-8EFD-A148552058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7466381-2CFB-EAF0-6E4F-0900D3E4B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F3B2E-4D33-434C-8BA7-0D0EC3616C42}" type="datetimeFigureOut">
              <a:rPr lang="pt-BR" smtClean="0"/>
              <a:t>14/06/2024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286679A-57AD-37E8-02A5-5F154CB0A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440A707-AE40-12BA-AC85-E6DBF90F1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38A63-A600-42B1-9BA3-3E5476AC7C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0683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7AC9018-2F5E-FBCC-9BD3-122B562461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A9FFFA0-1ABD-E589-5483-C0302530CF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5FAC5DD-A71D-F6FB-D911-B0313AEE1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F3B2E-4D33-434C-8BA7-0D0EC3616C42}" type="datetimeFigureOut">
              <a:rPr lang="pt-BR" smtClean="0"/>
              <a:t>14/06/2024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C1D988F-54EB-2BE0-2CD6-ACE07F0F9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9466924-28CB-46CB-66C9-CCA5881E8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38A63-A600-42B1-9BA3-3E5476AC7C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8658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256F9C-AFB3-1191-E6C1-CA364F43D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EDBB687-39B0-C079-17DC-4B857AF900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BB75088-5D3A-AF9B-05BA-D6303AA83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F3B2E-4D33-434C-8BA7-0D0EC3616C42}" type="datetimeFigureOut">
              <a:rPr lang="pt-BR" smtClean="0"/>
              <a:t>14/06/2024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5C4BC04-D890-13C2-F210-5552B9707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30B7EA8-F08D-0006-C299-8807A5789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38A63-A600-42B1-9BA3-3E5476AC7C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796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8CD22B-DC52-DD6E-F7AF-66A282212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D39515F-4EA7-1D4A-321C-5398CCB1EF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DE59E2B-F334-6A55-B7D5-E211F5BA2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F3B2E-4D33-434C-8BA7-0D0EC3616C42}" type="datetimeFigureOut">
              <a:rPr lang="pt-BR" smtClean="0"/>
              <a:t>14/06/2024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52A3A06-45CD-633C-F032-244B1E7A8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B8EE28D-993D-B3F9-DBD2-5F009AE82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38A63-A600-42B1-9BA3-3E5476AC7C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9893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7921E2-B2B4-5BEF-0CAA-099F28597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9A6B397-4C51-6B92-37C5-974EC04335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DA9F8B8-C73C-7065-8DEB-61914945D9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8A988F4-39BF-D792-CBED-F50E78EF9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F3B2E-4D33-434C-8BA7-0D0EC3616C42}" type="datetimeFigureOut">
              <a:rPr lang="pt-BR" smtClean="0"/>
              <a:t>14/06/2024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A5B3750-067F-C1AB-11E9-A7DDD4B4D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E9EF861-CFBD-084D-7FC2-35D85A839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38A63-A600-42B1-9BA3-3E5476AC7C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5595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8EF24A-8DBC-46B8-9DDD-D548ED52F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ADCFCB8-F3B6-85B9-89BE-36B1D67EC5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73321A6-3C8E-D377-D508-EDED1A1978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83F5D2C-8DB8-2027-4D92-2A0E511D98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67D112F-0A2D-43F5-AC2A-D7FA3BEC5A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EC5E981-6978-53A3-F23D-21D48C622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F3B2E-4D33-434C-8BA7-0D0EC3616C42}" type="datetimeFigureOut">
              <a:rPr lang="pt-BR" smtClean="0"/>
              <a:t>14/06/2024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4B8E22A8-8BF1-C6E2-7369-A9C2A7483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2861034B-B56C-01D3-C689-68CEA0136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38A63-A600-42B1-9BA3-3E5476AC7C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9884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6C6F38-8DE0-4EB2-D02D-32C307DB9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2AC96F1-1E72-B9D4-A4D5-D9F678609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F3B2E-4D33-434C-8BA7-0D0EC3616C42}" type="datetimeFigureOut">
              <a:rPr lang="pt-BR" smtClean="0"/>
              <a:t>14/06/2024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3D83794-2765-BD80-2DE1-DDEF78BD8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77FFD50-F126-0ADD-1D07-248843B6C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38A63-A600-42B1-9BA3-3E5476AC7C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4981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F68BC3D0-5BF5-0C81-27E7-F2E7FC8E4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F3B2E-4D33-434C-8BA7-0D0EC3616C42}" type="datetimeFigureOut">
              <a:rPr lang="pt-BR" smtClean="0"/>
              <a:t>14/06/2024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A32CF46-08FB-FD6C-E1F3-C63490839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4C42D52-9F1D-4B68-42DE-D042C4D27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38A63-A600-42B1-9BA3-3E5476AC7C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8532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86BD9F-2BBA-AA1A-42C5-6BFD5033C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BAB17D0-979A-7677-76C1-D6B738A07B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64E7A8D-D583-38C9-3FB8-82A260B2A4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DBF4DFC-9C7F-AD44-D3E7-E3F486DF2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F3B2E-4D33-434C-8BA7-0D0EC3616C42}" type="datetimeFigureOut">
              <a:rPr lang="pt-BR" smtClean="0"/>
              <a:t>14/06/2024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6C412F9-1513-7A12-BFDD-9EAB15612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F3B5083-7AA0-8166-9C61-A5D8C5579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38A63-A600-42B1-9BA3-3E5476AC7C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7796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ABD6BF-646C-EA1F-84D4-35CEFA41B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CD4E572C-B4F4-DDB9-A84D-A3F4B028B2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3555D54-8652-43DF-7067-5AC783D45E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7704E3E-6B5D-10A6-5602-A0B6FF2B3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F3B2E-4D33-434C-8BA7-0D0EC3616C42}" type="datetimeFigureOut">
              <a:rPr lang="pt-BR" smtClean="0"/>
              <a:t>14/06/2024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C0C37F3-7ED3-6B7C-4F23-7DAB05257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8D24A5D-8496-C70F-FD45-E1173C1FC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38A63-A600-42B1-9BA3-3E5476AC7C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5403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4527D2E-BC6D-3ACE-EF9A-DDD02508A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0C592F0-2BC7-4919-F2D4-C35FD13ABC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681C9A2-E16E-4C39-01C8-399C77332A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3AF3B2E-4D33-434C-8BA7-0D0EC3616C42}" type="datetimeFigureOut">
              <a:rPr lang="pt-BR" smtClean="0"/>
              <a:t>14/06/2024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622CFFD-F2D1-3321-542C-CE2729D253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12DD200-3D45-DC72-75CB-6BC07D5AC0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0038A63-A600-42B1-9BA3-3E5476AC7C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8907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mockaroo.com/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dados.rs.gov.br/dataset/dee-4259" TargetMode="External"/><Relationship Id="rId2" Type="http://schemas.openxmlformats.org/officeDocument/2006/relationships/hyperlink" Target="https://dados.rs.gov.br/dataset/indicadores-criminais-de-2023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lotly.com/python/pca-visualization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D473D1-E2EA-FAB6-8D11-4E900CF593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Sugestão de Cidades pelo Índice de Criminalidade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11CD405-C5EC-6434-A336-ECF2D1837F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01455" y="5410200"/>
            <a:ext cx="9144000" cy="1072356"/>
          </a:xfrm>
        </p:spPr>
        <p:txBody>
          <a:bodyPr/>
          <a:lstStyle/>
          <a:p>
            <a:pPr algn="r"/>
            <a:r>
              <a:rPr lang="pt-BR" dirty="0"/>
              <a:t>Florensa D’Ávila Dimer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EE4CDC52-75D9-8AC7-2C00-531C1ABA4FAE}"/>
              </a:ext>
            </a:extLst>
          </p:cNvPr>
          <p:cNvSpPr txBox="1">
            <a:spLocks/>
          </p:cNvSpPr>
          <p:nvPr/>
        </p:nvSpPr>
        <p:spPr>
          <a:xfrm>
            <a:off x="1676400" y="3754438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Sistemas de Recomendação com técnicas de redução de dimensionalidade de Aprendizado Não-Supervisionado</a:t>
            </a:r>
          </a:p>
        </p:txBody>
      </p:sp>
    </p:spTree>
    <p:extLst>
      <p:ext uri="{BB962C8B-B14F-4D97-AF65-F5344CB8AC3E}">
        <p14:creationId xmlns:p14="http://schemas.microsoft.com/office/powerpoint/2010/main" val="9806956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201ABD-1ADC-ECCC-3B3F-F87923174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2"/>
            </a:pPr>
            <a:r>
              <a:rPr lang="pt-BR" dirty="0"/>
              <a:t>2 Componentes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608FC478-EC22-5F38-EFB1-53DCC0FD28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6413" y="1690688"/>
            <a:ext cx="10192541" cy="2579664"/>
          </a:xfr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683A105-BFA8-BF77-25CD-D53C539709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3046" y="3877480"/>
            <a:ext cx="10192541" cy="2579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4092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C83BE0-117C-70BD-D372-A5810A55C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3"/>
            </a:pPr>
            <a:r>
              <a:rPr lang="pt-BR" dirty="0"/>
              <a:t>Sistema de Recomendação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9B863602-40D6-DD3A-9723-8EB20D28F5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O tipo escolhido foi recomendação baseada em conteúdo e escores de produto.</a:t>
            </a:r>
          </a:p>
          <a:p>
            <a:pPr marL="0" indent="0">
              <a:buNone/>
            </a:pPr>
            <a:r>
              <a:rPr lang="pt-BR" dirty="0"/>
              <a:t>Onde a descrição (PC1, PC2, PC3, PC4) do item e os ratings do usuário são utilizados para calcular a sugestão.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723745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6685F9-E26A-51A5-BBCB-18D9662C0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3"/>
            </a:pPr>
            <a:r>
              <a:rPr lang="pt-BR" dirty="0"/>
              <a:t>Fonte de 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D2844AA-24A6-AD96-1F0D-33E25470AB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64526"/>
          </a:xfrm>
        </p:spPr>
        <p:txBody>
          <a:bodyPr>
            <a:normAutofit/>
          </a:bodyPr>
          <a:lstStyle/>
          <a:p>
            <a:r>
              <a:rPr lang="pt-BR" dirty="0"/>
              <a:t>A primeira fonte de dados é uma descrição de vários itens em termos de atributos centrados no conteúdo. </a:t>
            </a:r>
          </a:p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BF01AA8-8915-4A44-7880-DB84879EAD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8448" y="2705451"/>
            <a:ext cx="3470079" cy="1447097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8707221-0267-CD18-DD9D-0F3D2142FD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8448" y="5252011"/>
            <a:ext cx="9866376" cy="1240864"/>
          </a:xfrm>
          <a:prstGeom prst="rect">
            <a:avLst/>
          </a:prstGeom>
        </p:spPr>
      </p:pic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142C8934-D043-CEC9-DAD7-88A0C6AD35C5}"/>
              </a:ext>
            </a:extLst>
          </p:cNvPr>
          <p:cNvSpPr txBox="1">
            <a:spLocks/>
          </p:cNvSpPr>
          <p:nvPr/>
        </p:nvSpPr>
        <p:spPr>
          <a:xfrm>
            <a:off x="838200" y="4219024"/>
            <a:ext cx="10515600" cy="9645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A segunda fonte de dados é um perfil de usuário, gerado a partir do feedback do usuário sobre vários itens.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305279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233771-3B0E-CA19-8202-FB6FCDDC5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3"/>
            </a:pPr>
            <a:r>
              <a:rPr lang="pt-BR" dirty="0"/>
              <a:t>Ratings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796D1835-05F0-F3DC-8935-ADB41A87BA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91256" y="3106239"/>
            <a:ext cx="4764802" cy="3094028"/>
          </a:xfrm>
        </p:spPr>
      </p:pic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FBE5C591-ED19-8B3F-6E13-65A583B35927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9645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BR" dirty="0"/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23788CFA-A9B1-5125-72CA-73A38972CA3B}"/>
              </a:ext>
            </a:extLst>
          </p:cNvPr>
          <p:cNvSpPr txBox="1">
            <a:spLocks/>
          </p:cNvSpPr>
          <p:nvPr/>
        </p:nvSpPr>
        <p:spPr>
          <a:xfrm>
            <a:off x="838200" y="1674190"/>
            <a:ext cx="10515600" cy="9645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/>
              <a:t>Os dados de rating foram criados na ferramenta online de dados fictícios </a:t>
            </a:r>
            <a:r>
              <a:rPr lang="pt-BR" dirty="0">
                <a:hlinkClick r:id="rId3"/>
              </a:rPr>
              <a:t>Mockaroo.com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192850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190447-31D1-3A68-FFDE-83A8AE259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3"/>
            </a:pPr>
            <a:r>
              <a:rPr lang="pt-BR" dirty="0"/>
              <a:t>Métrica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E9B9311-680E-1EAB-2407-F2DED51973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Foi calculada a distância euclidiana offline de cada cidade em relação aos seus atributos, contra todas as outras cidades e seus atributos.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D22B069F-188F-046C-6D52-681025B363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3440" y="3224024"/>
            <a:ext cx="7392432" cy="2695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3960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3AADC2-DFC2-05FC-6D98-F3FA65DC3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3"/>
            </a:pPr>
            <a:r>
              <a:rPr lang="pt-BR" dirty="0"/>
              <a:t>Abordagem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99C1024-DCCF-D603-7F5A-91F215F63D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pt-BR" dirty="0"/>
              <a:t>Para usuários antigos, com cidades com ratings:</a:t>
            </a:r>
            <a:br>
              <a:rPr lang="pt-BR" dirty="0"/>
            </a:br>
            <a:r>
              <a:rPr lang="pt-BR" dirty="0"/>
              <a:t>Foi usado a métrica padrão de distância euclidiana, das cidades avaliadas contra as demais cidades do banco de dados.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Para usuários novos, sem cidades com ratings:</a:t>
            </a:r>
            <a:br>
              <a:rPr lang="pt-BR" dirty="0"/>
            </a:br>
            <a:r>
              <a:rPr lang="pt-BR" dirty="0"/>
              <a:t>Foi usado a média de ratings das cidades e sugerido as cidades com as maiores médias.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Para sugerir uma cidade nova, a um usuário antigo:</a:t>
            </a:r>
            <a:br>
              <a:rPr lang="pt-BR" dirty="0"/>
            </a:br>
            <a:r>
              <a:rPr lang="pt-BR" dirty="0"/>
              <a:t>Foi usado a similaridade do conteúdo da nova cidade contra as cidades já avaliadas pelo usuário.</a:t>
            </a:r>
          </a:p>
        </p:txBody>
      </p:sp>
    </p:spTree>
    <p:extLst>
      <p:ext uri="{BB962C8B-B14F-4D97-AF65-F5344CB8AC3E}">
        <p14:creationId xmlns:p14="http://schemas.microsoft.com/office/powerpoint/2010/main" val="28618584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703463-D691-0243-0468-FA11901B3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4"/>
            </a:pPr>
            <a:r>
              <a:rPr lang="pt-BR" dirty="0"/>
              <a:t>Casos de Teste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183EB76-071A-1545-26FC-3E3497C2C1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Município Hulha Negra é uma cidade nova na base de ratings, que conhecemos suas características de PC1, PC2, PC3 e PC4.</a:t>
            </a:r>
          </a:p>
          <a:p>
            <a:r>
              <a:rPr lang="pt-BR" dirty="0"/>
              <a:t>Angelita é uma usuária nova na base de ratings, não conhecemos suas preferências.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688B61E-EC5D-1BAE-183C-E0D065BDA8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312" y="3653198"/>
            <a:ext cx="10381488" cy="1317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2634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B62A3D-DA0A-C8B8-33F6-FA40E9BBC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EF273B8-7ABA-408A-938E-692BBEB2F9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pt-BR" b="1" dirty="0"/>
              <a:t>Indicadores Criminais de 2023 - Dados Abertos.</a:t>
            </a:r>
            <a:r>
              <a:rPr lang="pt-BR" dirty="0"/>
              <a:t> Disponível em: &lt;</a:t>
            </a:r>
            <a:r>
              <a:rPr lang="pt-BR" dirty="0">
                <a:hlinkClick r:id="rId2"/>
              </a:rPr>
              <a:t>https://dados.rs.gov.br/</a:t>
            </a:r>
            <a:r>
              <a:rPr lang="pt-BR" dirty="0" err="1">
                <a:hlinkClick r:id="rId2"/>
              </a:rPr>
              <a:t>dataset</a:t>
            </a:r>
            <a:r>
              <a:rPr lang="pt-BR" dirty="0">
                <a:hlinkClick r:id="rId2"/>
              </a:rPr>
              <a:t>/indicadores-criminais-de-2023</a:t>
            </a:r>
            <a:r>
              <a:rPr lang="pt-BR" dirty="0"/>
              <a:t>&gt;. Acesso em: 14 jun. 2024.</a:t>
            </a:r>
          </a:p>
          <a:p>
            <a:pPr marL="514350" indent="-514350" algn="l">
              <a:buFont typeface="+mj-lt"/>
              <a:buAutoNum type="arabicPeriod"/>
            </a:pPr>
            <a:r>
              <a:rPr lang="pt-BR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Demografia - População - Estimativas Populacionais - Total - Dados Abertos. </a:t>
            </a:r>
            <a:r>
              <a:rPr lang="pt-BR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Disponível em: &lt;</a:t>
            </a:r>
            <a:r>
              <a:rPr lang="pt-BR" i="0" dirty="0">
                <a:solidFill>
                  <a:srgbClr val="000000"/>
                </a:solidFill>
                <a:effectLst/>
                <a:latin typeface="Calibri" panose="020F0502020204030204" pitchFamily="34" charset="0"/>
                <a:hlinkClick r:id="rId3"/>
              </a:rPr>
              <a:t>https://dados.rs.gov.br/</a:t>
            </a:r>
            <a:r>
              <a:rPr lang="pt-BR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hlinkClick r:id="rId3"/>
              </a:rPr>
              <a:t>dataset</a:t>
            </a:r>
            <a:r>
              <a:rPr lang="pt-BR" i="0" dirty="0">
                <a:solidFill>
                  <a:srgbClr val="000000"/>
                </a:solidFill>
                <a:effectLst/>
                <a:latin typeface="Calibri" panose="020F0502020204030204" pitchFamily="34" charset="0"/>
                <a:hlinkClick r:id="rId3"/>
              </a:rPr>
              <a:t>/dee-4259</a:t>
            </a:r>
            <a:r>
              <a:rPr lang="pt-BR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&gt;. Acesso em: 14 jun. 2024.</a:t>
            </a:r>
          </a:p>
          <a:p>
            <a:pPr marL="514350" indent="-514350" algn="l">
              <a:buFont typeface="+mj-lt"/>
              <a:buAutoNum type="arabicPeriod"/>
            </a:pPr>
            <a:r>
              <a:rPr lang="pt-BR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‌PCA </a:t>
            </a:r>
            <a:r>
              <a:rPr lang="pt-BR" b="1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Visualization</a:t>
            </a:r>
            <a:r>
              <a:rPr lang="pt-BR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. </a:t>
            </a:r>
            <a:r>
              <a:rPr lang="pt-BR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Disponível em: &lt;</a:t>
            </a:r>
            <a:r>
              <a:rPr lang="pt-BR" i="0" dirty="0">
                <a:solidFill>
                  <a:srgbClr val="000000"/>
                </a:solidFill>
                <a:effectLst/>
                <a:latin typeface="Calibri" panose="020F0502020204030204" pitchFamily="34" charset="0"/>
                <a:hlinkClick r:id="rId4"/>
              </a:rPr>
              <a:t>https://plotly.com/</a:t>
            </a:r>
            <a:r>
              <a:rPr lang="pt-BR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hlinkClick r:id="rId4"/>
              </a:rPr>
              <a:t>python</a:t>
            </a:r>
            <a:r>
              <a:rPr lang="pt-BR" i="0" dirty="0">
                <a:solidFill>
                  <a:srgbClr val="000000"/>
                </a:solidFill>
                <a:effectLst/>
                <a:latin typeface="Calibri" panose="020F0502020204030204" pitchFamily="34" charset="0"/>
                <a:hlinkClick r:id="rId4"/>
              </a:rPr>
              <a:t>/</a:t>
            </a:r>
            <a:r>
              <a:rPr lang="pt-BR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hlinkClick r:id="rId4"/>
              </a:rPr>
              <a:t>pca-visualization</a:t>
            </a:r>
            <a:r>
              <a:rPr lang="pt-BR" i="0" dirty="0">
                <a:solidFill>
                  <a:srgbClr val="000000"/>
                </a:solidFill>
                <a:effectLst/>
                <a:latin typeface="Calibri" panose="020F0502020204030204" pitchFamily="34" charset="0"/>
                <a:hlinkClick r:id="rId4"/>
              </a:rPr>
              <a:t>/</a:t>
            </a:r>
            <a:r>
              <a:rPr lang="pt-BR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&gt;.</a:t>
            </a:r>
          </a:p>
        </p:txBody>
      </p:sp>
    </p:spTree>
    <p:extLst>
      <p:ext uri="{BB962C8B-B14F-4D97-AF65-F5344CB8AC3E}">
        <p14:creationId xmlns:p14="http://schemas.microsoft.com/office/powerpoint/2010/main" val="568128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7FFEBC-2C79-58C3-6C27-42D90535C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Agenda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A5D97AF-27CC-6E8D-859C-80C82A1A0F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+mj-lt"/>
              <a:buAutoNum type="romanUcPeriod"/>
            </a:pPr>
            <a:r>
              <a:rPr lang="pt-BR" dirty="0"/>
              <a:t>Dados</a:t>
            </a:r>
          </a:p>
          <a:p>
            <a:pPr marL="571500" indent="-571500">
              <a:buFont typeface="+mj-lt"/>
              <a:buAutoNum type="romanUcPeriod"/>
            </a:pPr>
            <a:r>
              <a:rPr lang="pt-BR" dirty="0"/>
              <a:t>Redução de Dimensionalidade</a:t>
            </a:r>
          </a:p>
          <a:p>
            <a:pPr marL="571500" indent="-571500">
              <a:buFont typeface="+mj-lt"/>
              <a:buAutoNum type="romanUcPeriod"/>
            </a:pPr>
            <a:r>
              <a:rPr lang="pt-BR" dirty="0"/>
              <a:t>Sistema de Recomendação</a:t>
            </a:r>
          </a:p>
          <a:p>
            <a:pPr marL="571500" indent="-571500">
              <a:buFont typeface="+mj-lt"/>
              <a:buAutoNum type="romanUcPeriod"/>
            </a:pPr>
            <a:r>
              <a:rPr lang="pt-BR" dirty="0"/>
              <a:t>Casos de Testes</a:t>
            </a:r>
          </a:p>
        </p:txBody>
      </p:sp>
    </p:spTree>
    <p:extLst>
      <p:ext uri="{BB962C8B-B14F-4D97-AF65-F5344CB8AC3E}">
        <p14:creationId xmlns:p14="http://schemas.microsoft.com/office/powerpoint/2010/main" val="1658253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4761DC-9CE3-E26D-B8DD-4AB36A76C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/>
            </a:pPr>
            <a:r>
              <a:rPr lang="pt-BR" dirty="0"/>
              <a:t>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448205F-9EB3-AF24-9D98-6A185E23CA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pt-BR" dirty="0"/>
              <a:t>Foi escolhido para o trabalho final, da disciplina de Sistemas de Recomendação, os dados do setor público: </a:t>
            </a:r>
          </a:p>
          <a:p>
            <a:pPr algn="just"/>
            <a:r>
              <a:rPr lang="pt-BR" dirty="0"/>
              <a:t>Índice de Criminalidade no RS em 2023</a:t>
            </a:r>
            <a:r>
              <a:rPr lang="pt-BR" baseline="30000" dirty="0"/>
              <a:t>[1]</a:t>
            </a:r>
            <a:r>
              <a:rPr lang="pt-BR" dirty="0"/>
              <a:t> </a:t>
            </a:r>
          </a:p>
          <a:p>
            <a:pPr marL="457200" lvl="1" indent="0" algn="just">
              <a:buNone/>
            </a:pPr>
            <a:r>
              <a:rPr lang="pt-BR" dirty="0"/>
              <a:t>16 colunas com nome e categorias de crimes:  Municípios, Homicídio Doloso, Total de vítimas de Homicídio Doloso, Latrocínio, Furtos, Abigeato, Furto de Veículo, Roubos, Roubo de Veículo, Estelionato, Delitos Relacionados à Armas e Munições, Entorpecentes – Posse, Entorpecentes – Tráfico, Vítimas de Latrocínio, Vítimas de Lesão Corporal Seguida de Morte, Total de Vítimas de Crimes Violentos.</a:t>
            </a:r>
          </a:p>
          <a:p>
            <a:pPr algn="just"/>
            <a:r>
              <a:rPr lang="pt-BR" dirty="0"/>
              <a:t>Estimativas Populacionais no RS (RS, 2024)</a:t>
            </a:r>
            <a:r>
              <a:rPr lang="pt-BR" baseline="30000" dirty="0"/>
              <a:t>[2]</a:t>
            </a:r>
          </a:p>
          <a:p>
            <a:pPr marL="457200" lvl="1" indent="0" algn="just">
              <a:buNone/>
            </a:pPr>
            <a:r>
              <a:rPr lang="pt-BR" dirty="0"/>
              <a:t>16 colunas: municípios, ibge, latitude, longitude, 2010, 2011, 2012, 2013, 2014, 2015, 2016, 2017, 2018, 2019, 2020, 2021.</a:t>
            </a:r>
          </a:p>
          <a:p>
            <a:pPr lvl="1" algn="just"/>
            <a:endParaRPr lang="pt-BR" dirty="0"/>
          </a:p>
          <a:p>
            <a:pPr marL="0" indent="0" algn="just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36221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82E8ED-9AF3-6F0E-3141-2B08E4472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/>
            </a:pPr>
            <a:r>
              <a:rPr lang="pt-BR" dirty="0"/>
              <a:t>Tratamento dos 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BDFA7DA-6CD5-FB51-7976-F960BAAA7F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t-BR" dirty="0"/>
              <a:t>Foi realizado a mescla dos dados mantendo somente as seguintes colunas:</a:t>
            </a:r>
          </a:p>
          <a:p>
            <a:r>
              <a:rPr lang="pt-BR" dirty="0" err="1"/>
              <a:t>municipios</a:t>
            </a:r>
            <a:r>
              <a:rPr lang="pt-BR" dirty="0"/>
              <a:t>, </a:t>
            </a:r>
            <a:r>
              <a:rPr lang="pt-BR" dirty="0" err="1"/>
              <a:t>homicidio_doloso</a:t>
            </a:r>
            <a:r>
              <a:rPr lang="pt-BR" dirty="0"/>
              <a:t>, </a:t>
            </a:r>
            <a:r>
              <a:rPr lang="pt-BR" dirty="0" err="1"/>
              <a:t>total_vitimas_homicidio_doloso</a:t>
            </a:r>
            <a:r>
              <a:rPr lang="pt-BR" dirty="0"/>
              <a:t>, latrocínio, furtos abigeato, </a:t>
            </a:r>
            <a:r>
              <a:rPr lang="pt-BR" dirty="0" err="1"/>
              <a:t>furto_veiculo</a:t>
            </a:r>
            <a:r>
              <a:rPr lang="pt-BR" dirty="0"/>
              <a:t>, roubos, </a:t>
            </a:r>
            <a:r>
              <a:rPr lang="pt-BR" dirty="0" err="1"/>
              <a:t>roubo_veiculo</a:t>
            </a:r>
            <a:r>
              <a:rPr lang="pt-BR" dirty="0"/>
              <a:t>, estelionato, </a:t>
            </a:r>
            <a:r>
              <a:rPr lang="pt-BR" dirty="0" err="1"/>
              <a:t>delitos_armas_munições</a:t>
            </a:r>
            <a:r>
              <a:rPr lang="pt-BR" dirty="0"/>
              <a:t>, </a:t>
            </a:r>
            <a:r>
              <a:rPr lang="pt-BR" dirty="0" err="1"/>
              <a:t>entorpecente_posse</a:t>
            </a:r>
            <a:r>
              <a:rPr lang="pt-BR" dirty="0"/>
              <a:t>, </a:t>
            </a:r>
            <a:r>
              <a:rPr lang="pt-BR" dirty="0" err="1"/>
              <a:t>entorpecente_trafico</a:t>
            </a:r>
            <a:r>
              <a:rPr lang="pt-BR" dirty="0"/>
              <a:t>, </a:t>
            </a:r>
            <a:r>
              <a:rPr lang="pt-BR" dirty="0" err="1"/>
              <a:t>vitimas_latrocínio</a:t>
            </a:r>
            <a:r>
              <a:rPr lang="pt-BR" dirty="0"/>
              <a:t>, </a:t>
            </a:r>
            <a:r>
              <a:rPr lang="pt-BR" dirty="0" err="1"/>
              <a:t>vitimas_lesao_corporal_morte</a:t>
            </a:r>
            <a:r>
              <a:rPr lang="pt-BR" dirty="0"/>
              <a:t>, 2021(</a:t>
            </a:r>
            <a:r>
              <a:rPr lang="pt-BR" dirty="0" err="1"/>
              <a:t>populacao</a:t>
            </a:r>
            <a:r>
              <a:rPr lang="pt-BR" dirty="0"/>
              <a:t>).</a:t>
            </a:r>
          </a:p>
          <a:p>
            <a:endParaRPr lang="pt-BR" dirty="0"/>
          </a:p>
          <a:p>
            <a:pPr marL="0" indent="0">
              <a:buNone/>
            </a:pPr>
            <a:r>
              <a:rPr lang="pt-BR" dirty="0"/>
              <a:t>Analisou-se a necessidade de desconsiderar duas colunas idênticas:</a:t>
            </a:r>
          </a:p>
          <a:p>
            <a:r>
              <a:rPr lang="pt-BR" dirty="0"/>
              <a:t>“</a:t>
            </a:r>
            <a:r>
              <a:rPr lang="pt-BR" dirty="0" err="1"/>
              <a:t>homicidio_doloso</a:t>
            </a:r>
            <a:r>
              <a:rPr lang="pt-BR" dirty="0"/>
              <a:t>” igual a “</a:t>
            </a:r>
            <a:r>
              <a:rPr lang="pt-BR" dirty="0" err="1"/>
              <a:t>total_vitimas_homicidio_doloso</a:t>
            </a:r>
            <a:r>
              <a:rPr lang="pt-BR" dirty="0"/>
              <a:t>”.</a:t>
            </a:r>
          </a:p>
          <a:p>
            <a:r>
              <a:rPr lang="pt-BR" dirty="0"/>
              <a:t>“</a:t>
            </a:r>
            <a:r>
              <a:rPr lang="pt-BR" dirty="0" err="1"/>
              <a:t>latrocinio</a:t>
            </a:r>
            <a:r>
              <a:rPr lang="pt-BR" dirty="0"/>
              <a:t>” igual a “</a:t>
            </a:r>
            <a:r>
              <a:rPr lang="pt-BR" dirty="0" err="1"/>
              <a:t>vitimas_latrocínio</a:t>
            </a:r>
            <a:r>
              <a:rPr lang="pt-BR" dirty="0"/>
              <a:t>”.</a:t>
            </a:r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90499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24B114-E7A5-6C8D-AC9C-EA3F7C5D0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/>
            </a:pPr>
            <a:r>
              <a:rPr lang="pt-BR" dirty="0"/>
              <a:t>Normalização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927463E-26D8-0392-10CA-25EB75FBE6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Os dados foram normalizados, os aproximando de uma Função de Distribuição Normal (com média 0, desvio padrão 1) pelo método </a:t>
            </a:r>
            <a:r>
              <a:rPr lang="pt-BR" b="0" dirty="0">
                <a:solidFill>
                  <a:srgbClr val="FFB757"/>
                </a:solidFill>
                <a:effectLst/>
                <a:latin typeface="Consolas" panose="020B0609020204030204" pitchFamily="49" charset="0"/>
              </a:rPr>
              <a:t>StandardScaler</a:t>
            </a:r>
            <a:r>
              <a:rPr lang="pt-BR" b="0" dirty="0">
                <a:effectLst/>
              </a:rPr>
              <a:t>.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9E3E70F4-EFF4-BEBA-B2AB-CEBFCC3946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950208"/>
            <a:ext cx="10494304" cy="1229530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BCD5B8A8-27C4-9043-7798-51802AD45983}"/>
              </a:ext>
            </a:extLst>
          </p:cNvPr>
          <p:cNvSpPr txBox="1"/>
          <p:nvPr/>
        </p:nvSpPr>
        <p:spPr>
          <a:xfrm>
            <a:off x="5259324" y="5464392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i="0" dirty="0">
                <a:solidFill>
                  <a:srgbClr val="F0F3F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(497, 16)</a:t>
            </a:r>
            <a:endParaRPr lang="pt-BR" dirty="0">
              <a:highlight>
                <a:srgbClr val="00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907144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C9ECD5-45C1-23B3-D71F-B61F00BC5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/>
            </a:pPr>
            <a:r>
              <a:rPr lang="pt-BR" dirty="0"/>
              <a:t>Amostra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1B0AB44-6B79-1FC2-3ED5-5218652DF2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Para fins de demonstração, foi escolhido uma amostra de 25 cidades do total de 497.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sz="2000" b="0" dirty="0" err="1">
                <a:solidFill>
                  <a:srgbClr val="F0F3F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df_sample</a:t>
            </a:r>
            <a:r>
              <a:rPr lang="pt-BR" sz="2000" b="0" dirty="0">
                <a:solidFill>
                  <a:srgbClr val="FF9492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pt-BR" sz="2000" b="0" dirty="0">
                <a:solidFill>
                  <a:srgbClr val="F0F3F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pt-BR" sz="2000" b="0" dirty="0" err="1">
                <a:solidFill>
                  <a:srgbClr val="F0F3F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data_scaled.</a:t>
            </a:r>
            <a:r>
              <a:rPr lang="pt-BR" sz="2000" b="0" dirty="0" err="1">
                <a:solidFill>
                  <a:srgbClr val="DBB7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sample</a:t>
            </a:r>
            <a:r>
              <a:rPr lang="pt-BR" sz="2000" b="0" dirty="0">
                <a:solidFill>
                  <a:srgbClr val="F0F3F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  <a:r>
              <a:rPr lang="pt-BR" sz="2000" b="0" dirty="0">
                <a:solidFill>
                  <a:srgbClr val="FFB757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n</a:t>
            </a:r>
            <a:r>
              <a:rPr lang="pt-BR" sz="2000" b="0" dirty="0">
                <a:solidFill>
                  <a:srgbClr val="FF9492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pt-BR" sz="2000" b="0" dirty="0">
                <a:solidFill>
                  <a:srgbClr val="91CB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25</a:t>
            </a:r>
            <a:r>
              <a:rPr lang="pt-BR" sz="2000" b="0" dirty="0">
                <a:solidFill>
                  <a:srgbClr val="F0F3F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, </a:t>
            </a:r>
            <a:r>
              <a:rPr lang="pt-BR" sz="2000" b="0" dirty="0" err="1">
                <a:solidFill>
                  <a:srgbClr val="FFB757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axis</a:t>
            </a:r>
            <a:r>
              <a:rPr lang="pt-BR" sz="2000" b="0" dirty="0">
                <a:solidFill>
                  <a:srgbClr val="FF9492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pt-BR" sz="2000" b="0" dirty="0">
                <a:solidFill>
                  <a:srgbClr val="91CB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0</a:t>
            </a:r>
            <a:r>
              <a:rPr lang="pt-BR" sz="2000" b="0" dirty="0">
                <a:solidFill>
                  <a:srgbClr val="F0F3F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, </a:t>
            </a:r>
            <a:r>
              <a:rPr lang="pt-BR" sz="2000" b="0" dirty="0" err="1">
                <a:solidFill>
                  <a:srgbClr val="FFB757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random_state</a:t>
            </a:r>
            <a:r>
              <a:rPr lang="pt-BR" sz="2000" b="0" dirty="0">
                <a:solidFill>
                  <a:srgbClr val="FF9492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pt-BR" sz="2000" b="0" dirty="0">
                <a:solidFill>
                  <a:srgbClr val="91CB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999</a:t>
            </a:r>
            <a:r>
              <a:rPr lang="pt-BR" sz="2000" b="0" dirty="0">
                <a:solidFill>
                  <a:srgbClr val="F0F3F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A80CFDA-1CB1-578F-F02A-B4E19A70C5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381" y="3731514"/>
            <a:ext cx="5448699" cy="1498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1725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CD77F4-F2C2-CB7A-F181-4330D216C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2"/>
            </a:pPr>
            <a:r>
              <a:rPr lang="pt-BR" dirty="0"/>
              <a:t>Redução de Dimensionalidade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2F53FDA-FE62-A57B-E64E-D3390EA053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Os dados são suficientes para ranquear as cidades mais seguras com dados proporcionais à população. Entretanto, existem muitas colunas. Esta alta dimensionalidade deixará o processo de aprendizado confuso criando um sobre ajuste nos dados. Então foi aplicado o PCA, uma técnica de redução de dimensionalidade de aprendizado não supervisionado.</a:t>
            </a:r>
          </a:p>
        </p:txBody>
      </p:sp>
    </p:spTree>
    <p:extLst>
      <p:ext uri="{BB962C8B-B14F-4D97-AF65-F5344CB8AC3E}">
        <p14:creationId xmlns:p14="http://schemas.microsoft.com/office/powerpoint/2010/main" val="15047985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A34CAF-4E7A-B781-5190-2397E6C1B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2"/>
            </a:pPr>
            <a:r>
              <a:rPr lang="pt-BR" dirty="0"/>
              <a:t>Análise de Componentes Principais (PCA)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3A918ED-F4F5-B045-E6B9-205C1CD4AA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8228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Foi realizado um primeiro treino na amostra afim de encontrar a melhor quantidade de </a:t>
            </a:r>
            <a:r>
              <a:rPr lang="pt-BR" dirty="0" err="1"/>
              <a:t>PCAs</a:t>
            </a:r>
            <a:r>
              <a:rPr lang="pt-BR" dirty="0"/>
              <a:t>. Com o resultado foi possível analisar o gráfico da Variância Explicada Acumulada.</a:t>
            </a:r>
          </a:p>
          <a:p>
            <a:pPr marL="0" indent="0">
              <a:buNone/>
            </a:pPr>
            <a:r>
              <a:rPr lang="pt-BR" dirty="0"/>
              <a:t>Foi definido como 4, a melhor quantidade de componentes.</a:t>
            </a:r>
          </a:p>
        </p:txBody>
      </p:sp>
      <p:pic>
        <p:nvPicPr>
          <p:cNvPr id="7" name="Espaço Reservado para Conteúdo 4">
            <a:extLst>
              <a:ext uri="{FF2B5EF4-FFF2-40B4-BE49-F238E27FC236}">
                <a16:creationId xmlns:a16="http://schemas.microsoft.com/office/drawing/2014/main" id="{666AFEA6-531C-1E60-DA76-198CD58A2F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7147" y="3783393"/>
            <a:ext cx="8277706" cy="2325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9918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638B1A-C859-CFAA-D71A-1950D2CBB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2"/>
            </a:pPr>
            <a:r>
              <a:rPr lang="pt-BR" dirty="0"/>
              <a:t>4 Componentes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98FEB87F-4857-5232-1B08-712036872C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523744"/>
            <a:ext cx="10515600" cy="2808264"/>
          </a:xfrm>
        </p:spPr>
      </p:pic>
    </p:spTree>
    <p:extLst>
      <p:ext uri="{BB962C8B-B14F-4D97-AF65-F5344CB8AC3E}">
        <p14:creationId xmlns:p14="http://schemas.microsoft.com/office/powerpoint/2010/main" val="61469405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</TotalTime>
  <Words>825</Words>
  <Application>Microsoft Office PowerPoint</Application>
  <PresentationFormat>Widescreen</PresentationFormat>
  <Paragraphs>56</Paragraphs>
  <Slides>17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3" baseType="lpstr">
      <vt:lpstr>Aptos</vt:lpstr>
      <vt:lpstr>Aptos Display</vt:lpstr>
      <vt:lpstr>Arial</vt:lpstr>
      <vt:lpstr>Calibri</vt:lpstr>
      <vt:lpstr>Consolas</vt:lpstr>
      <vt:lpstr>Tema do Office</vt:lpstr>
      <vt:lpstr>Sugestão de Cidades pelo Índice de Criminalidade</vt:lpstr>
      <vt:lpstr>Agenda</vt:lpstr>
      <vt:lpstr>Dados</vt:lpstr>
      <vt:lpstr>Tratamento dos Dados</vt:lpstr>
      <vt:lpstr>Normalização</vt:lpstr>
      <vt:lpstr>Amostra</vt:lpstr>
      <vt:lpstr>Redução de Dimensionalidade</vt:lpstr>
      <vt:lpstr>Análise de Componentes Principais (PCA)</vt:lpstr>
      <vt:lpstr>4 Componentes</vt:lpstr>
      <vt:lpstr>2 Componentes</vt:lpstr>
      <vt:lpstr>Sistema de Recomendação</vt:lpstr>
      <vt:lpstr>Fonte de Dados</vt:lpstr>
      <vt:lpstr>Ratings</vt:lpstr>
      <vt:lpstr>Métrica</vt:lpstr>
      <vt:lpstr>Abordagem</vt:lpstr>
      <vt:lpstr>Casos de Teste</vt:lpstr>
      <vt:lpstr>Referências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Florensa Dimer</dc:creator>
  <cp:lastModifiedBy>Florensa Dimer</cp:lastModifiedBy>
  <cp:revision>1</cp:revision>
  <dcterms:created xsi:type="dcterms:W3CDTF">2024-06-14T16:16:13Z</dcterms:created>
  <dcterms:modified xsi:type="dcterms:W3CDTF">2024-06-14T21:34:43Z</dcterms:modified>
</cp:coreProperties>
</file>