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8"/>
  </p:notesMasterIdLst>
  <p:handoutMasterIdLst>
    <p:handoutMasterId r:id="rId69"/>
  </p:handoutMasterIdLst>
  <p:sldIdLst>
    <p:sldId id="256" r:id="rId2"/>
    <p:sldId id="261" r:id="rId3"/>
    <p:sldId id="347" r:id="rId4"/>
    <p:sldId id="348" r:id="rId5"/>
    <p:sldId id="417" r:id="rId6"/>
    <p:sldId id="349" r:id="rId7"/>
    <p:sldId id="350" r:id="rId8"/>
    <p:sldId id="411" r:id="rId9"/>
    <p:sldId id="434" r:id="rId10"/>
    <p:sldId id="352" r:id="rId11"/>
    <p:sldId id="353" r:id="rId12"/>
    <p:sldId id="354" r:id="rId13"/>
    <p:sldId id="435" r:id="rId14"/>
    <p:sldId id="356" r:id="rId15"/>
    <p:sldId id="357" r:id="rId16"/>
    <p:sldId id="358" r:id="rId17"/>
    <p:sldId id="360" r:id="rId18"/>
    <p:sldId id="359" r:id="rId19"/>
    <p:sldId id="413" r:id="rId20"/>
    <p:sldId id="420" r:id="rId21"/>
    <p:sldId id="361" r:id="rId22"/>
    <p:sldId id="419" r:id="rId23"/>
    <p:sldId id="436" r:id="rId24"/>
    <p:sldId id="423" r:id="rId25"/>
    <p:sldId id="363" r:id="rId26"/>
    <p:sldId id="393" r:id="rId27"/>
    <p:sldId id="364" r:id="rId28"/>
    <p:sldId id="408" r:id="rId29"/>
    <p:sldId id="404" r:id="rId30"/>
    <p:sldId id="403" r:id="rId31"/>
    <p:sldId id="375" r:id="rId32"/>
    <p:sldId id="426" r:id="rId33"/>
    <p:sldId id="427" r:id="rId34"/>
    <p:sldId id="374" r:id="rId35"/>
    <p:sldId id="429" r:id="rId36"/>
    <p:sldId id="440" r:id="rId37"/>
    <p:sldId id="430" r:id="rId38"/>
    <p:sldId id="376" r:id="rId39"/>
    <p:sldId id="377" r:id="rId40"/>
    <p:sldId id="378" r:id="rId41"/>
    <p:sldId id="379" r:id="rId42"/>
    <p:sldId id="380" r:id="rId43"/>
    <p:sldId id="381" r:id="rId44"/>
    <p:sldId id="366" r:id="rId45"/>
    <p:sldId id="439" r:id="rId46"/>
    <p:sldId id="407" r:id="rId47"/>
    <p:sldId id="384" r:id="rId48"/>
    <p:sldId id="441" r:id="rId49"/>
    <p:sldId id="385" r:id="rId50"/>
    <p:sldId id="391" r:id="rId51"/>
    <p:sldId id="409" r:id="rId52"/>
    <p:sldId id="400" r:id="rId53"/>
    <p:sldId id="397" r:id="rId54"/>
    <p:sldId id="438" r:id="rId55"/>
    <p:sldId id="386" r:id="rId56"/>
    <p:sldId id="432" r:id="rId57"/>
    <p:sldId id="398" r:id="rId58"/>
    <p:sldId id="389" r:id="rId59"/>
    <p:sldId id="390" r:id="rId60"/>
    <p:sldId id="401" r:id="rId61"/>
    <p:sldId id="431" r:id="rId62"/>
    <p:sldId id="402" r:id="rId63"/>
    <p:sldId id="387" r:id="rId64"/>
    <p:sldId id="392" r:id="rId65"/>
    <p:sldId id="412" r:id="rId66"/>
    <p:sldId id="331" r:id="rId6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4082"/>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9" autoAdjust="0"/>
    <p:restoredTop sz="94660"/>
  </p:normalViewPr>
  <p:slideViewPr>
    <p:cSldViewPr snapToGrid="0">
      <p:cViewPr varScale="1">
        <p:scale>
          <a:sx n="78" d="100"/>
          <a:sy n="78" d="100"/>
        </p:scale>
        <p:origin x="1541" y="5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2052"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panose="020B0604020202020204" pitchFamily="34" charset="0"/>
              </a:defRPr>
            </a:lvl1pPr>
          </a:lstStyle>
          <a:p>
            <a:pPr>
              <a:defRPr/>
            </a:pPr>
            <a:fld id="{EDF6375D-3224-4DCD-87D9-D43BCD3BEE8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panose="02020603050405020304" pitchFamily="18" charset="0"/>
              </a:defRPr>
            </a:lvl1pPr>
          </a:lstStyle>
          <a:p>
            <a:pPr>
              <a:defRPr/>
            </a:pPr>
            <a:fld id="{95F65B04-D962-4697-93DA-5A4817936FB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37BB01D-B0D0-4671-8FE7-094A3CF41696}"/>
              </a:ext>
            </a:extLst>
          </p:cNvPr>
          <p:cNvSpPr>
            <a:spLocks noGrp="1" noRot="1" noChangeAspect="1" noChangeArrowheads="1" noTextEdit="1"/>
          </p:cNvSpPr>
          <p:nvPr>
            <p:ph type="sldImg"/>
          </p:nvPr>
        </p:nvSpPr>
        <p:spPr>
          <a:xfrm>
            <a:off x="1117600" y="696913"/>
            <a:ext cx="4648200" cy="3486150"/>
          </a:xfrm>
          <a:ln/>
        </p:spPr>
      </p:sp>
      <p:sp>
        <p:nvSpPr>
          <p:cNvPr id="8195" name="Rectangle 3">
            <a:extLst>
              <a:ext uri="{FF2B5EF4-FFF2-40B4-BE49-F238E27FC236}">
                <a16:creationId xmlns:a16="http://schemas.microsoft.com/office/drawing/2014/main" id="{1C49927E-475C-4CE6-A5F7-A2AEC03D2A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1117600" y="696913"/>
            <a:ext cx="46482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6646A39-9D9C-4576-B76B-C83B690BB2B6}"/>
              </a:ext>
            </a:extLst>
          </p:cNvPr>
          <p:cNvSpPr>
            <a:spLocks noGrp="1" noRot="1" noChangeAspect="1" noChangeArrowheads="1" noTextEdit="1"/>
          </p:cNvSpPr>
          <p:nvPr>
            <p:ph type="sldImg"/>
          </p:nvPr>
        </p:nvSpPr>
        <p:spPr>
          <a:xfrm>
            <a:off x="1117600" y="696913"/>
            <a:ext cx="4648200" cy="3486150"/>
          </a:xfrm>
          <a:ln/>
        </p:spPr>
      </p:sp>
      <p:sp>
        <p:nvSpPr>
          <p:cNvPr id="23555" name="Rectangle 3">
            <a:extLst>
              <a:ext uri="{FF2B5EF4-FFF2-40B4-BE49-F238E27FC236}">
                <a16:creationId xmlns:a16="http://schemas.microsoft.com/office/drawing/2014/main" id="{E615B404-9F60-46B3-9E39-216C9321527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A51FF58-C105-4A9E-9630-D9A0E11B7B0F}"/>
              </a:ext>
            </a:extLst>
          </p:cNvPr>
          <p:cNvSpPr>
            <a:spLocks noGrp="1" noRot="1" noChangeAspect="1" noChangeArrowheads="1" noTextEdit="1"/>
          </p:cNvSpPr>
          <p:nvPr>
            <p:ph type="sldImg"/>
          </p:nvPr>
        </p:nvSpPr>
        <p:spPr>
          <a:xfrm>
            <a:off x="1117600" y="696913"/>
            <a:ext cx="4648200" cy="3486150"/>
          </a:xfrm>
          <a:ln/>
        </p:spPr>
      </p:sp>
      <p:sp>
        <p:nvSpPr>
          <p:cNvPr id="25603" name="Rectangle 3">
            <a:extLst>
              <a:ext uri="{FF2B5EF4-FFF2-40B4-BE49-F238E27FC236}">
                <a16:creationId xmlns:a16="http://schemas.microsoft.com/office/drawing/2014/main" id="{775B7E24-1F9A-4145-81FD-5FA9539C1B5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2BE2D62-DA23-4A1C-BD18-BB29F30D2677}"/>
              </a:ext>
            </a:extLst>
          </p:cNvPr>
          <p:cNvSpPr>
            <a:spLocks noGrp="1" noRot="1" noChangeAspect="1" noChangeArrowheads="1" noTextEdit="1"/>
          </p:cNvSpPr>
          <p:nvPr>
            <p:ph type="sldImg"/>
          </p:nvPr>
        </p:nvSpPr>
        <p:spPr>
          <a:xfrm>
            <a:off x="1117600" y="696913"/>
            <a:ext cx="4648200" cy="3486150"/>
          </a:xfrm>
          <a:ln/>
        </p:spPr>
      </p:sp>
      <p:sp>
        <p:nvSpPr>
          <p:cNvPr id="27651" name="Rectangle 3">
            <a:extLst>
              <a:ext uri="{FF2B5EF4-FFF2-40B4-BE49-F238E27FC236}">
                <a16:creationId xmlns:a16="http://schemas.microsoft.com/office/drawing/2014/main" id="{F0FE727F-6BA6-4D29-9307-3BEF0414952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61F88E3-AC2E-45D7-A9AF-5C1FFFB92CB2}"/>
              </a:ext>
            </a:extLst>
          </p:cNvPr>
          <p:cNvSpPr>
            <a:spLocks noGrp="1" noRot="1" noChangeAspect="1" noChangeArrowheads="1" noTextEdit="1"/>
          </p:cNvSpPr>
          <p:nvPr>
            <p:ph type="sldImg"/>
          </p:nvPr>
        </p:nvSpPr>
        <p:spPr>
          <a:xfrm>
            <a:off x="1117600" y="696913"/>
            <a:ext cx="4648200" cy="3486150"/>
          </a:xfrm>
          <a:ln/>
        </p:spPr>
      </p:sp>
      <p:sp>
        <p:nvSpPr>
          <p:cNvPr id="31747" name="Rectangle 3">
            <a:extLst>
              <a:ext uri="{FF2B5EF4-FFF2-40B4-BE49-F238E27FC236}">
                <a16:creationId xmlns:a16="http://schemas.microsoft.com/office/drawing/2014/main" id="{9064BE0D-CEB9-40CC-8FCE-AE12BD2F3A0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FB1ABE3-7495-4F27-8466-A83A6316E355}"/>
              </a:ext>
            </a:extLst>
          </p:cNvPr>
          <p:cNvSpPr>
            <a:spLocks noGrp="1" noRot="1" noChangeAspect="1" noChangeArrowheads="1" noTextEdit="1"/>
          </p:cNvSpPr>
          <p:nvPr>
            <p:ph type="sldImg"/>
          </p:nvPr>
        </p:nvSpPr>
        <p:spPr>
          <a:xfrm>
            <a:off x="1117600" y="696913"/>
            <a:ext cx="4648200" cy="3486150"/>
          </a:xfrm>
          <a:ln/>
        </p:spPr>
      </p:sp>
      <p:sp>
        <p:nvSpPr>
          <p:cNvPr id="33795" name="Rectangle 3">
            <a:extLst>
              <a:ext uri="{FF2B5EF4-FFF2-40B4-BE49-F238E27FC236}">
                <a16:creationId xmlns:a16="http://schemas.microsoft.com/office/drawing/2014/main" id="{0AB51EC2-9DAA-4A25-97D8-1FD619E54EE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4EFBA2C-B5AE-4069-BF8B-611B0CEA7816}"/>
              </a:ext>
            </a:extLst>
          </p:cNvPr>
          <p:cNvSpPr>
            <a:spLocks noGrp="1" noRot="1" noChangeAspect="1" noChangeArrowheads="1" noTextEdit="1"/>
          </p:cNvSpPr>
          <p:nvPr>
            <p:ph type="sldImg"/>
          </p:nvPr>
        </p:nvSpPr>
        <p:spPr>
          <a:xfrm>
            <a:off x="1117600" y="696913"/>
            <a:ext cx="4648200" cy="3486150"/>
          </a:xfrm>
          <a:ln/>
        </p:spPr>
      </p:sp>
      <p:sp>
        <p:nvSpPr>
          <p:cNvPr id="35843" name="Rectangle 3">
            <a:extLst>
              <a:ext uri="{FF2B5EF4-FFF2-40B4-BE49-F238E27FC236}">
                <a16:creationId xmlns:a16="http://schemas.microsoft.com/office/drawing/2014/main" id="{7EE8AC62-1D2C-4420-B345-3BE889F06AD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412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4EFBA2C-B5AE-4069-BF8B-611B0CEA7816}"/>
              </a:ext>
            </a:extLst>
          </p:cNvPr>
          <p:cNvSpPr>
            <a:spLocks noGrp="1" noRot="1" noChangeAspect="1" noChangeArrowheads="1" noTextEdit="1"/>
          </p:cNvSpPr>
          <p:nvPr>
            <p:ph type="sldImg"/>
          </p:nvPr>
        </p:nvSpPr>
        <p:spPr>
          <a:xfrm>
            <a:off x="1117600" y="696913"/>
            <a:ext cx="4648200" cy="3486150"/>
          </a:xfrm>
          <a:ln/>
        </p:spPr>
      </p:sp>
      <p:sp>
        <p:nvSpPr>
          <p:cNvPr id="35843" name="Rectangle 3">
            <a:extLst>
              <a:ext uri="{FF2B5EF4-FFF2-40B4-BE49-F238E27FC236}">
                <a16:creationId xmlns:a16="http://schemas.microsoft.com/office/drawing/2014/main" id="{7EE8AC62-1D2C-4420-B345-3BE889F06AD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AE2A917-F902-400B-80B0-70693664DB44}"/>
              </a:ext>
            </a:extLst>
          </p:cNvPr>
          <p:cNvSpPr>
            <a:spLocks noGrp="1" noRot="1" noChangeAspect="1" noChangeArrowheads="1" noTextEdit="1"/>
          </p:cNvSpPr>
          <p:nvPr>
            <p:ph type="sldImg"/>
          </p:nvPr>
        </p:nvSpPr>
        <p:spPr>
          <a:xfrm>
            <a:off x="1117600" y="696913"/>
            <a:ext cx="4648200" cy="3486150"/>
          </a:xfrm>
          <a:ln/>
        </p:spPr>
      </p:sp>
      <p:sp>
        <p:nvSpPr>
          <p:cNvPr id="29699" name="Rectangle 3">
            <a:extLst>
              <a:ext uri="{FF2B5EF4-FFF2-40B4-BE49-F238E27FC236}">
                <a16:creationId xmlns:a16="http://schemas.microsoft.com/office/drawing/2014/main" id="{1AC34C9B-39B2-47DE-ACC5-054B5690C92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47212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43EEFE5-6DA2-40BF-A0EC-25CFBBE7FBB4}" type="slidenum">
              <a:rPr lang="en-US" altLang="en-US" sz="1200"/>
              <a:pPr/>
              <a:t>23</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F5B941C-6C70-45EA-B271-B429EAE6B09F}"/>
              </a:ext>
            </a:extLst>
          </p:cNvPr>
          <p:cNvSpPr>
            <a:spLocks noGrp="1" noRot="1" noChangeAspect="1" noChangeArrowheads="1" noTextEdit="1"/>
          </p:cNvSpPr>
          <p:nvPr>
            <p:ph type="sldImg"/>
          </p:nvPr>
        </p:nvSpPr>
        <p:spPr>
          <a:xfrm>
            <a:off x="1117600" y="696913"/>
            <a:ext cx="4648200" cy="3486150"/>
          </a:xfrm>
          <a:ln/>
        </p:spPr>
      </p:sp>
      <p:sp>
        <p:nvSpPr>
          <p:cNvPr id="10243" name="Rectangle 3">
            <a:extLst>
              <a:ext uri="{FF2B5EF4-FFF2-40B4-BE49-F238E27FC236}">
                <a16:creationId xmlns:a16="http://schemas.microsoft.com/office/drawing/2014/main" id="{0BC52257-B091-492A-BB7A-D3E9A29F26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E9E8DC3-5471-4D9B-B920-963C37282680}"/>
              </a:ext>
            </a:extLst>
          </p:cNvPr>
          <p:cNvSpPr>
            <a:spLocks noGrp="1" noRot="1" noChangeAspect="1" noChangeArrowheads="1" noTextEdit="1"/>
          </p:cNvSpPr>
          <p:nvPr>
            <p:ph type="sldImg"/>
          </p:nvPr>
        </p:nvSpPr>
        <p:spPr>
          <a:xfrm>
            <a:off x="1117600" y="696913"/>
            <a:ext cx="4648200" cy="3486150"/>
          </a:xfrm>
          <a:ln/>
        </p:spPr>
      </p:sp>
      <p:sp>
        <p:nvSpPr>
          <p:cNvPr id="37891" name="Rectangle 3">
            <a:extLst>
              <a:ext uri="{FF2B5EF4-FFF2-40B4-BE49-F238E27FC236}">
                <a16:creationId xmlns:a16="http://schemas.microsoft.com/office/drawing/2014/main" id="{CC81ECEA-4C58-43A0-8A83-EC53F2B6065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3365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E9E8DC3-5471-4D9B-B920-963C37282680}"/>
              </a:ext>
            </a:extLst>
          </p:cNvPr>
          <p:cNvSpPr>
            <a:spLocks noGrp="1" noRot="1" noChangeAspect="1" noChangeArrowheads="1" noTextEdit="1"/>
          </p:cNvSpPr>
          <p:nvPr>
            <p:ph type="sldImg"/>
          </p:nvPr>
        </p:nvSpPr>
        <p:spPr>
          <a:xfrm>
            <a:off x="1117600" y="696913"/>
            <a:ext cx="4648200" cy="3486150"/>
          </a:xfrm>
          <a:ln/>
        </p:spPr>
      </p:sp>
      <p:sp>
        <p:nvSpPr>
          <p:cNvPr id="37891" name="Rectangle 3">
            <a:extLst>
              <a:ext uri="{FF2B5EF4-FFF2-40B4-BE49-F238E27FC236}">
                <a16:creationId xmlns:a16="http://schemas.microsoft.com/office/drawing/2014/main" id="{CC81ECEA-4C58-43A0-8A83-EC53F2B6065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B055665-1FCA-46DF-8ADA-AFDB187E57A2}"/>
              </a:ext>
            </a:extLst>
          </p:cNvPr>
          <p:cNvSpPr>
            <a:spLocks noGrp="1" noRot="1" noChangeAspect="1" noChangeArrowheads="1" noTextEdit="1"/>
          </p:cNvSpPr>
          <p:nvPr>
            <p:ph type="sldImg"/>
          </p:nvPr>
        </p:nvSpPr>
        <p:spPr>
          <a:xfrm>
            <a:off x="1117600" y="696913"/>
            <a:ext cx="4648200" cy="3486150"/>
          </a:xfrm>
          <a:ln/>
        </p:spPr>
      </p:sp>
      <p:sp>
        <p:nvSpPr>
          <p:cNvPr id="40963" name="Rectangle 3">
            <a:extLst>
              <a:ext uri="{FF2B5EF4-FFF2-40B4-BE49-F238E27FC236}">
                <a16:creationId xmlns:a16="http://schemas.microsoft.com/office/drawing/2014/main" id="{BE89632E-64C1-4EC9-810C-0427E363D95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ACF7734-5D09-4080-A5F3-33EF4697BABE}"/>
              </a:ext>
            </a:extLst>
          </p:cNvPr>
          <p:cNvSpPr>
            <a:spLocks noGrp="1" noRot="1" noChangeAspect="1" noChangeArrowheads="1" noTextEdit="1"/>
          </p:cNvSpPr>
          <p:nvPr>
            <p:ph type="sldImg"/>
          </p:nvPr>
        </p:nvSpPr>
        <p:spPr>
          <a:xfrm>
            <a:off x="1117600" y="696913"/>
            <a:ext cx="4648200" cy="3486150"/>
          </a:xfrm>
          <a:ln/>
        </p:spPr>
      </p:sp>
      <p:sp>
        <p:nvSpPr>
          <p:cNvPr id="43011" name="Rectangle 3">
            <a:extLst>
              <a:ext uri="{FF2B5EF4-FFF2-40B4-BE49-F238E27FC236}">
                <a16:creationId xmlns:a16="http://schemas.microsoft.com/office/drawing/2014/main" id="{0239A3F8-049F-4A8D-93CB-7DD9B1942C9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78391D3-ADD6-4090-9893-F708D7093442}"/>
              </a:ext>
            </a:extLst>
          </p:cNvPr>
          <p:cNvSpPr>
            <a:spLocks noGrp="1" noRot="1" noChangeAspect="1" noChangeArrowheads="1" noTextEdit="1"/>
          </p:cNvSpPr>
          <p:nvPr>
            <p:ph type="sldImg"/>
          </p:nvPr>
        </p:nvSpPr>
        <p:spPr>
          <a:xfrm>
            <a:off x="1117600" y="696913"/>
            <a:ext cx="4648200" cy="3486150"/>
          </a:xfrm>
          <a:ln/>
        </p:spPr>
      </p:sp>
      <p:sp>
        <p:nvSpPr>
          <p:cNvPr id="45059" name="Rectangle 3">
            <a:extLst>
              <a:ext uri="{FF2B5EF4-FFF2-40B4-BE49-F238E27FC236}">
                <a16:creationId xmlns:a16="http://schemas.microsoft.com/office/drawing/2014/main" id="{26B622F6-6930-47DF-9588-CC13ADD7EAD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63EBCDF-9BF5-4BA4-A046-5EF9DC6D4C3B}"/>
              </a:ext>
            </a:extLst>
          </p:cNvPr>
          <p:cNvSpPr>
            <a:spLocks noGrp="1" noRot="1" noChangeAspect="1" noChangeArrowheads="1" noTextEdit="1"/>
          </p:cNvSpPr>
          <p:nvPr>
            <p:ph type="sldImg"/>
          </p:nvPr>
        </p:nvSpPr>
        <p:spPr>
          <a:xfrm>
            <a:off x="1117600" y="696913"/>
            <a:ext cx="4648200" cy="3486150"/>
          </a:xfrm>
          <a:ln/>
        </p:spPr>
      </p:sp>
      <p:sp>
        <p:nvSpPr>
          <p:cNvPr id="47107" name="Rectangle 3">
            <a:extLst>
              <a:ext uri="{FF2B5EF4-FFF2-40B4-BE49-F238E27FC236}">
                <a16:creationId xmlns:a16="http://schemas.microsoft.com/office/drawing/2014/main" id="{089D0B39-6328-4D25-9200-1051CE46BEC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9334B8E-3D1F-4D13-A54E-BFE97B36350C}"/>
              </a:ext>
            </a:extLst>
          </p:cNvPr>
          <p:cNvSpPr>
            <a:spLocks noGrp="1" noRot="1" noChangeAspect="1" noChangeArrowheads="1" noTextEdit="1"/>
          </p:cNvSpPr>
          <p:nvPr>
            <p:ph type="sldImg"/>
          </p:nvPr>
        </p:nvSpPr>
        <p:spPr>
          <a:xfrm>
            <a:off x="1117600" y="696913"/>
            <a:ext cx="4648200" cy="3486150"/>
          </a:xfrm>
          <a:ln/>
        </p:spPr>
      </p:sp>
      <p:sp>
        <p:nvSpPr>
          <p:cNvPr id="60419" name="Rectangle 3">
            <a:extLst>
              <a:ext uri="{FF2B5EF4-FFF2-40B4-BE49-F238E27FC236}">
                <a16:creationId xmlns:a16="http://schemas.microsoft.com/office/drawing/2014/main" id="{4C4D753E-0D96-484D-AE41-DA069EC6DC5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F662679-C637-4C5D-AA50-BC23CF2FDEAF}"/>
              </a:ext>
            </a:extLst>
          </p:cNvPr>
          <p:cNvSpPr>
            <a:spLocks noGrp="1" noRot="1" noChangeAspect="1" noChangeArrowheads="1" noTextEdit="1"/>
          </p:cNvSpPr>
          <p:nvPr>
            <p:ph type="sldImg"/>
          </p:nvPr>
        </p:nvSpPr>
        <p:spPr>
          <a:xfrm>
            <a:off x="1117600" y="696913"/>
            <a:ext cx="4648200" cy="3486150"/>
          </a:xfrm>
          <a:ln/>
        </p:spPr>
      </p:sp>
      <p:sp>
        <p:nvSpPr>
          <p:cNvPr id="62467" name="Rectangle 3">
            <a:extLst>
              <a:ext uri="{FF2B5EF4-FFF2-40B4-BE49-F238E27FC236}">
                <a16:creationId xmlns:a16="http://schemas.microsoft.com/office/drawing/2014/main" id="{82D00A35-AD54-491F-B947-6CA0B491F3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935202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F662679-C637-4C5D-AA50-BC23CF2FDEAF}"/>
              </a:ext>
            </a:extLst>
          </p:cNvPr>
          <p:cNvSpPr>
            <a:spLocks noGrp="1" noRot="1" noChangeAspect="1" noChangeArrowheads="1" noTextEdit="1"/>
          </p:cNvSpPr>
          <p:nvPr>
            <p:ph type="sldImg"/>
          </p:nvPr>
        </p:nvSpPr>
        <p:spPr>
          <a:xfrm>
            <a:off x="1117600" y="696913"/>
            <a:ext cx="4648200" cy="3486150"/>
          </a:xfrm>
          <a:ln/>
        </p:spPr>
      </p:sp>
      <p:sp>
        <p:nvSpPr>
          <p:cNvPr id="62467" name="Rectangle 3">
            <a:extLst>
              <a:ext uri="{FF2B5EF4-FFF2-40B4-BE49-F238E27FC236}">
                <a16:creationId xmlns:a16="http://schemas.microsoft.com/office/drawing/2014/main" id="{82D00A35-AD54-491F-B947-6CA0B491F3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250974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EC14F13-9940-464D-96E0-6B1495E786A6}"/>
              </a:ext>
            </a:extLst>
          </p:cNvPr>
          <p:cNvSpPr>
            <a:spLocks noGrp="1" noRot="1" noChangeAspect="1" noChangeArrowheads="1" noTextEdit="1"/>
          </p:cNvSpPr>
          <p:nvPr>
            <p:ph type="sldImg"/>
          </p:nvPr>
        </p:nvSpPr>
        <p:spPr>
          <a:xfrm>
            <a:off x="1117600" y="696913"/>
            <a:ext cx="4648200" cy="3486150"/>
          </a:xfrm>
          <a:ln/>
        </p:spPr>
      </p:sp>
      <p:sp>
        <p:nvSpPr>
          <p:cNvPr id="64515" name="Rectangle 3">
            <a:extLst>
              <a:ext uri="{FF2B5EF4-FFF2-40B4-BE49-F238E27FC236}">
                <a16:creationId xmlns:a16="http://schemas.microsoft.com/office/drawing/2014/main" id="{2062C8DA-575B-421A-8D26-AE1E16BBC43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F5B941C-6C70-45EA-B271-B429EAE6B09F}"/>
              </a:ext>
            </a:extLst>
          </p:cNvPr>
          <p:cNvSpPr>
            <a:spLocks noGrp="1" noRot="1" noChangeAspect="1" noChangeArrowheads="1" noTextEdit="1"/>
          </p:cNvSpPr>
          <p:nvPr>
            <p:ph type="sldImg"/>
          </p:nvPr>
        </p:nvSpPr>
        <p:spPr>
          <a:xfrm>
            <a:off x="1117600" y="696913"/>
            <a:ext cx="4648200" cy="3486150"/>
          </a:xfrm>
          <a:ln/>
        </p:spPr>
      </p:sp>
      <p:sp>
        <p:nvSpPr>
          <p:cNvPr id="10243" name="Rectangle 3">
            <a:extLst>
              <a:ext uri="{FF2B5EF4-FFF2-40B4-BE49-F238E27FC236}">
                <a16:creationId xmlns:a16="http://schemas.microsoft.com/office/drawing/2014/main" id="{0BC52257-B091-492A-BB7A-D3E9A29F26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63141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A55C65A-3BB8-4C4D-AEA1-3229F021DC06}"/>
              </a:ext>
            </a:extLst>
          </p:cNvPr>
          <p:cNvSpPr>
            <a:spLocks noGrp="1" noRot="1" noChangeAspect="1" noChangeArrowheads="1" noTextEdit="1"/>
          </p:cNvSpPr>
          <p:nvPr>
            <p:ph type="sldImg"/>
          </p:nvPr>
        </p:nvSpPr>
        <p:spPr>
          <a:xfrm>
            <a:off x="1117600" y="696913"/>
            <a:ext cx="4648200" cy="3486150"/>
          </a:xfrm>
          <a:ln/>
        </p:spPr>
      </p:sp>
      <p:sp>
        <p:nvSpPr>
          <p:cNvPr id="66563" name="Rectangle 3">
            <a:extLst>
              <a:ext uri="{FF2B5EF4-FFF2-40B4-BE49-F238E27FC236}">
                <a16:creationId xmlns:a16="http://schemas.microsoft.com/office/drawing/2014/main" id="{11570280-4FF2-4E66-8C6A-EFD1536FB00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68266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A55C65A-3BB8-4C4D-AEA1-3229F021DC06}"/>
              </a:ext>
            </a:extLst>
          </p:cNvPr>
          <p:cNvSpPr>
            <a:spLocks noGrp="1" noRot="1" noChangeAspect="1" noChangeArrowheads="1" noTextEdit="1"/>
          </p:cNvSpPr>
          <p:nvPr>
            <p:ph type="sldImg"/>
          </p:nvPr>
        </p:nvSpPr>
        <p:spPr>
          <a:xfrm>
            <a:off x="1117600" y="696913"/>
            <a:ext cx="4648200" cy="3486150"/>
          </a:xfrm>
          <a:ln/>
        </p:spPr>
      </p:sp>
      <p:sp>
        <p:nvSpPr>
          <p:cNvPr id="66563" name="Rectangle 3">
            <a:extLst>
              <a:ext uri="{FF2B5EF4-FFF2-40B4-BE49-F238E27FC236}">
                <a16:creationId xmlns:a16="http://schemas.microsoft.com/office/drawing/2014/main" id="{11570280-4FF2-4E66-8C6A-EFD1536FB00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07570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CD6A6E-859E-4B10-B0E4-6EB13D783ADE}"/>
              </a:ext>
            </a:extLst>
          </p:cNvPr>
          <p:cNvSpPr>
            <a:spLocks noGrp="1" noRot="1" noChangeAspect="1" noChangeArrowheads="1" noTextEdit="1"/>
          </p:cNvSpPr>
          <p:nvPr>
            <p:ph type="sldImg"/>
          </p:nvPr>
        </p:nvSpPr>
        <p:spPr>
          <a:xfrm>
            <a:off x="1117600" y="696913"/>
            <a:ext cx="4648200" cy="3486150"/>
          </a:xfrm>
          <a:ln/>
        </p:spPr>
      </p:sp>
      <p:sp>
        <p:nvSpPr>
          <p:cNvPr id="68611" name="Rectangle 3">
            <a:extLst>
              <a:ext uri="{FF2B5EF4-FFF2-40B4-BE49-F238E27FC236}">
                <a16:creationId xmlns:a16="http://schemas.microsoft.com/office/drawing/2014/main" id="{5A0DDCD0-8B5C-445D-8C9C-4A2B029B9AF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87749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CD6A6E-859E-4B10-B0E4-6EB13D783ADE}"/>
              </a:ext>
            </a:extLst>
          </p:cNvPr>
          <p:cNvSpPr>
            <a:spLocks noGrp="1" noRot="1" noChangeAspect="1" noChangeArrowheads="1" noTextEdit="1"/>
          </p:cNvSpPr>
          <p:nvPr>
            <p:ph type="sldImg"/>
          </p:nvPr>
        </p:nvSpPr>
        <p:spPr>
          <a:xfrm>
            <a:off x="1117600" y="696913"/>
            <a:ext cx="4648200" cy="3486150"/>
          </a:xfrm>
          <a:ln/>
        </p:spPr>
      </p:sp>
      <p:sp>
        <p:nvSpPr>
          <p:cNvPr id="68611" name="Rectangle 3">
            <a:extLst>
              <a:ext uri="{FF2B5EF4-FFF2-40B4-BE49-F238E27FC236}">
                <a16:creationId xmlns:a16="http://schemas.microsoft.com/office/drawing/2014/main" id="{5A0DDCD0-8B5C-445D-8C9C-4A2B029B9AF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13D277C-8B8F-4523-80FE-71129E615B82}"/>
              </a:ext>
            </a:extLst>
          </p:cNvPr>
          <p:cNvSpPr>
            <a:spLocks noGrp="1" noRot="1" noChangeAspect="1" noChangeArrowheads="1" noTextEdit="1"/>
          </p:cNvSpPr>
          <p:nvPr>
            <p:ph type="sldImg"/>
          </p:nvPr>
        </p:nvSpPr>
        <p:spPr>
          <a:xfrm>
            <a:off x="1117600" y="696913"/>
            <a:ext cx="4648200" cy="3486150"/>
          </a:xfrm>
          <a:ln/>
        </p:spPr>
      </p:sp>
      <p:sp>
        <p:nvSpPr>
          <p:cNvPr id="70659" name="Rectangle 3">
            <a:extLst>
              <a:ext uri="{FF2B5EF4-FFF2-40B4-BE49-F238E27FC236}">
                <a16:creationId xmlns:a16="http://schemas.microsoft.com/office/drawing/2014/main" id="{14169C85-AF33-4BBC-A46F-47B5A7D6A7E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B585EF5-7930-45AD-B664-C6D80F420C80}"/>
              </a:ext>
            </a:extLst>
          </p:cNvPr>
          <p:cNvSpPr>
            <a:spLocks noGrp="1" noRot="1" noChangeAspect="1" noChangeArrowheads="1" noTextEdit="1"/>
          </p:cNvSpPr>
          <p:nvPr>
            <p:ph type="sldImg"/>
          </p:nvPr>
        </p:nvSpPr>
        <p:spPr>
          <a:xfrm>
            <a:off x="1117600" y="696913"/>
            <a:ext cx="4648200" cy="3486150"/>
          </a:xfrm>
          <a:ln/>
        </p:spPr>
      </p:sp>
      <p:sp>
        <p:nvSpPr>
          <p:cNvPr id="72707" name="Rectangle 3">
            <a:extLst>
              <a:ext uri="{FF2B5EF4-FFF2-40B4-BE49-F238E27FC236}">
                <a16:creationId xmlns:a16="http://schemas.microsoft.com/office/drawing/2014/main" id="{C3AA076D-DCC9-489F-884A-D43E6793BA2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A88387A-220D-46DE-87B0-5AB53B8B9714}"/>
              </a:ext>
            </a:extLst>
          </p:cNvPr>
          <p:cNvSpPr>
            <a:spLocks noGrp="1" noRot="1" noChangeAspect="1" noChangeArrowheads="1" noTextEdit="1"/>
          </p:cNvSpPr>
          <p:nvPr>
            <p:ph type="sldImg"/>
          </p:nvPr>
        </p:nvSpPr>
        <p:spPr>
          <a:xfrm>
            <a:off x="1117600" y="696913"/>
            <a:ext cx="4648200" cy="3486150"/>
          </a:xfrm>
          <a:ln/>
        </p:spPr>
      </p:sp>
      <p:sp>
        <p:nvSpPr>
          <p:cNvPr id="74755" name="Rectangle 3">
            <a:extLst>
              <a:ext uri="{FF2B5EF4-FFF2-40B4-BE49-F238E27FC236}">
                <a16:creationId xmlns:a16="http://schemas.microsoft.com/office/drawing/2014/main" id="{AACB5DF9-CFCC-45D6-AED8-0DFB1F853FE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A32F06E-769C-4B1C-9E7C-D9FC05F6F8C7}"/>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F41AD308-933F-4670-85F5-08B34300D60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D4551F08-E163-4B78-BDB8-468F317C6B03}"/>
              </a:ext>
            </a:extLst>
          </p:cNvPr>
          <p:cNvSpPr>
            <a:spLocks noGrp="1" noRot="1" noChangeAspect="1" noChangeArrowheads="1" noTextEdit="1"/>
          </p:cNvSpPr>
          <p:nvPr>
            <p:ph type="sldImg"/>
          </p:nvPr>
        </p:nvSpPr>
        <p:spPr>
          <a:xfrm>
            <a:off x="1117600" y="696913"/>
            <a:ext cx="4648200" cy="3486150"/>
          </a:xfrm>
          <a:ln/>
        </p:spPr>
      </p:sp>
      <p:sp>
        <p:nvSpPr>
          <p:cNvPr id="78851" name="Rectangle 3">
            <a:extLst>
              <a:ext uri="{FF2B5EF4-FFF2-40B4-BE49-F238E27FC236}">
                <a16:creationId xmlns:a16="http://schemas.microsoft.com/office/drawing/2014/main" id="{AC3A3A05-AF23-43D6-95CB-5F6DB21E703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4EB6689-0573-4E96-ABEC-0606AE2C09F1}"/>
              </a:ext>
            </a:extLst>
          </p:cNvPr>
          <p:cNvSpPr>
            <a:spLocks noGrp="1" noRot="1" noChangeAspect="1" noChangeArrowheads="1" noTextEdit="1"/>
          </p:cNvSpPr>
          <p:nvPr>
            <p:ph type="sldImg"/>
          </p:nvPr>
        </p:nvSpPr>
        <p:spPr>
          <a:xfrm>
            <a:off x="1117600" y="696913"/>
            <a:ext cx="4648200" cy="3486150"/>
          </a:xfrm>
          <a:ln/>
        </p:spPr>
      </p:sp>
      <p:sp>
        <p:nvSpPr>
          <p:cNvPr id="80899" name="Rectangle 3">
            <a:extLst>
              <a:ext uri="{FF2B5EF4-FFF2-40B4-BE49-F238E27FC236}">
                <a16:creationId xmlns:a16="http://schemas.microsoft.com/office/drawing/2014/main" id="{1B13B122-1B3A-46FE-9DCF-D26B9C451EE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92B20D6A-74B8-4F94-A917-6CF1BD9CF2CD}"/>
              </a:ext>
            </a:extLst>
          </p:cNvPr>
          <p:cNvSpPr>
            <a:spLocks noGrp="1" noRot="1" noChangeAspect="1" noChangeArrowheads="1" noTextEdit="1"/>
          </p:cNvSpPr>
          <p:nvPr>
            <p:ph type="sldImg"/>
          </p:nvPr>
        </p:nvSpPr>
        <p:spPr>
          <a:xfrm>
            <a:off x="1198563" y="701675"/>
            <a:ext cx="4681537" cy="3511550"/>
          </a:xfrm>
          <a:ln/>
        </p:spPr>
      </p:sp>
      <p:sp>
        <p:nvSpPr>
          <p:cNvPr id="80899" name="Rectangle 3">
            <a:extLst>
              <a:ext uri="{FF2B5EF4-FFF2-40B4-BE49-F238E27FC236}">
                <a16:creationId xmlns:a16="http://schemas.microsoft.com/office/drawing/2014/main" id="{4BD16ED7-7618-4443-A1AB-1EEB7BDAC2E0}"/>
              </a:ext>
            </a:extLst>
          </p:cNvPr>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CC7FDDF-4DBE-4749-A693-95E4CEB96B45}"/>
              </a:ext>
            </a:extLst>
          </p:cNvPr>
          <p:cNvSpPr>
            <a:spLocks noGrp="1" noRot="1" noChangeAspect="1" noChangeArrowheads="1" noTextEdit="1"/>
          </p:cNvSpPr>
          <p:nvPr>
            <p:ph type="sldImg"/>
          </p:nvPr>
        </p:nvSpPr>
        <p:spPr>
          <a:xfrm>
            <a:off x="1117600" y="696913"/>
            <a:ext cx="4648200" cy="3486150"/>
          </a:xfrm>
          <a:ln/>
        </p:spPr>
      </p:sp>
      <p:sp>
        <p:nvSpPr>
          <p:cNvPr id="82947" name="Rectangle 3">
            <a:extLst>
              <a:ext uri="{FF2B5EF4-FFF2-40B4-BE49-F238E27FC236}">
                <a16:creationId xmlns:a16="http://schemas.microsoft.com/office/drawing/2014/main" id="{9247B18B-E0DC-42EF-8000-B3A4416D7F4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381842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630E1CF-99A4-4AEE-822B-EB5954B36B09}"/>
              </a:ext>
            </a:extLst>
          </p:cNvPr>
          <p:cNvSpPr>
            <a:spLocks noGrp="1" noRot="1" noChangeAspect="1" noChangeArrowheads="1" noTextEdit="1"/>
          </p:cNvSpPr>
          <p:nvPr>
            <p:ph type="sldImg"/>
          </p:nvPr>
        </p:nvSpPr>
        <p:spPr>
          <a:xfrm>
            <a:off x="1117600" y="696913"/>
            <a:ext cx="4648200" cy="3486150"/>
          </a:xfrm>
          <a:ln/>
        </p:spPr>
      </p:sp>
      <p:sp>
        <p:nvSpPr>
          <p:cNvPr id="84995" name="Rectangle 3">
            <a:extLst>
              <a:ext uri="{FF2B5EF4-FFF2-40B4-BE49-F238E27FC236}">
                <a16:creationId xmlns:a16="http://schemas.microsoft.com/office/drawing/2014/main" id="{FFDF815E-E69D-4A6E-908C-546EA2D082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11B757C-11F6-4804-BBBA-51D10766365A}"/>
              </a:ext>
            </a:extLst>
          </p:cNvPr>
          <p:cNvSpPr>
            <a:spLocks noGrp="1" noRot="1" noChangeAspect="1" noChangeArrowheads="1" noTextEdit="1"/>
          </p:cNvSpPr>
          <p:nvPr>
            <p:ph type="sldImg"/>
          </p:nvPr>
        </p:nvSpPr>
        <p:spPr>
          <a:xfrm>
            <a:off x="1117600" y="696913"/>
            <a:ext cx="4648200" cy="3486150"/>
          </a:xfrm>
          <a:ln/>
        </p:spPr>
      </p:sp>
      <p:sp>
        <p:nvSpPr>
          <p:cNvPr id="87043" name="Rectangle 3">
            <a:extLst>
              <a:ext uri="{FF2B5EF4-FFF2-40B4-BE49-F238E27FC236}">
                <a16:creationId xmlns:a16="http://schemas.microsoft.com/office/drawing/2014/main" id="{0AC8E09B-CF1C-49E5-863A-C8016F142BE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7F05CA5-3915-46C5-B3F7-080E3C487494}"/>
              </a:ext>
            </a:extLst>
          </p:cNvPr>
          <p:cNvSpPr>
            <a:spLocks noGrp="1" noRot="1" noChangeAspect="1" noChangeArrowheads="1" noTextEdit="1"/>
          </p:cNvSpPr>
          <p:nvPr>
            <p:ph type="sldImg"/>
          </p:nvPr>
        </p:nvSpPr>
        <p:spPr>
          <a:xfrm>
            <a:off x="1117600" y="696913"/>
            <a:ext cx="4648200" cy="3486150"/>
          </a:xfrm>
          <a:ln/>
        </p:spPr>
      </p:sp>
      <p:sp>
        <p:nvSpPr>
          <p:cNvPr id="89091" name="Rectangle 3">
            <a:extLst>
              <a:ext uri="{FF2B5EF4-FFF2-40B4-BE49-F238E27FC236}">
                <a16:creationId xmlns:a16="http://schemas.microsoft.com/office/drawing/2014/main" id="{2F62E373-C1E7-4913-829D-D4F7CEE6581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590341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7F05CA5-3915-46C5-B3F7-080E3C487494}"/>
              </a:ext>
            </a:extLst>
          </p:cNvPr>
          <p:cNvSpPr>
            <a:spLocks noGrp="1" noRot="1" noChangeAspect="1" noChangeArrowheads="1" noTextEdit="1"/>
          </p:cNvSpPr>
          <p:nvPr>
            <p:ph type="sldImg"/>
          </p:nvPr>
        </p:nvSpPr>
        <p:spPr>
          <a:xfrm>
            <a:off x="1117600" y="696913"/>
            <a:ext cx="4648200" cy="3486150"/>
          </a:xfrm>
          <a:ln/>
        </p:spPr>
      </p:sp>
      <p:sp>
        <p:nvSpPr>
          <p:cNvPr id="89091" name="Rectangle 3">
            <a:extLst>
              <a:ext uri="{FF2B5EF4-FFF2-40B4-BE49-F238E27FC236}">
                <a16:creationId xmlns:a16="http://schemas.microsoft.com/office/drawing/2014/main" id="{2F62E373-C1E7-4913-829D-D4F7CEE6581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998D125-052E-430C-A5E5-045AF42622E7}"/>
              </a:ext>
            </a:extLst>
          </p:cNvPr>
          <p:cNvSpPr>
            <a:spLocks noGrp="1" noRot="1" noChangeAspect="1" noChangeArrowheads="1" noTextEdit="1"/>
          </p:cNvSpPr>
          <p:nvPr>
            <p:ph type="sldImg"/>
          </p:nvPr>
        </p:nvSpPr>
        <p:spPr>
          <a:xfrm>
            <a:off x="1117600" y="696913"/>
            <a:ext cx="4648200" cy="3486150"/>
          </a:xfrm>
          <a:ln/>
        </p:spPr>
      </p:sp>
      <p:sp>
        <p:nvSpPr>
          <p:cNvPr id="91139" name="Rectangle 3">
            <a:extLst>
              <a:ext uri="{FF2B5EF4-FFF2-40B4-BE49-F238E27FC236}">
                <a16:creationId xmlns:a16="http://schemas.microsoft.com/office/drawing/2014/main" id="{854BE39E-4EE8-44E7-927E-467747CCDC4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58CADB1-93CB-4274-A8D1-692400277852}"/>
              </a:ext>
            </a:extLst>
          </p:cNvPr>
          <p:cNvSpPr>
            <a:spLocks noGrp="1" noRot="1" noChangeAspect="1" noChangeArrowheads="1" noTextEdit="1"/>
          </p:cNvSpPr>
          <p:nvPr>
            <p:ph type="sldImg"/>
          </p:nvPr>
        </p:nvSpPr>
        <p:spPr>
          <a:xfrm>
            <a:off x="1117600" y="696913"/>
            <a:ext cx="4648200" cy="3486150"/>
          </a:xfrm>
          <a:ln/>
        </p:spPr>
      </p:sp>
      <p:sp>
        <p:nvSpPr>
          <p:cNvPr id="93187" name="Rectangle 3">
            <a:extLst>
              <a:ext uri="{FF2B5EF4-FFF2-40B4-BE49-F238E27FC236}">
                <a16:creationId xmlns:a16="http://schemas.microsoft.com/office/drawing/2014/main" id="{B72E9B2A-EB18-4339-B030-69967F55A4B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2BD6E28-4416-466E-9B96-F46B9236EFA0}"/>
              </a:ext>
            </a:extLst>
          </p:cNvPr>
          <p:cNvSpPr>
            <a:spLocks noGrp="1" noRot="1" noChangeAspect="1" noChangeArrowheads="1" noTextEdit="1"/>
          </p:cNvSpPr>
          <p:nvPr>
            <p:ph type="sldImg"/>
          </p:nvPr>
        </p:nvSpPr>
        <p:spPr>
          <a:xfrm>
            <a:off x="1117600" y="696913"/>
            <a:ext cx="4648200" cy="3486150"/>
          </a:xfrm>
          <a:ln/>
        </p:spPr>
      </p:sp>
      <p:sp>
        <p:nvSpPr>
          <p:cNvPr id="95235" name="Rectangle 3">
            <a:extLst>
              <a:ext uri="{FF2B5EF4-FFF2-40B4-BE49-F238E27FC236}">
                <a16:creationId xmlns:a16="http://schemas.microsoft.com/office/drawing/2014/main" id="{EB7937B3-A5D5-4AE2-BC95-CEE0E5EA00E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43EEFE5-6DA2-40BF-A0EC-25CFBBE7FBB4}" type="slidenum">
              <a:rPr lang="en-US" altLang="en-US" sz="1200"/>
              <a:pPr/>
              <a:t>54</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47834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E8609E4-2FA6-4985-9D67-5FCD713B133E}"/>
              </a:ext>
            </a:extLst>
          </p:cNvPr>
          <p:cNvSpPr>
            <a:spLocks noGrp="1" noRot="1" noChangeAspect="1" noChangeArrowheads="1" noTextEdit="1"/>
          </p:cNvSpPr>
          <p:nvPr>
            <p:ph type="sldImg"/>
          </p:nvPr>
        </p:nvSpPr>
        <p:spPr>
          <a:xfrm>
            <a:off x="1117600" y="696913"/>
            <a:ext cx="4648200" cy="3486150"/>
          </a:xfrm>
          <a:ln/>
        </p:spPr>
      </p:sp>
      <p:sp>
        <p:nvSpPr>
          <p:cNvPr id="103427" name="Rectangle 3">
            <a:extLst>
              <a:ext uri="{FF2B5EF4-FFF2-40B4-BE49-F238E27FC236}">
                <a16:creationId xmlns:a16="http://schemas.microsoft.com/office/drawing/2014/main" id="{BE4AB7D9-4D3B-49B7-A873-A570C1E105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0530582-34A1-40CB-B831-D1F3E3C92A13}"/>
              </a:ext>
            </a:extLst>
          </p:cNvPr>
          <p:cNvSpPr>
            <a:spLocks noGrp="1" noRot="1" noChangeAspect="1" noChangeArrowheads="1" noTextEdit="1"/>
          </p:cNvSpPr>
          <p:nvPr>
            <p:ph type="sldImg"/>
          </p:nvPr>
        </p:nvSpPr>
        <p:spPr>
          <a:xfrm>
            <a:off x="1117600" y="696913"/>
            <a:ext cx="4648200" cy="3486150"/>
          </a:xfrm>
          <a:ln/>
        </p:spPr>
      </p:sp>
      <p:sp>
        <p:nvSpPr>
          <p:cNvPr id="12291" name="Rectangle 3">
            <a:extLst>
              <a:ext uri="{FF2B5EF4-FFF2-40B4-BE49-F238E27FC236}">
                <a16:creationId xmlns:a16="http://schemas.microsoft.com/office/drawing/2014/main" id="{E9CF4A8B-5951-4925-B7B5-B6A1187097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879CCAE-5999-4F9C-B096-A4124463BA56}"/>
              </a:ext>
            </a:extLst>
          </p:cNvPr>
          <p:cNvSpPr>
            <a:spLocks noGrp="1" noRot="1" noChangeAspect="1" noChangeArrowheads="1" noTextEdit="1"/>
          </p:cNvSpPr>
          <p:nvPr>
            <p:ph type="sldImg"/>
          </p:nvPr>
        </p:nvSpPr>
        <p:spPr>
          <a:xfrm>
            <a:off x="1117600" y="696913"/>
            <a:ext cx="4648200" cy="3486150"/>
          </a:xfrm>
          <a:ln/>
        </p:spPr>
      </p:sp>
      <p:sp>
        <p:nvSpPr>
          <p:cNvPr id="105475" name="Rectangle 3">
            <a:extLst>
              <a:ext uri="{FF2B5EF4-FFF2-40B4-BE49-F238E27FC236}">
                <a16:creationId xmlns:a16="http://schemas.microsoft.com/office/drawing/2014/main" id="{127FEFA8-9D45-40D3-A1F0-799DC10A2EF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547A43D-05BF-453A-830D-AFDB612267D2}"/>
              </a:ext>
            </a:extLst>
          </p:cNvPr>
          <p:cNvSpPr>
            <a:spLocks noGrp="1" noRot="1" noChangeAspect="1" noChangeArrowheads="1" noTextEdit="1"/>
          </p:cNvSpPr>
          <p:nvPr>
            <p:ph type="sldImg"/>
          </p:nvPr>
        </p:nvSpPr>
        <p:spPr>
          <a:xfrm>
            <a:off x="1117600" y="696913"/>
            <a:ext cx="4648200" cy="3486150"/>
          </a:xfrm>
          <a:ln/>
        </p:spPr>
      </p:sp>
      <p:sp>
        <p:nvSpPr>
          <p:cNvPr id="107523" name="Rectangle 3">
            <a:extLst>
              <a:ext uri="{FF2B5EF4-FFF2-40B4-BE49-F238E27FC236}">
                <a16:creationId xmlns:a16="http://schemas.microsoft.com/office/drawing/2014/main" id="{6239D267-6630-4441-AAD5-6EBECFC6D83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547A43D-05BF-453A-830D-AFDB612267D2}"/>
              </a:ext>
            </a:extLst>
          </p:cNvPr>
          <p:cNvSpPr>
            <a:spLocks noGrp="1" noRot="1" noChangeAspect="1" noChangeArrowheads="1" noTextEdit="1"/>
          </p:cNvSpPr>
          <p:nvPr>
            <p:ph type="sldImg"/>
          </p:nvPr>
        </p:nvSpPr>
        <p:spPr>
          <a:xfrm>
            <a:off x="1117600" y="696913"/>
            <a:ext cx="4648200" cy="3486150"/>
          </a:xfrm>
          <a:ln/>
        </p:spPr>
      </p:sp>
      <p:sp>
        <p:nvSpPr>
          <p:cNvPr id="107523" name="Rectangle 3">
            <a:extLst>
              <a:ext uri="{FF2B5EF4-FFF2-40B4-BE49-F238E27FC236}">
                <a16:creationId xmlns:a16="http://schemas.microsoft.com/office/drawing/2014/main" id="{6239D267-6630-4441-AAD5-6EBECFC6D83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338172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7859DD6-BC94-4BD7-A1B1-5F19EE224C42}"/>
              </a:ext>
            </a:extLst>
          </p:cNvPr>
          <p:cNvSpPr>
            <a:spLocks noGrp="1" noRot="1" noChangeAspect="1" noChangeArrowheads="1" noTextEdit="1"/>
          </p:cNvSpPr>
          <p:nvPr>
            <p:ph type="sldImg"/>
          </p:nvPr>
        </p:nvSpPr>
        <p:spPr>
          <a:xfrm>
            <a:off x="1117600" y="696913"/>
            <a:ext cx="4648200" cy="3486150"/>
          </a:xfrm>
          <a:ln/>
        </p:spPr>
      </p:sp>
      <p:sp>
        <p:nvSpPr>
          <p:cNvPr id="109571" name="Rectangle 3">
            <a:extLst>
              <a:ext uri="{FF2B5EF4-FFF2-40B4-BE49-F238E27FC236}">
                <a16:creationId xmlns:a16="http://schemas.microsoft.com/office/drawing/2014/main" id="{4650457B-4F99-4189-9BD5-63C91DCDB78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06069D3D-AC19-4939-8422-88ECED6ED43E}"/>
              </a:ext>
            </a:extLst>
          </p:cNvPr>
          <p:cNvSpPr>
            <a:spLocks noGrp="1" noRot="1" noChangeAspect="1" noChangeArrowheads="1" noTextEdit="1"/>
          </p:cNvSpPr>
          <p:nvPr>
            <p:ph type="sldImg"/>
          </p:nvPr>
        </p:nvSpPr>
        <p:spPr>
          <a:xfrm>
            <a:off x="1117600" y="696913"/>
            <a:ext cx="4648200" cy="3486150"/>
          </a:xfrm>
          <a:ln/>
        </p:spPr>
      </p:sp>
      <p:sp>
        <p:nvSpPr>
          <p:cNvPr id="112643" name="Rectangle 3">
            <a:extLst>
              <a:ext uri="{FF2B5EF4-FFF2-40B4-BE49-F238E27FC236}">
                <a16:creationId xmlns:a16="http://schemas.microsoft.com/office/drawing/2014/main" id="{2E50F47B-95E4-459A-8DDE-53FCF760EDF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17CA9BD9-E623-4E66-A683-125891C2F87F}"/>
              </a:ext>
            </a:extLst>
          </p:cNvPr>
          <p:cNvSpPr>
            <a:spLocks noGrp="1" noRot="1" noChangeAspect="1" noChangeArrowheads="1" noTextEdit="1"/>
          </p:cNvSpPr>
          <p:nvPr>
            <p:ph type="sldImg"/>
          </p:nvPr>
        </p:nvSpPr>
        <p:spPr>
          <a:xfrm>
            <a:off x="1117600" y="696913"/>
            <a:ext cx="4648200" cy="3486150"/>
          </a:xfrm>
          <a:ln/>
        </p:spPr>
      </p:sp>
      <p:sp>
        <p:nvSpPr>
          <p:cNvPr id="114691" name="Rectangle 3">
            <a:extLst>
              <a:ext uri="{FF2B5EF4-FFF2-40B4-BE49-F238E27FC236}">
                <a16:creationId xmlns:a16="http://schemas.microsoft.com/office/drawing/2014/main" id="{2849FF62-7A4B-455B-B716-C39D5DEA566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24C80D8-4B5B-4CF0-9E74-1F333CFDBF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ACA46D-0338-463B-AD68-EE5177F9CE61}" type="slidenum">
              <a:rPr lang="en-US" altLang="en-US" smtClean="0">
                <a:latin typeface="Times New Roman" panose="02020603050405020304" pitchFamily="18" charset="0"/>
              </a:rPr>
              <a:pPr/>
              <a:t>66</a:t>
            </a:fld>
            <a:endParaRPr lang="en-US" altLang="en-US">
              <a:latin typeface="Times New Roman" panose="02020603050405020304" pitchFamily="18" charset="0"/>
            </a:endParaRPr>
          </a:p>
        </p:txBody>
      </p:sp>
      <p:sp>
        <p:nvSpPr>
          <p:cNvPr id="116739" name="Rectangle 2">
            <a:extLst>
              <a:ext uri="{FF2B5EF4-FFF2-40B4-BE49-F238E27FC236}">
                <a16:creationId xmlns:a16="http://schemas.microsoft.com/office/drawing/2014/main" id="{2C7231C7-7B0E-4112-98C4-3E0CA9887CCF}"/>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E2DE697E-CF3E-4A96-AF5B-E9BF310CBD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97958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FD739A5-736F-49FB-B5C5-655EDC932946}"/>
              </a:ext>
            </a:extLst>
          </p:cNvPr>
          <p:cNvSpPr>
            <a:spLocks noGrp="1" noRot="1" noChangeAspect="1" noChangeArrowheads="1" noTextEdit="1"/>
          </p:cNvSpPr>
          <p:nvPr>
            <p:ph type="sldImg"/>
          </p:nvPr>
        </p:nvSpPr>
        <p:spPr>
          <a:xfrm>
            <a:off x="1117600" y="696913"/>
            <a:ext cx="4648200" cy="3486150"/>
          </a:xfrm>
          <a:ln/>
        </p:spPr>
      </p:sp>
      <p:sp>
        <p:nvSpPr>
          <p:cNvPr id="14339" name="Rectangle 3">
            <a:extLst>
              <a:ext uri="{FF2B5EF4-FFF2-40B4-BE49-F238E27FC236}">
                <a16:creationId xmlns:a16="http://schemas.microsoft.com/office/drawing/2014/main" id="{45A804FB-0337-45E9-B1E1-4917EA812AA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2C28BEE-6138-41AB-98EC-157EDD7FC644}"/>
              </a:ext>
            </a:extLst>
          </p:cNvPr>
          <p:cNvSpPr>
            <a:spLocks noGrp="1" noRot="1" noChangeAspect="1" noChangeArrowheads="1" noTextEdit="1"/>
          </p:cNvSpPr>
          <p:nvPr>
            <p:ph type="sldImg"/>
          </p:nvPr>
        </p:nvSpPr>
        <p:spPr>
          <a:xfrm>
            <a:off x="1117600" y="696913"/>
            <a:ext cx="4648200" cy="3486150"/>
          </a:xfrm>
          <a:ln/>
        </p:spPr>
      </p:sp>
      <p:sp>
        <p:nvSpPr>
          <p:cNvPr id="17411" name="Rectangle 3">
            <a:extLst>
              <a:ext uri="{FF2B5EF4-FFF2-40B4-BE49-F238E27FC236}">
                <a16:creationId xmlns:a16="http://schemas.microsoft.com/office/drawing/2014/main" id="{0F1548D0-5E5D-425A-AFC9-AE5CF7AA101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7E33B51-0000-42AD-B920-0A0E39C03258}"/>
              </a:ext>
            </a:extLst>
          </p:cNvPr>
          <p:cNvSpPr>
            <a:spLocks noGrp="1" noRot="1" noChangeAspect="1" noChangeArrowheads="1" noTextEdit="1"/>
          </p:cNvSpPr>
          <p:nvPr>
            <p:ph type="sldImg"/>
          </p:nvPr>
        </p:nvSpPr>
        <p:spPr>
          <a:xfrm>
            <a:off x="1117600" y="696913"/>
            <a:ext cx="4648200" cy="3486150"/>
          </a:xfrm>
          <a:ln/>
        </p:spPr>
      </p:sp>
      <p:sp>
        <p:nvSpPr>
          <p:cNvPr id="19459" name="Rectangle 3">
            <a:extLst>
              <a:ext uri="{FF2B5EF4-FFF2-40B4-BE49-F238E27FC236}">
                <a16:creationId xmlns:a16="http://schemas.microsoft.com/office/drawing/2014/main" id="{F1A2DA55-94B7-44EA-9189-4528FAFDBEB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1600">
                <a:solidFill>
                  <a:schemeClr val="tx1"/>
                </a:solidFill>
                <a:latin typeface="Helvetica" panose="020B0604020202020204" pitchFamily="34" charset="0"/>
                <a:ea typeface="ＭＳ Ｐゴシック" panose="020B0600070205080204" pitchFamily="34" charset="-128"/>
              </a:defRPr>
            </a:lvl1pPr>
            <a:lvl2pPr marL="742950" indent="-285750" defTabSz="927100">
              <a:defRPr sz="1600">
                <a:solidFill>
                  <a:schemeClr val="tx1"/>
                </a:solidFill>
                <a:latin typeface="Helvetica" panose="020B0604020202020204" pitchFamily="34" charset="0"/>
                <a:ea typeface="ＭＳ Ｐゴシック" panose="020B0600070205080204" pitchFamily="34" charset="-128"/>
              </a:defRPr>
            </a:lvl2pPr>
            <a:lvl3pPr marL="1143000" indent="-228600" defTabSz="927100">
              <a:defRPr sz="1600">
                <a:solidFill>
                  <a:schemeClr val="tx1"/>
                </a:solidFill>
                <a:latin typeface="Helvetica" panose="020B0604020202020204" pitchFamily="34" charset="0"/>
                <a:ea typeface="ＭＳ Ｐゴシック" panose="020B0600070205080204" pitchFamily="34" charset="-128"/>
              </a:defRPr>
            </a:lvl3pPr>
            <a:lvl4pPr marL="1600200" indent="-228600" defTabSz="927100">
              <a:defRPr sz="1600">
                <a:solidFill>
                  <a:schemeClr val="tx1"/>
                </a:solidFill>
                <a:latin typeface="Helvetica" panose="020B0604020202020204" pitchFamily="34" charset="0"/>
                <a:ea typeface="ＭＳ Ｐゴシック" panose="020B0600070205080204" pitchFamily="34" charset="-128"/>
              </a:defRPr>
            </a:lvl4pPr>
            <a:lvl5pPr marL="2057400" indent="-228600" defTabSz="927100">
              <a:defRPr sz="1600">
                <a:solidFill>
                  <a:schemeClr val="tx1"/>
                </a:solidFill>
                <a:latin typeface="Helvetica" panose="020B0604020202020204" pitchFamily="34" charset="0"/>
                <a:ea typeface="ＭＳ Ｐゴシック" panose="020B0600070205080204" pitchFamily="34" charset="-128"/>
              </a:defRPr>
            </a:lvl5pPr>
            <a:lvl6pPr marL="25146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71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43EEFE5-6DA2-40BF-A0EC-25CFBBE7FBB4}" type="slidenum">
              <a:rPr lang="en-US" altLang="en-US" sz="1200"/>
              <a:pPr/>
              <a:t>13</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31414" y="4410392"/>
            <a:ext cx="5134874" cy="41757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3"/>
          <p:cNvGrpSpPr>
            <a:grpSpLocks/>
          </p:cNvGrpSpPr>
          <p:nvPr/>
        </p:nvGrpSpPr>
        <p:grpSpPr bwMode="auto">
          <a:xfrm>
            <a:off x="198438" y="2960688"/>
            <a:ext cx="8610600" cy="201612"/>
            <a:chOff x="125" y="1865"/>
            <a:chExt cx="5424" cy="127"/>
          </a:xfrm>
        </p:grpSpPr>
        <p:sp>
          <p:nvSpPr>
            <p:cNvPr id="3" name="Rectangle 4"/>
            <p:cNvSpPr>
              <a:spLocks noChangeArrowheads="1"/>
            </p:cNvSpPr>
            <p:nvPr/>
          </p:nvSpPr>
          <p:spPr bwMode="auto">
            <a:xfrm>
              <a:off x="125" y="1865"/>
              <a:ext cx="1808" cy="127"/>
            </a:xfrm>
            <a:prstGeom prst="rect">
              <a:avLst/>
            </a:prstGeom>
            <a:solidFill>
              <a:srgbClr val="24408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dirty="0">
                <a:solidFill>
                  <a:srgbClr val="002060"/>
                </a:solidFill>
              </a:endParaRPr>
            </a:p>
          </p:txBody>
        </p:sp>
        <p:sp>
          <p:nvSpPr>
            <p:cNvPr id="4" name="Rectangle 5"/>
            <p:cNvSpPr>
              <a:spLocks noChangeArrowheads="1"/>
            </p:cNvSpPr>
            <p:nvPr/>
          </p:nvSpPr>
          <p:spPr bwMode="auto">
            <a:xfrm>
              <a:off x="1933" y="1865"/>
              <a:ext cx="1808" cy="127"/>
            </a:xfrm>
            <a:prstGeom prst="rect">
              <a:avLst/>
            </a:prstGeom>
            <a:solidFill>
              <a:schemeClr val="accent3">
                <a:lumMod val="50000"/>
              </a:schemeClr>
            </a:solidFill>
            <a:ln w="9525">
              <a:noFill/>
              <a:miter lim="800000"/>
              <a:headEnd/>
              <a:tailEnd/>
            </a:ln>
          </p:spPr>
          <p:txBody>
            <a:bodyPr wrap="none" anchor="ctr"/>
            <a:lstStyle/>
            <a:p>
              <a:pPr>
                <a:defRPr/>
              </a:pPr>
              <a:endParaRPr lang="en-US"/>
            </a:p>
          </p:txBody>
        </p:sp>
        <p:sp>
          <p:nvSpPr>
            <p:cNvPr id="5" name="Rectangle 6"/>
            <p:cNvSpPr>
              <a:spLocks noChangeArrowheads="1"/>
            </p:cNvSpPr>
            <p:nvPr/>
          </p:nvSpPr>
          <p:spPr bwMode="auto">
            <a:xfrm>
              <a:off x="3741" y="1865"/>
              <a:ext cx="1808" cy="127"/>
            </a:xfrm>
            <a:prstGeom prst="rect">
              <a:avLst/>
            </a:prstGeom>
            <a:solidFill>
              <a:srgbClr val="24408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grpSp>
      <p:sp>
        <p:nvSpPr>
          <p:cNvPr id="6" name="Rectangle 2"/>
          <p:cNvSpPr txBox="1">
            <a:spLocks noChangeArrowheads="1"/>
          </p:cNvSpPr>
          <p:nvPr userDrawn="1"/>
        </p:nvSpPr>
        <p:spPr bwMode="auto">
          <a:xfrm>
            <a:off x="685800" y="1930400"/>
            <a:ext cx="7772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sq-AL" altLang="en-US" sz="4300" b="1" i="0" noProof="0" dirty="0">
                <a:solidFill>
                  <a:srgbClr val="244082"/>
                </a:solidFill>
                <a:latin typeface="+mj-lt"/>
              </a:rPr>
              <a:t>Sistemet Operative</a:t>
            </a:r>
          </a:p>
        </p:txBody>
      </p:sp>
      <p:pic>
        <p:nvPicPr>
          <p:cNvPr id="7" name="Picture 20"/>
          <p:cNvPicPr>
            <a:picLocks noChangeAspect="1"/>
          </p:cNvPicPr>
          <p:nvPr userDrawn="1"/>
        </p:nvPicPr>
        <p:blipFill>
          <a:blip r:embed="rId2"/>
          <a:stretch>
            <a:fillRect/>
          </a:stretch>
        </p:blipFill>
        <p:spPr bwMode="auto">
          <a:xfrm>
            <a:off x="3853231" y="4386273"/>
            <a:ext cx="1437535" cy="143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1"/>
          <p:cNvSpPr txBox="1">
            <a:spLocks noChangeArrowheads="1"/>
          </p:cNvSpPr>
          <p:nvPr userDrawn="1"/>
        </p:nvSpPr>
        <p:spPr bwMode="auto">
          <a:xfrm>
            <a:off x="2495549" y="6077597"/>
            <a:ext cx="4152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dirty="0">
                <a:solidFill>
                  <a:srgbClr val="002060"/>
                </a:solidFill>
              </a:rPr>
              <a:t>UBT, 2021</a:t>
            </a:r>
            <a:endParaRPr lang="sq-AL" altLang="en-US" dirty="0">
              <a:solidFill>
                <a:srgbClr val="002060"/>
              </a:solidFill>
            </a:endParaRPr>
          </a:p>
        </p:txBody>
      </p:sp>
      <p:sp>
        <p:nvSpPr>
          <p:cNvPr id="9" name="Rectangle 2"/>
          <p:cNvSpPr txBox="1">
            <a:spLocks noChangeArrowheads="1"/>
          </p:cNvSpPr>
          <p:nvPr userDrawn="1"/>
        </p:nvSpPr>
        <p:spPr bwMode="auto">
          <a:xfrm>
            <a:off x="685800" y="3504417"/>
            <a:ext cx="7772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4300" b="1" i="0" noProof="0" dirty="0">
                <a:solidFill>
                  <a:srgbClr val="244082"/>
                </a:solidFill>
                <a:latin typeface="+mj-lt"/>
              </a:rPr>
              <a:t>Operating Systems</a:t>
            </a:r>
            <a:endParaRPr lang="sq-AL" altLang="en-US" sz="4300" b="1" i="0" noProof="0" dirty="0">
              <a:solidFill>
                <a:srgbClr val="244082"/>
              </a:solidFill>
              <a:latin typeface="+mj-lt"/>
            </a:endParaRPr>
          </a:p>
        </p:txBody>
      </p:sp>
    </p:spTree>
    <p:extLst>
      <p:ext uri="{BB962C8B-B14F-4D97-AF65-F5344CB8AC3E}">
        <p14:creationId xmlns:p14="http://schemas.microsoft.com/office/powerpoint/2010/main" val="116815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31.3.2021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16902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31.3.2021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898001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31.3.2021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3215321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31.3.2021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4283313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31.3.2021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83976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31.3.2021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672460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2">
            <a:extLst>
              <a:ext uri="{FF2B5EF4-FFF2-40B4-BE49-F238E27FC236}">
                <a16:creationId xmlns:a16="http://schemas.microsoft.com/office/drawing/2014/main" id="{E456CC86-DC9C-4E77-87C2-24466C5E1D98}"/>
              </a:ext>
            </a:extLst>
          </p:cNvPr>
          <p:cNvSpPr/>
          <p:nvPr userDrawn="1"/>
        </p:nvSpPr>
        <p:spPr bwMode="auto">
          <a:xfrm>
            <a:off x="403932" y="843367"/>
            <a:ext cx="8313938" cy="38174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3531350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51A2E241-E71B-4B35-B69B-2D69D5409309}"/>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CA593407-3A83-4E89-8524-3F2D7E670929}"/>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a:extLst>
                <a:ext uri="{FF2B5EF4-FFF2-40B4-BE49-F238E27FC236}">
                  <a16:creationId xmlns:a16="http://schemas.microsoft.com/office/drawing/2014/main" id="{63C094EE-E8AB-42C7-A23E-1CE65617C897}"/>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a:extLst>
                <a:ext uri="{FF2B5EF4-FFF2-40B4-BE49-F238E27FC236}">
                  <a16:creationId xmlns:a16="http://schemas.microsoft.com/office/drawing/2014/main" id="{465B52CB-4EE3-4303-91A6-1E3D2BCA2DF6}"/>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3E29D3E6-430F-439A-B7E4-DBD6A407A147}"/>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336699"/>
                </a:solidFill>
                <a:latin typeface="Helvetica" pitchFamily="2" charset="0"/>
              </a:rPr>
              <a:t>Silberschatz, Galvin and Gagne ©2018</a:t>
            </a:r>
          </a:p>
        </p:txBody>
      </p:sp>
      <p:sp>
        <p:nvSpPr>
          <p:cNvPr id="8" name="Text Box 8">
            <a:extLst>
              <a:ext uri="{FF2B5EF4-FFF2-40B4-BE49-F238E27FC236}">
                <a16:creationId xmlns:a16="http://schemas.microsoft.com/office/drawing/2014/main" id="{3EBF474A-C9EA-4112-BDD8-3544E23F5898}"/>
              </a:ext>
            </a:extLst>
          </p:cNvPr>
          <p:cNvSpPr txBox="1">
            <a:spLocks noChangeArrowheads="1"/>
          </p:cNvSpPr>
          <p:nvPr/>
        </p:nvSpPr>
        <p:spPr bwMode="auto">
          <a:xfrm>
            <a:off x="26988" y="6613525"/>
            <a:ext cx="2701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336699"/>
                </a:solidFill>
                <a:latin typeface="Helvetica" pitchFamily="2" charset="0"/>
              </a:rPr>
              <a:t>Operating System Concepts – 10</a:t>
            </a:r>
            <a:r>
              <a:rPr lang="en-US" altLang="en-US" sz="1000" b="1" baseline="30000">
                <a:solidFill>
                  <a:srgbClr val="336699"/>
                </a:solidFill>
                <a:latin typeface="Helvetica" pitchFamily="2" charset="0"/>
              </a:rPr>
              <a:t>h</a:t>
            </a:r>
            <a:r>
              <a:rPr lang="en-US" altLang="en-US" sz="1000" b="1">
                <a:solidFill>
                  <a:srgbClr val="336699"/>
                </a:solidFill>
                <a:latin typeface="Helvetica" pitchFamily="2" charset="0"/>
              </a:rPr>
              <a:t> Edition</a:t>
            </a:r>
          </a:p>
        </p:txBody>
      </p:sp>
      <p:pic>
        <p:nvPicPr>
          <p:cNvPr id="9" name="Picture 9" descr="dino_4">
            <a:extLst>
              <a:ext uri="{FF2B5EF4-FFF2-40B4-BE49-F238E27FC236}">
                <a16:creationId xmlns:a16="http://schemas.microsoft.com/office/drawing/2014/main" id="{6F57BE7D-8CFC-4E3D-B9D3-E99A00EC1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94A9A856-762E-4DC7-9B2F-F993E5BF7A0D}"/>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2481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44082"/>
                </a:solidFill>
              </a:defRPr>
            </a:lvl1pPr>
          </a:lstStyle>
          <a:p>
            <a:r>
              <a:rPr lang="en-US" dirty="0"/>
              <a:t>Click to edit Master title style</a:t>
            </a:r>
          </a:p>
        </p:txBody>
      </p:sp>
      <p:sp>
        <p:nvSpPr>
          <p:cNvPr id="3" name="Content Placeholder 2"/>
          <p:cNvSpPr>
            <a:spLocks noGrp="1"/>
          </p:cNvSpPr>
          <p:nvPr>
            <p:ph idx="1" hasCustomPrompt="1"/>
          </p:nvPr>
        </p:nvSpPr>
        <p:spPr>
          <a:xfrm>
            <a:off x="457200" y="1180730"/>
            <a:ext cx="7781925" cy="4953740"/>
          </a:xfrm>
        </p:spPr>
        <p:txBody>
          <a:bodyPr/>
          <a:lstStyle>
            <a:lvl1pPr>
              <a:defRPr>
                <a:solidFill>
                  <a:srgbClr val="244082"/>
                </a:solidFill>
                <a:latin typeface="Arial" panose="020B0604020202020204" pitchFamily="34" charset="0"/>
                <a:cs typeface="Arial" panose="020B0604020202020204" pitchFamily="34" charset="0"/>
              </a:defRPr>
            </a:lvl1pPr>
            <a:lvl2pPr>
              <a:defRPr>
                <a:solidFill>
                  <a:srgbClr val="244082"/>
                </a:solidFill>
                <a:latin typeface="Arial" panose="020B0604020202020204" pitchFamily="34" charset="0"/>
                <a:cs typeface="Arial" panose="020B0604020202020204" pitchFamily="34" charset="0"/>
              </a:defRPr>
            </a:lvl2pPr>
            <a:lvl3pPr>
              <a:defRPr>
                <a:solidFill>
                  <a:srgbClr val="244082"/>
                </a:solidFill>
                <a:latin typeface="Arial" panose="020B0604020202020204" pitchFamily="34" charset="0"/>
                <a:cs typeface="Arial" panose="020B0604020202020204" pitchFamily="34" charset="0"/>
              </a:defRPr>
            </a:lvl3pPr>
            <a:lvl4pPr>
              <a:defRPr>
                <a:solidFill>
                  <a:srgbClr val="244082"/>
                </a:solidFill>
                <a:latin typeface="Arial" panose="020B0604020202020204" pitchFamily="34" charset="0"/>
                <a:cs typeface="Arial" panose="020B0604020202020204" pitchFamily="34" charset="0"/>
              </a:defRPr>
            </a:lvl4pPr>
            <a:lvl5pPr>
              <a:defRPr>
                <a:solidFill>
                  <a:srgbClr val="244082"/>
                </a:solidFill>
                <a:latin typeface="Arial" panose="020B0604020202020204" pitchFamily="34" charset="0"/>
                <a:cs typeface="Arial" panose="020B0604020202020204" pitchFamily="34" charset="0"/>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457200" y="6356350"/>
            <a:ext cx="1859872" cy="365125"/>
          </a:xfrm>
        </p:spPr>
        <p:txBody>
          <a:bodyPr/>
          <a:lstStyle>
            <a:lvl1pPr algn="l">
              <a:defRPr sz="1200" smtClean="0">
                <a:solidFill>
                  <a:schemeClr val="tx1">
                    <a:tint val="75000"/>
                  </a:schemeClr>
                </a:solidFill>
              </a:defRPr>
            </a:lvl1pPr>
          </a:lstStyle>
          <a:p>
            <a:pPr>
              <a:defRPr/>
            </a:pPr>
            <a:fld id="{FC67EC09-C69E-41E5-A146-3FB7F7D626CC}" type="datetime1">
              <a:rPr lang="en-US" smtClean="0"/>
              <a:t>31/3/2021</a:t>
            </a:fld>
            <a:endParaRPr lang="sq-AL"/>
          </a:p>
        </p:txBody>
      </p:sp>
      <p:sp>
        <p:nvSpPr>
          <p:cNvPr id="5" name="Footer Placeholder 4"/>
          <p:cNvSpPr>
            <a:spLocks noGrp="1"/>
          </p:cNvSpPr>
          <p:nvPr>
            <p:ph type="ftr" sz="quarter" idx="11"/>
          </p:nvPr>
        </p:nvSpPr>
        <p:spPr>
          <a:xfrm>
            <a:off x="2759075" y="6356350"/>
            <a:ext cx="3625850" cy="365125"/>
          </a:xfrm>
        </p:spPr>
        <p:txBody>
          <a:bodyPr/>
          <a:lstStyle>
            <a:lvl1pPr algn="ctr">
              <a:defRPr sz="1200">
                <a:solidFill>
                  <a:schemeClr val="tx1">
                    <a:tint val="75000"/>
                  </a:schemeClr>
                </a:solidFill>
              </a:defRPr>
            </a:lvl1pPr>
          </a:lstStyle>
          <a:p>
            <a:pPr>
              <a:defRPr/>
            </a:pPr>
            <a:r>
              <a:rPr lang="sq-AL"/>
              <a:t>Sisteme Operative</a:t>
            </a:r>
            <a:endParaRPr lang="sq-AL" dirty="0"/>
          </a:p>
        </p:txBody>
      </p:sp>
      <p:sp>
        <p:nvSpPr>
          <p:cNvPr id="6" name="Slide Number Placeholder 5"/>
          <p:cNvSpPr>
            <a:spLocks noGrp="1"/>
          </p:cNvSpPr>
          <p:nvPr>
            <p:ph type="sldNum" sz="quarter" idx="12"/>
          </p:nvPr>
        </p:nvSpPr>
        <p:spPr>
          <a:xfrm>
            <a:off x="6405563" y="6356350"/>
            <a:ext cx="2338942" cy="365125"/>
          </a:xfrm>
        </p:spPr>
        <p:txBody>
          <a:bodyPr/>
          <a:lstStyle>
            <a:lvl1pPr algn="r">
              <a:defRPr sz="1200" smtClean="0">
                <a:solidFill>
                  <a:schemeClr val="tx1">
                    <a:tint val="75000"/>
                  </a:schemeClr>
                </a:solidFill>
              </a:defRPr>
            </a:lvl1pPr>
          </a:lstStyle>
          <a:p>
            <a:pPr>
              <a:defRPr/>
            </a:pPr>
            <a:fld id="{0648FB08-4681-45EF-99EA-DDD363053105}" type="slidenum">
              <a:rPr lang="sq-AL"/>
              <a:pPr>
                <a:defRPr/>
              </a:pPr>
              <a:t>‹#›</a:t>
            </a:fld>
            <a:endParaRPr lang="sq-AL" dirty="0"/>
          </a:p>
        </p:txBody>
      </p:sp>
    </p:spTree>
    <p:extLst>
      <p:ext uri="{BB962C8B-B14F-4D97-AF65-F5344CB8AC3E}">
        <p14:creationId xmlns:p14="http://schemas.microsoft.com/office/powerpoint/2010/main" val="2062870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075954"/>
            <a:ext cx="4387850" cy="5058516"/>
          </a:xfrm>
        </p:spPr>
        <p:txBody>
          <a:bodyPr/>
          <a:lstStyle>
            <a:lvl1pPr>
              <a:defRPr sz="2800">
                <a:solidFill>
                  <a:srgbClr val="244082"/>
                </a:solidFill>
                <a:latin typeface="Arial" panose="020B0604020202020204" pitchFamily="34" charset="0"/>
                <a:cs typeface="Arial" panose="020B0604020202020204" pitchFamily="34" charset="0"/>
              </a:defRPr>
            </a:lvl1pPr>
            <a:lvl2pPr>
              <a:defRPr sz="2400">
                <a:solidFill>
                  <a:srgbClr val="244082"/>
                </a:solidFill>
                <a:latin typeface="Arial" panose="020B0604020202020204" pitchFamily="34" charset="0"/>
                <a:cs typeface="Arial" panose="020B0604020202020204" pitchFamily="34" charset="0"/>
              </a:defRPr>
            </a:lvl2pPr>
            <a:lvl3pPr>
              <a:defRPr sz="2000">
                <a:solidFill>
                  <a:srgbClr val="244082"/>
                </a:solidFill>
                <a:latin typeface="Arial" panose="020B0604020202020204" pitchFamily="34" charset="0"/>
                <a:cs typeface="Arial" panose="020B0604020202020204" pitchFamily="34" charset="0"/>
              </a:defRPr>
            </a:lvl3pPr>
            <a:lvl4pPr>
              <a:defRPr sz="1800">
                <a:solidFill>
                  <a:srgbClr val="244082"/>
                </a:solidFill>
                <a:latin typeface="Arial" panose="020B0604020202020204" pitchFamily="34" charset="0"/>
                <a:cs typeface="Arial" panose="020B0604020202020204" pitchFamily="34" charset="0"/>
              </a:defRPr>
            </a:lvl4pPr>
            <a:lvl5pPr>
              <a:defRPr sz="1800">
                <a:solidFill>
                  <a:srgbClr val="244082"/>
                </a:solidFill>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97450" y="1075954"/>
            <a:ext cx="4038600" cy="5058516"/>
          </a:xfrm>
        </p:spPr>
        <p:txBody>
          <a:bodyPr/>
          <a:lstStyle>
            <a:lvl1pPr>
              <a:defRPr sz="2800">
                <a:solidFill>
                  <a:srgbClr val="244082"/>
                </a:solidFill>
                <a:latin typeface="Arial" panose="020B0604020202020204" pitchFamily="34" charset="0"/>
                <a:cs typeface="Arial" panose="020B0604020202020204" pitchFamily="34" charset="0"/>
              </a:defRPr>
            </a:lvl1pPr>
            <a:lvl2pPr>
              <a:defRPr sz="2400">
                <a:solidFill>
                  <a:srgbClr val="244082"/>
                </a:solidFill>
                <a:latin typeface="Arial" panose="020B0604020202020204" pitchFamily="34" charset="0"/>
                <a:cs typeface="Arial" panose="020B0604020202020204" pitchFamily="34" charset="0"/>
              </a:defRPr>
            </a:lvl2pPr>
            <a:lvl3pPr>
              <a:defRPr sz="2000">
                <a:solidFill>
                  <a:srgbClr val="244082"/>
                </a:solidFill>
                <a:latin typeface="Arial" panose="020B0604020202020204" pitchFamily="34" charset="0"/>
                <a:cs typeface="Arial" panose="020B0604020202020204" pitchFamily="34" charset="0"/>
              </a:defRPr>
            </a:lvl3pPr>
            <a:lvl4pPr>
              <a:defRPr sz="1800">
                <a:solidFill>
                  <a:srgbClr val="244082"/>
                </a:solidFill>
                <a:latin typeface="Arial" panose="020B0604020202020204" pitchFamily="34" charset="0"/>
                <a:cs typeface="Arial" panose="020B0604020202020204" pitchFamily="34" charset="0"/>
              </a:defRPr>
            </a:lvl4pPr>
            <a:lvl5pPr>
              <a:defRPr sz="1800">
                <a:solidFill>
                  <a:srgbClr val="244082"/>
                </a:solidFill>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457200" y="6356349"/>
            <a:ext cx="1975282" cy="365125"/>
          </a:xfrm>
        </p:spPr>
        <p:txBody>
          <a:bodyPr/>
          <a:lstStyle>
            <a:lvl1pPr algn="l">
              <a:defRPr sz="1200" smtClean="0">
                <a:solidFill>
                  <a:schemeClr val="tx1">
                    <a:tint val="75000"/>
                  </a:schemeClr>
                </a:solidFill>
              </a:defRPr>
            </a:lvl1pPr>
          </a:lstStyle>
          <a:p>
            <a:pPr>
              <a:defRPr/>
            </a:pPr>
            <a:fld id="{9AECB071-ACDB-4E54-B0F6-1A68B75078EF}" type="datetime1">
              <a:rPr lang="en-US" smtClean="0"/>
              <a:t>31/3/2021</a:t>
            </a:fld>
            <a:endParaRPr lang="sq-AL" dirty="0"/>
          </a:p>
        </p:txBody>
      </p:sp>
      <p:sp>
        <p:nvSpPr>
          <p:cNvPr id="6" name="Footer Placeholder 4"/>
          <p:cNvSpPr>
            <a:spLocks noGrp="1"/>
          </p:cNvSpPr>
          <p:nvPr>
            <p:ph type="ftr" sz="quarter" idx="11"/>
          </p:nvPr>
        </p:nvSpPr>
        <p:spPr>
          <a:xfrm>
            <a:off x="2759075" y="6356349"/>
            <a:ext cx="3625850" cy="365125"/>
          </a:xfrm>
        </p:spPr>
        <p:txBody>
          <a:bodyPr/>
          <a:lstStyle>
            <a:lvl1pPr algn="ctr">
              <a:defRPr sz="1200">
                <a:solidFill>
                  <a:schemeClr val="tx1">
                    <a:tint val="75000"/>
                  </a:schemeClr>
                </a:solidFill>
              </a:defRPr>
            </a:lvl1pPr>
          </a:lstStyle>
          <a:p>
            <a:pPr>
              <a:defRPr/>
            </a:pPr>
            <a:r>
              <a:rPr lang="sq-AL"/>
              <a:t>Sisteme Operative</a:t>
            </a:r>
            <a:endParaRPr lang="sq-AL" dirty="0"/>
          </a:p>
        </p:txBody>
      </p:sp>
      <p:sp>
        <p:nvSpPr>
          <p:cNvPr id="7" name="Slide Number Placeholder 5"/>
          <p:cNvSpPr>
            <a:spLocks noGrp="1"/>
          </p:cNvSpPr>
          <p:nvPr>
            <p:ph type="sldNum" sz="quarter" idx="12"/>
          </p:nvPr>
        </p:nvSpPr>
        <p:spPr>
          <a:xfrm>
            <a:off x="7202488" y="6356350"/>
            <a:ext cx="1833562" cy="365125"/>
          </a:xfrm>
        </p:spPr>
        <p:txBody>
          <a:bodyPr/>
          <a:lstStyle>
            <a:lvl1pPr algn="r">
              <a:defRPr sz="1200" smtClean="0">
                <a:solidFill>
                  <a:schemeClr val="tx1">
                    <a:tint val="75000"/>
                  </a:schemeClr>
                </a:solidFill>
              </a:defRPr>
            </a:lvl1pPr>
          </a:lstStyle>
          <a:p>
            <a:pPr>
              <a:defRPr/>
            </a:pPr>
            <a:fld id="{0648FB08-4681-45EF-99EA-DDD363053105}" type="slidenum">
              <a:rPr lang="sq-AL"/>
              <a:pPr>
                <a:defRPr/>
              </a:pPr>
              <a:t>‹#›</a:t>
            </a:fld>
            <a:endParaRPr lang="sq-AL" dirty="0"/>
          </a:p>
        </p:txBody>
      </p:sp>
    </p:spTree>
    <p:extLst>
      <p:ext uri="{BB962C8B-B14F-4D97-AF65-F5344CB8AC3E}">
        <p14:creationId xmlns:p14="http://schemas.microsoft.com/office/powerpoint/2010/main" val="220684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62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31.3.2021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358552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31.3.2021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153053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31.3.2021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22275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31.3.2021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396703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31.3.2021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25341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7813"/>
            <a:ext cx="77819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sq-AL" altLang="en-US" noProof="0" dirty="0" err="1"/>
              <a:t>Click</a:t>
            </a:r>
            <a:r>
              <a:rPr lang="sq-AL" altLang="en-US" noProof="0" dirty="0"/>
              <a:t> to </a:t>
            </a:r>
            <a:r>
              <a:rPr lang="sq-AL" altLang="en-US" noProof="0" dirty="0" err="1"/>
              <a:t>edit</a:t>
            </a:r>
            <a:r>
              <a:rPr lang="sq-AL" altLang="en-US" noProof="0" dirty="0"/>
              <a:t> </a:t>
            </a:r>
            <a:r>
              <a:rPr lang="sq-AL" altLang="en-US" noProof="0" dirty="0" err="1"/>
              <a:t>Master</a:t>
            </a:r>
            <a:r>
              <a:rPr lang="sq-AL" altLang="en-US" noProof="0" dirty="0"/>
              <a:t> </a:t>
            </a:r>
            <a:r>
              <a:rPr lang="sq-AL" altLang="en-US" noProof="0" dirty="0" err="1"/>
              <a:t>title</a:t>
            </a:r>
            <a:r>
              <a:rPr lang="sq-AL" altLang="en-US" noProof="0" dirty="0"/>
              <a:t> </a:t>
            </a:r>
            <a:r>
              <a:rPr lang="sq-AL" altLang="en-US" noProof="0" dirty="0" err="1"/>
              <a:t>style</a:t>
            </a:r>
            <a:endParaRPr lang="sq-AL" altLang="en-US" noProof="0" dirty="0"/>
          </a:p>
        </p:txBody>
      </p:sp>
      <p:sp>
        <p:nvSpPr>
          <p:cNvPr id="1027" name="Rectangle 4"/>
          <p:cNvSpPr>
            <a:spLocks noGrp="1" noChangeArrowheads="1"/>
          </p:cNvSpPr>
          <p:nvPr>
            <p:ph type="body" idx="1"/>
          </p:nvPr>
        </p:nvSpPr>
        <p:spPr bwMode="auto">
          <a:xfrm>
            <a:off x="457200" y="1131888"/>
            <a:ext cx="7781925" cy="5055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q-AL" altLang="en-US" noProof="0" dirty="0" err="1"/>
              <a:t>Click</a:t>
            </a:r>
            <a:r>
              <a:rPr lang="sq-AL" altLang="en-US" noProof="0" dirty="0"/>
              <a:t> to </a:t>
            </a:r>
            <a:r>
              <a:rPr lang="sq-AL" altLang="en-US" noProof="0" dirty="0" err="1"/>
              <a:t>edit</a:t>
            </a:r>
            <a:r>
              <a:rPr lang="sq-AL" altLang="en-US" noProof="0" dirty="0"/>
              <a:t> </a:t>
            </a:r>
            <a:r>
              <a:rPr lang="sq-AL" altLang="en-US" noProof="0" dirty="0" err="1"/>
              <a:t>Master</a:t>
            </a:r>
            <a:r>
              <a:rPr lang="sq-AL" altLang="en-US" noProof="0" dirty="0"/>
              <a:t> </a:t>
            </a:r>
            <a:r>
              <a:rPr lang="sq-AL" altLang="en-US" noProof="0" dirty="0" err="1"/>
              <a:t>text</a:t>
            </a:r>
            <a:r>
              <a:rPr lang="sq-AL" altLang="en-US" noProof="0" dirty="0"/>
              <a:t> </a:t>
            </a:r>
            <a:r>
              <a:rPr lang="sq-AL" altLang="en-US" noProof="0" dirty="0" err="1"/>
              <a:t>styles</a:t>
            </a:r>
            <a:endParaRPr lang="sq-AL" altLang="en-US" noProof="0" dirty="0"/>
          </a:p>
          <a:p>
            <a:pPr lvl="1"/>
            <a:r>
              <a:rPr lang="sq-AL" altLang="en-US" noProof="0" dirty="0" err="1"/>
              <a:t>Second</a:t>
            </a:r>
            <a:r>
              <a:rPr lang="sq-AL" altLang="en-US" noProof="0" dirty="0"/>
              <a:t> </a:t>
            </a:r>
            <a:r>
              <a:rPr lang="sq-AL" altLang="en-US" noProof="0" dirty="0" err="1"/>
              <a:t>level</a:t>
            </a:r>
            <a:endParaRPr lang="sq-AL" altLang="en-US" noProof="0" dirty="0"/>
          </a:p>
          <a:p>
            <a:pPr lvl="2"/>
            <a:r>
              <a:rPr lang="sq-AL" altLang="en-US" noProof="0" dirty="0" err="1"/>
              <a:t>Third</a:t>
            </a:r>
            <a:r>
              <a:rPr lang="sq-AL" altLang="en-US" noProof="0" dirty="0"/>
              <a:t> </a:t>
            </a:r>
            <a:r>
              <a:rPr lang="sq-AL" altLang="en-US" noProof="0" dirty="0" err="1"/>
              <a:t>level</a:t>
            </a:r>
            <a:endParaRPr lang="sq-AL" altLang="en-US" noProof="0" dirty="0"/>
          </a:p>
          <a:p>
            <a:pPr lvl="3"/>
            <a:r>
              <a:rPr lang="sq-AL" altLang="en-US" noProof="0" dirty="0" err="1"/>
              <a:t>Fourth</a:t>
            </a:r>
            <a:r>
              <a:rPr lang="sq-AL" altLang="en-US" noProof="0" dirty="0"/>
              <a:t> </a:t>
            </a:r>
            <a:r>
              <a:rPr lang="sq-AL" altLang="en-US" noProof="0" dirty="0" err="1"/>
              <a:t>level</a:t>
            </a:r>
            <a:endParaRPr lang="sq-AL" altLang="en-US" noProof="0" dirty="0"/>
          </a:p>
          <a:p>
            <a:pPr lvl="4"/>
            <a:r>
              <a:rPr lang="sq-AL" altLang="en-US" noProof="0" dirty="0" err="1"/>
              <a:t>Fifth</a:t>
            </a:r>
            <a:r>
              <a:rPr lang="sq-AL" altLang="en-US" noProof="0" dirty="0"/>
              <a:t> </a:t>
            </a:r>
            <a:r>
              <a:rPr lang="sq-AL" altLang="en-US" noProof="0" dirty="0" err="1"/>
              <a:t>level</a:t>
            </a:r>
            <a:endParaRPr lang="sq-AL" altLang="en-US" noProof="0" dirty="0"/>
          </a:p>
        </p:txBody>
      </p:sp>
      <p:sp>
        <p:nvSpPr>
          <p:cNvPr id="1028" name="Rectangle 5"/>
          <p:cNvSpPr>
            <a:spLocks noChangeArrowheads="1"/>
          </p:cNvSpPr>
          <p:nvPr/>
        </p:nvSpPr>
        <p:spPr bwMode="auto">
          <a:xfrm>
            <a:off x="0" y="0"/>
            <a:ext cx="228600" cy="2286000"/>
          </a:xfrm>
          <a:prstGeom prst="rect">
            <a:avLst/>
          </a:prstGeom>
          <a:solidFill>
            <a:srgbClr val="244082"/>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29" name="Line 6"/>
          <p:cNvSpPr>
            <a:spLocks noChangeShapeType="1"/>
          </p:cNvSpPr>
          <p:nvPr/>
        </p:nvSpPr>
        <p:spPr bwMode="auto">
          <a:xfrm flipV="1">
            <a:off x="457200" y="854075"/>
            <a:ext cx="7781925" cy="6350"/>
          </a:xfrm>
          <a:prstGeom prst="line">
            <a:avLst/>
          </a:prstGeom>
          <a:noFill/>
          <a:ln w="19050">
            <a:solidFill>
              <a:srgbClr val="244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p:cNvSpPr>
            <a:spLocks noChangeArrowheads="1"/>
          </p:cNvSpPr>
          <p:nvPr/>
        </p:nvSpPr>
        <p:spPr bwMode="auto">
          <a:xfrm>
            <a:off x="0" y="2286000"/>
            <a:ext cx="228600" cy="2286000"/>
          </a:xfrm>
          <a:prstGeom prst="rect">
            <a:avLst/>
          </a:prstGeom>
          <a:solidFill>
            <a:schemeClr val="bg1">
              <a:lumMod val="75000"/>
            </a:schemeClr>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2" name="Rectangle 8"/>
          <p:cNvSpPr>
            <a:spLocks noChangeArrowheads="1"/>
          </p:cNvSpPr>
          <p:nvPr/>
        </p:nvSpPr>
        <p:spPr bwMode="auto">
          <a:xfrm>
            <a:off x="0" y="4572000"/>
            <a:ext cx="228600" cy="2286000"/>
          </a:xfrm>
          <a:prstGeom prst="rect">
            <a:avLst/>
          </a:prstGeom>
          <a:solidFill>
            <a:srgbClr val="244082"/>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pic>
        <p:nvPicPr>
          <p:cNvPr id="1032" name="Picture 12"/>
          <p:cNvPicPr>
            <a:picLocks noChangeAspect="1"/>
          </p:cNvPicPr>
          <p:nvPr userDrawn="1"/>
        </p:nvPicPr>
        <p:blipFill>
          <a:blip r:embed="rId19"/>
          <a:stretch>
            <a:fillRect/>
          </a:stretch>
        </p:blipFill>
        <p:spPr bwMode="auto">
          <a:xfrm>
            <a:off x="8239125" y="35718"/>
            <a:ext cx="7889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Date Placeholder 3"/>
          <p:cNvSpPr>
            <a:spLocks noGrp="1"/>
          </p:cNvSpPr>
          <p:nvPr>
            <p:ph type="dt" sz="half" idx="2"/>
          </p:nvPr>
        </p:nvSpPr>
        <p:spPr>
          <a:xfrm>
            <a:off x="457200" y="6356350"/>
            <a:ext cx="221497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6A6C60EB-116B-4150-959A-20AA0325FF57}" type="datetime1">
              <a:rPr lang="en-US" smtClean="0"/>
              <a:t>31/3/2021</a:t>
            </a:fld>
            <a:endParaRPr lang="sq-AL"/>
          </a:p>
        </p:txBody>
      </p:sp>
      <p:sp>
        <p:nvSpPr>
          <p:cNvPr id="15" name="Footer Placeholder 4"/>
          <p:cNvSpPr>
            <a:spLocks noGrp="1"/>
          </p:cNvSpPr>
          <p:nvPr>
            <p:ph type="ftr" sz="quarter" idx="3"/>
          </p:nvPr>
        </p:nvSpPr>
        <p:spPr>
          <a:xfrm>
            <a:off x="3119437" y="6356350"/>
            <a:ext cx="290512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err="1"/>
              <a:t>Sisteme</a:t>
            </a:r>
            <a:r>
              <a:rPr lang="en-US" dirty="0"/>
              <a:t> Operative</a:t>
            </a:r>
            <a:endParaRPr lang="sq-AL" dirty="0"/>
          </a:p>
        </p:txBody>
      </p:sp>
      <p:sp>
        <p:nvSpPr>
          <p:cNvPr id="16" name="Slide Number Placeholder 5"/>
          <p:cNvSpPr>
            <a:spLocks noGrp="1"/>
          </p:cNvSpPr>
          <p:nvPr>
            <p:ph type="sldNum" sz="quarter" idx="4"/>
          </p:nvPr>
        </p:nvSpPr>
        <p:spPr>
          <a:xfrm>
            <a:off x="6428559" y="6356349"/>
            <a:ext cx="2449112"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EF146F42-DC5F-4893-ABED-FF58ABDBC945}" type="slidenum">
              <a:rPr lang="sq-AL"/>
              <a:pPr>
                <a:defRPr/>
              </a:pPr>
              <a:t>‹#›</a:t>
            </a:fld>
            <a:endParaRPr lang="sq-AL" dirty="0"/>
          </a:p>
        </p:txBody>
      </p:sp>
    </p:spTree>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 id="2147483997" r:id="rId17"/>
  </p:sldLayoutIdLst>
  <p:hf hdr="0"/>
  <p:txStyles>
    <p:titleStyle>
      <a:lvl1pPr algn="l" rtl="0" eaLnBrk="0" fontAlgn="base" hangingPunct="0">
        <a:spcBef>
          <a:spcPct val="0"/>
        </a:spcBef>
        <a:spcAft>
          <a:spcPct val="0"/>
        </a:spcAft>
        <a:defRPr sz="3200" b="1">
          <a:solidFill>
            <a:srgbClr val="244082"/>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002060"/>
        </a:buClr>
        <a:buSzPct val="90000"/>
        <a:buFont typeface="Wingdings" panose="05000000000000000000" pitchFamily="2" charset="2"/>
        <a:buChar char="Ø"/>
        <a:defRPr kumimoji="1">
          <a:solidFill>
            <a:srgbClr val="244082"/>
          </a:solidFill>
          <a:latin typeface="+mj-lt"/>
          <a:ea typeface="MS PGothic" pitchFamily="34" charset="-128"/>
          <a:cs typeface="ＭＳ Ｐゴシック" charset="-128"/>
        </a:defRPr>
      </a:lvl1pPr>
      <a:lvl2pPr marL="742950" indent="-285750" algn="l" rtl="0" eaLnBrk="0" fontAlgn="base" hangingPunct="0">
        <a:spcBef>
          <a:spcPct val="35000"/>
        </a:spcBef>
        <a:spcAft>
          <a:spcPct val="0"/>
        </a:spcAft>
        <a:buClr>
          <a:srgbClr val="002060"/>
        </a:buClr>
        <a:buSzPct val="80000"/>
        <a:buFont typeface="Wingdings" panose="05000000000000000000" pitchFamily="2" charset="2"/>
        <a:buChar char="q"/>
        <a:defRPr kumimoji="1">
          <a:solidFill>
            <a:srgbClr val="244082"/>
          </a:solidFill>
          <a:latin typeface="+mj-lt"/>
          <a:ea typeface="MS PGothic" pitchFamily="34" charset="-128"/>
        </a:defRPr>
      </a:lvl2pPr>
      <a:lvl3pPr marL="10858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mn-lt"/>
          <a:ea typeface="MS PGothic" pitchFamily="34" charset="-128"/>
        </a:defRPr>
      </a:lvl3pPr>
      <a:lvl4pPr marL="14287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mn-lt"/>
          <a:ea typeface="MS PGothic" pitchFamily="34" charset="-128"/>
        </a:defRPr>
      </a:lvl4pPr>
      <a:lvl5pPr marL="17716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30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69E77BD-F295-4D5C-88FB-9C1F0C2DF6D3}"/>
              </a:ext>
            </a:extLst>
          </p:cNvPr>
          <p:cNvSpPr>
            <a:spLocks noGrp="1" noChangeArrowheads="1"/>
          </p:cNvSpPr>
          <p:nvPr>
            <p:ph type="title" idx="4294967295"/>
          </p:nvPr>
        </p:nvSpPr>
        <p:spPr>
          <a:xfrm>
            <a:off x="965200" y="201613"/>
            <a:ext cx="8126413" cy="576262"/>
          </a:xfrm>
        </p:spPr>
        <p:txBody>
          <a:bodyPr/>
          <a:lstStyle/>
          <a:p>
            <a:r>
              <a:rPr lang="en-US" altLang="en-US" dirty="0"/>
              <a:t>What Operating Systems Do (Cont.)</a:t>
            </a:r>
          </a:p>
        </p:txBody>
      </p:sp>
      <p:sp>
        <p:nvSpPr>
          <p:cNvPr id="15363" name="Content Placeholder 2">
            <a:extLst>
              <a:ext uri="{FF2B5EF4-FFF2-40B4-BE49-F238E27FC236}">
                <a16:creationId xmlns:a16="http://schemas.microsoft.com/office/drawing/2014/main" id="{CFEE02D0-0B66-42F3-A811-C29D1CE4B68A}"/>
              </a:ext>
            </a:extLst>
          </p:cNvPr>
          <p:cNvSpPr>
            <a:spLocks noGrp="1" noChangeArrowheads="1"/>
          </p:cNvSpPr>
          <p:nvPr>
            <p:ph idx="4294967295"/>
          </p:nvPr>
        </p:nvSpPr>
        <p:spPr>
          <a:xfrm>
            <a:off x="746125" y="1120775"/>
            <a:ext cx="7940675" cy="4530725"/>
          </a:xfrm>
        </p:spPr>
        <p:txBody>
          <a:bodyPr/>
          <a:lstStyle/>
          <a:p>
            <a:r>
              <a:rPr lang="en-US" altLang="en-US" dirty="0"/>
              <a:t>Users of dedicate systems such as </a:t>
            </a:r>
            <a:r>
              <a:rPr lang="en-US" altLang="en-US" b="1" dirty="0">
                <a:solidFill>
                  <a:srgbClr val="006699"/>
                </a:solidFill>
                <a:latin typeface="+mj-lt"/>
              </a:rPr>
              <a:t>workstations</a:t>
            </a:r>
            <a:r>
              <a:rPr lang="en-US" altLang="en-US" dirty="0"/>
              <a:t> have dedicated resources but frequently use shared resources from </a:t>
            </a:r>
            <a:r>
              <a:rPr lang="en-US" altLang="en-US" b="1" dirty="0">
                <a:solidFill>
                  <a:srgbClr val="006699"/>
                </a:solidFill>
                <a:latin typeface="+mj-lt"/>
              </a:rPr>
              <a:t>servers</a:t>
            </a:r>
          </a:p>
          <a:p>
            <a:r>
              <a:rPr lang="en-US" altLang="en-US" dirty="0">
                <a:solidFill>
                  <a:srgbClr val="000000"/>
                </a:solidFill>
              </a:rPr>
              <a:t>Mobile devices like smartphones and tables are resource poor,  optimized for usability and battery life</a:t>
            </a:r>
          </a:p>
          <a:p>
            <a:pPr lvl="1"/>
            <a:r>
              <a:rPr lang="en-US" altLang="en-US" dirty="0">
                <a:solidFill>
                  <a:srgbClr val="000000"/>
                </a:solidFill>
              </a:rPr>
              <a:t>Mobile user interfaces such as touch screens, voice recognition</a:t>
            </a:r>
          </a:p>
          <a:p>
            <a:r>
              <a:rPr lang="en-US" altLang="en-US" dirty="0">
                <a:solidFill>
                  <a:srgbClr val="000000"/>
                </a:solidFill>
              </a:rPr>
              <a:t>Some computers have little or no user interface, such as embedded computers in devices and automobiles</a:t>
            </a:r>
          </a:p>
          <a:p>
            <a:pPr lvl="1"/>
            <a:r>
              <a:rPr lang="en-US" altLang="en-US" dirty="0">
                <a:solidFill>
                  <a:srgbClr val="000000"/>
                </a:solidFill>
              </a:rPr>
              <a:t>Run primarily without user intervention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CEB20E3-5741-425B-8E23-5A7CB7B0B6E0}"/>
              </a:ext>
            </a:extLst>
          </p:cNvPr>
          <p:cNvSpPr>
            <a:spLocks noGrp="1" noChangeArrowheads="1"/>
          </p:cNvSpPr>
          <p:nvPr>
            <p:ph type="title" idx="4294967295"/>
          </p:nvPr>
        </p:nvSpPr>
        <p:spPr>
          <a:xfrm>
            <a:off x="1176338" y="195263"/>
            <a:ext cx="7342187" cy="576262"/>
          </a:xfrm>
        </p:spPr>
        <p:txBody>
          <a:bodyPr/>
          <a:lstStyle/>
          <a:p>
            <a:pPr eaLnBrk="1" hangingPunct="1"/>
            <a:r>
              <a:rPr lang="en-US" altLang="en-US" dirty="0"/>
              <a:t>Term OS Covers Many Roles</a:t>
            </a:r>
          </a:p>
        </p:txBody>
      </p:sp>
      <p:sp>
        <p:nvSpPr>
          <p:cNvPr id="16387" name="Rectangle 3">
            <a:extLst>
              <a:ext uri="{FF2B5EF4-FFF2-40B4-BE49-F238E27FC236}">
                <a16:creationId xmlns:a16="http://schemas.microsoft.com/office/drawing/2014/main" id="{BA616C95-31EB-4384-984E-E8D92B883E14}"/>
              </a:ext>
            </a:extLst>
          </p:cNvPr>
          <p:cNvSpPr>
            <a:spLocks noGrp="1" noChangeArrowheads="1"/>
          </p:cNvSpPr>
          <p:nvPr>
            <p:ph type="body" idx="4294967295"/>
          </p:nvPr>
        </p:nvSpPr>
        <p:spPr>
          <a:xfrm>
            <a:off x="755650" y="1128404"/>
            <a:ext cx="6822197" cy="4192622"/>
          </a:xfrm>
        </p:spPr>
        <p:txBody>
          <a:bodyPr/>
          <a:lstStyle/>
          <a:p>
            <a:r>
              <a:rPr lang="en-US" altLang="en-US" dirty="0"/>
              <a:t>Because of myriad designs and uses of OSes</a:t>
            </a:r>
          </a:p>
          <a:p>
            <a:r>
              <a:rPr lang="en-US" altLang="en-US" dirty="0"/>
              <a:t>Present in toasters through ships, spacecraft, game machines, TVs and industrial control systems</a:t>
            </a:r>
          </a:p>
          <a:p>
            <a:r>
              <a:rPr lang="en-US" altLang="en-US" dirty="0"/>
              <a:t>Born when fixed use computers for military became more general purpose and needed resource management and program control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ED09A12-D842-4736-945B-046894987E3B}"/>
              </a:ext>
            </a:extLst>
          </p:cNvPr>
          <p:cNvSpPr>
            <a:spLocks noGrp="1" noChangeArrowheads="1"/>
          </p:cNvSpPr>
          <p:nvPr>
            <p:ph type="title" idx="4294967295"/>
          </p:nvPr>
        </p:nvSpPr>
        <p:spPr>
          <a:xfrm>
            <a:off x="1033463" y="198438"/>
            <a:ext cx="7532687" cy="576262"/>
          </a:xfrm>
        </p:spPr>
        <p:txBody>
          <a:bodyPr/>
          <a:lstStyle/>
          <a:p>
            <a:pPr eaLnBrk="1" hangingPunct="1"/>
            <a:r>
              <a:rPr lang="en-US" altLang="en-US" dirty="0"/>
              <a:t>Operating System Definition</a:t>
            </a:r>
          </a:p>
        </p:txBody>
      </p:sp>
      <p:sp>
        <p:nvSpPr>
          <p:cNvPr id="18435" name="Rectangle 3">
            <a:extLst>
              <a:ext uri="{FF2B5EF4-FFF2-40B4-BE49-F238E27FC236}">
                <a16:creationId xmlns:a16="http://schemas.microsoft.com/office/drawing/2014/main" id="{7BF6D041-5778-4E18-B7CE-FFE8B9C424AE}"/>
              </a:ext>
            </a:extLst>
          </p:cNvPr>
          <p:cNvSpPr>
            <a:spLocks noGrp="1" noChangeArrowheads="1"/>
          </p:cNvSpPr>
          <p:nvPr>
            <p:ph type="body" idx="4294967295"/>
          </p:nvPr>
        </p:nvSpPr>
        <p:spPr>
          <a:xfrm>
            <a:off x="784225" y="1082403"/>
            <a:ext cx="7989661" cy="4728482"/>
          </a:xfrm>
        </p:spPr>
        <p:txBody>
          <a:bodyPr/>
          <a:lstStyle/>
          <a:p>
            <a:r>
              <a:rPr lang="en-US" altLang="en-US" dirty="0"/>
              <a:t>No universally accepted definition</a:t>
            </a:r>
          </a:p>
          <a:p>
            <a:r>
              <a:rPr lang="ja-JP" altLang="en-US" dirty="0"/>
              <a:t>“</a:t>
            </a:r>
            <a:r>
              <a:rPr lang="en-US" altLang="ja-JP" dirty="0"/>
              <a:t>Everything a vendor ships when you order an operating system</a:t>
            </a:r>
            <a:r>
              <a:rPr lang="ja-JP" altLang="en-US" dirty="0"/>
              <a:t>”</a:t>
            </a:r>
            <a:r>
              <a:rPr lang="en-US" altLang="ja-JP" dirty="0"/>
              <a:t> is a good approximation</a:t>
            </a:r>
          </a:p>
          <a:p>
            <a:pPr lvl="1"/>
            <a:r>
              <a:rPr lang="en-US" altLang="en-US" dirty="0"/>
              <a:t>But varies wildly</a:t>
            </a:r>
          </a:p>
          <a:p>
            <a:r>
              <a:rPr lang="ja-JP" altLang="en-US" dirty="0"/>
              <a:t>“</a:t>
            </a:r>
            <a:r>
              <a:rPr lang="en-US" altLang="ja-JP" dirty="0"/>
              <a:t>The one program running at all times on the computer</a:t>
            </a:r>
            <a:r>
              <a:rPr lang="ja-JP" altLang="en-US" dirty="0"/>
              <a:t>”</a:t>
            </a:r>
            <a:r>
              <a:rPr lang="en-US" altLang="ja-JP" dirty="0"/>
              <a:t> is the </a:t>
            </a:r>
            <a:r>
              <a:rPr lang="en-US" altLang="ja-JP" b="1" dirty="0">
                <a:solidFill>
                  <a:srgbClr val="006699"/>
                </a:solidFill>
                <a:latin typeface="+mj-lt"/>
              </a:rPr>
              <a:t>kernel</a:t>
            </a:r>
            <a:r>
              <a:rPr lang="en-US" altLang="ja-JP" b="1" dirty="0">
                <a:solidFill>
                  <a:srgbClr val="3366FF"/>
                </a:solidFill>
              </a:rPr>
              <a:t>, </a:t>
            </a:r>
            <a:r>
              <a:rPr lang="en-US" altLang="ja-JP" dirty="0"/>
              <a:t>which is part of the operating system</a:t>
            </a:r>
          </a:p>
          <a:p>
            <a:r>
              <a:rPr lang="en-US" altLang="ja-JP" dirty="0"/>
              <a:t>Everything else is either</a:t>
            </a:r>
          </a:p>
          <a:p>
            <a:pPr lvl="1"/>
            <a:r>
              <a:rPr lang="en-US" altLang="ja-JP" dirty="0"/>
              <a:t>A </a:t>
            </a:r>
            <a:r>
              <a:rPr lang="en-US" altLang="ja-JP" b="1" dirty="0">
                <a:solidFill>
                  <a:srgbClr val="006699"/>
                </a:solidFill>
                <a:latin typeface="+mj-lt"/>
              </a:rPr>
              <a:t>system program</a:t>
            </a:r>
            <a:r>
              <a:rPr lang="en-US" altLang="ja-JP" b="1" dirty="0">
                <a:solidFill>
                  <a:srgbClr val="3366FF"/>
                </a:solidFill>
              </a:rPr>
              <a:t> </a:t>
            </a:r>
            <a:r>
              <a:rPr lang="en-US" altLang="ja-JP" dirty="0"/>
              <a:t>(ships with the operating system, but not part of the kernel) , or</a:t>
            </a:r>
          </a:p>
          <a:p>
            <a:pPr lvl="1"/>
            <a:r>
              <a:rPr lang="en-US" altLang="ja-JP" dirty="0"/>
              <a:t>An </a:t>
            </a:r>
            <a:r>
              <a:rPr lang="en-US" altLang="ja-JP" b="1" dirty="0">
                <a:solidFill>
                  <a:srgbClr val="006699"/>
                </a:solidFill>
                <a:latin typeface="+mj-lt"/>
              </a:rPr>
              <a:t>application program</a:t>
            </a:r>
            <a:r>
              <a:rPr lang="en-US" altLang="ja-JP" dirty="0"/>
              <a:t>, all programs not associated with the operating system</a:t>
            </a:r>
          </a:p>
          <a:p>
            <a:r>
              <a:rPr lang="en-US" altLang="en-US" dirty="0"/>
              <a:t>Today’s OSes for general purpose and mobile computing also include </a:t>
            </a:r>
            <a:r>
              <a:rPr lang="en-US" altLang="en-US" b="1" dirty="0">
                <a:solidFill>
                  <a:srgbClr val="006699"/>
                </a:solidFill>
                <a:latin typeface="+mj-lt"/>
              </a:rPr>
              <a:t>middleware</a:t>
            </a:r>
            <a:r>
              <a:rPr lang="en-US" altLang="en-US" dirty="0"/>
              <a:t> – a set of software frameworks that provide addition services to application developers such as databases, multimedia, graphics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6334E2B-E53E-40B6-95AC-130B7A6B180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2736850"/>
            <a:ext cx="8267700" cy="609600"/>
          </a:xfrm>
        </p:spPr>
        <p:txBody>
          <a:bodyPr/>
          <a:lstStyle/>
          <a:p>
            <a:pPr>
              <a:defRPr/>
            </a:pPr>
            <a:r>
              <a:rPr lang="en-US" altLang="en-US" dirty="0">
                <a:effectLst>
                  <a:outerShdw blurRad="38100" dist="38100" dir="2700000" algn="tl">
                    <a:srgbClr val="C0C0C0"/>
                  </a:outerShdw>
                </a:effectLst>
              </a:rPr>
              <a:t>Overview of Computer System Structure</a:t>
            </a:r>
          </a:p>
        </p:txBody>
      </p:sp>
      <p:sp>
        <p:nvSpPr>
          <p:cNvPr id="11267" name="Rectangle 3"/>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pPr>
            <a:endParaRPr kumimoji="1"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0E04BB2-CAE4-47E7-A8ED-B827B1313F1C}"/>
              </a:ext>
            </a:extLst>
          </p:cNvPr>
          <p:cNvSpPr>
            <a:spLocks noGrp="1" noChangeArrowheads="1"/>
          </p:cNvSpPr>
          <p:nvPr>
            <p:ph type="title" idx="4294967295"/>
          </p:nvPr>
        </p:nvSpPr>
        <p:spPr>
          <a:xfrm>
            <a:off x="868363" y="214313"/>
            <a:ext cx="7639050" cy="576262"/>
          </a:xfrm>
        </p:spPr>
        <p:txBody>
          <a:bodyPr/>
          <a:lstStyle/>
          <a:p>
            <a:pPr eaLnBrk="1" hangingPunct="1"/>
            <a:r>
              <a:rPr lang="en-US" altLang="en-US"/>
              <a:t>Computer System Organization</a:t>
            </a:r>
          </a:p>
        </p:txBody>
      </p:sp>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774700" y="1026160"/>
            <a:ext cx="7639050" cy="4555173"/>
          </a:xfrm>
        </p:spPr>
        <p:txBody>
          <a:bodyPr/>
          <a:lstStyle/>
          <a:p>
            <a:r>
              <a:rPr lang="en-US" altLang="en-US" dirty="0"/>
              <a:t>Computer-system operation</a:t>
            </a:r>
          </a:p>
          <a:p>
            <a:pPr lvl="1"/>
            <a:r>
              <a:rPr lang="en-US" altLang="en-US" dirty="0"/>
              <a:t>One or more CPUs, device controllers connect through common </a:t>
            </a:r>
            <a:r>
              <a:rPr lang="en-US" altLang="en-US" b="1" dirty="0">
                <a:solidFill>
                  <a:srgbClr val="006699"/>
                </a:solidFill>
                <a:latin typeface="+mj-lt"/>
              </a:rPr>
              <a:t>bus</a:t>
            </a:r>
            <a:r>
              <a:rPr lang="en-US" altLang="en-US" dirty="0"/>
              <a:t> providing access to shared memory</a:t>
            </a:r>
          </a:p>
          <a:p>
            <a:pPr lvl="1"/>
            <a:r>
              <a:rPr lang="en-US" altLang="en-US" dirty="0"/>
              <a:t>Concurrent execution of CPUs and devices competing for memory cycles</a:t>
            </a:r>
          </a:p>
          <a:p>
            <a:pPr lvl="1"/>
            <a:endParaRPr lang="en-US" altLang="en-US" dirty="0"/>
          </a:p>
        </p:txBody>
      </p:sp>
      <p:pic>
        <p:nvPicPr>
          <p:cNvPr id="20484" name="Picture 2">
            <a:extLst>
              <a:ext uri="{FF2B5EF4-FFF2-40B4-BE49-F238E27FC236}">
                <a16:creationId xmlns:a16="http://schemas.microsoft.com/office/drawing/2014/main" id="{D0CB787C-9399-460E-B386-5CC6E6714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088" y="2844800"/>
            <a:ext cx="621665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633364A-2762-4B99-8AB9-6D18C2AFCC68}"/>
              </a:ext>
            </a:extLst>
          </p:cNvPr>
          <p:cNvSpPr>
            <a:spLocks noGrp="1" noChangeArrowheads="1"/>
          </p:cNvSpPr>
          <p:nvPr>
            <p:ph type="title" idx="4294967295"/>
          </p:nvPr>
        </p:nvSpPr>
        <p:spPr>
          <a:xfrm>
            <a:off x="885825" y="220663"/>
            <a:ext cx="7605713" cy="576262"/>
          </a:xfrm>
        </p:spPr>
        <p:txBody>
          <a:bodyPr/>
          <a:lstStyle/>
          <a:p>
            <a:pPr eaLnBrk="1" hangingPunct="1"/>
            <a:r>
              <a:rPr lang="en-US" altLang="en-US"/>
              <a:t>Computer-System Operation</a:t>
            </a:r>
          </a:p>
        </p:txBody>
      </p:sp>
      <p:sp>
        <p:nvSpPr>
          <p:cNvPr id="22531" name="Rectangle 3">
            <a:extLst>
              <a:ext uri="{FF2B5EF4-FFF2-40B4-BE49-F238E27FC236}">
                <a16:creationId xmlns:a16="http://schemas.microsoft.com/office/drawing/2014/main" id="{0864A599-FF25-49B5-8AA3-7045B629D1DF}"/>
              </a:ext>
            </a:extLst>
          </p:cNvPr>
          <p:cNvSpPr>
            <a:spLocks noGrp="1" noChangeArrowheads="1"/>
          </p:cNvSpPr>
          <p:nvPr>
            <p:ph type="body" idx="4294967295"/>
          </p:nvPr>
        </p:nvSpPr>
        <p:spPr>
          <a:xfrm>
            <a:off x="806450" y="1233489"/>
            <a:ext cx="7390099" cy="4528334"/>
          </a:xfrm>
        </p:spPr>
        <p:txBody>
          <a:bodyPr/>
          <a:lstStyle/>
          <a:p>
            <a:r>
              <a:rPr lang="en-US" altLang="en-US" dirty="0"/>
              <a:t>I/O devices and the CPU can execute concurrently</a:t>
            </a:r>
            <a:endParaRPr lang="en-US" altLang="en-US" sz="800" dirty="0"/>
          </a:p>
          <a:p>
            <a:r>
              <a:rPr lang="en-US" altLang="en-US" dirty="0"/>
              <a:t>Each device controller is in charge of a particular device type</a:t>
            </a:r>
            <a:endParaRPr lang="en-US" altLang="en-US" sz="800" dirty="0"/>
          </a:p>
          <a:p>
            <a:r>
              <a:rPr lang="en-US" altLang="en-US" dirty="0"/>
              <a:t>Each device controller has a local buffer</a:t>
            </a:r>
          </a:p>
          <a:p>
            <a:r>
              <a:rPr lang="en-US" altLang="en-US" dirty="0"/>
              <a:t>Each device controller type has an operating system </a:t>
            </a:r>
            <a:r>
              <a:rPr lang="en-US" altLang="en-US" b="1" dirty="0">
                <a:solidFill>
                  <a:srgbClr val="006699"/>
                </a:solidFill>
                <a:latin typeface="+mj-lt"/>
              </a:rPr>
              <a:t>device</a:t>
            </a:r>
            <a:r>
              <a:rPr lang="en-US" altLang="en-US" b="1" dirty="0">
                <a:solidFill>
                  <a:srgbClr val="3366FF"/>
                </a:solidFill>
              </a:rPr>
              <a:t> </a:t>
            </a:r>
            <a:r>
              <a:rPr lang="en-US" altLang="en-US" b="1" dirty="0">
                <a:solidFill>
                  <a:srgbClr val="006699"/>
                </a:solidFill>
                <a:latin typeface="+mj-lt"/>
              </a:rPr>
              <a:t>driver</a:t>
            </a:r>
            <a:r>
              <a:rPr lang="en-US" altLang="en-US" dirty="0"/>
              <a:t> to manage it</a:t>
            </a:r>
            <a:endParaRPr lang="en-US" altLang="en-US" sz="800" dirty="0"/>
          </a:p>
          <a:p>
            <a:r>
              <a:rPr lang="en-US" altLang="en-US" dirty="0"/>
              <a:t>CPU moves data from/to main memory to/from local buffers</a:t>
            </a:r>
            <a:endParaRPr lang="en-US" altLang="en-US" sz="800" dirty="0"/>
          </a:p>
          <a:p>
            <a:r>
              <a:rPr lang="en-US" altLang="en-US" dirty="0"/>
              <a:t>I/O is from the device to local buffer of controller</a:t>
            </a:r>
            <a:endParaRPr lang="en-US" altLang="en-US" sz="800" dirty="0"/>
          </a:p>
          <a:p>
            <a:r>
              <a:rPr lang="en-US" altLang="en-US" dirty="0"/>
              <a:t>Device controller informs CPU that it has finished its operation by causing an </a:t>
            </a:r>
            <a:r>
              <a:rPr lang="en-US" altLang="en-US" b="1" dirty="0">
                <a:solidFill>
                  <a:srgbClr val="006699"/>
                </a:solidFill>
                <a:latin typeface="+mj-lt"/>
              </a:rPr>
              <a:t>interrupt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41A5330-A3BD-455B-BFA0-989239098C16}"/>
              </a:ext>
            </a:extLst>
          </p:cNvPr>
          <p:cNvSpPr>
            <a:spLocks noGrp="1" noChangeArrowheads="1"/>
          </p:cNvSpPr>
          <p:nvPr>
            <p:ph type="title" idx="4294967295"/>
          </p:nvPr>
        </p:nvSpPr>
        <p:spPr>
          <a:xfrm>
            <a:off x="946150" y="195263"/>
            <a:ext cx="7591425" cy="576262"/>
          </a:xfrm>
        </p:spPr>
        <p:txBody>
          <a:bodyPr/>
          <a:lstStyle/>
          <a:p>
            <a:pPr eaLnBrk="1" hangingPunct="1"/>
            <a:r>
              <a:rPr lang="en-US" altLang="en-US"/>
              <a:t>Common Functions of Interrupts</a:t>
            </a:r>
          </a:p>
        </p:txBody>
      </p:sp>
      <p:sp>
        <p:nvSpPr>
          <p:cNvPr id="24579" name="Rectangle 3">
            <a:extLst>
              <a:ext uri="{FF2B5EF4-FFF2-40B4-BE49-F238E27FC236}">
                <a16:creationId xmlns:a16="http://schemas.microsoft.com/office/drawing/2014/main" id="{0A1B0CF6-F08B-4A61-B0A6-715F5ED6B8EC}"/>
              </a:ext>
            </a:extLst>
          </p:cNvPr>
          <p:cNvSpPr>
            <a:spLocks noGrp="1" noChangeArrowheads="1"/>
          </p:cNvSpPr>
          <p:nvPr>
            <p:ph type="body" idx="4294967295"/>
          </p:nvPr>
        </p:nvSpPr>
        <p:spPr>
          <a:xfrm>
            <a:off x="806451" y="1233489"/>
            <a:ext cx="6993492" cy="4385114"/>
          </a:xfrm>
        </p:spPr>
        <p:txBody>
          <a:bodyPr/>
          <a:lstStyle/>
          <a:p>
            <a:r>
              <a:rPr lang="en-US" altLang="en-US" dirty="0"/>
              <a:t>Interrupt transfers control to the interrupt service routine generally, through the </a:t>
            </a:r>
            <a:r>
              <a:rPr lang="en-US" altLang="en-US" b="1" dirty="0">
                <a:solidFill>
                  <a:srgbClr val="006699"/>
                </a:solidFill>
                <a:latin typeface="+mj-lt"/>
              </a:rPr>
              <a:t>interrupt</a:t>
            </a:r>
            <a:r>
              <a:rPr lang="en-US" altLang="en-US" i="1" dirty="0"/>
              <a:t> </a:t>
            </a:r>
            <a:r>
              <a:rPr lang="en-US" altLang="en-US" b="1" dirty="0">
                <a:solidFill>
                  <a:srgbClr val="006699"/>
                </a:solidFill>
                <a:latin typeface="+mj-lt"/>
              </a:rPr>
              <a:t>vector</a:t>
            </a:r>
            <a:r>
              <a:rPr lang="en-US" altLang="en-US" dirty="0"/>
              <a:t>, which contains the addresses of all the service routines</a:t>
            </a:r>
            <a:endParaRPr lang="en-US" altLang="en-US" sz="800" dirty="0"/>
          </a:p>
          <a:p>
            <a:r>
              <a:rPr lang="en-US" altLang="en-US" dirty="0"/>
              <a:t>Interrupt architecture must save the address of the interrupted instruction</a:t>
            </a:r>
            <a:endParaRPr lang="en-US" altLang="en-US" sz="800" i="1" dirty="0"/>
          </a:p>
          <a:p>
            <a:r>
              <a:rPr lang="en-US" altLang="en-US" dirty="0"/>
              <a:t>A </a:t>
            </a:r>
            <a:r>
              <a:rPr lang="en-US" altLang="en-US" b="1" dirty="0">
                <a:solidFill>
                  <a:srgbClr val="006699"/>
                </a:solidFill>
                <a:latin typeface="+mj-lt"/>
              </a:rPr>
              <a:t>trap</a:t>
            </a:r>
            <a:r>
              <a:rPr lang="en-US" altLang="en-US" dirty="0"/>
              <a:t> or </a:t>
            </a:r>
            <a:r>
              <a:rPr lang="en-US" altLang="en-US" b="1" dirty="0">
                <a:solidFill>
                  <a:srgbClr val="006699"/>
                </a:solidFill>
                <a:latin typeface="+mj-lt"/>
              </a:rPr>
              <a:t>exception</a:t>
            </a:r>
            <a:r>
              <a:rPr lang="en-US" altLang="en-US" dirty="0"/>
              <a:t> is a software-generated interrupt caused either by an error or a user request</a:t>
            </a:r>
            <a:endParaRPr lang="en-US" altLang="en-US" sz="800" dirty="0"/>
          </a:p>
          <a:p>
            <a:r>
              <a:rPr lang="en-US" altLang="en-US" dirty="0"/>
              <a:t>An operating system is </a:t>
            </a:r>
            <a:r>
              <a:rPr lang="en-US" altLang="en-US" b="1" dirty="0">
                <a:solidFill>
                  <a:srgbClr val="006699"/>
                </a:solidFill>
                <a:latin typeface="+mj-lt"/>
              </a:rPr>
              <a:t>interrupt</a:t>
            </a:r>
            <a:r>
              <a:rPr lang="en-US" altLang="en-US" b="1" dirty="0">
                <a:solidFill>
                  <a:srgbClr val="3366FF"/>
                </a:solidFill>
              </a:rPr>
              <a:t> </a:t>
            </a:r>
            <a:r>
              <a:rPr lang="en-US" altLang="en-US" b="1" dirty="0">
                <a:solidFill>
                  <a:srgbClr val="006699"/>
                </a:solidFill>
                <a:latin typeface="+mj-lt"/>
              </a:rPr>
              <a:t>driven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A8E0AFA-01CE-41D2-B83F-9F7243CE8C2D}"/>
              </a:ext>
            </a:extLst>
          </p:cNvPr>
          <p:cNvSpPr>
            <a:spLocks noGrp="1" noChangeArrowheads="1"/>
          </p:cNvSpPr>
          <p:nvPr>
            <p:ph type="title" idx="4294967295"/>
          </p:nvPr>
        </p:nvSpPr>
        <p:spPr>
          <a:xfrm>
            <a:off x="457200" y="195263"/>
            <a:ext cx="8051800" cy="576262"/>
          </a:xfrm>
        </p:spPr>
        <p:txBody>
          <a:bodyPr/>
          <a:lstStyle/>
          <a:p>
            <a:pPr eaLnBrk="1" hangingPunct="1"/>
            <a:r>
              <a:rPr lang="en-US" altLang="en-US"/>
              <a:t>Interrupt Timeline</a:t>
            </a:r>
          </a:p>
        </p:txBody>
      </p:sp>
      <p:pic>
        <p:nvPicPr>
          <p:cNvPr id="26627" name="Picture 2">
            <a:extLst>
              <a:ext uri="{FF2B5EF4-FFF2-40B4-BE49-F238E27FC236}">
                <a16:creationId xmlns:a16="http://schemas.microsoft.com/office/drawing/2014/main" id="{41B33145-E046-43DB-9C9B-4E671F3D1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1908175"/>
            <a:ext cx="835501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49E83DD-FDA1-45E4-88D0-BF9195BD7227}"/>
              </a:ext>
            </a:extLst>
          </p:cNvPr>
          <p:cNvSpPr>
            <a:spLocks noGrp="1" noChangeArrowheads="1"/>
          </p:cNvSpPr>
          <p:nvPr>
            <p:ph type="title" idx="4294967295"/>
          </p:nvPr>
        </p:nvSpPr>
        <p:spPr>
          <a:xfrm>
            <a:off x="1063625" y="-57150"/>
            <a:ext cx="7515225" cy="844550"/>
          </a:xfrm>
        </p:spPr>
        <p:txBody>
          <a:bodyPr/>
          <a:lstStyle/>
          <a:p>
            <a:pPr eaLnBrk="1" hangingPunct="1"/>
            <a:r>
              <a:rPr lang="en-US" altLang="en-US"/>
              <a:t>Interrupt Handling</a:t>
            </a:r>
          </a:p>
        </p:txBody>
      </p:sp>
      <p:sp>
        <p:nvSpPr>
          <p:cNvPr id="30723" name="Rectangle 3">
            <a:extLst>
              <a:ext uri="{FF2B5EF4-FFF2-40B4-BE49-F238E27FC236}">
                <a16:creationId xmlns:a16="http://schemas.microsoft.com/office/drawing/2014/main" id="{DD3C56CA-14C9-45EF-B0B3-BE810695D017}"/>
              </a:ext>
            </a:extLst>
          </p:cNvPr>
          <p:cNvSpPr>
            <a:spLocks noGrp="1" noChangeArrowheads="1"/>
          </p:cNvSpPr>
          <p:nvPr>
            <p:ph type="body" idx="4294967295"/>
          </p:nvPr>
        </p:nvSpPr>
        <p:spPr>
          <a:xfrm>
            <a:off x="806450" y="1233489"/>
            <a:ext cx="6609234" cy="4192621"/>
          </a:xfrm>
        </p:spPr>
        <p:txBody>
          <a:bodyPr/>
          <a:lstStyle/>
          <a:p>
            <a:r>
              <a:rPr lang="en-US" altLang="en-US" dirty="0"/>
              <a:t>The operating system preserves the state of the CPU by storing the registers and the program counter</a:t>
            </a:r>
          </a:p>
          <a:p>
            <a:r>
              <a:rPr lang="en-US" altLang="en-US" dirty="0"/>
              <a:t>Determines which type of interrupt has occurred:</a:t>
            </a:r>
          </a:p>
          <a:p>
            <a:r>
              <a:rPr lang="en-US" altLang="en-US" dirty="0"/>
              <a:t>Separate segments of code determine what action should be taken for each type of interrupt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378DBB6-3E76-4D5D-BCF4-7322E5DC03BF}"/>
              </a:ext>
            </a:extLst>
          </p:cNvPr>
          <p:cNvSpPr>
            <a:spLocks noGrp="1" noChangeArrowheads="1"/>
          </p:cNvSpPr>
          <p:nvPr>
            <p:ph type="title" idx="4294967295"/>
          </p:nvPr>
        </p:nvSpPr>
        <p:spPr>
          <a:xfrm>
            <a:off x="457200" y="214313"/>
            <a:ext cx="8116888" cy="576262"/>
          </a:xfrm>
        </p:spPr>
        <p:txBody>
          <a:bodyPr/>
          <a:lstStyle/>
          <a:p>
            <a:pPr eaLnBrk="1" hangingPunct="1"/>
            <a:r>
              <a:rPr lang="en-US" altLang="en-US"/>
              <a:t>Interrupt-drive I/O Cycle</a:t>
            </a:r>
          </a:p>
        </p:txBody>
      </p:sp>
      <p:pic>
        <p:nvPicPr>
          <p:cNvPr id="32771" name="Picture 3">
            <a:extLst>
              <a:ext uri="{FF2B5EF4-FFF2-40B4-BE49-F238E27FC236}">
                <a16:creationId xmlns:a16="http://schemas.microsoft.com/office/drawing/2014/main" id="{E86048AC-75FB-4CAE-AB8A-81F852B95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1179513"/>
            <a:ext cx="5084762" cy="501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q-AL" dirty="0"/>
              <a:t>Përmbajtja</a:t>
            </a:r>
          </a:p>
        </p:txBody>
      </p:sp>
      <p:sp>
        <p:nvSpPr>
          <p:cNvPr id="2" name="Content Placeholder 1"/>
          <p:cNvSpPr>
            <a:spLocks noGrp="1"/>
          </p:cNvSpPr>
          <p:nvPr>
            <p:ph idx="1"/>
          </p:nvPr>
        </p:nvSpPr>
        <p:spPr/>
        <p:txBody>
          <a:bodyPr>
            <a:normAutofit/>
          </a:bodyPr>
          <a:lstStyle/>
          <a:p>
            <a:r>
              <a:rPr lang="sq-AL" b="1" dirty="0"/>
              <a:t>Hyrje ne Sistemet Operative</a:t>
            </a:r>
          </a:p>
          <a:p>
            <a:r>
              <a:rPr lang="sq-AL" dirty="0"/>
              <a:t>Struktura e Sistemeve Operative</a:t>
            </a:r>
          </a:p>
          <a:p>
            <a:r>
              <a:rPr lang="sq-AL" dirty="0"/>
              <a:t>Menaxhimi i Proceseve </a:t>
            </a:r>
            <a:endParaRPr lang="en-US" dirty="0"/>
          </a:p>
          <a:p>
            <a:r>
              <a:rPr lang="sq-AL" dirty="0" err="1"/>
              <a:t>Threads</a:t>
            </a:r>
            <a:r>
              <a:rPr lang="sq-AL" dirty="0"/>
              <a:t> &amp; </a:t>
            </a:r>
            <a:r>
              <a:rPr lang="sq-AL" dirty="0" err="1"/>
              <a:t>Concurrency</a:t>
            </a:r>
            <a:endParaRPr lang="en-US" dirty="0"/>
          </a:p>
          <a:p>
            <a:r>
              <a:rPr lang="sq-AL" dirty="0" err="1"/>
              <a:t>Skedulimi</a:t>
            </a:r>
            <a:r>
              <a:rPr lang="sq-AL" dirty="0"/>
              <a:t> i CPU,</a:t>
            </a:r>
            <a:r>
              <a:rPr lang="en-US" dirty="0"/>
              <a:t> </a:t>
            </a:r>
            <a:r>
              <a:rPr lang="en-US" dirty="0" err="1"/>
              <a:t>Sinkronizimi</a:t>
            </a:r>
            <a:r>
              <a:rPr lang="en-US" dirty="0"/>
              <a:t>,</a:t>
            </a:r>
            <a:r>
              <a:rPr lang="sq-AL" dirty="0"/>
              <a:t> </a:t>
            </a:r>
            <a:r>
              <a:rPr lang="sq-AL" dirty="0" err="1"/>
              <a:t>Deadlocks</a:t>
            </a:r>
            <a:endParaRPr lang="sq-AL" dirty="0"/>
          </a:p>
          <a:p>
            <a:r>
              <a:rPr lang="sq-AL" dirty="0"/>
              <a:t>Menaxhimi i Memories, Memoria Kryesore dhe Virtuale</a:t>
            </a:r>
            <a:endParaRPr lang="en-US" dirty="0"/>
          </a:p>
          <a:p>
            <a:r>
              <a:rPr lang="sq-AL" dirty="0"/>
              <a:t>Struktura e Sistemeve për Ruajtjen e Shënimeve</a:t>
            </a:r>
            <a:endParaRPr lang="en-US" dirty="0"/>
          </a:p>
          <a:p>
            <a:r>
              <a:rPr lang="sq-AL" dirty="0"/>
              <a:t>I/O Sistemet, dhe Konfigurimi i Pajisjeve</a:t>
            </a:r>
          </a:p>
          <a:p>
            <a:r>
              <a:rPr lang="sq-AL" dirty="0"/>
              <a:t>Ndërfaqja dhe Implementimi i File Sistemeve</a:t>
            </a:r>
            <a:endParaRPr lang="en-US" dirty="0"/>
          </a:p>
          <a:p>
            <a:r>
              <a:rPr lang="sq-AL" dirty="0"/>
              <a:t>Mbrojtja dhe Siguria</a:t>
            </a:r>
          </a:p>
          <a:p>
            <a:r>
              <a:rPr lang="sq-AL" dirty="0" err="1"/>
              <a:t>Virtualizimi</a:t>
            </a:r>
            <a:r>
              <a:rPr lang="sq-AL" dirty="0"/>
              <a:t>, </a:t>
            </a:r>
            <a:r>
              <a:rPr lang="sq-AL" dirty="0" err="1"/>
              <a:t>Cloud</a:t>
            </a:r>
            <a:r>
              <a:rPr lang="sq-AL" dirty="0"/>
              <a:t> </a:t>
            </a:r>
            <a:r>
              <a:rPr lang="sq-AL" dirty="0" err="1"/>
              <a:t>Computing</a:t>
            </a:r>
            <a:endParaRPr lang="sq-AL" dirty="0"/>
          </a:p>
          <a:p>
            <a:r>
              <a:rPr lang="sq-AL" dirty="0"/>
              <a:t>Rrjetet dhe Sistemet e Shpërndara</a:t>
            </a:r>
          </a:p>
        </p:txBody>
      </p:sp>
      <p:sp>
        <p:nvSpPr>
          <p:cNvPr id="3" name="Date Placeholder 2"/>
          <p:cNvSpPr>
            <a:spLocks noGrp="1"/>
          </p:cNvSpPr>
          <p:nvPr>
            <p:ph type="dt" sz="half" idx="10"/>
          </p:nvPr>
        </p:nvSpPr>
        <p:spPr/>
        <p:txBody>
          <a:bodyPr/>
          <a:lstStyle/>
          <a:p>
            <a:fld id="{EFE14247-6844-4469-836C-79FADF16E2FE}" type="datetime1">
              <a:rPr lang="sq-AL" smtClean="0"/>
              <a:pPr/>
              <a:t>31.3.2021</a:t>
            </a:fld>
            <a:endParaRPr lang="en-US" dirty="0"/>
          </a:p>
        </p:txBody>
      </p:sp>
      <p:sp>
        <p:nvSpPr>
          <p:cNvPr id="4" name="Footer Placeholder 3"/>
          <p:cNvSpPr>
            <a:spLocks noGrp="1"/>
          </p:cNvSpPr>
          <p:nvPr>
            <p:ph type="ftr" sz="quarter" idx="11"/>
          </p:nvPr>
        </p:nvSpPr>
        <p:spPr/>
        <p:txBody>
          <a:bodyPr/>
          <a:lstStyle/>
          <a:p>
            <a:r>
              <a:rPr lang="en-US"/>
              <a:t>Sisteme Operative</a:t>
            </a:r>
            <a:endParaRPr lang="en-US" dirty="0"/>
          </a:p>
        </p:txBody>
      </p:sp>
      <p:sp>
        <p:nvSpPr>
          <p:cNvPr id="5" name="Slide Number Placeholder 4"/>
          <p:cNvSpPr>
            <a:spLocks noGrp="1"/>
          </p:cNvSpPr>
          <p:nvPr>
            <p:ph type="sldNum" sz="quarter" idx="12"/>
          </p:nvPr>
        </p:nvSpPr>
        <p:spPr/>
        <p:txBody>
          <a:bodyPr/>
          <a:lstStyle/>
          <a:p>
            <a:r>
              <a:rPr lang="en-US" dirty="0"/>
              <a:t> </a:t>
            </a:r>
            <a:fld id="{B9B0F2ED-8850-4C00-AA79-D5C881F5DE5F}" type="slidenum">
              <a:rPr lang="en-US"/>
              <a:pPr/>
              <a:t>2</a:t>
            </a:fld>
            <a:r>
              <a:rPr lang="en-US" dirty="0"/>
              <a:t>/12</a:t>
            </a:r>
          </a:p>
        </p:txBody>
      </p:sp>
    </p:spTree>
    <p:extLst>
      <p:ext uri="{BB962C8B-B14F-4D97-AF65-F5344CB8AC3E}">
        <p14:creationId xmlns:p14="http://schemas.microsoft.com/office/powerpoint/2010/main" val="75530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BC952A8-C6F2-4247-AAA6-A0FD865283B8}"/>
              </a:ext>
            </a:extLst>
          </p:cNvPr>
          <p:cNvSpPr>
            <a:spLocks noGrp="1" noChangeArrowheads="1"/>
          </p:cNvSpPr>
          <p:nvPr>
            <p:ph type="title" idx="4294967295"/>
          </p:nvPr>
        </p:nvSpPr>
        <p:spPr>
          <a:xfrm>
            <a:off x="457200" y="212725"/>
            <a:ext cx="8099425" cy="576263"/>
          </a:xfrm>
        </p:spPr>
        <p:txBody>
          <a:bodyPr/>
          <a:lstStyle/>
          <a:p>
            <a:pPr eaLnBrk="1" hangingPunct="1"/>
            <a:r>
              <a:rPr lang="en-US" altLang="en-US"/>
              <a:t>I/O Structure</a:t>
            </a:r>
          </a:p>
        </p:txBody>
      </p:sp>
      <p:sp>
        <p:nvSpPr>
          <p:cNvPr id="34819" name="Rectangle 3">
            <a:extLst>
              <a:ext uri="{FF2B5EF4-FFF2-40B4-BE49-F238E27FC236}">
                <a16:creationId xmlns:a16="http://schemas.microsoft.com/office/drawing/2014/main" id="{B40AB73B-055F-4D5D-997B-F04836742E41}"/>
              </a:ext>
            </a:extLst>
          </p:cNvPr>
          <p:cNvSpPr>
            <a:spLocks noGrp="1" noChangeArrowheads="1"/>
          </p:cNvSpPr>
          <p:nvPr>
            <p:ph type="body" idx="4294967295"/>
          </p:nvPr>
        </p:nvSpPr>
        <p:spPr>
          <a:xfrm>
            <a:off x="895351" y="1244600"/>
            <a:ext cx="6618153" cy="4351969"/>
          </a:xfrm>
        </p:spPr>
        <p:txBody>
          <a:bodyPr/>
          <a:lstStyle/>
          <a:p>
            <a:pPr>
              <a:lnSpc>
                <a:spcPct val="90000"/>
              </a:lnSpc>
            </a:pPr>
            <a:r>
              <a:rPr lang="en-US" altLang="en-US" dirty="0"/>
              <a:t>Two methods for handling I/O</a:t>
            </a:r>
          </a:p>
          <a:p>
            <a:pPr lvl="1">
              <a:lnSpc>
                <a:spcPct val="90000"/>
              </a:lnSpc>
            </a:pPr>
            <a:r>
              <a:rPr lang="en-US" altLang="en-US" dirty="0"/>
              <a:t>After I/O starts, control returns to user program only upon I/O completion</a:t>
            </a:r>
          </a:p>
          <a:p>
            <a:pPr lvl="1">
              <a:lnSpc>
                <a:spcPct val="90000"/>
              </a:lnSpc>
            </a:pPr>
            <a:r>
              <a:rPr lang="en-US" altLang="en-US" dirty="0"/>
              <a:t>After I/O starts, control returns to user program without waiting for I/O completion</a:t>
            </a:r>
          </a:p>
        </p:txBody>
      </p:sp>
    </p:spTree>
    <p:extLst>
      <p:ext uri="{BB962C8B-B14F-4D97-AF65-F5344CB8AC3E}">
        <p14:creationId xmlns:p14="http://schemas.microsoft.com/office/powerpoint/2010/main" val="1570063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BC952A8-C6F2-4247-AAA6-A0FD865283B8}"/>
              </a:ext>
            </a:extLst>
          </p:cNvPr>
          <p:cNvSpPr>
            <a:spLocks noGrp="1" noChangeArrowheads="1"/>
          </p:cNvSpPr>
          <p:nvPr>
            <p:ph type="title" idx="4294967295"/>
          </p:nvPr>
        </p:nvSpPr>
        <p:spPr>
          <a:xfrm>
            <a:off x="457200" y="212725"/>
            <a:ext cx="8099425" cy="576263"/>
          </a:xfrm>
        </p:spPr>
        <p:txBody>
          <a:bodyPr/>
          <a:lstStyle/>
          <a:p>
            <a:pPr eaLnBrk="1" hangingPunct="1"/>
            <a:r>
              <a:rPr lang="en-US" altLang="en-US" dirty="0"/>
              <a:t>I/O Structure </a:t>
            </a:r>
            <a:r>
              <a:rPr lang="en-US" altLang="en-US"/>
              <a:t>(Cont.)</a:t>
            </a:r>
          </a:p>
        </p:txBody>
      </p:sp>
      <p:sp>
        <p:nvSpPr>
          <p:cNvPr id="34819" name="Rectangle 3">
            <a:extLst>
              <a:ext uri="{FF2B5EF4-FFF2-40B4-BE49-F238E27FC236}">
                <a16:creationId xmlns:a16="http://schemas.microsoft.com/office/drawing/2014/main" id="{B40AB73B-055F-4D5D-997B-F04836742E41}"/>
              </a:ext>
            </a:extLst>
          </p:cNvPr>
          <p:cNvSpPr>
            <a:spLocks noGrp="1" noChangeArrowheads="1"/>
          </p:cNvSpPr>
          <p:nvPr>
            <p:ph type="body" idx="4294967295"/>
          </p:nvPr>
        </p:nvSpPr>
        <p:spPr>
          <a:xfrm>
            <a:off x="895351" y="1244600"/>
            <a:ext cx="7202048" cy="4528239"/>
          </a:xfrm>
        </p:spPr>
        <p:txBody>
          <a:bodyPr/>
          <a:lstStyle/>
          <a:p>
            <a:pPr>
              <a:lnSpc>
                <a:spcPct val="90000"/>
              </a:lnSpc>
            </a:pPr>
            <a:r>
              <a:rPr lang="en-US" altLang="en-US" dirty="0"/>
              <a:t>After I/O starts, control returns to user program only upon I/O completion</a:t>
            </a:r>
          </a:p>
          <a:p>
            <a:pPr lvl="1">
              <a:lnSpc>
                <a:spcPct val="90000"/>
              </a:lnSpc>
            </a:pPr>
            <a:r>
              <a:rPr lang="en-US" altLang="en-US" dirty="0"/>
              <a:t>Wait instruction idles the CPU until the next interrupt</a:t>
            </a:r>
          </a:p>
          <a:p>
            <a:pPr lvl="1">
              <a:lnSpc>
                <a:spcPct val="90000"/>
              </a:lnSpc>
            </a:pPr>
            <a:r>
              <a:rPr lang="en-US" altLang="en-US" dirty="0"/>
              <a:t>Wait loop (contention for memory access)</a:t>
            </a:r>
          </a:p>
          <a:p>
            <a:pPr lvl="1">
              <a:lnSpc>
                <a:spcPct val="90000"/>
              </a:lnSpc>
            </a:pPr>
            <a:r>
              <a:rPr lang="en-US" altLang="en-US" dirty="0"/>
              <a:t>At most one I/O request is outstanding at a time, no simultaneous I/O processing</a:t>
            </a:r>
          </a:p>
          <a:p>
            <a:pPr>
              <a:lnSpc>
                <a:spcPct val="90000"/>
              </a:lnSpc>
            </a:pPr>
            <a:r>
              <a:rPr lang="en-US" altLang="en-US" dirty="0"/>
              <a:t>After I/O starts, control returns to user program without waiting for I/O completion</a:t>
            </a:r>
          </a:p>
          <a:p>
            <a:pPr lvl="1">
              <a:lnSpc>
                <a:spcPct val="90000"/>
              </a:lnSpc>
            </a:pPr>
            <a:r>
              <a:rPr lang="en-US" altLang="en-US" b="1" dirty="0">
                <a:solidFill>
                  <a:srgbClr val="006699"/>
                </a:solidFill>
                <a:latin typeface="+mj-lt"/>
              </a:rPr>
              <a:t>System</a:t>
            </a:r>
            <a:r>
              <a:rPr lang="en-US" altLang="en-US" b="1" dirty="0">
                <a:solidFill>
                  <a:srgbClr val="3366FF"/>
                </a:solidFill>
              </a:rPr>
              <a:t> </a:t>
            </a:r>
            <a:r>
              <a:rPr lang="en-US" altLang="en-US" b="1" dirty="0">
                <a:solidFill>
                  <a:srgbClr val="006699"/>
                </a:solidFill>
                <a:latin typeface="+mj-lt"/>
              </a:rPr>
              <a:t>call</a:t>
            </a:r>
            <a:r>
              <a:rPr lang="en-US" altLang="en-US" b="1" dirty="0">
                <a:solidFill>
                  <a:srgbClr val="3366FF"/>
                </a:solidFill>
              </a:rPr>
              <a:t> </a:t>
            </a:r>
            <a:r>
              <a:rPr lang="en-US" altLang="en-US" dirty="0"/>
              <a:t>– request to the OS to allow user to wait for I/O completion</a:t>
            </a:r>
          </a:p>
          <a:p>
            <a:pPr lvl="1">
              <a:lnSpc>
                <a:spcPct val="90000"/>
              </a:lnSpc>
            </a:pPr>
            <a:r>
              <a:rPr lang="en-US" altLang="en-US" b="1" dirty="0">
                <a:solidFill>
                  <a:srgbClr val="006699"/>
                </a:solidFill>
                <a:latin typeface="+mj-lt"/>
              </a:rPr>
              <a:t>Device-status</a:t>
            </a:r>
            <a:r>
              <a:rPr lang="en-US" altLang="en-US" b="1" dirty="0">
                <a:solidFill>
                  <a:srgbClr val="3366FF"/>
                </a:solidFill>
              </a:rPr>
              <a:t> </a:t>
            </a:r>
            <a:r>
              <a:rPr lang="en-US" altLang="en-US" b="1" dirty="0">
                <a:solidFill>
                  <a:srgbClr val="006699"/>
                </a:solidFill>
                <a:latin typeface="+mj-lt"/>
              </a:rPr>
              <a:t>table</a:t>
            </a:r>
            <a:r>
              <a:rPr lang="en-US" altLang="en-US" b="1" dirty="0">
                <a:solidFill>
                  <a:srgbClr val="3366FF"/>
                </a:solidFill>
              </a:rPr>
              <a:t> </a:t>
            </a:r>
            <a:r>
              <a:rPr lang="en-US" altLang="en-US" dirty="0"/>
              <a:t>contains entry for each I/O device indicating its type, address, and state</a:t>
            </a:r>
          </a:p>
          <a:p>
            <a:pPr lvl="1">
              <a:lnSpc>
                <a:spcPct val="90000"/>
              </a:lnSpc>
            </a:pPr>
            <a:r>
              <a:rPr lang="en-US" altLang="en-US" dirty="0"/>
              <a:t>OS indexes into I/O device table to determine device status and to modify table entry to include interrupt</a:t>
            </a:r>
          </a:p>
          <a:p>
            <a:pPr lvl="1">
              <a:lnSpc>
                <a:spcPct val="90000"/>
              </a:lnSpc>
            </a:pP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96D48A8-E934-4737-801F-5300BF99F522}"/>
              </a:ext>
            </a:extLst>
          </p:cNvPr>
          <p:cNvSpPr>
            <a:spLocks noGrp="1" noChangeArrowheads="1"/>
          </p:cNvSpPr>
          <p:nvPr>
            <p:ph type="title" idx="4294967295"/>
          </p:nvPr>
        </p:nvSpPr>
        <p:spPr>
          <a:xfrm>
            <a:off x="457200" y="201613"/>
            <a:ext cx="8061325" cy="576262"/>
          </a:xfrm>
        </p:spPr>
        <p:txBody>
          <a:bodyPr/>
          <a:lstStyle/>
          <a:p>
            <a:pPr eaLnBrk="1" hangingPunct="1"/>
            <a:r>
              <a:rPr lang="en-US" altLang="en-US"/>
              <a:t>Computer Startup</a:t>
            </a:r>
          </a:p>
        </p:txBody>
      </p:sp>
      <p:sp>
        <p:nvSpPr>
          <p:cNvPr id="28675" name="Rectangle 3">
            <a:extLst>
              <a:ext uri="{FF2B5EF4-FFF2-40B4-BE49-F238E27FC236}">
                <a16:creationId xmlns:a16="http://schemas.microsoft.com/office/drawing/2014/main" id="{5671F379-5298-4D0E-A99C-F90AC4610954}"/>
              </a:ext>
            </a:extLst>
          </p:cNvPr>
          <p:cNvSpPr>
            <a:spLocks noGrp="1" noChangeArrowheads="1"/>
          </p:cNvSpPr>
          <p:nvPr>
            <p:ph type="body" idx="4294967295"/>
          </p:nvPr>
        </p:nvSpPr>
        <p:spPr>
          <a:xfrm>
            <a:off x="806451" y="1233489"/>
            <a:ext cx="6432550" cy="4416198"/>
          </a:xfrm>
        </p:spPr>
        <p:txBody>
          <a:bodyPr/>
          <a:lstStyle/>
          <a:p>
            <a:r>
              <a:rPr lang="en-US" altLang="en-US" b="1" dirty="0">
                <a:solidFill>
                  <a:srgbClr val="006699"/>
                </a:solidFill>
                <a:latin typeface="+mj-lt"/>
              </a:rPr>
              <a:t>Bootstrap</a:t>
            </a:r>
            <a:r>
              <a:rPr lang="en-US" altLang="en-US" b="1" dirty="0">
                <a:solidFill>
                  <a:srgbClr val="3366FF"/>
                </a:solidFill>
              </a:rPr>
              <a:t> </a:t>
            </a:r>
            <a:r>
              <a:rPr lang="en-US" altLang="en-US" b="1" dirty="0">
                <a:solidFill>
                  <a:srgbClr val="006699"/>
                </a:solidFill>
                <a:latin typeface="+mj-lt"/>
              </a:rPr>
              <a:t>program</a:t>
            </a:r>
            <a:r>
              <a:rPr lang="en-US" altLang="en-US" dirty="0">
                <a:solidFill>
                  <a:srgbClr val="3366FF"/>
                </a:solidFill>
              </a:rPr>
              <a:t> </a:t>
            </a:r>
            <a:r>
              <a:rPr lang="en-US" altLang="en-US" dirty="0"/>
              <a:t>is loaded at power-up or reboot</a:t>
            </a:r>
          </a:p>
          <a:p>
            <a:r>
              <a:rPr lang="en-US" altLang="en-US" dirty="0"/>
              <a:t>Typically stored in ROM or EPROM, generally known as </a:t>
            </a:r>
            <a:r>
              <a:rPr lang="en-US" altLang="en-US" b="1" dirty="0">
                <a:solidFill>
                  <a:srgbClr val="006699"/>
                </a:solidFill>
                <a:latin typeface="+mj-lt"/>
              </a:rPr>
              <a:t>firmware</a:t>
            </a:r>
          </a:p>
          <a:p>
            <a:r>
              <a:rPr lang="en-US" altLang="en-US" dirty="0"/>
              <a:t>Initializes all aspects of system</a:t>
            </a:r>
          </a:p>
          <a:p>
            <a:r>
              <a:rPr lang="en-US" altLang="en-US" dirty="0"/>
              <a:t>Loads operating system kernel and starts execution</a:t>
            </a:r>
          </a:p>
        </p:txBody>
      </p:sp>
    </p:spTree>
    <p:extLst>
      <p:ext uri="{BB962C8B-B14F-4D97-AF65-F5344CB8AC3E}">
        <p14:creationId xmlns:p14="http://schemas.microsoft.com/office/powerpoint/2010/main" val="289056828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6334E2B-E53E-40B6-95AC-130B7A6B180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2736850"/>
            <a:ext cx="8267700" cy="609600"/>
          </a:xfrm>
        </p:spPr>
        <p:txBody>
          <a:bodyPr/>
          <a:lstStyle/>
          <a:p>
            <a:pPr>
              <a:defRPr/>
            </a:pPr>
            <a:r>
              <a:rPr lang="en-US" altLang="en-US" dirty="0">
                <a:effectLst>
                  <a:outerShdw blurRad="38100" dist="38100" dir="2700000" algn="tl">
                    <a:srgbClr val="C0C0C0"/>
                  </a:outerShdw>
                </a:effectLst>
              </a:rPr>
              <a:t>Storage Structure</a:t>
            </a:r>
          </a:p>
        </p:txBody>
      </p:sp>
      <p:sp>
        <p:nvSpPr>
          <p:cNvPr id="11267" name="Rectangle 3"/>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pPr>
            <a:endParaRPr kumimoji="1" lang="en-US" altLang="en-U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64AC02E-E41F-46F8-AB7D-B5616F48344A}"/>
              </a:ext>
            </a:extLst>
          </p:cNvPr>
          <p:cNvSpPr>
            <a:spLocks noGrp="1" noChangeArrowheads="1"/>
          </p:cNvSpPr>
          <p:nvPr>
            <p:ph type="title" idx="4294967295"/>
          </p:nvPr>
        </p:nvSpPr>
        <p:spPr>
          <a:xfrm>
            <a:off x="457200" y="198438"/>
            <a:ext cx="8080375" cy="576262"/>
          </a:xfrm>
        </p:spPr>
        <p:txBody>
          <a:bodyPr/>
          <a:lstStyle/>
          <a:p>
            <a:pPr eaLnBrk="1" hangingPunct="1"/>
            <a:r>
              <a:rPr lang="en-US" altLang="en-US"/>
              <a:t>Storage Structure</a:t>
            </a:r>
          </a:p>
        </p:txBody>
      </p:sp>
      <p:sp>
        <p:nvSpPr>
          <p:cNvPr id="36867" name="Rectangle 3">
            <a:extLst>
              <a:ext uri="{FF2B5EF4-FFF2-40B4-BE49-F238E27FC236}">
                <a16:creationId xmlns:a16="http://schemas.microsoft.com/office/drawing/2014/main" id="{2A855027-4195-4654-9750-3AA93B73284D}"/>
              </a:ext>
            </a:extLst>
          </p:cNvPr>
          <p:cNvSpPr>
            <a:spLocks noGrp="1" noChangeArrowheads="1"/>
          </p:cNvSpPr>
          <p:nvPr>
            <p:ph type="body" idx="4294967295"/>
          </p:nvPr>
        </p:nvSpPr>
        <p:spPr>
          <a:xfrm>
            <a:off x="801688" y="1143002"/>
            <a:ext cx="6744624" cy="4393640"/>
          </a:xfrm>
        </p:spPr>
        <p:txBody>
          <a:bodyPr/>
          <a:lstStyle/>
          <a:p>
            <a:r>
              <a:rPr lang="en-US" altLang="en-US" dirty="0"/>
              <a:t>Main memory – only large storage media that the CPU can access directly</a:t>
            </a:r>
          </a:p>
          <a:p>
            <a:pPr lvl="1"/>
            <a:r>
              <a:rPr lang="en-US" altLang="en-US" dirty="0"/>
              <a:t>Typically, </a:t>
            </a:r>
            <a:r>
              <a:rPr lang="en-US" altLang="en-US" b="1" dirty="0">
                <a:solidFill>
                  <a:srgbClr val="006699"/>
                </a:solidFill>
                <a:latin typeface="+mj-lt"/>
              </a:rPr>
              <a:t>volatile</a:t>
            </a:r>
          </a:p>
          <a:p>
            <a:pPr lvl="1"/>
            <a:r>
              <a:rPr lang="en-US" altLang="en-US" dirty="0"/>
              <a:t>Typically,</a:t>
            </a:r>
            <a:r>
              <a:rPr lang="en-US" altLang="en-US" b="1" dirty="0">
                <a:solidFill>
                  <a:srgbClr val="3366FF"/>
                </a:solidFill>
              </a:rPr>
              <a:t> </a:t>
            </a:r>
            <a:r>
              <a:rPr lang="en-US" altLang="en-US" b="1" dirty="0">
                <a:solidFill>
                  <a:srgbClr val="006699"/>
                </a:solidFill>
                <a:latin typeface="+mj-lt"/>
              </a:rPr>
              <a:t>random-access</a:t>
            </a:r>
            <a:r>
              <a:rPr lang="en-US" altLang="en-US" b="1" dirty="0">
                <a:solidFill>
                  <a:srgbClr val="3366FF"/>
                </a:solidFill>
              </a:rPr>
              <a:t> </a:t>
            </a:r>
            <a:r>
              <a:rPr lang="en-US" altLang="en-US" b="1" dirty="0">
                <a:solidFill>
                  <a:srgbClr val="006699"/>
                </a:solidFill>
                <a:latin typeface="+mj-lt"/>
              </a:rPr>
              <a:t>memory</a:t>
            </a:r>
            <a:r>
              <a:rPr lang="en-US" altLang="en-US" b="1" dirty="0">
                <a:solidFill>
                  <a:srgbClr val="3366FF"/>
                </a:solidFill>
              </a:rPr>
              <a:t> </a:t>
            </a:r>
            <a:r>
              <a:rPr lang="en-US" altLang="en-US" dirty="0"/>
              <a:t>in the form of </a:t>
            </a:r>
            <a:r>
              <a:rPr lang="en-US" altLang="en-US" b="1" dirty="0">
                <a:solidFill>
                  <a:srgbClr val="006699"/>
                </a:solidFill>
                <a:latin typeface="+mj-lt"/>
              </a:rPr>
              <a:t>Dynamic</a:t>
            </a:r>
            <a:r>
              <a:rPr lang="en-US" altLang="en-US" b="1" dirty="0">
                <a:solidFill>
                  <a:srgbClr val="3366FF"/>
                </a:solidFill>
              </a:rPr>
              <a:t> </a:t>
            </a:r>
            <a:r>
              <a:rPr lang="en-US" altLang="en-US" b="1" dirty="0">
                <a:solidFill>
                  <a:srgbClr val="006699"/>
                </a:solidFill>
                <a:latin typeface="+mj-lt"/>
              </a:rPr>
              <a:t>Random-access</a:t>
            </a:r>
            <a:r>
              <a:rPr lang="en-US" altLang="en-US" b="1" dirty="0">
                <a:solidFill>
                  <a:srgbClr val="3366FF"/>
                </a:solidFill>
              </a:rPr>
              <a:t> </a:t>
            </a:r>
            <a:r>
              <a:rPr lang="en-US" altLang="en-US" b="1" dirty="0">
                <a:solidFill>
                  <a:srgbClr val="006699"/>
                </a:solidFill>
                <a:latin typeface="+mj-lt"/>
              </a:rPr>
              <a:t>Memory</a:t>
            </a:r>
            <a:r>
              <a:rPr lang="en-US" altLang="en-US" b="1" dirty="0">
                <a:solidFill>
                  <a:srgbClr val="3366FF"/>
                </a:solidFill>
              </a:rPr>
              <a:t> </a:t>
            </a:r>
            <a:r>
              <a:rPr lang="en-US" altLang="en-US" dirty="0"/>
              <a:t>(</a:t>
            </a:r>
            <a:r>
              <a:rPr lang="en-US" altLang="en-US" b="1" dirty="0">
                <a:solidFill>
                  <a:srgbClr val="006699"/>
                </a:solidFill>
                <a:latin typeface="+mj-lt"/>
              </a:rPr>
              <a:t>DRAM</a:t>
            </a:r>
            <a:r>
              <a:rPr lang="en-US" altLang="en-US" dirty="0"/>
              <a:t>)</a:t>
            </a:r>
          </a:p>
          <a:p>
            <a:r>
              <a:rPr lang="en-US" altLang="en-US" dirty="0"/>
              <a:t>Secondary storage – extension of main </a:t>
            </a:r>
            <a:r>
              <a:rPr lang="en-US" altLang="en-US" b="1" dirty="0">
                <a:solidFill>
                  <a:srgbClr val="006699"/>
                </a:solidFill>
                <a:latin typeface="+mj-lt"/>
              </a:rPr>
              <a:t>memory</a:t>
            </a:r>
            <a:r>
              <a:rPr lang="en-US" altLang="en-US" dirty="0"/>
              <a:t> that provides large </a:t>
            </a:r>
            <a:r>
              <a:rPr lang="en-US" altLang="en-US" b="1" dirty="0">
                <a:solidFill>
                  <a:srgbClr val="006699"/>
                </a:solidFill>
                <a:latin typeface="+mj-lt"/>
              </a:rPr>
              <a:t>nonvolatile</a:t>
            </a:r>
            <a:r>
              <a:rPr lang="en-US" altLang="en-US" dirty="0">
                <a:solidFill>
                  <a:srgbClr val="0000FF"/>
                </a:solidFill>
              </a:rPr>
              <a:t> </a:t>
            </a:r>
            <a:r>
              <a:rPr lang="en-US" altLang="en-US" dirty="0"/>
              <a:t>storage capacity</a:t>
            </a:r>
          </a:p>
        </p:txBody>
      </p:sp>
    </p:spTree>
    <p:extLst>
      <p:ext uri="{BB962C8B-B14F-4D97-AF65-F5344CB8AC3E}">
        <p14:creationId xmlns:p14="http://schemas.microsoft.com/office/powerpoint/2010/main" val="1975106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64AC02E-E41F-46F8-AB7D-B5616F48344A}"/>
              </a:ext>
            </a:extLst>
          </p:cNvPr>
          <p:cNvSpPr>
            <a:spLocks noGrp="1" noChangeArrowheads="1"/>
          </p:cNvSpPr>
          <p:nvPr>
            <p:ph type="title" idx="4294967295"/>
          </p:nvPr>
        </p:nvSpPr>
        <p:spPr>
          <a:xfrm>
            <a:off x="457200" y="198438"/>
            <a:ext cx="8080375" cy="576262"/>
          </a:xfrm>
        </p:spPr>
        <p:txBody>
          <a:bodyPr/>
          <a:lstStyle/>
          <a:p>
            <a:pPr eaLnBrk="1" hangingPunct="1"/>
            <a:r>
              <a:rPr lang="en-US" altLang="en-US" dirty="0"/>
              <a:t>Storage Structure (Cont.)</a:t>
            </a:r>
          </a:p>
        </p:txBody>
      </p:sp>
      <p:sp>
        <p:nvSpPr>
          <p:cNvPr id="36867" name="Rectangle 3">
            <a:extLst>
              <a:ext uri="{FF2B5EF4-FFF2-40B4-BE49-F238E27FC236}">
                <a16:creationId xmlns:a16="http://schemas.microsoft.com/office/drawing/2014/main" id="{2A855027-4195-4654-9750-3AA93B73284D}"/>
              </a:ext>
            </a:extLst>
          </p:cNvPr>
          <p:cNvSpPr>
            <a:spLocks noGrp="1" noChangeArrowheads="1"/>
          </p:cNvSpPr>
          <p:nvPr>
            <p:ph type="body" idx="4294967295"/>
          </p:nvPr>
        </p:nvSpPr>
        <p:spPr>
          <a:xfrm>
            <a:off x="801688" y="1099455"/>
            <a:ext cx="6905398" cy="4441370"/>
          </a:xfrm>
        </p:spPr>
        <p:txBody>
          <a:bodyPr/>
          <a:lstStyle/>
          <a:p>
            <a:r>
              <a:rPr lang="en-US" altLang="en-US" b="1" dirty="0">
                <a:solidFill>
                  <a:srgbClr val="006699"/>
                </a:solidFill>
                <a:latin typeface="+mj-lt"/>
              </a:rPr>
              <a:t>Hard</a:t>
            </a:r>
            <a:r>
              <a:rPr lang="en-US" altLang="en-US" b="1" dirty="0">
                <a:solidFill>
                  <a:srgbClr val="3366FF"/>
                </a:solidFill>
              </a:rPr>
              <a:t> </a:t>
            </a:r>
            <a:r>
              <a:rPr lang="en-US" altLang="en-US" b="1" dirty="0">
                <a:solidFill>
                  <a:srgbClr val="006699"/>
                </a:solidFill>
                <a:latin typeface="+mj-lt"/>
              </a:rPr>
              <a:t>Disk</a:t>
            </a:r>
            <a:r>
              <a:rPr lang="en-US" altLang="en-US" b="1" dirty="0">
                <a:solidFill>
                  <a:srgbClr val="3366FF"/>
                </a:solidFill>
              </a:rPr>
              <a:t> </a:t>
            </a:r>
            <a:r>
              <a:rPr lang="en-US" altLang="en-US" b="1" dirty="0">
                <a:solidFill>
                  <a:srgbClr val="006699"/>
                </a:solidFill>
                <a:latin typeface="+mj-lt"/>
              </a:rPr>
              <a:t>Drives</a:t>
            </a:r>
            <a:r>
              <a:rPr lang="en-US" altLang="en-US" b="1" dirty="0">
                <a:solidFill>
                  <a:srgbClr val="3366FF"/>
                </a:solidFill>
              </a:rPr>
              <a:t> </a:t>
            </a:r>
            <a:r>
              <a:rPr lang="en-US" altLang="en-US" dirty="0"/>
              <a:t>(</a:t>
            </a:r>
            <a:r>
              <a:rPr lang="en-US" altLang="en-US" b="1" dirty="0">
                <a:solidFill>
                  <a:srgbClr val="006699"/>
                </a:solidFill>
                <a:latin typeface="+mj-lt"/>
              </a:rPr>
              <a:t>HDD</a:t>
            </a:r>
            <a:r>
              <a:rPr lang="en-US" altLang="en-US" dirty="0"/>
              <a:t>) – rigid metal or glass platters covered with magnetic recording material </a:t>
            </a:r>
          </a:p>
          <a:p>
            <a:pPr lvl="1"/>
            <a:r>
              <a:rPr lang="en-US" altLang="en-US" dirty="0"/>
              <a:t>Disk surface is logically divided into </a:t>
            </a:r>
            <a:r>
              <a:rPr lang="en-US" altLang="en-US" b="1" dirty="0">
                <a:solidFill>
                  <a:srgbClr val="006699"/>
                </a:solidFill>
                <a:latin typeface="+mj-lt"/>
              </a:rPr>
              <a:t>tracks</a:t>
            </a:r>
            <a:r>
              <a:rPr lang="en-US" altLang="en-US" dirty="0"/>
              <a:t>, which are subdivided into </a:t>
            </a:r>
            <a:r>
              <a:rPr lang="en-US" altLang="en-US" b="1" dirty="0">
                <a:solidFill>
                  <a:srgbClr val="006699"/>
                </a:solidFill>
                <a:latin typeface="+mj-lt"/>
              </a:rPr>
              <a:t>sectors</a:t>
            </a:r>
          </a:p>
          <a:p>
            <a:pPr lvl="1"/>
            <a:r>
              <a:rPr lang="en-US" altLang="en-US" dirty="0"/>
              <a:t>The </a:t>
            </a:r>
            <a:r>
              <a:rPr lang="en-US" altLang="en-US" b="1" dirty="0">
                <a:solidFill>
                  <a:srgbClr val="006699"/>
                </a:solidFill>
                <a:latin typeface="+mj-lt"/>
              </a:rPr>
              <a:t>disk</a:t>
            </a:r>
            <a:r>
              <a:rPr lang="en-US" altLang="en-US" b="1" dirty="0">
                <a:solidFill>
                  <a:srgbClr val="3366FF"/>
                </a:solidFill>
              </a:rPr>
              <a:t> </a:t>
            </a:r>
            <a:r>
              <a:rPr lang="en-US" altLang="en-US" b="1" dirty="0">
                <a:solidFill>
                  <a:srgbClr val="006699"/>
                </a:solidFill>
                <a:latin typeface="+mj-lt"/>
              </a:rPr>
              <a:t>controller</a:t>
            </a:r>
            <a:r>
              <a:rPr lang="en-US" altLang="en-US" b="1" dirty="0">
                <a:solidFill>
                  <a:srgbClr val="3366FF"/>
                </a:solidFill>
              </a:rPr>
              <a:t> </a:t>
            </a:r>
            <a:r>
              <a:rPr lang="en-US" altLang="en-US" dirty="0"/>
              <a:t>determines the logical interaction between the device and the computer </a:t>
            </a:r>
          </a:p>
          <a:p>
            <a:r>
              <a:rPr lang="en-US" altLang="en-US" b="1" dirty="0">
                <a:solidFill>
                  <a:srgbClr val="006699"/>
                </a:solidFill>
                <a:latin typeface="+mj-lt"/>
              </a:rPr>
              <a:t>Non-volatile</a:t>
            </a:r>
            <a:r>
              <a:rPr lang="en-US" altLang="en-US" b="1" dirty="0">
                <a:solidFill>
                  <a:srgbClr val="3366FF"/>
                </a:solidFill>
              </a:rPr>
              <a:t> </a:t>
            </a:r>
            <a:r>
              <a:rPr lang="en-US" altLang="en-US" b="1" dirty="0">
                <a:solidFill>
                  <a:srgbClr val="006699"/>
                </a:solidFill>
                <a:latin typeface="+mj-lt"/>
              </a:rPr>
              <a:t>memory</a:t>
            </a:r>
            <a:r>
              <a:rPr lang="en-US" altLang="en-US" dirty="0"/>
              <a:t> (</a:t>
            </a:r>
            <a:r>
              <a:rPr lang="en-US" altLang="en-US" b="1" dirty="0">
                <a:solidFill>
                  <a:srgbClr val="006699"/>
                </a:solidFill>
                <a:latin typeface="+mj-lt"/>
              </a:rPr>
              <a:t>NVM</a:t>
            </a:r>
            <a:r>
              <a:rPr lang="en-US" altLang="en-US" dirty="0"/>
              <a:t>)</a:t>
            </a:r>
            <a:r>
              <a:rPr lang="en-US" altLang="en-US" b="1" dirty="0">
                <a:solidFill>
                  <a:srgbClr val="3366FF"/>
                </a:solidFill>
              </a:rPr>
              <a:t> </a:t>
            </a:r>
            <a:r>
              <a:rPr lang="en-US" altLang="en-US" dirty="0"/>
              <a:t>devices– faster than hard disks, nonvolatile</a:t>
            </a:r>
          </a:p>
          <a:p>
            <a:pPr lvl="1"/>
            <a:r>
              <a:rPr lang="en-US" altLang="en-US" dirty="0"/>
              <a:t>Various technologies</a:t>
            </a:r>
          </a:p>
          <a:p>
            <a:pPr lvl="1"/>
            <a:r>
              <a:rPr lang="en-US" altLang="en-US" dirty="0"/>
              <a:t>Becoming more popular as capacity and performance increases, price drops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a:extLst>
              <a:ext uri="{FF2B5EF4-FFF2-40B4-BE49-F238E27FC236}">
                <a16:creationId xmlns:a16="http://schemas.microsoft.com/office/drawing/2014/main" id="{9399C31D-3B45-4819-86D3-3562EEC74425}"/>
              </a:ext>
            </a:extLst>
          </p:cNvPr>
          <p:cNvSpPr>
            <a:spLocks noGrp="1" noChangeArrowheads="1"/>
          </p:cNvSpPr>
          <p:nvPr>
            <p:ph type="title"/>
          </p:nvPr>
        </p:nvSpPr>
        <p:spPr>
          <a:xfrm>
            <a:off x="947738" y="203200"/>
            <a:ext cx="7851775" cy="576263"/>
          </a:xfrm>
        </p:spPr>
        <p:txBody>
          <a:bodyPr/>
          <a:lstStyle/>
          <a:p>
            <a:r>
              <a:rPr lang="en-US" altLang="en-US" sz="3000"/>
              <a:t>Storage Definitions and Notation Review</a:t>
            </a:r>
          </a:p>
        </p:txBody>
      </p:sp>
      <p:pic>
        <p:nvPicPr>
          <p:cNvPr id="38915" name="Picture 3">
            <a:extLst>
              <a:ext uri="{FF2B5EF4-FFF2-40B4-BE49-F238E27FC236}">
                <a16:creationId xmlns:a16="http://schemas.microsoft.com/office/drawing/2014/main" id="{7CEF2D5C-E937-4516-898C-4034833D2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1079500"/>
            <a:ext cx="73533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00AC8D8D-292B-2943-B449-B924F9BB88F3}"/>
              </a:ext>
            </a:extLst>
          </p:cNvPr>
          <p:cNvSpPr/>
          <p:nvPr/>
        </p:nvSpPr>
        <p:spPr bwMode="auto">
          <a:xfrm>
            <a:off x="760413" y="1079500"/>
            <a:ext cx="8039100" cy="4953000"/>
          </a:xfrm>
          <a:prstGeom prst="rect">
            <a:avLst/>
          </a:prstGeom>
          <a:solidFill>
            <a:srgbClr val="CEEBFA"/>
          </a:solidFill>
          <a:ln w="9525" cap="flat" cmpd="sng" algn="ctr">
            <a:solidFill>
              <a:schemeClr val="tx1"/>
            </a:solidFill>
            <a:prstDash val="solid"/>
            <a:round/>
            <a:headEnd type="none" w="med" len="med"/>
            <a:tailEnd type="none" w="med" len="med"/>
          </a:ln>
          <a:effectLst/>
        </p:spPr>
        <p:txBody>
          <a:bodyPr wrap="none"/>
          <a:lstStyle/>
          <a:p>
            <a:pPr>
              <a:defRPr/>
            </a:pPr>
            <a:r>
              <a:rPr lang="en-US" sz="1400" dirty="0"/>
              <a:t> The basic unit of computer storage is the </a:t>
            </a:r>
            <a:r>
              <a:rPr kumimoji="1" lang="en-US" sz="1600" b="1" dirty="0">
                <a:solidFill>
                  <a:srgbClr val="006699"/>
                </a:solidFill>
                <a:latin typeface="+mj-lt"/>
              </a:rPr>
              <a:t>bit</a:t>
            </a:r>
            <a:r>
              <a:rPr kumimoji="1" lang="en-US" b="1" dirty="0">
                <a:solidFill>
                  <a:srgbClr val="006699"/>
                </a:solidFill>
                <a:latin typeface="+mj-lt"/>
              </a:rPr>
              <a:t> </a:t>
            </a:r>
            <a:r>
              <a:rPr lang="en-US" sz="1400" dirty="0"/>
              <a:t>. A bit can contain one of two</a:t>
            </a:r>
          </a:p>
          <a:p>
            <a:pPr>
              <a:defRPr/>
            </a:pPr>
            <a:r>
              <a:rPr lang="en-US" sz="1400" dirty="0"/>
              <a:t>values, 0 and 1. All other storage in a computer is based on collections of bits.</a:t>
            </a:r>
          </a:p>
          <a:p>
            <a:pPr>
              <a:defRPr/>
            </a:pPr>
            <a:r>
              <a:rPr lang="en-US" sz="1400" dirty="0"/>
              <a:t>Given enough bits, it is amazing how many things a computer can represent:</a:t>
            </a:r>
          </a:p>
          <a:p>
            <a:pPr>
              <a:defRPr/>
            </a:pPr>
            <a:r>
              <a:rPr lang="en-US" sz="1400" dirty="0"/>
              <a:t>numbers, letters, images, movies, sounds, documents, and programs, to name</a:t>
            </a:r>
          </a:p>
          <a:p>
            <a:pPr>
              <a:defRPr/>
            </a:pPr>
            <a:r>
              <a:rPr lang="en-US" sz="1400" dirty="0"/>
              <a:t>a few. A </a:t>
            </a:r>
            <a:r>
              <a:rPr kumimoji="1" lang="en-US" sz="1600" b="1" dirty="0">
                <a:solidFill>
                  <a:srgbClr val="006699"/>
                </a:solidFill>
                <a:latin typeface="+mj-lt"/>
              </a:rPr>
              <a:t>byte</a:t>
            </a:r>
            <a:r>
              <a:rPr lang="en-US" sz="1400" dirty="0"/>
              <a:t> is 8 bits, and on most computers, it is the smallest convenient</a:t>
            </a:r>
          </a:p>
          <a:p>
            <a:pPr>
              <a:defRPr/>
            </a:pPr>
            <a:r>
              <a:rPr lang="en-US" sz="1400" dirty="0"/>
              <a:t>chunk of storage. For example, most computers don’t have an instruction to</a:t>
            </a:r>
          </a:p>
          <a:p>
            <a:pPr>
              <a:defRPr/>
            </a:pPr>
            <a:r>
              <a:rPr lang="en-US" sz="1400" dirty="0"/>
              <a:t>move a bit but do have one to move a byte. A less common term is </a:t>
            </a:r>
            <a:r>
              <a:rPr kumimoji="1" lang="en-US" sz="1600" b="1" dirty="0">
                <a:solidFill>
                  <a:srgbClr val="006699"/>
                </a:solidFill>
                <a:latin typeface="+mj-lt"/>
              </a:rPr>
              <a:t>word</a:t>
            </a:r>
            <a:r>
              <a:rPr lang="en-US" sz="1400" dirty="0"/>
              <a:t>,</a:t>
            </a:r>
          </a:p>
          <a:p>
            <a:pPr>
              <a:defRPr/>
            </a:pPr>
            <a:r>
              <a:rPr lang="en-US" sz="1400" dirty="0"/>
              <a:t>which is a given computer architecture’s native unit of data. A word is made</a:t>
            </a:r>
          </a:p>
          <a:p>
            <a:pPr>
              <a:defRPr/>
            </a:pPr>
            <a:r>
              <a:rPr lang="en-US" sz="1400" dirty="0"/>
              <a:t>up of one or more bytes. For example, a computer that has 64-bit registers and</a:t>
            </a:r>
          </a:p>
          <a:p>
            <a:pPr>
              <a:defRPr/>
            </a:pPr>
            <a:r>
              <a:rPr lang="en-US" sz="1400" dirty="0"/>
              <a:t>64-bit memory addressing typically has 64-bit (8-byte) words. A computer</a:t>
            </a:r>
          </a:p>
          <a:p>
            <a:pPr>
              <a:defRPr/>
            </a:pPr>
            <a:r>
              <a:rPr lang="en-US" sz="1400" dirty="0"/>
              <a:t>executes many operations in its native word size rather than a byte at a time.</a:t>
            </a:r>
          </a:p>
          <a:p>
            <a:pPr>
              <a:defRPr/>
            </a:pPr>
            <a:endParaRPr lang="en-US" sz="1400" dirty="0"/>
          </a:p>
          <a:p>
            <a:pPr>
              <a:defRPr/>
            </a:pPr>
            <a:r>
              <a:rPr lang="en-US" sz="1400" dirty="0"/>
              <a:t>Computer storage, along with most computer throughput, is gen</a:t>
            </a:r>
            <a:r>
              <a:rPr lang="en-US" sz="1400" b="1" dirty="0"/>
              <a:t>er</a:t>
            </a:r>
            <a:r>
              <a:rPr lang="en-US" sz="1400" dirty="0"/>
              <a:t>ally</a:t>
            </a:r>
          </a:p>
          <a:p>
            <a:pPr>
              <a:defRPr/>
            </a:pPr>
            <a:r>
              <a:rPr lang="en-US" sz="1400" dirty="0"/>
              <a:t>measured and manipulated in bytes and collections of bytes. A </a:t>
            </a:r>
            <a:r>
              <a:rPr kumimoji="1" lang="en-US" sz="1600" b="1" dirty="0">
                <a:solidFill>
                  <a:srgbClr val="006699"/>
                </a:solidFill>
                <a:latin typeface="+mj-lt"/>
              </a:rPr>
              <a:t>kilobyte</a:t>
            </a:r>
            <a:r>
              <a:rPr lang="en-US" sz="1400" dirty="0"/>
              <a:t> , or</a:t>
            </a:r>
          </a:p>
          <a:p>
            <a:pPr>
              <a:defRPr/>
            </a:pPr>
            <a:r>
              <a:rPr lang="en-US" sz="1400" dirty="0"/>
              <a:t>KB , is 1,024 bytes; a </a:t>
            </a:r>
            <a:r>
              <a:rPr kumimoji="1" lang="en-US" sz="1600" b="1" dirty="0">
                <a:solidFill>
                  <a:srgbClr val="006699"/>
                </a:solidFill>
                <a:latin typeface="+mj-lt"/>
              </a:rPr>
              <a:t>megabyte</a:t>
            </a:r>
            <a:r>
              <a:rPr lang="en-US" sz="1400" dirty="0"/>
              <a:t> , or </a:t>
            </a:r>
            <a:r>
              <a:rPr kumimoji="1" lang="en-US" sz="1600" b="1" dirty="0">
                <a:solidFill>
                  <a:srgbClr val="006699"/>
                </a:solidFill>
                <a:latin typeface="+mj-lt"/>
              </a:rPr>
              <a:t>MB</a:t>
            </a:r>
            <a:r>
              <a:rPr lang="en-US" sz="1400" dirty="0"/>
              <a:t> , is 1,024</a:t>
            </a:r>
            <a:r>
              <a:rPr lang="en-US" sz="1400" baseline="30000" dirty="0"/>
              <a:t>2</a:t>
            </a:r>
            <a:r>
              <a:rPr lang="en-US" sz="1400" dirty="0"/>
              <a:t>  bytes; a </a:t>
            </a:r>
            <a:r>
              <a:rPr kumimoji="1" lang="en-US" sz="1600" b="1" dirty="0">
                <a:solidFill>
                  <a:srgbClr val="006699"/>
                </a:solidFill>
                <a:latin typeface="+mj-lt"/>
              </a:rPr>
              <a:t>gigabyte</a:t>
            </a:r>
            <a:r>
              <a:rPr lang="en-US" sz="1400" dirty="0"/>
              <a:t> , or GB , is</a:t>
            </a:r>
          </a:p>
          <a:p>
            <a:pPr>
              <a:defRPr/>
            </a:pPr>
            <a:r>
              <a:rPr lang="en-US" sz="1400" dirty="0"/>
              <a:t>1,024</a:t>
            </a:r>
            <a:r>
              <a:rPr lang="en-US" sz="1400" baseline="30000" dirty="0"/>
              <a:t>3</a:t>
            </a:r>
            <a:r>
              <a:rPr lang="en-US" sz="1400" dirty="0"/>
              <a:t>  bytes; a </a:t>
            </a:r>
            <a:r>
              <a:rPr kumimoji="1" lang="en-US" sz="1600" b="1" dirty="0">
                <a:solidFill>
                  <a:srgbClr val="006699"/>
                </a:solidFill>
                <a:latin typeface="+mj-lt"/>
              </a:rPr>
              <a:t>terabyte</a:t>
            </a:r>
            <a:r>
              <a:rPr lang="en-US" sz="1400" dirty="0"/>
              <a:t> , or </a:t>
            </a:r>
            <a:r>
              <a:rPr kumimoji="1" lang="en-US" sz="1600" b="1" dirty="0">
                <a:solidFill>
                  <a:srgbClr val="006699"/>
                </a:solidFill>
                <a:latin typeface="+mj-lt"/>
              </a:rPr>
              <a:t>TB</a:t>
            </a:r>
            <a:r>
              <a:rPr lang="en-US" sz="1400" dirty="0"/>
              <a:t> , is 1,024</a:t>
            </a:r>
            <a:r>
              <a:rPr lang="en-US" sz="1400" baseline="30000" dirty="0"/>
              <a:t>4</a:t>
            </a:r>
            <a:r>
              <a:rPr lang="en-US" sz="1400" dirty="0"/>
              <a:t>  bytes; and a </a:t>
            </a:r>
            <a:r>
              <a:rPr kumimoji="1" lang="en-US" sz="1600" b="1" dirty="0">
                <a:solidFill>
                  <a:srgbClr val="006699"/>
                </a:solidFill>
                <a:latin typeface="+mj-lt"/>
              </a:rPr>
              <a:t>petabyte</a:t>
            </a:r>
            <a:r>
              <a:rPr lang="en-US" sz="1400" dirty="0"/>
              <a:t> , or </a:t>
            </a:r>
            <a:r>
              <a:rPr kumimoji="1" lang="en-US" sz="1600" b="1" dirty="0">
                <a:solidFill>
                  <a:srgbClr val="006699"/>
                </a:solidFill>
                <a:latin typeface="+mj-lt"/>
              </a:rPr>
              <a:t>PB</a:t>
            </a:r>
            <a:r>
              <a:rPr lang="en-US" sz="1400" dirty="0"/>
              <a:t> , is 1,024</a:t>
            </a:r>
            <a:r>
              <a:rPr lang="en-US" sz="1400" baseline="30000" dirty="0"/>
              <a:t>5</a:t>
            </a:r>
          </a:p>
          <a:p>
            <a:pPr>
              <a:defRPr/>
            </a:pPr>
            <a:r>
              <a:rPr lang="en-US" sz="1400" dirty="0"/>
              <a:t>bytes. Computer manufacturers often round off these numbers and say that</a:t>
            </a:r>
          </a:p>
          <a:p>
            <a:pPr>
              <a:defRPr/>
            </a:pPr>
            <a:r>
              <a:rPr lang="en-US" sz="1400" dirty="0"/>
              <a:t>a megabyte is 1 million bytes and a gigabyte is 1 billion bytes. Networking</a:t>
            </a:r>
          </a:p>
          <a:p>
            <a:pPr>
              <a:defRPr/>
            </a:pPr>
            <a:r>
              <a:rPr lang="en-US" sz="1400" dirty="0"/>
              <a:t>measurements are an exception to this general rule; they are given in bits</a:t>
            </a:r>
          </a:p>
          <a:p>
            <a:pPr>
              <a:defRPr/>
            </a:pPr>
            <a:r>
              <a:rPr lang="en-US" sz="1400" dirty="0"/>
              <a:t>(because networks move data a bit at a time).</a:t>
            </a:r>
          </a:p>
          <a:p>
            <a:pPr>
              <a:defRPr/>
            </a:pPr>
            <a:endParaRPr lang="en-US" sz="1400" dirty="0">
              <a:latin typeface="Verdana"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0644225-21A8-4691-99DE-5A23AE5833A2}"/>
              </a:ext>
            </a:extLst>
          </p:cNvPr>
          <p:cNvSpPr>
            <a:spLocks noGrp="1" noChangeArrowheads="1"/>
          </p:cNvSpPr>
          <p:nvPr>
            <p:ph type="title" idx="4294967295"/>
          </p:nvPr>
        </p:nvSpPr>
        <p:spPr>
          <a:xfrm>
            <a:off x="876300" y="211138"/>
            <a:ext cx="7661275" cy="576262"/>
          </a:xfrm>
        </p:spPr>
        <p:txBody>
          <a:bodyPr/>
          <a:lstStyle/>
          <a:p>
            <a:pPr eaLnBrk="1" hangingPunct="1"/>
            <a:r>
              <a:rPr lang="en-US" altLang="en-US"/>
              <a:t>Storage Hierarchy</a:t>
            </a:r>
          </a:p>
        </p:txBody>
      </p:sp>
      <p:sp>
        <p:nvSpPr>
          <p:cNvPr id="39939" name="Rectangle 3">
            <a:extLst>
              <a:ext uri="{FF2B5EF4-FFF2-40B4-BE49-F238E27FC236}">
                <a16:creationId xmlns:a16="http://schemas.microsoft.com/office/drawing/2014/main" id="{D703547F-8757-4059-B0DB-0941113BB6DC}"/>
              </a:ext>
            </a:extLst>
          </p:cNvPr>
          <p:cNvSpPr>
            <a:spLocks noGrp="1" noChangeArrowheads="1"/>
          </p:cNvSpPr>
          <p:nvPr>
            <p:ph type="body" idx="4294967295"/>
          </p:nvPr>
        </p:nvSpPr>
        <p:spPr>
          <a:xfrm>
            <a:off x="806450" y="1124628"/>
            <a:ext cx="7810500" cy="4530725"/>
          </a:xfrm>
        </p:spPr>
        <p:txBody>
          <a:bodyPr/>
          <a:lstStyle/>
          <a:p>
            <a:r>
              <a:rPr lang="en-US" altLang="en-US" dirty="0"/>
              <a:t>Storage systems organized in hierarchy</a:t>
            </a:r>
          </a:p>
          <a:p>
            <a:pPr lvl="1"/>
            <a:r>
              <a:rPr lang="en-US" altLang="en-US" dirty="0"/>
              <a:t>Speed</a:t>
            </a:r>
          </a:p>
          <a:p>
            <a:pPr lvl="1"/>
            <a:r>
              <a:rPr lang="en-US" altLang="en-US" dirty="0"/>
              <a:t>Cost</a:t>
            </a:r>
          </a:p>
          <a:p>
            <a:pPr lvl="1"/>
            <a:r>
              <a:rPr lang="en-US" altLang="en-US" dirty="0"/>
              <a:t>Volatility</a:t>
            </a:r>
          </a:p>
          <a:p>
            <a:r>
              <a:rPr lang="en-US" altLang="en-US" sz="1600" b="1" kern="1200" dirty="0">
                <a:solidFill>
                  <a:srgbClr val="006699"/>
                </a:solidFill>
                <a:latin typeface="+mj-lt"/>
                <a:cs typeface="+mn-cs"/>
              </a:rPr>
              <a:t>Caching</a:t>
            </a:r>
            <a:r>
              <a:rPr lang="en-US" altLang="en-US" dirty="0"/>
              <a:t> – copying information into faster storage system; main memory can be viewed as a cache for secondary storage</a:t>
            </a:r>
          </a:p>
          <a:p>
            <a:r>
              <a:rPr lang="en-US" altLang="en-US" sz="1600" b="1" kern="1200" dirty="0">
                <a:solidFill>
                  <a:srgbClr val="006699"/>
                </a:solidFill>
                <a:latin typeface="+mj-lt"/>
                <a:cs typeface="+mn-cs"/>
              </a:rPr>
              <a:t>Device</a:t>
            </a:r>
            <a:r>
              <a:rPr lang="en-US" altLang="en-US" b="1" dirty="0">
                <a:solidFill>
                  <a:srgbClr val="3366FF"/>
                </a:solidFill>
              </a:rPr>
              <a:t> </a:t>
            </a:r>
            <a:r>
              <a:rPr lang="en-US" altLang="en-US" sz="1600" b="1" kern="1200" dirty="0">
                <a:solidFill>
                  <a:srgbClr val="006699"/>
                </a:solidFill>
                <a:latin typeface="+mj-lt"/>
                <a:cs typeface="+mn-cs"/>
              </a:rPr>
              <a:t>Driver</a:t>
            </a:r>
            <a:r>
              <a:rPr lang="en-US" altLang="en-US" b="1" dirty="0">
                <a:solidFill>
                  <a:srgbClr val="3366FF"/>
                </a:solidFill>
              </a:rPr>
              <a:t> </a:t>
            </a:r>
            <a:r>
              <a:rPr lang="en-US" altLang="en-US" dirty="0"/>
              <a:t>for each device controller to manage I/O</a:t>
            </a:r>
          </a:p>
          <a:p>
            <a:pPr lvl="1"/>
            <a:r>
              <a:rPr lang="en-US" altLang="en-US" dirty="0"/>
              <a:t>Provides uniform interface between controller and kernel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C8143CB-221D-4E46-ACB1-F240385D0011}"/>
              </a:ext>
            </a:extLst>
          </p:cNvPr>
          <p:cNvSpPr>
            <a:spLocks noGrp="1" noChangeArrowheads="1"/>
          </p:cNvSpPr>
          <p:nvPr>
            <p:ph type="title" idx="4294967295"/>
          </p:nvPr>
        </p:nvSpPr>
        <p:spPr>
          <a:xfrm>
            <a:off x="457200" y="198438"/>
            <a:ext cx="8126413" cy="576262"/>
          </a:xfrm>
        </p:spPr>
        <p:txBody>
          <a:bodyPr/>
          <a:lstStyle/>
          <a:p>
            <a:pPr eaLnBrk="1" hangingPunct="1"/>
            <a:r>
              <a:rPr lang="en-US" altLang="en-US"/>
              <a:t>Storage-Device Hierarchy</a:t>
            </a:r>
          </a:p>
        </p:txBody>
      </p:sp>
      <p:pic>
        <p:nvPicPr>
          <p:cNvPr id="41987" name="Picture 2">
            <a:extLst>
              <a:ext uri="{FF2B5EF4-FFF2-40B4-BE49-F238E27FC236}">
                <a16:creationId xmlns:a16="http://schemas.microsoft.com/office/drawing/2014/main" id="{96241ED2-B618-4D08-8846-8009538AC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613" y="1455738"/>
            <a:ext cx="7483475"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0638B96-DF2B-4D8C-9A35-46ABC3264B5E}"/>
              </a:ext>
            </a:extLst>
          </p:cNvPr>
          <p:cNvSpPr>
            <a:spLocks noGrp="1" noChangeArrowheads="1"/>
          </p:cNvSpPr>
          <p:nvPr>
            <p:ph type="title" idx="4294967295"/>
          </p:nvPr>
        </p:nvSpPr>
        <p:spPr>
          <a:xfrm>
            <a:off x="835025" y="212725"/>
            <a:ext cx="7702550" cy="576263"/>
          </a:xfrm>
        </p:spPr>
        <p:txBody>
          <a:bodyPr/>
          <a:lstStyle/>
          <a:p>
            <a:r>
              <a:rPr lang="en-US" altLang="en-US"/>
              <a:t>How a Modern Computer Works</a:t>
            </a:r>
          </a:p>
        </p:txBody>
      </p:sp>
      <p:sp>
        <p:nvSpPr>
          <p:cNvPr id="44035" name="TextBox 3">
            <a:extLst>
              <a:ext uri="{FF2B5EF4-FFF2-40B4-BE49-F238E27FC236}">
                <a16:creationId xmlns:a16="http://schemas.microsoft.com/office/drawing/2014/main" id="{07234D76-D26C-4251-8F66-89C4244B1D8C}"/>
              </a:ext>
            </a:extLst>
          </p:cNvPr>
          <p:cNvSpPr txBox="1">
            <a:spLocks noChangeArrowheads="1"/>
          </p:cNvSpPr>
          <p:nvPr/>
        </p:nvSpPr>
        <p:spPr bwMode="auto">
          <a:xfrm>
            <a:off x="4787900" y="5637213"/>
            <a:ext cx="287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i="1">
                <a:latin typeface="Verdana" panose="020B0604030504040204" pitchFamily="34" charset="0"/>
              </a:rPr>
              <a:t>A von Neumann architecture</a:t>
            </a:r>
          </a:p>
        </p:txBody>
      </p:sp>
      <p:pic>
        <p:nvPicPr>
          <p:cNvPr id="44036" name="Picture 2">
            <a:extLst>
              <a:ext uri="{FF2B5EF4-FFF2-40B4-BE49-F238E27FC236}">
                <a16:creationId xmlns:a16="http://schemas.microsoft.com/office/drawing/2014/main" id="{BDD5B21A-1DF1-4FBF-8A3A-8CDE974C3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1352550"/>
            <a:ext cx="5122863"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776E12C-0A8F-49FF-8988-D53352F14B90}"/>
              </a:ext>
            </a:extLst>
          </p:cNvPr>
          <p:cNvSpPr>
            <a:spLocks noGrp="1" noChangeArrowheads="1"/>
          </p:cNvSpPr>
          <p:nvPr>
            <p:ph type="title" idx="4294967295"/>
          </p:nvPr>
        </p:nvSpPr>
        <p:spPr>
          <a:xfrm>
            <a:off x="457200" y="203200"/>
            <a:ext cx="8034338" cy="576263"/>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D002EA22-F1BB-4F36-8EAD-4A3CBBBFD932}"/>
              </a:ext>
            </a:extLst>
          </p:cNvPr>
          <p:cNvSpPr>
            <a:spLocks noGrp="1" noChangeArrowheads="1"/>
          </p:cNvSpPr>
          <p:nvPr>
            <p:ph type="body" idx="4294967295"/>
          </p:nvPr>
        </p:nvSpPr>
        <p:spPr/>
        <p:txBody>
          <a:bodyPr/>
          <a:lstStyle/>
          <a:p>
            <a:r>
              <a:rPr lang="en-US" altLang="en-US" dirty="0"/>
              <a:t>What Operating Systems Do</a:t>
            </a:r>
          </a:p>
          <a:p>
            <a:r>
              <a:rPr lang="en-US" altLang="en-US" dirty="0"/>
              <a:t>Computer-System Organization</a:t>
            </a:r>
          </a:p>
          <a:p>
            <a:r>
              <a:rPr lang="en-US" altLang="en-US" dirty="0"/>
              <a:t>Computer-System Architecture</a:t>
            </a:r>
          </a:p>
          <a:p>
            <a:r>
              <a:rPr lang="en-US" altLang="en-US" dirty="0"/>
              <a:t>Operating-System Operations</a:t>
            </a:r>
          </a:p>
          <a:p>
            <a:r>
              <a:rPr lang="en-US" altLang="en-US" dirty="0"/>
              <a:t>Resource Management</a:t>
            </a:r>
          </a:p>
          <a:p>
            <a:r>
              <a:rPr lang="en-US" altLang="en-US" dirty="0"/>
              <a:t>Security and Protection</a:t>
            </a:r>
          </a:p>
          <a:p>
            <a:r>
              <a:rPr lang="en-US" altLang="en-US" dirty="0"/>
              <a:t>Virtualization</a:t>
            </a:r>
          </a:p>
          <a:p>
            <a:r>
              <a:rPr lang="en-US" altLang="en-US" dirty="0"/>
              <a:t>Distributed Systems</a:t>
            </a:r>
          </a:p>
          <a:p>
            <a:r>
              <a:rPr lang="en-US" altLang="en-US" dirty="0"/>
              <a:t>Kernel Data Structures</a:t>
            </a:r>
          </a:p>
          <a:p>
            <a:r>
              <a:rPr lang="en-US" altLang="en-US" dirty="0"/>
              <a:t>Computing Environments</a:t>
            </a:r>
          </a:p>
          <a:p>
            <a:r>
              <a:rPr lang="en-US" altLang="en-US" dirty="0"/>
              <a:t>Free/Libre and Open-Source Operating Systems</a:t>
            </a:r>
          </a:p>
          <a:p>
            <a:pPr>
              <a:buFont typeface="Monotype Sorts" pitchFamily="-84" charset="2"/>
              <a:buNone/>
            </a:pPr>
            <a:endParaRPr lang="en-US" altLang="en-US" dirty="0"/>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BF26148-599A-4FED-894F-98876040554D}"/>
              </a:ext>
            </a:extLst>
          </p:cNvPr>
          <p:cNvSpPr>
            <a:spLocks noGrp="1" noChangeArrowheads="1"/>
          </p:cNvSpPr>
          <p:nvPr>
            <p:ph type="title" idx="4294967295"/>
          </p:nvPr>
        </p:nvSpPr>
        <p:spPr>
          <a:xfrm>
            <a:off x="1020763" y="212725"/>
            <a:ext cx="7553325" cy="576263"/>
          </a:xfrm>
        </p:spPr>
        <p:txBody>
          <a:bodyPr/>
          <a:lstStyle/>
          <a:p>
            <a:pPr eaLnBrk="1" hangingPunct="1"/>
            <a:r>
              <a:rPr lang="en-US" altLang="en-US"/>
              <a:t>Direct Memory Access Structure</a:t>
            </a:r>
          </a:p>
        </p:txBody>
      </p:sp>
      <p:sp>
        <p:nvSpPr>
          <p:cNvPr id="46083" name="Rectangle 3">
            <a:extLst>
              <a:ext uri="{FF2B5EF4-FFF2-40B4-BE49-F238E27FC236}">
                <a16:creationId xmlns:a16="http://schemas.microsoft.com/office/drawing/2014/main" id="{D24405CB-DFA7-47F8-A3F1-1424947399EF}"/>
              </a:ext>
            </a:extLst>
          </p:cNvPr>
          <p:cNvSpPr>
            <a:spLocks noGrp="1" noChangeArrowheads="1"/>
          </p:cNvSpPr>
          <p:nvPr>
            <p:ph type="body" idx="4294967295"/>
          </p:nvPr>
        </p:nvSpPr>
        <p:spPr>
          <a:xfrm>
            <a:off x="806450" y="1233488"/>
            <a:ext cx="6813550" cy="4056969"/>
          </a:xfrm>
        </p:spPr>
        <p:txBody>
          <a:bodyPr/>
          <a:lstStyle/>
          <a:p>
            <a:r>
              <a:rPr lang="en-US" altLang="en-US" dirty="0"/>
              <a:t>Used for high-speed I/O devices able to transmit information at close to memory speeds</a:t>
            </a:r>
          </a:p>
          <a:p>
            <a:r>
              <a:rPr lang="en-US" altLang="en-US" dirty="0"/>
              <a:t>Device controller transfers blocks of data from buffer storage directly to main memory without CPU intervention</a:t>
            </a:r>
          </a:p>
          <a:p>
            <a:r>
              <a:rPr lang="en-US" altLang="en-US" dirty="0"/>
              <a:t>Only one interrupt is generated per block, rather than the one interrupt per byte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293F34F-C9FD-4545-B67F-0AFEB04F0A3B}"/>
              </a:ext>
            </a:extLst>
          </p:cNvPr>
          <p:cNvSpPr>
            <a:spLocks noGrp="1" noChangeArrowheads="1"/>
          </p:cNvSpPr>
          <p:nvPr>
            <p:ph type="title" idx="4294967295"/>
          </p:nvPr>
        </p:nvSpPr>
        <p:spPr>
          <a:xfrm>
            <a:off x="895350" y="195263"/>
            <a:ext cx="7670800" cy="576262"/>
          </a:xfrm>
        </p:spPr>
        <p:txBody>
          <a:bodyPr/>
          <a:lstStyle/>
          <a:p>
            <a:pPr eaLnBrk="1" hangingPunct="1"/>
            <a:r>
              <a:rPr lang="en-US" altLang="en-US"/>
              <a:t>Operating-System Operations</a:t>
            </a:r>
          </a:p>
        </p:txBody>
      </p:sp>
      <p:sp>
        <p:nvSpPr>
          <p:cNvPr id="59395" name="Rectangle 3">
            <a:extLst>
              <a:ext uri="{FF2B5EF4-FFF2-40B4-BE49-F238E27FC236}">
                <a16:creationId xmlns:a16="http://schemas.microsoft.com/office/drawing/2014/main" id="{3CA3B3A3-4D5F-45EB-B9C7-25CB392E86A3}"/>
              </a:ext>
            </a:extLst>
          </p:cNvPr>
          <p:cNvSpPr>
            <a:spLocks noGrp="1" noChangeArrowheads="1"/>
          </p:cNvSpPr>
          <p:nvPr>
            <p:ph type="body" idx="4294967295"/>
          </p:nvPr>
        </p:nvSpPr>
        <p:spPr>
          <a:xfrm>
            <a:off x="838200" y="1154113"/>
            <a:ext cx="7670800" cy="4938712"/>
          </a:xfrm>
        </p:spPr>
        <p:txBody>
          <a:bodyPr/>
          <a:lstStyle/>
          <a:p>
            <a:pPr>
              <a:lnSpc>
                <a:spcPct val="90000"/>
              </a:lnSpc>
            </a:pPr>
            <a:r>
              <a:rPr lang="en-US" altLang="en-US" dirty="0"/>
              <a:t>Bootstrap program – simple code to initialize the system, load the kernel</a:t>
            </a:r>
          </a:p>
          <a:p>
            <a:pPr>
              <a:lnSpc>
                <a:spcPct val="90000"/>
              </a:lnSpc>
            </a:pPr>
            <a:r>
              <a:rPr lang="en-US" altLang="en-US" dirty="0"/>
              <a:t>Kernel loads</a:t>
            </a:r>
          </a:p>
          <a:p>
            <a:pPr>
              <a:lnSpc>
                <a:spcPct val="90000"/>
              </a:lnSpc>
            </a:pPr>
            <a:r>
              <a:rPr lang="en-US" altLang="en-US" dirty="0"/>
              <a:t>Starts </a:t>
            </a:r>
            <a:r>
              <a:rPr lang="en-US" altLang="en-US" b="1" kern="1200" dirty="0">
                <a:solidFill>
                  <a:srgbClr val="006699"/>
                </a:solidFill>
                <a:latin typeface="+mj-lt"/>
                <a:cs typeface="+mn-cs"/>
              </a:rPr>
              <a:t>system</a:t>
            </a:r>
            <a:r>
              <a:rPr lang="en-US" altLang="en-US" b="1" dirty="0">
                <a:solidFill>
                  <a:srgbClr val="3366FF"/>
                </a:solidFill>
              </a:rPr>
              <a:t> </a:t>
            </a:r>
            <a:r>
              <a:rPr lang="en-US" altLang="en-US" b="1" kern="1200" dirty="0">
                <a:solidFill>
                  <a:srgbClr val="006699"/>
                </a:solidFill>
                <a:latin typeface="+mj-lt"/>
                <a:cs typeface="+mn-cs"/>
              </a:rPr>
              <a:t>daemons</a:t>
            </a:r>
            <a:r>
              <a:rPr lang="en-US" altLang="en-US" b="1" dirty="0">
                <a:solidFill>
                  <a:srgbClr val="3366FF"/>
                </a:solidFill>
              </a:rPr>
              <a:t> </a:t>
            </a:r>
            <a:r>
              <a:rPr lang="en-US" altLang="en-US" dirty="0"/>
              <a:t>(services provided outside of the kernel)</a:t>
            </a:r>
          </a:p>
          <a:p>
            <a:pPr>
              <a:lnSpc>
                <a:spcPct val="90000"/>
              </a:lnSpc>
            </a:pPr>
            <a:r>
              <a:rPr lang="en-US" altLang="en-US" dirty="0"/>
              <a:t>Kernel</a:t>
            </a:r>
            <a:r>
              <a:rPr lang="en-US" altLang="en-US" b="1" dirty="0">
                <a:solidFill>
                  <a:srgbClr val="3366FF"/>
                </a:solidFill>
              </a:rPr>
              <a:t> </a:t>
            </a:r>
            <a:r>
              <a:rPr lang="en-US" altLang="en-US" b="1" kern="1200" dirty="0">
                <a:solidFill>
                  <a:srgbClr val="006699"/>
                </a:solidFill>
                <a:latin typeface="+mj-lt"/>
                <a:cs typeface="+mn-cs"/>
              </a:rPr>
              <a:t>interrupt</a:t>
            </a:r>
            <a:r>
              <a:rPr lang="en-US" altLang="en-US" b="1" dirty="0">
                <a:solidFill>
                  <a:srgbClr val="3366FF"/>
                </a:solidFill>
              </a:rPr>
              <a:t> </a:t>
            </a:r>
            <a:r>
              <a:rPr lang="en-US" altLang="en-US" b="1" kern="1200" dirty="0">
                <a:solidFill>
                  <a:srgbClr val="006699"/>
                </a:solidFill>
                <a:latin typeface="+mj-lt"/>
                <a:cs typeface="+mn-cs"/>
              </a:rPr>
              <a:t>driven</a:t>
            </a:r>
            <a:r>
              <a:rPr lang="en-US" altLang="en-US" b="1" dirty="0">
                <a:solidFill>
                  <a:srgbClr val="3366FF"/>
                </a:solidFill>
              </a:rPr>
              <a:t> </a:t>
            </a:r>
            <a:r>
              <a:rPr lang="en-US" altLang="en-US" dirty="0"/>
              <a:t>(hardware and software)</a:t>
            </a:r>
          </a:p>
          <a:p>
            <a:pPr lvl="1">
              <a:lnSpc>
                <a:spcPct val="90000"/>
              </a:lnSpc>
            </a:pPr>
            <a:r>
              <a:rPr lang="en-US" altLang="en-US" dirty="0"/>
              <a:t>Hardware interrupt by one of the devices </a:t>
            </a:r>
          </a:p>
          <a:p>
            <a:pPr lvl="1">
              <a:lnSpc>
                <a:spcPct val="90000"/>
              </a:lnSpc>
            </a:pPr>
            <a:r>
              <a:rPr lang="en-US" altLang="en-US" dirty="0"/>
              <a:t>Software interrupt (</a:t>
            </a:r>
            <a:r>
              <a:rPr lang="en-US" altLang="en-US" b="1" kern="1200" dirty="0">
                <a:solidFill>
                  <a:srgbClr val="006699"/>
                </a:solidFill>
                <a:latin typeface="+mj-lt"/>
                <a:cs typeface="+mn-cs"/>
              </a:rPr>
              <a:t>exception</a:t>
            </a:r>
            <a:r>
              <a:rPr lang="en-US" altLang="en-US" b="1" dirty="0">
                <a:solidFill>
                  <a:srgbClr val="3366FF"/>
                </a:solidFill>
              </a:rPr>
              <a:t> </a:t>
            </a:r>
            <a:r>
              <a:rPr lang="en-US" altLang="en-US" dirty="0"/>
              <a:t>or </a:t>
            </a:r>
            <a:r>
              <a:rPr lang="en-US" altLang="en-US" b="1" kern="1200" dirty="0">
                <a:solidFill>
                  <a:srgbClr val="006699"/>
                </a:solidFill>
                <a:latin typeface="+mj-lt"/>
                <a:cs typeface="+mn-cs"/>
              </a:rPr>
              <a:t>trap</a:t>
            </a:r>
            <a:r>
              <a:rPr lang="en-US" altLang="en-US" dirty="0"/>
              <a:t>):</a:t>
            </a:r>
          </a:p>
          <a:p>
            <a:pPr lvl="2">
              <a:lnSpc>
                <a:spcPct val="90000"/>
              </a:lnSpc>
            </a:pPr>
            <a:r>
              <a:rPr lang="en-US" altLang="en-US" dirty="0"/>
              <a:t>Software error (e.g., division by zero)</a:t>
            </a:r>
            <a:endParaRPr lang="en-US" altLang="en-US" b="1" dirty="0">
              <a:solidFill>
                <a:srgbClr val="3366FF"/>
              </a:solidFill>
            </a:endParaRPr>
          </a:p>
          <a:p>
            <a:pPr lvl="2">
              <a:lnSpc>
                <a:spcPct val="90000"/>
              </a:lnSpc>
            </a:pPr>
            <a:r>
              <a:rPr lang="en-US" altLang="en-US" dirty="0"/>
              <a:t>Request for operating system service – </a:t>
            </a:r>
            <a:r>
              <a:rPr lang="en-US" altLang="en-US" b="1" kern="1200" dirty="0">
                <a:solidFill>
                  <a:srgbClr val="006699"/>
                </a:solidFill>
                <a:latin typeface="+mj-lt"/>
                <a:cs typeface="+mn-cs"/>
              </a:rPr>
              <a:t>system</a:t>
            </a:r>
            <a:r>
              <a:rPr lang="en-US" altLang="en-US" b="1" dirty="0">
                <a:solidFill>
                  <a:srgbClr val="3366FF"/>
                </a:solidFill>
              </a:rPr>
              <a:t> </a:t>
            </a:r>
            <a:r>
              <a:rPr lang="en-US" altLang="en-US" b="1" kern="1200" dirty="0">
                <a:solidFill>
                  <a:srgbClr val="006699"/>
                </a:solidFill>
                <a:latin typeface="+mj-lt"/>
                <a:cs typeface="+mn-cs"/>
              </a:rPr>
              <a:t>call</a:t>
            </a:r>
          </a:p>
          <a:p>
            <a:pPr lvl="2">
              <a:lnSpc>
                <a:spcPct val="90000"/>
              </a:lnSpc>
            </a:pPr>
            <a:r>
              <a:rPr lang="en-US" altLang="en-US" dirty="0"/>
              <a:t>Other process problems include infinite loop, processes modifying each other or the operating system</a:t>
            </a:r>
          </a:p>
          <a:p>
            <a:pPr lvl="1">
              <a:lnSpc>
                <a:spcPct val="90000"/>
              </a:lnSpc>
            </a:pP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1443AA-0E9D-4C48-8D3D-68212E6D683A}"/>
              </a:ext>
            </a:extLst>
          </p:cNvPr>
          <p:cNvSpPr>
            <a:spLocks noGrp="1" noChangeArrowheads="1"/>
          </p:cNvSpPr>
          <p:nvPr>
            <p:ph type="title" idx="4294967295"/>
          </p:nvPr>
        </p:nvSpPr>
        <p:spPr>
          <a:xfrm>
            <a:off x="1069975" y="204788"/>
            <a:ext cx="7616825" cy="576262"/>
          </a:xfrm>
        </p:spPr>
        <p:txBody>
          <a:bodyPr/>
          <a:lstStyle/>
          <a:p>
            <a:pPr eaLnBrk="1" hangingPunct="1"/>
            <a:r>
              <a:rPr lang="en-US" altLang="en-US" dirty="0"/>
              <a:t>Multiprogramming (Batch system)</a:t>
            </a:r>
          </a:p>
        </p:txBody>
      </p:sp>
      <p:sp>
        <p:nvSpPr>
          <p:cNvPr id="61443" name="Rectangle 3">
            <a:extLst>
              <a:ext uri="{FF2B5EF4-FFF2-40B4-BE49-F238E27FC236}">
                <a16:creationId xmlns:a16="http://schemas.microsoft.com/office/drawing/2014/main" id="{791B5A88-3ACB-440F-8638-FDCD2CDEF4EB}"/>
              </a:ext>
            </a:extLst>
          </p:cNvPr>
          <p:cNvSpPr>
            <a:spLocks noGrp="1" noChangeArrowheads="1"/>
          </p:cNvSpPr>
          <p:nvPr>
            <p:ph type="body" idx="4294967295"/>
          </p:nvPr>
        </p:nvSpPr>
        <p:spPr>
          <a:xfrm>
            <a:off x="827088" y="1136586"/>
            <a:ext cx="6585389" cy="3873159"/>
          </a:xfrm>
        </p:spPr>
        <p:txBody>
          <a:bodyPr/>
          <a:lstStyle/>
          <a:p>
            <a:pPr>
              <a:lnSpc>
                <a:spcPct val="90000"/>
              </a:lnSpc>
            </a:pPr>
            <a:r>
              <a:rPr lang="en-US" altLang="en-US" dirty="0"/>
              <a:t>Single user cannot always keep CPU and I/O devices busy </a:t>
            </a:r>
          </a:p>
          <a:p>
            <a:pPr>
              <a:lnSpc>
                <a:spcPct val="90000"/>
              </a:lnSpc>
            </a:pPr>
            <a:r>
              <a:rPr lang="en-US" altLang="en-US" dirty="0"/>
              <a:t>Multiprogramming organizes jobs (code and data) so CPU always has one to execute</a:t>
            </a:r>
          </a:p>
          <a:p>
            <a:pPr>
              <a:lnSpc>
                <a:spcPct val="90000"/>
              </a:lnSpc>
            </a:pPr>
            <a:r>
              <a:rPr lang="en-US" altLang="en-US" dirty="0"/>
              <a:t>A subset of total jobs in system is kept in memory</a:t>
            </a:r>
          </a:p>
          <a:p>
            <a:pPr>
              <a:lnSpc>
                <a:spcPct val="90000"/>
              </a:lnSpc>
            </a:pPr>
            <a:r>
              <a:rPr lang="en-US" altLang="en-US" dirty="0"/>
              <a:t>One job selected and run via </a:t>
            </a:r>
            <a:r>
              <a:rPr lang="en-US" altLang="en-US" b="1" kern="1200" dirty="0">
                <a:solidFill>
                  <a:srgbClr val="006699"/>
                </a:solidFill>
                <a:latin typeface="+mj-lt"/>
                <a:cs typeface="+mn-cs"/>
              </a:rPr>
              <a:t>job</a:t>
            </a:r>
            <a:r>
              <a:rPr lang="en-US" altLang="en-US" b="1" dirty="0">
                <a:solidFill>
                  <a:srgbClr val="3366FF"/>
                </a:solidFill>
              </a:rPr>
              <a:t> </a:t>
            </a:r>
            <a:r>
              <a:rPr lang="en-US" altLang="en-US" b="1" kern="1200" dirty="0">
                <a:solidFill>
                  <a:srgbClr val="006699"/>
                </a:solidFill>
                <a:latin typeface="+mj-lt"/>
                <a:cs typeface="+mn-cs"/>
              </a:rPr>
              <a:t>scheduling</a:t>
            </a:r>
          </a:p>
          <a:p>
            <a:pPr>
              <a:lnSpc>
                <a:spcPct val="90000"/>
              </a:lnSpc>
            </a:pPr>
            <a:r>
              <a:rPr lang="en-US" altLang="en-US" dirty="0"/>
              <a:t>When job has to wait (for I/O for example), OS switches to another job</a:t>
            </a:r>
          </a:p>
          <a:p>
            <a:pPr lvl="1">
              <a:lnSpc>
                <a:spcPct val="90000"/>
              </a:lnSpc>
            </a:pPr>
            <a:endParaRPr lang="en-US" altLang="en-US" sz="800" dirty="0"/>
          </a:p>
        </p:txBody>
      </p:sp>
    </p:spTree>
    <p:extLst>
      <p:ext uri="{BB962C8B-B14F-4D97-AF65-F5344CB8AC3E}">
        <p14:creationId xmlns:p14="http://schemas.microsoft.com/office/powerpoint/2010/main" val="387765787"/>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1443AA-0E9D-4C48-8D3D-68212E6D683A}"/>
              </a:ext>
            </a:extLst>
          </p:cNvPr>
          <p:cNvSpPr>
            <a:spLocks noGrp="1" noChangeArrowheads="1"/>
          </p:cNvSpPr>
          <p:nvPr>
            <p:ph type="title" idx="4294967295"/>
          </p:nvPr>
        </p:nvSpPr>
        <p:spPr>
          <a:xfrm>
            <a:off x="1069975" y="204788"/>
            <a:ext cx="7616825" cy="576262"/>
          </a:xfrm>
        </p:spPr>
        <p:txBody>
          <a:bodyPr/>
          <a:lstStyle/>
          <a:p>
            <a:pPr eaLnBrk="1" hangingPunct="1"/>
            <a:r>
              <a:rPr lang="en-US" altLang="en-US" dirty="0"/>
              <a:t>Multitasking (Timesharing)</a:t>
            </a:r>
          </a:p>
        </p:txBody>
      </p:sp>
      <p:sp>
        <p:nvSpPr>
          <p:cNvPr id="61443" name="Rectangle 3">
            <a:extLst>
              <a:ext uri="{FF2B5EF4-FFF2-40B4-BE49-F238E27FC236}">
                <a16:creationId xmlns:a16="http://schemas.microsoft.com/office/drawing/2014/main" id="{791B5A88-3ACB-440F-8638-FDCD2CDEF4EB}"/>
              </a:ext>
            </a:extLst>
          </p:cNvPr>
          <p:cNvSpPr>
            <a:spLocks noGrp="1" noChangeArrowheads="1"/>
          </p:cNvSpPr>
          <p:nvPr>
            <p:ph type="body" idx="4294967295"/>
          </p:nvPr>
        </p:nvSpPr>
        <p:spPr>
          <a:xfrm>
            <a:off x="827088" y="1000399"/>
            <a:ext cx="7392784" cy="4417907"/>
          </a:xfrm>
        </p:spPr>
        <p:txBody>
          <a:bodyPr/>
          <a:lstStyle/>
          <a:p>
            <a:pPr>
              <a:lnSpc>
                <a:spcPct val="90000"/>
              </a:lnSpc>
            </a:pPr>
            <a:r>
              <a:rPr lang="en-US" altLang="en-US" dirty="0"/>
              <a:t>A logical extension of Batch systems– the CPU switches jobs so frequently that users can interact with each job while it is running, creating </a:t>
            </a:r>
            <a:r>
              <a:rPr lang="en-US" altLang="en-US" b="1" kern="1200" dirty="0">
                <a:solidFill>
                  <a:srgbClr val="006699"/>
                </a:solidFill>
                <a:latin typeface="+mj-lt"/>
                <a:cs typeface="+mn-cs"/>
              </a:rPr>
              <a:t>interactive</a:t>
            </a:r>
            <a:r>
              <a:rPr lang="en-US" altLang="en-US" dirty="0"/>
              <a:t> computing</a:t>
            </a:r>
          </a:p>
          <a:p>
            <a:pPr lvl="1">
              <a:lnSpc>
                <a:spcPct val="90000"/>
              </a:lnSpc>
            </a:pPr>
            <a:r>
              <a:rPr lang="en-US" altLang="en-US" b="1" kern="1200" dirty="0">
                <a:solidFill>
                  <a:srgbClr val="006699"/>
                </a:solidFill>
                <a:latin typeface="+mj-lt"/>
                <a:cs typeface="+mn-cs"/>
              </a:rPr>
              <a:t>Response</a:t>
            </a:r>
            <a:r>
              <a:rPr lang="en-US" altLang="en-US" b="1" dirty="0">
                <a:solidFill>
                  <a:srgbClr val="3366FF"/>
                </a:solidFill>
              </a:rPr>
              <a:t> </a:t>
            </a:r>
            <a:r>
              <a:rPr lang="en-US" altLang="en-US" b="1" kern="1200" dirty="0">
                <a:solidFill>
                  <a:srgbClr val="006699"/>
                </a:solidFill>
                <a:latin typeface="+mj-lt"/>
                <a:cs typeface="+mn-cs"/>
              </a:rPr>
              <a:t>time</a:t>
            </a:r>
            <a:r>
              <a:rPr lang="en-US" altLang="en-US" b="1" dirty="0">
                <a:solidFill>
                  <a:srgbClr val="3366FF"/>
                </a:solidFill>
              </a:rPr>
              <a:t> </a:t>
            </a:r>
            <a:r>
              <a:rPr lang="en-US" altLang="en-US" dirty="0"/>
              <a:t>should be &lt; 1 second</a:t>
            </a:r>
          </a:p>
          <a:p>
            <a:pPr lvl="1">
              <a:lnSpc>
                <a:spcPct val="90000"/>
              </a:lnSpc>
            </a:pPr>
            <a:r>
              <a:rPr lang="en-US" altLang="en-US" dirty="0"/>
              <a:t>Each user has at least one program executing in memory, which is called </a:t>
            </a:r>
            <a:r>
              <a:rPr lang="en-US" altLang="en-US" b="1" kern="1200" dirty="0">
                <a:solidFill>
                  <a:srgbClr val="006699"/>
                </a:solidFill>
                <a:latin typeface="+mj-lt"/>
                <a:cs typeface="+mn-cs"/>
                <a:sym typeface="Wingdings 3" panose="05040102010807070707" pitchFamily="18" charset="2"/>
              </a:rPr>
              <a:t>process</a:t>
            </a:r>
          </a:p>
          <a:p>
            <a:pPr lvl="1">
              <a:lnSpc>
                <a:spcPct val="90000"/>
              </a:lnSpc>
            </a:pPr>
            <a:r>
              <a:rPr lang="en-US" altLang="en-US" dirty="0">
                <a:sym typeface="Wingdings 3" panose="05040102010807070707" pitchFamily="18" charset="2"/>
              </a:rPr>
              <a:t>If several jobs ready to run at the same time  </a:t>
            </a:r>
            <a:r>
              <a:rPr lang="en-US" altLang="en-US" b="1" kern="1200" dirty="0">
                <a:solidFill>
                  <a:srgbClr val="006699"/>
                </a:solidFill>
                <a:latin typeface="+mj-lt"/>
                <a:cs typeface="+mn-cs"/>
                <a:sym typeface="Wingdings 3" panose="05040102010807070707" pitchFamily="18" charset="2"/>
              </a:rPr>
              <a:t>CPU</a:t>
            </a:r>
            <a:r>
              <a:rPr lang="en-US" altLang="en-US" b="1" dirty="0">
                <a:solidFill>
                  <a:srgbClr val="3366FF"/>
                </a:solidFill>
                <a:sym typeface="Wingdings 3" panose="05040102010807070707" pitchFamily="18" charset="2"/>
              </a:rPr>
              <a:t> </a:t>
            </a:r>
            <a:r>
              <a:rPr lang="en-US" altLang="en-US" b="1" kern="1200" dirty="0">
                <a:solidFill>
                  <a:srgbClr val="006699"/>
                </a:solidFill>
                <a:latin typeface="+mj-lt"/>
                <a:cs typeface="+mn-cs"/>
                <a:sym typeface="Wingdings 3" panose="05040102010807070707" pitchFamily="18" charset="2"/>
              </a:rPr>
              <a:t>scheduling</a:t>
            </a:r>
          </a:p>
          <a:p>
            <a:pPr lvl="1">
              <a:lnSpc>
                <a:spcPct val="90000"/>
              </a:lnSpc>
            </a:pPr>
            <a:r>
              <a:rPr lang="en-US" altLang="en-US" dirty="0">
                <a:sym typeface="Wingdings 3" panose="05040102010807070707" pitchFamily="18" charset="2"/>
              </a:rPr>
              <a:t>If processes don</a:t>
            </a:r>
            <a:r>
              <a:rPr lang="ja-JP" altLang="en-US" dirty="0">
                <a:sym typeface="Wingdings 3" panose="05040102010807070707" pitchFamily="18" charset="2"/>
              </a:rPr>
              <a:t>’</a:t>
            </a:r>
            <a:r>
              <a:rPr lang="en-US" altLang="ja-JP" dirty="0">
                <a:sym typeface="Wingdings 3" panose="05040102010807070707" pitchFamily="18" charset="2"/>
              </a:rPr>
              <a:t>t fit in memory, </a:t>
            </a:r>
            <a:r>
              <a:rPr lang="en-US" altLang="ja-JP" b="1" kern="1200" dirty="0">
                <a:solidFill>
                  <a:srgbClr val="006699"/>
                </a:solidFill>
                <a:latin typeface="+mj-lt"/>
                <a:cs typeface="+mn-cs"/>
                <a:sym typeface="Wingdings 3" panose="05040102010807070707" pitchFamily="18" charset="2"/>
              </a:rPr>
              <a:t>swapping</a:t>
            </a:r>
            <a:r>
              <a:rPr lang="en-US" altLang="ja-JP" dirty="0">
                <a:sym typeface="Wingdings 3" panose="05040102010807070707" pitchFamily="18" charset="2"/>
              </a:rPr>
              <a:t> moves them in and out to run</a:t>
            </a:r>
          </a:p>
          <a:p>
            <a:pPr lvl="1">
              <a:lnSpc>
                <a:spcPct val="90000"/>
              </a:lnSpc>
            </a:pPr>
            <a:r>
              <a:rPr lang="en-US" altLang="en-US" b="1" kern="1200" dirty="0">
                <a:solidFill>
                  <a:srgbClr val="006699"/>
                </a:solidFill>
                <a:latin typeface="+mj-lt"/>
                <a:cs typeface="+mn-cs"/>
                <a:sym typeface="Wingdings 3" panose="05040102010807070707" pitchFamily="18" charset="2"/>
              </a:rPr>
              <a:t>Virtual</a:t>
            </a:r>
            <a:r>
              <a:rPr lang="en-US" altLang="en-US" b="1" dirty="0">
                <a:solidFill>
                  <a:srgbClr val="3366FF"/>
                </a:solidFill>
                <a:sym typeface="Wingdings 3" panose="05040102010807070707" pitchFamily="18" charset="2"/>
              </a:rPr>
              <a:t> </a:t>
            </a:r>
            <a:r>
              <a:rPr lang="en-US" altLang="en-US" b="1" kern="1200" dirty="0">
                <a:solidFill>
                  <a:srgbClr val="006699"/>
                </a:solidFill>
                <a:latin typeface="+mj-lt"/>
                <a:cs typeface="+mn-cs"/>
                <a:sym typeface="Wingdings 3" panose="05040102010807070707" pitchFamily="18" charset="2"/>
              </a:rPr>
              <a:t>memory</a:t>
            </a:r>
            <a:r>
              <a:rPr lang="en-US" altLang="en-US" b="1" dirty="0">
                <a:solidFill>
                  <a:srgbClr val="3366FF"/>
                </a:solidFill>
                <a:sym typeface="Wingdings 3" panose="05040102010807070707" pitchFamily="18" charset="2"/>
              </a:rPr>
              <a:t> </a:t>
            </a:r>
            <a:r>
              <a:rPr lang="en-US" altLang="en-US" dirty="0">
                <a:sym typeface="Wingdings 3" panose="05040102010807070707" pitchFamily="18" charset="2"/>
              </a:rPr>
              <a:t>allows execution of processes not completely in memory</a:t>
            </a:r>
          </a:p>
        </p:txBody>
      </p:sp>
    </p:spTree>
    <p:extLst>
      <p:ext uri="{BB962C8B-B14F-4D97-AF65-F5344CB8AC3E}">
        <p14:creationId xmlns:p14="http://schemas.microsoft.com/office/powerpoint/2010/main" val="199077126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290B74C-531F-48AF-B9FC-4141DDA68625}"/>
              </a:ext>
            </a:extLst>
          </p:cNvPr>
          <p:cNvSpPr>
            <a:spLocks noGrp="1" noChangeArrowheads="1"/>
          </p:cNvSpPr>
          <p:nvPr>
            <p:ph type="title" idx="4294967295"/>
          </p:nvPr>
        </p:nvSpPr>
        <p:spPr>
          <a:xfrm>
            <a:off x="1052919" y="165368"/>
            <a:ext cx="8229600" cy="570419"/>
          </a:xfrm>
        </p:spPr>
        <p:txBody>
          <a:bodyPr/>
          <a:lstStyle/>
          <a:p>
            <a:pPr eaLnBrk="1" hangingPunct="1"/>
            <a:r>
              <a:rPr lang="en-US" altLang="en-US" sz="2800" dirty="0"/>
              <a:t>Memory Layout for Multiprogrammed System</a:t>
            </a:r>
          </a:p>
        </p:txBody>
      </p:sp>
      <p:pic>
        <p:nvPicPr>
          <p:cNvPr id="63491" name="Picture 2">
            <a:extLst>
              <a:ext uri="{FF2B5EF4-FFF2-40B4-BE49-F238E27FC236}">
                <a16:creationId xmlns:a16="http://schemas.microsoft.com/office/drawing/2014/main" id="{3AC87D33-03C5-4AAE-9C92-B651FC40A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488" y="1327603"/>
            <a:ext cx="2270125"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866BADE-D230-495A-94F4-5193A1998DC6}"/>
              </a:ext>
            </a:extLst>
          </p:cNvPr>
          <p:cNvSpPr>
            <a:spLocks noGrp="1" noChangeArrowheads="1"/>
          </p:cNvSpPr>
          <p:nvPr>
            <p:ph type="title" idx="4294967295"/>
          </p:nvPr>
        </p:nvSpPr>
        <p:spPr>
          <a:xfrm>
            <a:off x="1179513" y="130342"/>
            <a:ext cx="7791450" cy="576262"/>
          </a:xfrm>
        </p:spPr>
        <p:txBody>
          <a:bodyPr/>
          <a:lstStyle/>
          <a:p>
            <a:pPr eaLnBrk="1" hangingPunct="1"/>
            <a:r>
              <a:rPr lang="en-US" altLang="en-US" dirty="0"/>
              <a:t>Dual-mode Operation</a:t>
            </a:r>
          </a:p>
        </p:txBody>
      </p:sp>
      <p:sp>
        <p:nvSpPr>
          <p:cNvPr id="65539" name="Rectangle 3">
            <a:extLst>
              <a:ext uri="{FF2B5EF4-FFF2-40B4-BE49-F238E27FC236}">
                <a16:creationId xmlns:a16="http://schemas.microsoft.com/office/drawing/2014/main" id="{885FC6BD-4EBE-4675-8C44-D83682A4CAB4}"/>
              </a:ext>
            </a:extLst>
          </p:cNvPr>
          <p:cNvSpPr>
            <a:spLocks noGrp="1" noChangeArrowheads="1"/>
          </p:cNvSpPr>
          <p:nvPr>
            <p:ph type="body" idx="4294967295"/>
          </p:nvPr>
        </p:nvSpPr>
        <p:spPr>
          <a:xfrm>
            <a:off x="806451" y="1107024"/>
            <a:ext cx="7011168" cy="4624701"/>
          </a:xfrm>
        </p:spPr>
        <p:txBody>
          <a:bodyPr/>
          <a:lstStyle/>
          <a:p>
            <a:pPr>
              <a:lnSpc>
                <a:spcPct val="90000"/>
              </a:lnSpc>
            </a:pPr>
            <a:r>
              <a:rPr lang="en-US" altLang="en-US" b="1" kern="1200" dirty="0">
                <a:solidFill>
                  <a:srgbClr val="006699"/>
                </a:solidFill>
                <a:latin typeface="+mj-lt"/>
                <a:cs typeface="+mn-cs"/>
              </a:rPr>
              <a:t>Dual-mode</a:t>
            </a:r>
            <a:r>
              <a:rPr lang="en-US" altLang="en-US" b="1" dirty="0">
                <a:solidFill>
                  <a:srgbClr val="3366FF"/>
                </a:solidFill>
              </a:rPr>
              <a:t> </a:t>
            </a:r>
            <a:r>
              <a:rPr lang="en-US" altLang="en-US" dirty="0"/>
              <a:t>operation allows OS to protect itself and other system components</a:t>
            </a:r>
          </a:p>
          <a:p>
            <a:pPr lvl="1">
              <a:lnSpc>
                <a:spcPct val="90000"/>
              </a:lnSpc>
            </a:pPr>
            <a:r>
              <a:rPr lang="en-US" altLang="en-US" b="1" kern="1200" dirty="0">
                <a:solidFill>
                  <a:srgbClr val="006699"/>
                </a:solidFill>
                <a:latin typeface="+mj-lt"/>
                <a:cs typeface="+mn-cs"/>
              </a:rPr>
              <a:t>User</a:t>
            </a:r>
            <a:r>
              <a:rPr lang="en-US" altLang="en-US" b="1" dirty="0">
                <a:solidFill>
                  <a:srgbClr val="3366FF"/>
                </a:solidFill>
              </a:rPr>
              <a:t> </a:t>
            </a:r>
            <a:r>
              <a:rPr lang="en-US" altLang="en-US" b="1" kern="1200" dirty="0">
                <a:solidFill>
                  <a:srgbClr val="006699"/>
                </a:solidFill>
                <a:latin typeface="+mj-lt"/>
                <a:cs typeface="+mn-cs"/>
              </a:rPr>
              <a:t>mode</a:t>
            </a:r>
            <a:r>
              <a:rPr lang="en-US" altLang="en-US" b="1" dirty="0">
                <a:solidFill>
                  <a:srgbClr val="3366FF"/>
                </a:solidFill>
              </a:rPr>
              <a:t> </a:t>
            </a:r>
            <a:r>
              <a:rPr lang="en-US" altLang="en-US" dirty="0"/>
              <a:t>and </a:t>
            </a:r>
            <a:r>
              <a:rPr lang="en-US" altLang="en-US" b="1" kern="1200" dirty="0">
                <a:solidFill>
                  <a:srgbClr val="006699"/>
                </a:solidFill>
                <a:latin typeface="+mj-lt"/>
                <a:cs typeface="+mn-cs"/>
              </a:rPr>
              <a:t>kernel</a:t>
            </a:r>
            <a:r>
              <a:rPr lang="en-US" altLang="en-US" b="1" dirty="0">
                <a:solidFill>
                  <a:srgbClr val="3366FF"/>
                </a:solidFill>
              </a:rPr>
              <a:t> </a:t>
            </a:r>
            <a:r>
              <a:rPr lang="en-US" altLang="en-US" b="1" kern="1200" dirty="0">
                <a:solidFill>
                  <a:srgbClr val="006699"/>
                </a:solidFill>
                <a:latin typeface="+mj-lt"/>
                <a:cs typeface="+mn-cs"/>
              </a:rPr>
              <a:t>mode</a:t>
            </a:r>
            <a:r>
              <a:rPr lang="en-US" altLang="en-US" b="1" dirty="0">
                <a:solidFill>
                  <a:srgbClr val="3366FF"/>
                </a:solidFill>
              </a:rPr>
              <a:t> </a:t>
            </a:r>
          </a:p>
          <a:p>
            <a:pPr>
              <a:lnSpc>
                <a:spcPct val="90000"/>
              </a:lnSpc>
            </a:pPr>
            <a:r>
              <a:rPr lang="en-US" altLang="en-US" b="1" kern="1200" dirty="0">
                <a:solidFill>
                  <a:srgbClr val="006699"/>
                </a:solidFill>
                <a:latin typeface="+mj-lt"/>
                <a:cs typeface="+mn-cs"/>
              </a:rPr>
              <a:t>Mode</a:t>
            </a:r>
            <a:r>
              <a:rPr lang="en-US" altLang="en-US" b="1" dirty="0">
                <a:solidFill>
                  <a:srgbClr val="3366FF"/>
                </a:solidFill>
              </a:rPr>
              <a:t> </a:t>
            </a:r>
            <a:r>
              <a:rPr lang="en-US" altLang="en-US" b="1" kern="1200" dirty="0">
                <a:solidFill>
                  <a:srgbClr val="006699"/>
                </a:solidFill>
                <a:latin typeface="+mj-lt"/>
                <a:cs typeface="+mn-cs"/>
              </a:rPr>
              <a:t>bit</a:t>
            </a:r>
            <a:r>
              <a:rPr lang="en-US" altLang="en-US" b="1" dirty="0">
                <a:solidFill>
                  <a:srgbClr val="3366FF"/>
                </a:solidFill>
              </a:rPr>
              <a:t> </a:t>
            </a:r>
            <a:r>
              <a:rPr lang="en-US" altLang="en-US" dirty="0"/>
              <a:t>provided by hardware </a:t>
            </a:r>
          </a:p>
          <a:p>
            <a:pPr lvl="1">
              <a:lnSpc>
                <a:spcPct val="90000"/>
              </a:lnSpc>
            </a:pPr>
            <a:r>
              <a:rPr lang="en-US" altLang="en-US" dirty="0"/>
              <a:t>Provides ability to distinguish when system is running user code or kernel code.</a:t>
            </a:r>
          </a:p>
          <a:p>
            <a:pPr lvl="1">
              <a:lnSpc>
                <a:spcPct val="90000"/>
              </a:lnSpc>
            </a:pPr>
            <a:r>
              <a:rPr lang="en-US" altLang="en-US" dirty="0"/>
              <a:t>When a user is running </a:t>
            </a:r>
            <a:r>
              <a:rPr lang="en-US" altLang="en-US" dirty="0">
                <a:sym typeface="Wingdings" panose="05000000000000000000" pitchFamily="2" charset="2"/>
              </a:rPr>
              <a:t> mode bit is “user”</a:t>
            </a:r>
          </a:p>
          <a:p>
            <a:pPr lvl="1">
              <a:lnSpc>
                <a:spcPct val="90000"/>
              </a:lnSpc>
            </a:pPr>
            <a:r>
              <a:rPr lang="en-US" altLang="en-US" dirty="0"/>
              <a:t>When kernel code is executing  </a:t>
            </a:r>
            <a:r>
              <a:rPr lang="en-US" altLang="en-US" dirty="0">
                <a:sym typeface="Wingdings" panose="05000000000000000000" pitchFamily="2" charset="2"/>
              </a:rPr>
              <a:t> mode bit is “kernel”</a:t>
            </a:r>
          </a:p>
          <a:p>
            <a:pPr>
              <a:lnSpc>
                <a:spcPct val="90000"/>
              </a:lnSpc>
            </a:pPr>
            <a:r>
              <a:rPr lang="en-US" altLang="en-US" dirty="0"/>
              <a:t>Some instructions designated as </a:t>
            </a:r>
            <a:r>
              <a:rPr lang="en-US" altLang="en-US" b="1" kern="1200" dirty="0">
                <a:solidFill>
                  <a:srgbClr val="006699"/>
                </a:solidFill>
                <a:latin typeface="+mj-lt"/>
                <a:cs typeface="+mn-cs"/>
              </a:rPr>
              <a:t>privileged</a:t>
            </a:r>
            <a:r>
              <a:rPr lang="en-US" altLang="en-US" dirty="0"/>
              <a:t>, only executable in kernel mode</a:t>
            </a:r>
          </a:p>
        </p:txBody>
      </p:sp>
    </p:spTree>
    <p:extLst>
      <p:ext uri="{BB962C8B-B14F-4D97-AF65-F5344CB8AC3E}">
        <p14:creationId xmlns:p14="http://schemas.microsoft.com/office/powerpoint/2010/main" val="3654188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866BADE-D230-495A-94F4-5193A1998DC6}"/>
              </a:ext>
            </a:extLst>
          </p:cNvPr>
          <p:cNvSpPr>
            <a:spLocks noGrp="1" noChangeArrowheads="1"/>
          </p:cNvSpPr>
          <p:nvPr>
            <p:ph type="title" idx="4294967295"/>
          </p:nvPr>
        </p:nvSpPr>
        <p:spPr>
          <a:xfrm>
            <a:off x="1179513" y="198438"/>
            <a:ext cx="7791450" cy="576262"/>
          </a:xfrm>
        </p:spPr>
        <p:txBody>
          <a:bodyPr/>
          <a:lstStyle/>
          <a:p>
            <a:pPr eaLnBrk="1" hangingPunct="1"/>
            <a:r>
              <a:rPr lang="en-US" altLang="en-US" dirty="0"/>
              <a:t>Dual-mode Operation (Cont.)</a:t>
            </a:r>
          </a:p>
        </p:txBody>
      </p:sp>
      <p:sp>
        <p:nvSpPr>
          <p:cNvPr id="65539" name="Rectangle 3">
            <a:extLst>
              <a:ext uri="{FF2B5EF4-FFF2-40B4-BE49-F238E27FC236}">
                <a16:creationId xmlns:a16="http://schemas.microsoft.com/office/drawing/2014/main" id="{885FC6BD-4EBE-4675-8C44-D83682A4CAB4}"/>
              </a:ext>
            </a:extLst>
          </p:cNvPr>
          <p:cNvSpPr>
            <a:spLocks noGrp="1" noChangeArrowheads="1"/>
          </p:cNvSpPr>
          <p:nvPr>
            <p:ph type="body" idx="4294967295"/>
          </p:nvPr>
        </p:nvSpPr>
        <p:spPr>
          <a:xfrm>
            <a:off x="806451" y="1107024"/>
            <a:ext cx="6839489" cy="4515563"/>
          </a:xfrm>
        </p:spPr>
        <p:txBody>
          <a:bodyPr/>
          <a:lstStyle/>
          <a:p>
            <a:pPr>
              <a:lnSpc>
                <a:spcPct val="90000"/>
              </a:lnSpc>
            </a:pPr>
            <a:r>
              <a:rPr lang="en-US" altLang="en-US" dirty="0">
                <a:sym typeface="Wingdings" panose="05000000000000000000" pitchFamily="2" charset="2"/>
              </a:rPr>
              <a:t>How do we guarantee that user does not explicitly set the mode bit to “kernel”?</a:t>
            </a:r>
          </a:p>
          <a:p>
            <a:pPr>
              <a:lnSpc>
                <a:spcPct val="90000"/>
              </a:lnSpc>
            </a:pPr>
            <a:r>
              <a:rPr lang="en-US" altLang="en-US" dirty="0">
                <a:sym typeface="Wingdings" panose="05000000000000000000" pitchFamily="2" charset="2"/>
              </a:rPr>
              <a:t>When the system starts executing it is in kernel mode</a:t>
            </a:r>
          </a:p>
          <a:p>
            <a:pPr>
              <a:lnSpc>
                <a:spcPct val="90000"/>
              </a:lnSpc>
            </a:pPr>
            <a:r>
              <a:rPr lang="en-US" altLang="en-US" dirty="0">
                <a:sym typeface="Wingdings" panose="05000000000000000000" pitchFamily="2" charset="2"/>
              </a:rPr>
              <a:t>When control is given to a user program the mode-bit changes to “user mode”.</a:t>
            </a:r>
          </a:p>
          <a:p>
            <a:pPr>
              <a:lnSpc>
                <a:spcPct val="90000"/>
              </a:lnSpc>
            </a:pPr>
            <a:r>
              <a:rPr lang="en-US" altLang="en-US" dirty="0">
                <a:sym typeface="Wingdings" panose="05000000000000000000" pitchFamily="2" charset="2"/>
              </a:rPr>
              <a:t>When a user issues a system call it results in an interrupt, which trap to the operating system.  At that time, the mode–bit is set to “kernel mode”.</a:t>
            </a:r>
          </a:p>
        </p:txBody>
      </p:sp>
    </p:spTree>
    <p:extLst>
      <p:ext uri="{BB962C8B-B14F-4D97-AF65-F5344CB8AC3E}">
        <p14:creationId xmlns:p14="http://schemas.microsoft.com/office/powerpoint/2010/main" val="339434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01A0C21-C290-480E-A594-A720E66F246F}"/>
              </a:ext>
            </a:extLst>
          </p:cNvPr>
          <p:cNvSpPr>
            <a:spLocks noGrp="1" noChangeArrowheads="1"/>
          </p:cNvSpPr>
          <p:nvPr>
            <p:ph type="title" idx="4294967295"/>
          </p:nvPr>
        </p:nvSpPr>
        <p:spPr>
          <a:xfrm>
            <a:off x="1203665" y="78157"/>
            <a:ext cx="7924800" cy="647700"/>
          </a:xfrm>
        </p:spPr>
        <p:txBody>
          <a:bodyPr/>
          <a:lstStyle/>
          <a:p>
            <a:pPr eaLnBrk="1" hangingPunct="1"/>
            <a:r>
              <a:rPr lang="en-US" altLang="en-US" dirty="0"/>
              <a:t>Transition from User to Kernel Mode</a:t>
            </a:r>
          </a:p>
        </p:txBody>
      </p:sp>
      <p:pic>
        <p:nvPicPr>
          <p:cNvPr id="67588" name="Picture 2">
            <a:extLst>
              <a:ext uri="{FF2B5EF4-FFF2-40B4-BE49-F238E27FC236}">
                <a16:creationId xmlns:a16="http://schemas.microsoft.com/office/drawing/2014/main" id="{577B7B49-686A-43F8-AEBF-B723806AE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512" y="1305890"/>
            <a:ext cx="7053262"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784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01A0C21-C290-480E-A594-A720E66F246F}"/>
              </a:ext>
            </a:extLst>
          </p:cNvPr>
          <p:cNvSpPr>
            <a:spLocks noGrp="1" noChangeArrowheads="1"/>
          </p:cNvSpPr>
          <p:nvPr>
            <p:ph type="title" idx="4294967295"/>
          </p:nvPr>
        </p:nvSpPr>
        <p:spPr>
          <a:xfrm>
            <a:off x="853466" y="97613"/>
            <a:ext cx="7924800" cy="647700"/>
          </a:xfrm>
        </p:spPr>
        <p:txBody>
          <a:bodyPr/>
          <a:lstStyle/>
          <a:p>
            <a:pPr eaLnBrk="1" hangingPunct="1"/>
            <a:r>
              <a:rPr lang="en-US" altLang="en-US" dirty="0"/>
              <a:t>Timer</a:t>
            </a:r>
          </a:p>
        </p:txBody>
      </p:sp>
      <p:sp>
        <p:nvSpPr>
          <p:cNvPr id="67587" name="Rectangle 4">
            <a:extLst>
              <a:ext uri="{FF2B5EF4-FFF2-40B4-BE49-F238E27FC236}">
                <a16:creationId xmlns:a16="http://schemas.microsoft.com/office/drawing/2014/main" id="{9297C259-8FFF-444B-B901-A11F92099A25}"/>
              </a:ext>
            </a:extLst>
          </p:cNvPr>
          <p:cNvSpPr>
            <a:spLocks noGrp="1" noChangeArrowheads="1"/>
          </p:cNvSpPr>
          <p:nvPr>
            <p:ph type="body" idx="4294967295"/>
          </p:nvPr>
        </p:nvSpPr>
        <p:spPr>
          <a:xfrm>
            <a:off x="793750" y="1060450"/>
            <a:ext cx="7781925" cy="2817813"/>
          </a:xfrm>
        </p:spPr>
        <p:txBody>
          <a:bodyPr/>
          <a:lstStyle/>
          <a:p>
            <a:r>
              <a:rPr lang="en-US" altLang="en-US" dirty="0"/>
              <a:t>Timer to prevent infinite loop (or process hogging resources)</a:t>
            </a:r>
          </a:p>
          <a:p>
            <a:pPr lvl="1"/>
            <a:r>
              <a:rPr lang="en-US" altLang="en-US" dirty="0"/>
              <a:t>Timer is set to interrupt the computer after some time period</a:t>
            </a:r>
          </a:p>
          <a:p>
            <a:pPr lvl="1"/>
            <a:r>
              <a:rPr lang="en-US" altLang="en-US" dirty="0"/>
              <a:t>Keep a counter that is decremented by the physical clock</a:t>
            </a:r>
          </a:p>
          <a:p>
            <a:pPr lvl="1"/>
            <a:r>
              <a:rPr lang="en-US" altLang="en-US" dirty="0"/>
              <a:t>Operating system set the counter (privileged instruction)</a:t>
            </a:r>
          </a:p>
          <a:p>
            <a:pPr lvl="1"/>
            <a:r>
              <a:rPr lang="en-US" altLang="en-US" dirty="0"/>
              <a:t>When counter zero generate an interrupt</a:t>
            </a:r>
          </a:p>
          <a:p>
            <a:pPr lvl="1"/>
            <a:r>
              <a:rPr lang="en-US" altLang="en-US" dirty="0"/>
              <a:t>Set up before scheduling process to regain control or terminate program that exceeds allotted time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A50E938-3020-46E3-B296-A67E7CFD9384}"/>
              </a:ext>
            </a:extLst>
          </p:cNvPr>
          <p:cNvSpPr>
            <a:spLocks noGrp="1" noChangeArrowheads="1"/>
          </p:cNvSpPr>
          <p:nvPr>
            <p:ph type="title" idx="4294967295"/>
          </p:nvPr>
        </p:nvSpPr>
        <p:spPr>
          <a:xfrm>
            <a:off x="1089025" y="149595"/>
            <a:ext cx="7439025" cy="576262"/>
          </a:xfrm>
        </p:spPr>
        <p:txBody>
          <a:bodyPr/>
          <a:lstStyle/>
          <a:p>
            <a:pPr eaLnBrk="1" hangingPunct="1"/>
            <a:r>
              <a:rPr lang="en-US" altLang="en-US" dirty="0"/>
              <a:t>Process Management</a:t>
            </a:r>
          </a:p>
        </p:txBody>
      </p:sp>
      <p:sp>
        <p:nvSpPr>
          <p:cNvPr id="69635" name="Rectangle 3">
            <a:extLst>
              <a:ext uri="{FF2B5EF4-FFF2-40B4-BE49-F238E27FC236}">
                <a16:creationId xmlns:a16="http://schemas.microsoft.com/office/drawing/2014/main" id="{D4C6DC0E-B371-44AD-AC31-D9E79C80218B}"/>
              </a:ext>
            </a:extLst>
          </p:cNvPr>
          <p:cNvSpPr>
            <a:spLocks noGrp="1" noChangeArrowheads="1"/>
          </p:cNvSpPr>
          <p:nvPr>
            <p:ph type="body" idx="4294967295"/>
          </p:nvPr>
        </p:nvSpPr>
        <p:spPr>
          <a:xfrm>
            <a:off x="774700" y="1004181"/>
            <a:ext cx="7753350" cy="5105400"/>
          </a:xfrm>
        </p:spPr>
        <p:txBody>
          <a:bodyPr/>
          <a:lstStyle/>
          <a:p>
            <a:pPr>
              <a:lnSpc>
                <a:spcPct val="90000"/>
              </a:lnSpc>
            </a:pPr>
            <a:r>
              <a:rPr lang="en-US" altLang="en-US" dirty="0"/>
              <a:t>A process is a program in execution. It is a unit of work within the system. Program is a </a:t>
            </a:r>
            <a:r>
              <a:rPr lang="en-US" altLang="en-US" b="1" i="1" dirty="0"/>
              <a:t>passive entity;</a:t>
            </a:r>
            <a:r>
              <a:rPr lang="en-US" altLang="en-US" dirty="0"/>
              <a:t> process is </a:t>
            </a:r>
            <a:r>
              <a:rPr lang="en-US" altLang="en-US" dirty="0">
                <a:solidFill>
                  <a:srgbClr val="000000"/>
                </a:solidFill>
              </a:rPr>
              <a:t>an </a:t>
            </a:r>
            <a:r>
              <a:rPr lang="en-US" altLang="en-US" b="1" i="1" dirty="0">
                <a:solidFill>
                  <a:srgbClr val="000000"/>
                </a:solidFill>
              </a:rPr>
              <a:t>active entity</a:t>
            </a:r>
            <a:r>
              <a:rPr lang="en-US" altLang="en-US" dirty="0"/>
              <a:t>.</a:t>
            </a:r>
          </a:p>
          <a:p>
            <a:pPr>
              <a:lnSpc>
                <a:spcPct val="90000"/>
              </a:lnSpc>
            </a:pPr>
            <a:r>
              <a:rPr lang="en-US" altLang="en-US" dirty="0"/>
              <a:t>Process needs resources to accomplish its task</a:t>
            </a:r>
          </a:p>
          <a:p>
            <a:pPr lvl="1">
              <a:lnSpc>
                <a:spcPct val="90000"/>
              </a:lnSpc>
            </a:pPr>
            <a:r>
              <a:rPr lang="en-US" altLang="en-US" dirty="0"/>
              <a:t>CPU, memory, I/O, files</a:t>
            </a:r>
          </a:p>
          <a:p>
            <a:pPr lvl="1">
              <a:lnSpc>
                <a:spcPct val="90000"/>
              </a:lnSpc>
            </a:pPr>
            <a:r>
              <a:rPr lang="en-US" altLang="en-US" dirty="0"/>
              <a:t>Initialization data</a:t>
            </a:r>
          </a:p>
          <a:p>
            <a:pPr>
              <a:lnSpc>
                <a:spcPct val="90000"/>
              </a:lnSpc>
            </a:pPr>
            <a:r>
              <a:rPr lang="en-US" altLang="en-US" dirty="0"/>
              <a:t>Process termination requires reclaim of any reusable resources</a:t>
            </a:r>
          </a:p>
          <a:p>
            <a:pPr>
              <a:lnSpc>
                <a:spcPct val="90000"/>
              </a:lnSpc>
            </a:pPr>
            <a:r>
              <a:rPr lang="en-US" altLang="en-US" dirty="0"/>
              <a:t>Single-threaded process has one </a:t>
            </a:r>
            <a:r>
              <a:rPr lang="en-US" altLang="en-US" b="1" kern="1200" dirty="0">
                <a:solidFill>
                  <a:srgbClr val="006699"/>
                </a:solidFill>
                <a:latin typeface="+mj-lt"/>
                <a:cs typeface="+mn-cs"/>
              </a:rPr>
              <a:t>program</a:t>
            </a:r>
            <a:r>
              <a:rPr lang="en-US" altLang="en-US" b="1" dirty="0">
                <a:solidFill>
                  <a:srgbClr val="3366FF"/>
                </a:solidFill>
              </a:rPr>
              <a:t> </a:t>
            </a:r>
            <a:r>
              <a:rPr lang="en-US" altLang="en-US" b="1" kern="1200" dirty="0">
                <a:solidFill>
                  <a:srgbClr val="006699"/>
                </a:solidFill>
                <a:latin typeface="+mj-lt"/>
                <a:cs typeface="+mn-cs"/>
              </a:rPr>
              <a:t>counter</a:t>
            </a:r>
            <a:r>
              <a:rPr lang="en-US" altLang="en-US" sz="2000" b="1" dirty="0">
                <a:solidFill>
                  <a:srgbClr val="3366FF"/>
                </a:solidFill>
              </a:rPr>
              <a:t> </a:t>
            </a:r>
            <a:r>
              <a:rPr lang="en-US" altLang="en-US" dirty="0"/>
              <a:t>specifying location of next instruction to execute</a:t>
            </a:r>
          </a:p>
          <a:p>
            <a:pPr lvl="1">
              <a:lnSpc>
                <a:spcPct val="90000"/>
              </a:lnSpc>
            </a:pPr>
            <a:r>
              <a:rPr lang="en-US" altLang="en-US" dirty="0"/>
              <a:t>Process executes instructions sequentially, one at a time, until completion</a:t>
            </a:r>
          </a:p>
          <a:p>
            <a:pPr>
              <a:lnSpc>
                <a:spcPct val="90000"/>
              </a:lnSpc>
            </a:pPr>
            <a:r>
              <a:rPr lang="en-US" altLang="en-US" dirty="0"/>
              <a:t>Multi-threaded process has one program counter per thread</a:t>
            </a:r>
          </a:p>
          <a:p>
            <a:pPr>
              <a:lnSpc>
                <a:spcPct val="90000"/>
              </a:lnSpc>
            </a:pPr>
            <a:r>
              <a:rPr lang="en-US" altLang="en-US" dirty="0"/>
              <a:t>Typically, system has many processes, some user, some operating system running concurrently on one or more CPUs</a:t>
            </a:r>
          </a:p>
          <a:p>
            <a:pPr lvl="1">
              <a:lnSpc>
                <a:spcPct val="90000"/>
              </a:lnSpc>
            </a:pPr>
            <a:r>
              <a:rPr lang="en-US" altLang="en-US" dirty="0"/>
              <a:t>Concurrency by multiplexing the CPUs among the processes / threads</a:t>
            </a:r>
          </a:p>
          <a:p>
            <a:pPr>
              <a:lnSpc>
                <a:spcPct val="90000"/>
              </a:lnSpc>
              <a:buFont typeface="Monotype Sorts" pitchFamily="-84" charset="2"/>
              <a:buNone/>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B756355-6FC3-4D1A-BBDC-6B9FBCD76A54}"/>
              </a:ext>
            </a:extLst>
          </p:cNvPr>
          <p:cNvSpPr>
            <a:spLocks noGrp="1" noChangeArrowheads="1"/>
          </p:cNvSpPr>
          <p:nvPr>
            <p:ph type="title" idx="4294967295"/>
          </p:nvPr>
        </p:nvSpPr>
        <p:spPr>
          <a:xfrm>
            <a:off x="457200" y="166688"/>
            <a:ext cx="8015288" cy="617537"/>
          </a:xfrm>
        </p:spPr>
        <p:txBody>
          <a:bodyPr/>
          <a:lstStyle/>
          <a:p>
            <a:pPr eaLnBrk="1" hangingPunct="1"/>
            <a:r>
              <a:rPr lang="en-US" altLang="en-US"/>
              <a:t>Objectives</a:t>
            </a:r>
          </a:p>
        </p:txBody>
      </p:sp>
      <p:sp>
        <p:nvSpPr>
          <p:cNvPr id="9219" name="Rectangle 3">
            <a:extLst>
              <a:ext uri="{FF2B5EF4-FFF2-40B4-BE49-F238E27FC236}">
                <a16:creationId xmlns:a16="http://schemas.microsoft.com/office/drawing/2014/main" id="{6838C557-FE18-4536-BEF7-BBF21B888B10}"/>
              </a:ext>
            </a:extLst>
          </p:cNvPr>
          <p:cNvSpPr>
            <a:spLocks noGrp="1" noChangeArrowheads="1"/>
          </p:cNvSpPr>
          <p:nvPr>
            <p:ph type="body" idx="4294967295"/>
          </p:nvPr>
        </p:nvSpPr>
        <p:spPr>
          <a:xfrm>
            <a:off x="806450" y="1233489"/>
            <a:ext cx="7372350" cy="4506912"/>
          </a:xfrm>
        </p:spPr>
        <p:txBody>
          <a:bodyPr/>
          <a:lstStyle/>
          <a:p>
            <a:r>
              <a:rPr lang="en-US" altLang="en-US" dirty="0"/>
              <a:t>Describe the general organization of a computer system and the role of interrupts</a:t>
            </a:r>
          </a:p>
          <a:p>
            <a:r>
              <a:rPr lang="en-US" altLang="en-US" dirty="0"/>
              <a:t>Describe the components in a modern, multiprocessor computer system</a:t>
            </a:r>
          </a:p>
          <a:p>
            <a:r>
              <a:rPr lang="en-US" altLang="en-US" dirty="0"/>
              <a:t>Illustrate the transition from user mode to kernel mode</a:t>
            </a:r>
          </a:p>
          <a:p>
            <a:r>
              <a:rPr lang="en-US" altLang="en-US" dirty="0"/>
              <a:t>Discuss how operating systems are used in various computing environments</a:t>
            </a:r>
          </a:p>
          <a:p>
            <a:r>
              <a:rPr lang="en-US" altLang="en-US" dirty="0"/>
              <a:t>Provide examples of free and open-source operating systems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E63581D-8ED3-4026-94C0-CCB0731C5397}"/>
              </a:ext>
            </a:extLst>
          </p:cNvPr>
          <p:cNvSpPr>
            <a:spLocks noGrp="1" noChangeArrowheads="1"/>
          </p:cNvSpPr>
          <p:nvPr>
            <p:ph type="title" idx="4294967295"/>
          </p:nvPr>
        </p:nvSpPr>
        <p:spPr>
          <a:xfrm>
            <a:off x="1128713" y="207963"/>
            <a:ext cx="7427912" cy="576262"/>
          </a:xfrm>
        </p:spPr>
        <p:txBody>
          <a:bodyPr/>
          <a:lstStyle/>
          <a:p>
            <a:pPr eaLnBrk="1" hangingPunct="1"/>
            <a:r>
              <a:rPr lang="en-US" altLang="en-US"/>
              <a:t>Process Management Activities</a:t>
            </a:r>
          </a:p>
        </p:txBody>
      </p:sp>
      <p:sp>
        <p:nvSpPr>
          <p:cNvPr id="71683" name="Rectangle 3">
            <a:extLst>
              <a:ext uri="{FF2B5EF4-FFF2-40B4-BE49-F238E27FC236}">
                <a16:creationId xmlns:a16="http://schemas.microsoft.com/office/drawing/2014/main" id="{5F49578D-CEFD-4613-A40B-360A0128FDA1}"/>
              </a:ext>
            </a:extLst>
          </p:cNvPr>
          <p:cNvSpPr>
            <a:spLocks noGrp="1" noChangeArrowheads="1"/>
          </p:cNvSpPr>
          <p:nvPr>
            <p:ph type="body" idx="4294967295"/>
          </p:nvPr>
        </p:nvSpPr>
        <p:spPr>
          <a:xfrm>
            <a:off x="1099836" y="1947420"/>
            <a:ext cx="6546104" cy="2663491"/>
          </a:xfrm>
        </p:spPr>
        <p:txBody>
          <a:bodyPr/>
          <a:lstStyle/>
          <a:p>
            <a:r>
              <a:rPr lang="en-US" altLang="en-US" dirty="0"/>
              <a:t>Creating and deleting both user and system processes</a:t>
            </a:r>
          </a:p>
          <a:p>
            <a:r>
              <a:rPr lang="en-US" altLang="en-US" dirty="0"/>
              <a:t>Suspending and resuming processes</a:t>
            </a:r>
          </a:p>
          <a:p>
            <a:r>
              <a:rPr lang="en-US" altLang="en-US" dirty="0"/>
              <a:t>Providing mechanisms for process synchronization</a:t>
            </a:r>
          </a:p>
          <a:p>
            <a:r>
              <a:rPr lang="en-US" altLang="en-US" dirty="0"/>
              <a:t>Providing mechanisms for process communication</a:t>
            </a:r>
          </a:p>
          <a:p>
            <a:r>
              <a:rPr lang="en-US" altLang="en-US" dirty="0"/>
              <a:t>Providing mechanisms for deadlock handling</a:t>
            </a:r>
          </a:p>
        </p:txBody>
      </p:sp>
      <p:sp>
        <p:nvSpPr>
          <p:cNvPr id="71684" name="Text Box 4">
            <a:extLst>
              <a:ext uri="{FF2B5EF4-FFF2-40B4-BE49-F238E27FC236}">
                <a16:creationId xmlns:a16="http://schemas.microsoft.com/office/drawing/2014/main" id="{0F4920AE-C24F-4920-A30F-9A6939866779}"/>
              </a:ext>
            </a:extLst>
          </p:cNvPr>
          <p:cNvSpPr txBox="1">
            <a:spLocks noChangeArrowheads="1"/>
          </p:cNvSpPr>
          <p:nvPr/>
        </p:nvSpPr>
        <p:spPr bwMode="auto">
          <a:xfrm>
            <a:off x="801688" y="1238250"/>
            <a:ext cx="767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a:t>The operating system is responsible for the following activities in connection with process management: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2DBCB9D-11F1-4C2F-AE3C-A4279C1AC3B6}"/>
              </a:ext>
            </a:extLst>
          </p:cNvPr>
          <p:cNvSpPr>
            <a:spLocks noGrp="1" noChangeArrowheads="1"/>
          </p:cNvSpPr>
          <p:nvPr>
            <p:ph type="title" idx="4294967295"/>
          </p:nvPr>
        </p:nvSpPr>
        <p:spPr>
          <a:xfrm>
            <a:off x="1090613" y="212725"/>
            <a:ext cx="7456487" cy="576263"/>
          </a:xfrm>
        </p:spPr>
        <p:txBody>
          <a:bodyPr/>
          <a:lstStyle/>
          <a:p>
            <a:pPr eaLnBrk="1" hangingPunct="1"/>
            <a:r>
              <a:rPr lang="en-US" altLang="en-US"/>
              <a:t>Memory Management</a:t>
            </a:r>
          </a:p>
        </p:txBody>
      </p:sp>
      <p:sp>
        <p:nvSpPr>
          <p:cNvPr id="73731" name="Rectangle 3">
            <a:extLst>
              <a:ext uri="{FF2B5EF4-FFF2-40B4-BE49-F238E27FC236}">
                <a16:creationId xmlns:a16="http://schemas.microsoft.com/office/drawing/2014/main" id="{CB3E2804-3594-4FE6-B024-FDD528C64534}"/>
              </a:ext>
            </a:extLst>
          </p:cNvPr>
          <p:cNvSpPr>
            <a:spLocks noGrp="1" noChangeArrowheads="1"/>
          </p:cNvSpPr>
          <p:nvPr>
            <p:ph type="body" idx="4294967295"/>
          </p:nvPr>
        </p:nvSpPr>
        <p:spPr>
          <a:xfrm>
            <a:off x="806450" y="1233488"/>
            <a:ext cx="7740650" cy="4530725"/>
          </a:xfrm>
        </p:spPr>
        <p:txBody>
          <a:bodyPr/>
          <a:lstStyle/>
          <a:p>
            <a:r>
              <a:rPr lang="en-US" altLang="en-US"/>
              <a:t>To execute a program all (or part) of the instructions must be in memory</a:t>
            </a:r>
          </a:p>
          <a:p>
            <a:r>
              <a:rPr lang="en-US" altLang="en-US"/>
              <a:t>All  (or part) of the data that is needed by the program must be in memory</a:t>
            </a:r>
            <a:endParaRPr lang="en-US" altLang="en-US" sz="800"/>
          </a:p>
          <a:p>
            <a:r>
              <a:rPr lang="en-US" altLang="en-US"/>
              <a:t>Memory management determines what is in memory and when</a:t>
            </a:r>
          </a:p>
          <a:p>
            <a:pPr lvl="1"/>
            <a:r>
              <a:rPr lang="en-US" altLang="en-US"/>
              <a:t>Optimizing CPU utilization and computer response to users</a:t>
            </a:r>
            <a:endParaRPr lang="en-US" altLang="en-US" sz="800"/>
          </a:p>
          <a:p>
            <a:r>
              <a:rPr lang="en-US" altLang="en-US"/>
              <a:t>Memory management activities</a:t>
            </a:r>
          </a:p>
          <a:p>
            <a:pPr lvl="1"/>
            <a:r>
              <a:rPr lang="en-US" altLang="en-US"/>
              <a:t>Keeping track of which parts of memory are currently being used and by whom</a:t>
            </a:r>
          </a:p>
          <a:p>
            <a:pPr lvl="1"/>
            <a:r>
              <a:rPr lang="en-US" altLang="en-US"/>
              <a:t>Deciding which processes (or parts thereof) and data to move into and out of memory</a:t>
            </a:r>
          </a:p>
          <a:p>
            <a:pPr lvl="1"/>
            <a:r>
              <a:rPr lang="en-US" altLang="en-US"/>
              <a:t>Allocating and deallocating memory space as needed</a:t>
            </a:r>
          </a:p>
          <a:p>
            <a:pPr lvl="1">
              <a:buFont typeface="Monotype Sorts" pitchFamily="-84" charset="2"/>
              <a:buNone/>
            </a:pP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4356D79-FDD9-4791-982C-EE2F463757A8}"/>
              </a:ext>
            </a:extLst>
          </p:cNvPr>
          <p:cNvSpPr>
            <a:spLocks noGrp="1" noChangeArrowheads="1"/>
          </p:cNvSpPr>
          <p:nvPr>
            <p:ph type="title" idx="4294967295"/>
          </p:nvPr>
        </p:nvSpPr>
        <p:spPr>
          <a:xfrm>
            <a:off x="1128713" y="211138"/>
            <a:ext cx="7353300" cy="576262"/>
          </a:xfrm>
        </p:spPr>
        <p:txBody>
          <a:bodyPr/>
          <a:lstStyle/>
          <a:p>
            <a:pPr eaLnBrk="1" hangingPunct="1"/>
            <a:r>
              <a:rPr lang="en-US" altLang="en-US"/>
              <a:t>File-system Management</a:t>
            </a:r>
          </a:p>
        </p:txBody>
      </p:sp>
      <p:sp>
        <p:nvSpPr>
          <p:cNvPr id="75779" name="Rectangle 3">
            <a:extLst>
              <a:ext uri="{FF2B5EF4-FFF2-40B4-BE49-F238E27FC236}">
                <a16:creationId xmlns:a16="http://schemas.microsoft.com/office/drawing/2014/main" id="{1F5FDAA8-710E-46B8-93CA-E18EDA4EF350}"/>
              </a:ext>
            </a:extLst>
          </p:cNvPr>
          <p:cNvSpPr>
            <a:spLocks noGrp="1" noChangeArrowheads="1"/>
          </p:cNvSpPr>
          <p:nvPr>
            <p:ph type="body" idx="4294967295"/>
          </p:nvPr>
        </p:nvSpPr>
        <p:spPr>
          <a:xfrm>
            <a:off x="796925" y="1104900"/>
            <a:ext cx="7558088" cy="4992688"/>
          </a:xfrm>
        </p:spPr>
        <p:txBody>
          <a:bodyPr/>
          <a:lstStyle/>
          <a:p>
            <a:pPr>
              <a:lnSpc>
                <a:spcPct val="90000"/>
              </a:lnSpc>
            </a:pPr>
            <a:r>
              <a:rPr lang="en-US" altLang="en-US" dirty="0"/>
              <a:t>OS provides uniform, logical view of information storage</a:t>
            </a:r>
          </a:p>
          <a:p>
            <a:pPr lvl="1">
              <a:lnSpc>
                <a:spcPct val="90000"/>
              </a:lnSpc>
            </a:pPr>
            <a:r>
              <a:rPr lang="en-US" altLang="en-US" dirty="0"/>
              <a:t>Abstracts physical properties to logical storage unit  - </a:t>
            </a:r>
            <a:r>
              <a:rPr lang="en-US" altLang="en-US" b="1" kern="1200" dirty="0">
                <a:solidFill>
                  <a:srgbClr val="006699"/>
                </a:solidFill>
                <a:latin typeface="+mj-lt"/>
                <a:cs typeface="+mn-cs"/>
              </a:rPr>
              <a:t>file</a:t>
            </a:r>
          </a:p>
          <a:p>
            <a:pPr lvl="1">
              <a:lnSpc>
                <a:spcPct val="90000"/>
              </a:lnSpc>
            </a:pPr>
            <a:r>
              <a:rPr lang="en-US" altLang="en-US" dirty="0"/>
              <a:t>Each medium is controlled by device (i.e., disk drive, tape drive)</a:t>
            </a:r>
          </a:p>
          <a:p>
            <a:pPr lvl="2">
              <a:lnSpc>
                <a:spcPct val="90000"/>
              </a:lnSpc>
            </a:pPr>
            <a:r>
              <a:rPr lang="en-US" altLang="en-US" dirty="0"/>
              <a:t>Varying properties include access speed, capacity, data-transfer rate, access method (sequential or random)</a:t>
            </a:r>
          </a:p>
          <a:p>
            <a:pPr lvl="2">
              <a:lnSpc>
                <a:spcPct val="90000"/>
              </a:lnSpc>
            </a:pPr>
            <a:endParaRPr lang="en-US" altLang="en-US" sz="800" dirty="0"/>
          </a:p>
          <a:p>
            <a:pPr>
              <a:lnSpc>
                <a:spcPct val="90000"/>
              </a:lnSpc>
            </a:pPr>
            <a:r>
              <a:rPr lang="en-US" altLang="en-US" dirty="0"/>
              <a:t>File-System management</a:t>
            </a:r>
          </a:p>
          <a:p>
            <a:pPr lvl="1">
              <a:lnSpc>
                <a:spcPct val="90000"/>
              </a:lnSpc>
            </a:pPr>
            <a:r>
              <a:rPr lang="en-US" altLang="en-US" dirty="0"/>
              <a:t>Files usually organized into directories</a:t>
            </a:r>
          </a:p>
          <a:p>
            <a:pPr lvl="1">
              <a:lnSpc>
                <a:spcPct val="90000"/>
              </a:lnSpc>
            </a:pPr>
            <a:r>
              <a:rPr lang="en-US" altLang="en-US" dirty="0"/>
              <a:t>Access control on most systems to determine who can access what</a:t>
            </a:r>
          </a:p>
          <a:p>
            <a:pPr lvl="1">
              <a:lnSpc>
                <a:spcPct val="90000"/>
              </a:lnSpc>
            </a:pPr>
            <a:r>
              <a:rPr lang="en-US" altLang="en-US" dirty="0"/>
              <a:t>OS activities include</a:t>
            </a:r>
          </a:p>
          <a:p>
            <a:pPr lvl="2">
              <a:lnSpc>
                <a:spcPct val="90000"/>
              </a:lnSpc>
            </a:pPr>
            <a:r>
              <a:rPr lang="en-US" altLang="en-US" dirty="0"/>
              <a:t>Creating and deleting files and directories</a:t>
            </a:r>
          </a:p>
          <a:p>
            <a:pPr lvl="2">
              <a:lnSpc>
                <a:spcPct val="90000"/>
              </a:lnSpc>
            </a:pPr>
            <a:r>
              <a:rPr lang="en-US" altLang="en-US" dirty="0"/>
              <a:t>Primitives to manipulate files and directories</a:t>
            </a:r>
          </a:p>
          <a:p>
            <a:pPr lvl="2">
              <a:lnSpc>
                <a:spcPct val="90000"/>
              </a:lnSpc>
            </a:pPr>
            <a:r>
              <a:rPr lang="en-US" altLang="en-US" dirty="0"/>
              <a:t>Mapping files onto secondary storage</a:t>
            </a:r>
          </a:p>
          <a:p>
            <a:pPr lvl="2">
              <a:lnSpc>
                <a:spcPct val="90000"/>
              </a:lnSpc>
            </a:pPr>
            <a:r>
              <a:rPr lang="en-US" altLang="en-US" dirty="0"/>
              <a:t>Backup files onto stable (non-volatile) storage media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1040BCA-887F-4395-9A85-D19BCFAF11EF}"/>
              </a:ext>
            </a:extLst>
          </p:cNvPr>
          <p:cNvSpPr>
            <a:spLocks noGrp="1" noChangeArrowheads="1"/>
          </p:cNvSpPr>
          <p:nvPr>
            <p:ph type="title" idx="4294967295"/>
          </p:nvPr>
        </p:nvSpPr>
        <p:spPr>
          <a:xfrm>
            <a:off x="1331913" y="203200"/>
            <a:ext cx="7177087" cy="576263"/>
          </a:xfrm>
        </p:spPr>
        <p:txBody>
          <a:bodyPr/>
          <a:lstStyle/>
          <a:p>
            <a:pPr eaLnBrk="1" hangingPunct="1"/>
            <a:r>
              <a:rPr lang="en-US" altLang="en-US"/>
              <a:t>Mass-Storage Management</a:t>
            </a:r>
          </a:p>
        </p:txBody>
      </p:sp>
      <p:sp>
        <p:nvSpPr>
          <p:cNvPr id="77827" name="Rectangle 3">
            <a:extLst>
              <a:ext uri="{FF2B5EF4-FFF2-40B4-BE49-F238E27FC236}">
                <a16:creationId xmlns:a16="http://schemas.microsoft.com/office/drawing/2014/main" id="{0C2520A7-ADB5-4458-BC11-9B331339D636}"/>
              </a:ext>
            </a:extLst>
          </p:cNvPr>
          <p:cNvSpPr>
            <a:spLocks noGrp="1" noChangeArrowheads="1"/>
          </p:cNvSpPr>
          <p:nvPr>
            <p:ph type="body" idx="4294967295"/>
          </p:nvPr>
        </p:nvSpPr>
        <p:spPr>
          <a:xfrm>
            <a:off x="801688" y="1109663"/>
            <a:ext cx="7005881" cy="4658091"/>
          </a:xfrm>
        </p:spPr>
        <p:txBody>
          <a:bodyPr/>
          <a:lstStyle/>
          <a:p>
            <a:r>
              <a:rPr lang="en-US" altLang="en-US" dirty="0"/>
              <a:t>Usually</a:t>
            </a:r>
            <a:r>
              <a:rPr lang="en-US" altLang="en-US" b="1" kern="1200" dirty="0">
                <a:solidFill>
                  <a:srgbClr val="006699"/>
                </a:solidFill>
                <a:latin typeface="+mj-lt"/>
                <a:cs typeface="+mn-cs"/>
              </a:rPr>
              <a:t>,</a:t>
            </a:r>
            <a:r>
              <a:rPr lang="en-US" altLang="en-US" dirty="0"/>
              <a:t> disks used to store data that does not fit in main memory or data that must be kept for a </a:t>
            </a:r>
            <a:r>
              <a:rPr lang="ja-JP" altLang="en-US" dirty="0"/>
              <a:t>“</a:t>
            </a:r>
            <a:r>
              <a:rPr lang="en-US" altLang="ja-JP" dirty="0"/>
              <a:t>long</a:t>
            </a:r>
            <a:r>
              <a:rPr lang="ja-JP" altLang="en-US" dirty="0"/>
              <a:t>”</a:t>
            </a:r>
            <a:r>
              <a:rPr lang="en-US" altLang="ja-JP" dirty="0"/>
              <a:t> period of time</a:t>
            </a:r>
          </a:p>
          <a:p>
            <a:r>
              <a:rPr lang="en-US" altLang="en-US" dirty="0"/>
              <a:t>Proper management is of central importance</a:t>
            </a:r>
          </a:p>
          <a:p>
            <a:r>
              <a:rPr lang="en-US" altLang="en-US" dirty="0"/>
              <a:t>Entire speed of computer operation hinges on disk subsystem and its algorithms</a:t>
            </a:r>
          </a:p>
          <a:p>
            <a:r>
              <a:rPr lang="en-US" altLang="en-US" dirty="0"/>
              <a:t>OS activities</a:t>
            </a:r>
          </a:p>
          <a:p>
            <a:pPr lvl="1"/>
            <a:r>
              <a:rPr lang="en-US" altLang="en-US" dirty="0"/>
              <a:t>Mounting and unmounting</a:t>
            </a:r>
          </a:p>
          <a:p>
            <a:pPr lvl="1"/>
            <a:r>
              <a:rPr lang="en-US" altLang="en-US" dirty="0"/>
              <a:t>Free-space management</a:t>
            </a:r>
          </a:p>
          <a:p>
            <a:pPr lvl="1"/>
            <a:r>
              <a:rPr lang="en-US" altLang="en-US" dirty="0"/>
              <a:t>Storage allocation</a:t>
            </a:r>
          </a:p>
          <a:p>
            <a:pPr lvl="1"/>
            <a:r>
              <a:rPr lang="en-US" altLang="en-US" dirty="0"/>
              <a:t>Disk scheduling</a:t>
            </a:r>
          </a:p>
          <a:p>
            <a:pPr lvl="1"/>
            <a:r>
              <a:rPr lang="en-US" altLang="en-US" dirty="0"/>
              <a:t>Partitioning</a:t>
            </a:r>
          </a:p>
          <a:p>
            <a:pPr lvl="1"/>
            <a:r>
              <a:rPr lang="en-US" altLang="en-US" dirty="0"/>
              <a:t>Protection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537DDAE-40B0-4C82-9422-BF166B9CB73E}"/>
              </a:ext>
            </a:extLst>
          </p:cNvPr>
          <p:cNvSpPr>
            <a:spLocks noGrp="1" noChangeArrowheads="1"/>
          </p:cNvSpPr>
          <p:nvPr>
            <p:ph type="title" idx="4294967295"/>
          </p:nvPr>
        </p:nvSpPr>
        <p:spPr>
          <a:xfrm>
            <a:off x="457200" y="207963"/>
            <a:ext cx="8015288" cy="576262"/>
          </a:xfrm>
        </p:spPr>
        <p:txBody>
          <a:bodyPr/>
          <a:lstStyle/>
          <a:p>
            <a:pPr eaLnBrk="1" hangingPunct="1"/>
            <a:r>
              <a:rPr lang="en-US" altLang="en-US"/>
              <a:t>Caching</a:t>
            </a:r>
          </a:p>
        </p:txBody>
      </p:sp>
      <p:sp>
        <p:nvSpPr>
          <p:cNvPr id="79875" name="Rectangle 3">
            <a:extLst>
              <a:ext uri="{FF2B5EF4-FFF2-40B4-BE49-F238E27FC236}">
                <a16:creationId xmlns:a16="http://schemas.microsoft.com/office/drawing/2014/main" id="{23317C17-2529-4CC8-A78E-1D282D609B22}"/>
              </a:ext>
            </a:extLst>
          </p:cNvPr>
          <p:cNvSpPr>
            <a:spLocks noGrp="1" noChangeArrowheads="1"/>
          </p:cNvSpPr>
          <p:nvPr>
            <p:ph type="body" idx="4294967295"/>
          </p:nvPr>
        </p:nvSpPr>
        <p:spPr>
          <a:xfrm>
            <a:off x="820739" y="1233488"/>
            <a:ext cx="6826058" cy="4725185"/>
          </a:xfrm>
        </p:spPr>
        <p:txBody>
          <a:bodyPr/>
          <a:lstStyle/>
          <a:p>
            <a:r>
              <a:rPr lang="en-US" altLang="en-US" dirty="0"/>
              <a:t>Important principle, performed at many levels in a computer (in hardware, operating system, software)</a:t>
            </a:r>
            <a:endParaRPr lang="en-US" altLang="en-US" sz="800" dirty="0"/>
          </a:p>
          <a:p>
            <a:r>
              <a:rPr lang="en-US" altLang="en-US" dirty="0"/>
              <a:t>Information in use copied from slower to faster storage temporarily</a:t>
            </a:r>
            <a:endParaRPr lang="en-US" altLang="en-US" sz="800" dirty="0"/>
          </a:p>
          <a:p>
            <a:r>
              <a:rPr lang="en-US" altLang="en-US" dirty="0"/>
              <a:t>Faster storage (cache) checked first to determine if information is there</a:t>
            </a:r>
          </a:p>
          <a:p>
            <a:pPr lvl="1"/>
            <a:r>
              <a:rPr lang="en-US" altLang="en-US" dirty="0"/>
              <a:t>If it is, information used directly from the cache (fast)</a:t>
            </a:r>
          </a:p>
          <a:p>
            <a:pPr lvl="1"/>
            <a:r>
              <a:rPr lang="en-US" altLang="en-US" dirty="0"/>
              <a:t>If not, data copied to cache and used there</a:t>
            </a:r>
            <a:endParaRPr lang="en-US" altLang="en-US" sz="800" dirty="0"/>
          </a:p>
          <a:p>
            <a:r>
              <a:rPr lang="en-US" altLang="en-US" dirty="0"/>
              <a:t>Cache smaller than storage being cached</a:t>
            </a:r>
          </a:p>
          <a:p>
            <a:pPr lvl="1"/>
            <a:r>
              <a:rPr lang="en-US" altLang="en-US" dirty="0"/>
              <a:t>Cache management important design problem</a:t>
            </a:r>
          </a:p>
          <a:p>
            <a:pPr lvl="1"/>
            <a:r>
              <a:rPr lang="en-US" altLang="en-US" dirty="0"/>
              <a:t>Cache size and replacement policy</a:t>
            </a:r>
          </a:p>
          <a:p>
            <a:pPr>
              <a:buFont typeface="Monotype Sorts" pitchFamily="-84" charset="2"/>
              <a:buNone/>
            </a:pPr>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A8D59F3-EABB-4542-87C7-F8AE7CD1FD34}"/>
              </a:ext>
            </a:extLst>
          </p:cNvPr>
          <p:cNvSpPr>
            <a:spLocks noGrp="1" noChangeArrowheads="1"/>
          </p:cNvSpPr>
          <p:nvPr>
            <p:ph type="title" idx="4294967295"/>
          </p:nvPr>
        </p:nvSpPr>
        <p:spPr>
          <a:xfrm>
            <a:off x="833438" y="145822"/>
            <a:ext cx="8531225" cy="576262"/>
          </a:xfrm>
        </p:spPr>
        <p:txBody>
          <a:bodyPr/>
          <a:lstStyle/>
          <a:p>
            <a:pPr eaLnBrk="1" hangingPunct="1"/>
            <a:r>
              <a:rPr lang="en-US" altLang="en-US" sz="2800" dirty="0"/>
              <a:t>Characteristics of Various Types of Storage</a:t>
            </a:r>
          </a:p>
        </p:txBody>
      </p:sp>
      <p:sp>
        <p:nvSpPr>
          <p:cNvPr id="39939" name="Rectangle 3">
            <a:extLst>
              <a:ext uri="{FF2B5EF4-FFF2-40B4-BE49-F238E27FC236}">
                <a16:creationId xmlns:a16="http://schemas.microsoft.com/office/drawing/2014/main" id="{CD4D4AE1-901A-6A46-BAD0-039ED90103A5}"/>
              </a:ext>
            </a:extLst>
          </p:cNvPr>
          <p:cNvSpPr>
            <a:spLocks noGrp="1" noChangeArrowheads="1"/>
          </p:cNvSpPr>
          <p:nvPr>
            <p:ph type="body" idx="4294967295"/>
          </p:nvPr>
        </p:nvSpPr>
        <p:spPr>
          <a:xfrm>
            <a:off x="806450" y="1233488"/>
            <a:ext cx="7707313" cy="4521200"/>
          </a:xfrm>
        </p:spPr>
        <p:txBody>
          <a:bodyPr/>
          <a:lstStyle/>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marL="0" indent="0">
              <a:buFont typeface="Monotype Sorts" charset="0"/>
              <a:buNone/>
              <a:defRPr/>
            </a:pPr>
            <a:endParaRPr lang="en-US" dirty="0">
              <a:ea typeface="ＭＳ Ｐゴシック" charset="0"/>
              <a:cs typeface="ＭＳ Ｐゴシック" charset="0"/>
            </a:endParaRPr>
          </a:p>
          <a:p>
            <a:pPr>
              <a:buFont typeface="Monotype Sorts" pitchFamily="-84" charset="2"/>
              <a:buNone/>
              <a:defRPr/>
            </a:pPr>
            <a:r>
              <a:rPr lang="en-US" dirty="0">
                <a:ea typeface="ＭＳ Ｐゴシック" charset="0"/>
                <a:cs typeface="ＭＳ Ｐゴシック" charset="0"/>
              </a:rPr>
              <a:t>    Movement between levels of storage hierarchy can be explicit or implicit</a:t>
            </a:r>
          </a:p>
        </p:txBody>
      </p:sp>
      <p:pic>
        <p:nvPicPr>
          <p:cNvPr id="81924" name="Picture 4">
            <a:extLst>
              <a:ext uri="{FF2B5EF4-FFF2-40B4-BE49-F238E27FC236}">
                <a16:creationId xmlns:a16="http://schemas.microsoft.com/office/drawing/2014/main" id="{E7E6D134-C41F-4C06-AAAF-DB2716C6C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63" y="1139825"/>
            <a:ext cx="805497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676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FB955E8-3E23-4ED8-ACD1-D8F4ED9EAA88}"/>
              </a:ext>
            </a:extLst>
          </p:cNvPr>
          <p:cNvSpPr>
            <a:spLocks noGrp="1" noChangeArrowheads="1"/>
          </p:cNvSpPr>
          <p:nvPr>
            <p:ph type="title" idx="4294967295"/>
          </p:nvPr>
        </p:nvSpPr>
        <p:spPr>
          <a:xfrm>
            <a:off x="1265695" y="211138"/>
            <a:ext cx="7597321" cy="576262"/>
          </a:xfrm>
        </p:spPr>
        <p:txBody>
          <a:bodyPr/>
          <a:lstStyle/>
          <a:p>
            <a:pPr eaLnBrk="1" hangingPunct="1"/>
            <a:r>
              <a:rPr lang="en-US" altLang="en-US" sz="2800" dirty="0"/>
              <a:t>Migration of data “A” from Disk to Register</a:t>
            </a:r>
          </a:p>
        </p:txBody>
      </p:sp>
      <p:sp>
        <p:nvSpPr>
          <p:cNvPr id="83971" name="Rectangle 3">
            <a:extLst>
              <a:ext uri="{FF2B5EF4-FFF2-40B4-BE49-F238E27FC236}">
                <a16:creationId xmlns:a16="http://schemas.microsoft.com/office/drawing/2014/main" id="{2977E9C9-146A-4591-9F2A-95F7D8433681}"/>
              </a:ext>
            </a:extLst>
          </p:cNvPr>
          <p:cNvSpPr>
            <a:spLocks noGrp="1" noChangeArrowheads="1"/>
          </p:cNvSpPr>
          <p:nvPr>
            <p:ph type="body" idx="4294967295"/>
          </p:nvPr>
        </p:nvSpPr>
        <p:spPr>
          <a:xfrm>
            <a:off x="806450" y="1233488"/>
            <a:ext cx="7597321" cy="4503283"/>
          </a:xfrm>
        </p:spPr>
        <p:txBody>
          <a:bodyPr/>
          <a:lstStyle/>
          <a:p>
            <a:r>
              <a:rPr lang="en-US" altLang="en-US" dirty="0"/>
              <a:t>Multitasking environments must be careful to use most recent value, no matter where it is stored in the storage hierarchy</a:t>
            </a:r>
            <a:br>
              <a:rPr lang="en-US" altLang="en-US" dirty="0"/>
            </a:br>
            <a:br>
              <a:rPr lang="en-US" altLang="en-US" dirty="0"/>
            </a:br>
            <a:br>
              <a:rPr lang="en-US" altLang="en-US" dirty="0"/>
            </a:br>
            <a:br>
              <a:rPr lang="en-US" altLang="en-US" dirty="0"/>
            </a:br>
            <a:endParaRPr lang="en-US" altLang="en-US" dirty="0"/>
          </a:p>
          <a:p>
            <a:r>
              <a:rPr lang="en-US" altLang="en-US" dirty="0"/>
              <a:t>Multiprocessor environment must provide </a:t>
            </a:r>
            <a:r>
              <a:rPr lang="en-US" altLang="en-US" b="1" kern="1200" dirty="0">
                <a:solidFill>
                  <a:srgbClr val="006699"/>
                </a:solidFill>
                <a:latin typeface="+mj-lt"/>
                <a:cs typeface="+mn-cs"/>
              </a:rPr>
              <a:t>cache</a:t>
            </a:r>
            <a:r>
              <a:rPr lang="en-US" altLang="en-US" b="1" dirty="0">
                <a:solidFill>
                  <a:srgbClr val="3366FF"/>
                </a:solidFill>
              </a:rPr>
              <a:t> </a:t>
            </a:r>
            <a:r>
              <a:rPr lang="en-US" altLang="en-US" b="1" kern="1200" dirty="0">
                <a:solidFill>
                  <a:srgbClr val="006699"/>
                </a:solidFill>
                <a:latin typeface="+mj-lt"/>
                <a:cs typeface="+mn-cs"/>
              </a:rPr>
              <a:t>coherency</a:t>
            </a:r>
            <a:r>
              <a:rPr lang="en-US" altLang="en-US" b="1" dirty="0">
                <a:solidFill>
                  <a:srgbClr val="3366FF"/>
                </a:solidFill>
              </a:rPr>
              <a:t> </a:t>
            </a:r>
            <a:r>
              <a:rPr lang="en-US" altLang="en-US" dirty="0"/>
              <a:t>in hardware such that all CPUs have the most recent value in their cache</a:t>
            </a:r>
            <a:endParaRPr lang="en-US" altLang="en-US" sz="800" dirty="0"/>
          </a:p>
          <a:p>
            <a:r>
              <a:rPr lang="en-US" altLang="en-US" dirty="0"/>
              <a:t>Distributed environment situation even more complex</a:t>
            </a:r>
          </a:p>
          <a:p>
            <a:pPr lvl="1"/>
            <a:r>
              <a:rPr lang="en-US" altLang="en-US" dirty="0"/>
              <a:t>Several copies of a datum can exist</a:t>
            </a:r>
          </a:p>
          <a:p>
            <a:pPr lvl="1"/>
            <a:r>
              <a:rPr lang="en-US" altLang="en-US" dirty="0"/>
              <a:t>Various solutions covered in Chapter 19</a:t>
            </a:r>
          </a:p>
        </p:txBody>
      </p:sp>
      <p:pic>
        <p:nvPicPr>
          <p:cNvPr id="83972" name="Picture 2">
            <a:extLst>
              <a:ext uri="{FF2B5EF4-FFF2-40B4-BE49-F238E27FC236}">
                <a16:creationId xmlns:a16="http://schemas.microsoft.com/office/drawing/2014/main" id="{1848E92C-E063-45B0-A246-5F252E49F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056" y="2135010"/>
            <a:ext cx="5477102" cy="6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FAB78C6-879F-4288-AFC0-331D64167D98}"/>
              </a:ext>
            </a:extLst>
          </p:cNvPr>
          <p:cNvSpPr>
            <a:spLocks noGrp="1" noChangeArrowheads="1"/>
          </p:cNvSpPr>
          <p:nvPr>
            <p:ph type="title" idx="4294967295"/>
          </p:nvPr>
        </p:nvSpPr>
        <p:spPr>
          <a:xfrm>
            <a:off x="457200" y="214313"/>
            <a:ext cx="8051800" cy="576262"/>
          </a:xfrm>
        </p:spPr>
        <p:txBody>
          <a:bodyPr/>
          <a:lstStyle/>
          <a:p>
            <a:pPr eaLnBrk="1" hangingPunct="1"/>
            <a:r>
              <a:rPr lang="en-US" altLang="en-US"/>
              <a:t>I/O Subsystem</a:t>
            </a:r>
          </a:p>
        </p:txBody>
      </p:sp>
      <p:sp>
        <p:nvSpPr>
          <p:cNvPr id="86019" name="Rectangle 3">
            <a:extLst>
              <a:ext uri="{FF2B5EF4-FFF2-40B4-BE49-F238E27FC236}">
                <a16:creationId xmlns:a16="http://schemas.microsoft.com/office/drawing/2014/main" id="{962FE659-1FE7-4FFD-9815-CAC2C16E7482}"/>
              </a:ext>
            </a:extLst>
          </p:cNvPr>
          <p:cNvSpPr>
            <a:spLocks noGrp="1" noChangeArrowheads="1"/>
          </p:cNvSpPr>
          <p:nvPr>
            <p:ph type="body" idx="4294967295"/>
          </p:nvPr>
        </p:nvSpPr>
        <p:spPr>
          <a:xfrm>
            <a:off x="822325" y="1169988"/>
            <a:ext cx="7686675" cy="4530725"/>
          </a:xfrm>
        </p:spPr>
        <p:txBody>
          <a:bodyPr/>
          <a:lstStyle/>
          <a:p>
            <a:r>
              <a:rPr lang="en-US" altLang="en-US"/>
              <a:t>One purpose of OS is to hide peculiarities of hardware devices from the user</a:t>
            </a:r>
          </a:p>
          <a:p>
            <a:r>
              <a:rPr lang="en-US" altLang="en-US"/>
              <a:t>I/O subsystem responsible for</a:t>
            </a:r>
          </a:p>
          <a:p>
            <a:pPr lvl="1"/>
            <a:r>
              <a:rPr lang="en-US" altLang="en-US"/>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a:t>General device-driver interface</a:t>
            </a:r>
          </a:p>
          <a:p>
            <a:pPr lvl="1"/>
            <a:r>
              <a:rPr lang="en-US" altLang="en-US"/>
              <a:t>Drivers for specific hardware devices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5965502-F3D9-4181-9CA3-BC0EE691634C}"/>
              </a:ext>
            </a:extLst>
          </p:cNvPr>
          <p:cNvSpPr>
            <a:spLocks noGrp="1" noChangeArrowheads="1"/>
          </p:cNvSpPr>
          <p:nvPr>
            <p:ph type="title" idx="4294967295"/>
          </p:nvPr>
        </p:nvSpPr>
        <p:spPr>
          <a:xfrm>
            <a:off x="1022350" y="220663"/>
            <a:ext cx="7515225" cy="576262"/>
          </a:xfrm>
        </p:spPr>
        <p:txBody>
          <a:bodyPr/>
          <a:lstStyle/>
          <a:p>
            <a:pPr eaLnBrk="1" hangingPunct="1"/>
            <a:r>
              <a:rPr lang="en-US" altLang="en-US"/>
              <a:t>Protection and Security</a:t>
            </a:r>
          </a:p>
        </p:txBody>
      </p:sp>
      <p:sp>
        <p:nvSpPr>
          <p:cNvPr id="88067" name="Rectangle 3">
            <a:extLst>
              <a:ext uri="{FF2B5EF4-FFF2-40B4-BE49-F238E27FC236}">
                <a16:creationId xmlns:a16="http://schemas.microsoft.com/office/drawing/2014/main" id="{83C732FA-AE52-4ECB-BBB8-46683EE73ACD}"/>
              </a:ext>
            </a:extLst>
          </p:cNvPr>
          <p:cNvSpPr>
            <a:spLocks noGrp="1" noChangeArrowheads="1"/>
          </p:cNvSpPr>
          <p:nvPr>
            <p:ph type="body" idx="4294967295"/>
          </p:nvPr>
        </p:nvSpPr>
        <p:spPr>
          <a:xfrm>
            <a:off x="806450" y="1233488"/>
            <a:ext cx="7267507" cy="4865755"/>
          </a:xfrm>
        </p:spPr>
        <p:txBody>
          <a:bodyPr/>
          <a:lstStyle/>
          <a:p>
            <a:pPr>
              <a:lnSpc>
                <a:spcPct val="90000"/>
              </a:lnSpc>
            </a:pPr>
            <a:r>
              <a:rPr lang="en-US" altLang="en-US" b="1" kern="1200" dirty="0">
                <a:solidFill>
                  <a:srgbClr val="006699"/>
                </a:solidFill>
                <a:latin typeface="+mj-lt"/>
                <a:cs typeface="+mn-cs"/>
              </a:rPr>
              <a:t>Protection</a:t>
            </a:r>
            <a:r>
              <a:rPr lang="en-US" altLang="en-US" b="1" dirty="0">
                <a:solidFill>
                  <a:srgbClr val="3366FF"/>
                </a:solidFill>
              </a:rPr>
              <a:t> </a:t>
            </a:r>
            <a:r>
              <a:rPr lang="en-US" altLang="en-US" dirty="0"/>
              <a:t>– mechanism for controlling access of processes or users to resources defined by the OS</a:t>
            </a:r>
            <a:endParaRPr lang="en-US" altLang="en-US" sz="800" dirty="0"/>
          </a:p>
          <a:p>
            <a:pPr>
              <a:lnSpc>
                <a:spcPct val="90000"/>
              </a:lnSpc>
            </a:pPr>
            <a:r>
              <a:rPr lang="en-US" altLang="en-US" b="1" kern="1200" dirty="0">
                <a:solidFill>
                  <a:srgbClr val="006699"/>
                </a:solidFill>
                <a:latin typeface="+mj-lt"/>
                <a:cs typeface="+mn-cs"/>
              </a:rPr>
              <a:t>Security</a:t>
            </a:r>
            <a:r>
              <a:rPr lang="en-US" altLang="en-US" b="1" dirty="0">
                <a:solidFill>
                  <a:srgbClr val="3366FF"/>
                </a:solidFill>
              </a:rPr>
              <a:t> </a:t>
            </a:r>
            <a:r>
              <a:rPr lang="en-US" altLang="en-US" dirty="0"/>
              <a:t>– defense of the system against internal and external attacks</a:t>
            </a:r>
          </a:p>
          <a:p>
            <a:pPr lvl="1">
              <a:lnSpc>
                <a:spcPct val="90000"/>
              </a:lnSpc>
            </a:pPr>
            <a:r>
              <a:rPr lang="en-US" altLang="en-US" dirty="0"/>
              <a:t>Huge range, including denial-of-service, worms, viruses, identity theft, theft of service</a:t>
            </a:r>
            <a:endParaRPr lang="en-US" altLang="en-US" sz="800" dirty="0"/>
          </a:p>
        </p:txBody>
      </p:sp>
    </p:spTree>
    <p:extLst>
      <p:ext uri="{BB962C8B-B14F-4D97-AF65-F5344CB8AC3E}">
        <p14:creationId xmlns:p14="http://schemas.microsoft.com/office/powerpoint/2010/main" val="3977673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5965502-F3D9-4181-9CA3-BC0EE691634C}"/>
              </a:ext>
            </a:extLst>
          </p:cNvPr>
          <p:cNvSpPr>
            <a:spLocks noGrp="1" noChangeArrowheads="1"/>
          </p:cNvSpPr>
          <p:nvPr>
            <p:ph type="title" idx="4294967295"/>
          </p:nvPr>
        </p:nvSpPr>
        <p:spPr>
          <a:xfrm>
            <a:off x="1022350" y="123383"/>
            <a:ext cx="7515225" cy="576262"/>
          </a:xfrm>
        </p:spPr>
        <p:txBody>
          <a:bodyPr/>
          <a:lstStyle/>
          <a:p>
            <a:pPr eaLnBrk="1" hangingPunct="1"/>
            <a:r>
              <a:rPr lang="en-US" altLang="en-US" dirty="0"/>
              <a:t>Protection </a:t>
            </a:r>
          </a:p>
        </p:txBody>
      </p:sp>
      <p:sp>
        <p:nvSpPr>
          <p:cNvPr id="88067" name="Rectangle 3">
            <a:extLst>
              <a:ext uri="{FF2B5EF4-FFF2-40B4-BE49-F238E27FC236}">
                <a16:creationId xmlns:a16="http://schemas.microsoft.com/office/drawing/2014/main" id="{83C732FA-AE52-4ECB-BBB8-46683EE73ACD}"/>
              </a:ext>
            </a:extLst>
          </p:cNvPr>
          <p:cNvSpPr>
            <a:spLocks noGrp="1" noChangeArrowheads="1"/>
          </p:cNvSpPr>
          <p:nvPr>
            <p:ph type="body" idx="4294967295"/>
          </p:nvPr>
        </p:nvSpPr>
        <p:spPr>
          <a:xfrm>
            <a:off x="806450" y="1233488"/>
            <a:ext cx="7648575" cy="5183187"/>
          </a:xfrm>
        </p:spPr>
        <p:txBody>
          <a:bodyPr/>
          <a:lstStyle/>
          <a:p>
            <a:pPr>
              <a:lnSpc>
                <a:spcPct val="90000"/>
              </a:lnSpc>
            </a:pPr>
            <a:r>
              <a:rPr lang="en-US" altLang="en-US" dirty="0"/>
              <a:t>Systems generally first distinguish among users, to determine who can do what</a:t>
            </a:r>
          </a:p>
          <a:p>
            <a:pPr lvl="1">
              <a:lnSpc>
                <a:spcPct val="90000"/>
              </a:lnSpc>
            </a:pPr>
            <a:r>
              <a:rPr lang="en-US" altLang="en-US" dirty="0"/>
              <a:t>User identities (</a:t>
            </a:r>
            <a:r>
              <a:rPr lang="en-US" altLang="en-US" b="1" kern="1200" dirty="0">
                <a:solidFill>
                  <a:srgbClr val="006699"/>
                </a:solidFill>
                <a:latin typeface="+mj-lt"/>
                <a:cs typeface="+mn-cs"/>
              </a:rPr>
              <a:t>user</a:t>
            </a:r>
            <a:r>
              <a:rPr lang="en-US" altLang="en-US" b="1" dirty="0">
                <a:solidFill>
                  <a:srgbClr val="3366FF"/>
                </a:solidFill>
              </a:rPr>
              <a:t> </a:t>
            </a:r>
            <a:r>
              <a:rPr lang="en-US" altLang="en-US" b="1" kern="1200" dirty="0">
                <a:solidFill>
                  <a:srgbClr val="006699"/>
                </a:solidFill>
                <a:latin typeface="+mj-lt"/>
                <a:cs typeface="+mn-cs"/>
              </a:rPr>
              <a:t>IDs</a:t>
            </a:r>
            <a:r>
              <a:rPr lang="en-US" altLang="en-US" dirty="0"/>
              <a:t>, security IDs) include name and associated number, one per user</a:t>
            </a:r>
          </a:p>
          <a:p>
            <a:pPr lvl="1">
              <a:lnSpc>
                <a:spcPct val="90000"/>
              </a:lnSpc>
            </a:pPr>
            <a:r>
              <a:rPr lang="en-US" altLang="en-US" dirty="0"/>
              <a:t>User ID then associated with all files, processes of that user to determine access control</a:t>
            </a:r>
          </a:p>
          <a:p>
            <a:pPr lvl="1">
              <a:lnSpc>
                <a:spcPct val="90000"/>
              </a:lnSpc>
            </a:pPr>
            <a:r>
              <a:rPr lang="en-US" altLang="en-US" dirty="0"/>
              <a:t>Group identifier (</a:t>
            </a:r>
            <a:r>
              <a:rPr lang="en-US" altLang="en-US" b="1" kern="1200" dirty="0">
                <a:solidFill>
                  <a:srgbClr val="006699"/>
                </a:solidFill>
                <a:latin typeface="+mj-lt"/>
                <a:cs typeface="+mn-cs"/>
              </a:rPr>
              <a:t>group</a:t>
            </a:r>
            <a:r>
              <a:rPr lang="en-US" altLang="en-US" b="1" dirty="0">
                <a:solidFill>
                  <a:srgbClr val="3366FF"/>
                </a:solidFill>
              </a:rPr>
              <a:t> </a:t>
            </a:r>
            <a:r>
              <a:rPr lang="en-US" altLang="en-US" b="1" kern="1200" dirty="0">
                <a:solidFill>
                  <a:srgbClr val="006699"/>
                </a:solidFill>
                <a:latin typeface="+mj-lt"/>
                <a:cs typeface="+mn-cs"/>
              </a:rPr>
              <a:t>ID</a:t>
            </a:r>
            <a:r>
              <a:rPr lang="en-US" altLang="en-US" dirty="0"/>
              <a:t>) allows set of users to be defined and controls managed, then also associated with each process, file</a:t>
            </a:r>
          </a:p>
          <a:p>
            <a:pPr lvl="1">
              <a:lnSpc>
                <a:spcPct val="90000"/>
              </a:lnSpc>
            </a:pPr>
            <a:r>
              <a:rPr lang="en-US" altLang="en-US" b="1" kern="1200" dirty="0">
                <a:solidFill>
                  <a:srgbClr val="006699"/>
                </a:solidFill>
                <a:latin typeface="+mj-lt"/>
                <a:cs typeface="+mn-cs"/>
              </a:rPr>
              <a:t>Privilege</a:t>
            </a:r>
            <a:r>
              <a:rPr lang="en-US" altLang="en-US" b="1" dirty="0">
                <a:solidFill>
                  <a:srgbClr val="3366FF"/>
                </a:solidFill>
              </a:rPr>
              <a:t> </a:t>
            </a:r>
            <a:r>
              <a:rPr lang="en-US" altLang="en-US" b="1" kern="1200" dirty="0">
                <a:solidFill>
                  <a:srgbClr val="006699"/>
                </a:solidFill>
                <a:latin typeface="+mj-lt"/>
                <a:cs typeface="+mn-cs"/>
              </a:rPr>
              <a:t>escalation</a:t>
            </a:r>
            <a:r>
              <a:rPr lang="en-US" altLang="en-US" b="1" dirty="0">
                <a:solidFill>
                  <a:srgbClr val="3366FF"/>
                </a:solidFill>
              </a:rPr>
              <a:t> </a:t>
            </a:r>
            <a:r>
              <a:rPr lang="en-US" altLang="en-US" dirty="0"/>
              <a:t>allows user to change to effective ID with more rights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B756355-6FC3-4D1A-BBDC-6B9FBCD76A54}"/>
              </a:ext>
            </a:extLst>
          </p:cNvPr>
          <p:cNvSpPr>
            <a:spLocks noGrp="1" noChangeArrowheads="1"/>
          </p:cNvSpPr>
          <p:nvPr>
            <p:ph type="title" idx="4294967295"/>
          </p:nvPr>
        </p:nvSpPr>
        <p:spPr>
          <a:xfrm>
            <a:off x="1251856" y="123144"/>
            <a:ext cx="8015288" cy="617537"/>
          </a:xfrm>
        </p:spPr>
        <p:txBody>
          <a:bodyPr/>
          <a:lstStyle/>
          <a:p>
            <a:pPr eaLnBrk="1" hangingPunct="1"/>
            <a:r>
              <a:rPr lang="en-US" altLang="en-US" sz="2600" dirty="0"/>
              <a:t>What Does the Term Operating System Mean?</a:t>
            </a:r>
          </a:p>
        </p:txBody>
      </p:sp>
      <p:sp>
        <p:nvSpPr>
          <p:cNvPr id="9219" name="Rectangle 3">
            <a:extLst>
              <a:ext uri="{FF2B5EF4-FFF2-40B4-BE49-F238E27FC236}">
                <a16:creationId xmlns:a16="http://schemas.microsoft.com/office/drawing/2014/main" id="{6838C557-FE18-4536-BEF7-BBF21B888B10}"/>
              </a:ext>
            </a:extLst>
          </p:cNvPr>
          <p:cNvSpPr>
            <a:spLocks noGrp="1" noChangeArrowheads="1"/>
          </p:cNvSpPr>
          <p:nvPr>
            <p:ph type="body" idx="4294967295"/>
          </p:nvPr>
        </p:nvSpPr>
        <p:spPr>
          <a:xfrm>
            <a:off x="806450" y="1233488"/>
            <a:ext cx="7666038" cy="4530725"/>
          </a:xfrm>
        </p:spPr>
        <p:txBody>
          <a:bodyPr/>
          <a:lstStyle/>
          <a:p>
            <a:r>
              <a:rPr lang="en-US" altLang="en-US" dirty="0"/>
              <a:t>An operating system is “fill in the blanks”</a:t>
            </a:r>
          </a:p>
          <a:p>
            <a:r>
              <a:rPr lang="en-US" altLang="en-US" dirty="0"/>
              <a:t>What about:</a:t>
            </a:r>
          </a:p>
          <a:p>
            <a:pPr lvl="1"/>
            <a:r>
              <a:rPr lang="en-US" altLang="en-US" dirty="0"/>
              <a:t>Program</a:t>
            </a:r>
          </a:p>
          <a:p>
            <a:pPr lvl="1"/>
            <a:r>
              <a:rPr lang="en-US" altLang="en-US" dirty="0"/>
              <a:t>Hardware</a:t>
            </a:r>
          </a:p>
          <a:p>
            <a:pPr lvl="1"/>
            <a:r>
              <a:rPr lang="en-US" altLang="en-US" dirty="0"/>
              <a:t>Compiler</a:t>
            </a:r>
          </a:p>
          <a:p>
            <a:pPr lvl="1"/>
            <a:r>
              <a:rPr lang="en-US" altLang="en-US" dirty="0"/>
              <a:t>Etc.</a:t>
            </a:r>
          </a:p>
        </p:txBody>
      </p:sp>
    </p:spTree>
    <p:extLst>
      <p:ext uri="{BB962C8B-B14F-4D97-AF65-F5344CB8AC3E}">
        <p14:creationId xmlns:p14="http://schemas.microsoft.com/office/powerpoint/2010/main" val="1323037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3622BC2-D8A3-4714-B19A-26A06CC05772}"/>
              </a:ext>
            </a:extLst>
          </p:cNvPr>
          <p:cNvSpPr>
            <a:spLocks noGrp="1" noChangeArrowheads="1"/>
          </p:cNvSpPr>
          <p:nvPr>
            <p:ph type="title" idx="4294967295"/>
          </p:nvPr>
        </p:nvSpPr>
        <p:spPr>
          <a:xfrm>
            <a:off x="1268413" y="204788"/>
            <a:ext cx="7194550" cy="576262"/>
          </a:xfrm>
        </p:spPr>
        <p:txBody>
          <a:bodyPr/>
          <a:lstStyle/>
          <a:p>
            <a:pPr eaLnBrk="1" hangingPunct="1"/>
            <a:r>
              <a:rPr lang="en-US" altLang="en-US"/>
              <a:t>Virtualization</a:t>
            </a:r>
          </a:p>
        </p:txBody>
      </p:sp>
      <p:sp>
        <p:nvSpPr>
          <p:cNvPr id="90115" name="Rectangle 3">
            <a:extLst>
              <a:ext uri="{FF2B5EF4-FFF2-40B4-BE49-F238E27FC236}">
                <a16:creationId xmlns:a16="http://schemas.microsoft.com/office/drawing/2014/main" id="{C3AAFBD5-73DB-46BC-A327-5E1260FD7D4E}"/>
              </a:ext>
            </a:extLst>
          </p:cNvPr>
          <p:cNvSpPr>
            <a:spLocks noGrp="1" noChangeArrowheads="1"/>
          </p:cNvSpPr>
          <p:nvPr>
            <p:ph type="body" idx="4294967295"/>
          </p:nvPr>
        </p:nvSpPr>
        <p:spPr>
          <a:xfrm>
            <a:off x="806450" y="1233488"/>
            <a:ext cx="7452333" cy="4515559"/>
          </a:xfrm>
        </p:spPr>
        <p:txBody>
          <a:bodyPr/>
          <a:lstStyle/>
          <a:p>
            <a:r>
              <a:rPr lang="en-US" altLang="en-US" dirty="0"/>
              <a:t>Allows operating systems to run applications within other OSes</a:t>
            </a:r>
          </a:p>
          <a:p>
            <a:pPr lvl="1"/>
            <a:r>
              <a:rPr lang="en-US" altLang="en-US" dirty="0"/>
              <a:t>Vast and growing industry</a:t>
            </a:r>
            <a:endParaRPr lang="en-US" altLang="en-US" sz="800" dirty="0"/>
          </a:p>
          <a:p>
            <a:r>
              <a:rPr lang="en-US" altLang="en-US" b="1" kern="1200" dirty="0">
                <a:solidFill>
                  <a:srgbClr val="006699"/>
                </a:solidFill>
                <a:latin typeface="+mj-lt"/>
                <a:cs typeface="+mn-cs"/>
              </a:rPr>
              <a:t>Emulation</a:t>
            </a:r>
            <a:r>
              <a:rPr lang="en-US" altLang="en-US" dirty="0"/>
              <a:t> used when source CPU type different from target type (i.e., PowerPC to Intel x86)</a:t>
            </a:r>
          </a:p>
          <a:p>
            <a:pPr lvl="1"/>
            <a:r>
              <a:rPr lang="en-US" altLang="en-US" dirty="0"/>
              <a:t>Generally slowest method</a:t>
            </a:r>
          </a:p>
          <a:p>
            <a:pPr lvl="1"/>
            <a:r>
              <a:rPr lang="en-US" altLang="en-US" dirty="0"/>
              <a:t>When computer language not compiled to native code – </a:t>
            </a:r>
            <a:r>
              <a:rPr lang="en-US" altLang="en-US" b="1" kern="1200" dirty="0">
                <a:solidFill>
                  <a:srgbClr val="006699"/>
                </a:solidFill>
                <a:latin typeface="+mj-lt"/>
                <a:cs typeface="+mn-cs"/>
              </a:rPr>
              <a:t>Interpretation</a:t>
            </a:r>
          </a:p>
          <a:p>
            <a:r>
              <a:rPr lang="en-US" altLang="en-US" b="1" kern="1200" dirty="0">
                <a:solidFill>
                  <a:srgbClr val="006699"/>
                </a:solidFill>
                <a:latin typeface="+mj-lt"/>
                <a:cs typeface="+mn-cs"/>
              </a:rPr>
              <a:t>Virtualization</a:t>
            </a:r>
            <a:r>
              <a:rPr lang="en-US" altLang="en-US" dirty="0"/>
              <a:t> – OS natively compiled for CPU, running </a:t>
            </a:r>
            <a:r>
              <a:rPr lang="en-US" altLang="en-US" b="1" kern="1200" dirty="0">
                <a:solidFill>
                  <a:srgbClr val="006699"/>
                </a:solidFill>
                <a:latin typeface="+mj-lt"/>
                <a:cs typeface="+mn-cs"/>
              </a:rPr>
              <a:t>guest</a:t>
            </a:r>
            <a:r>
              <a:rPr lang="en-US" altLang="en-US" dirty="0"/>
              <a:t> OSes  also natively compiled </a:t>
            </a:r>
          </a:p>
          <a:p>
            <a:pPr lvl="1"/>
            <a:r>
              <a:rPr lang="en-US" altLang="en-US" dirty="0"/>
              <a:t>Consider VMware running WinXP guests, each running applications, all on native WinXP </a:t>
            </a:r>
            <a:r>
              <a:rPr lang="en-US" altLang="en-US" b="1" kern="1200" dirty="0">
                <a:solidFill>
                  <a:srgbClr val="006699"/>
                </a:solidFill>
                <a:latin typeface="+mj-lt"/>
                <a:cs typeface="+mn-cs"/>
              </a:rPr>
              <a:t>host</a:t>
            </a:r>
            <a:r>
              <a:rPr lang="en-US" altLang="en-US" dirty="0"/>
              <a:t> OS</a:t>
            </a:r>
          </a:p>
          <a:p>
            <a:pPr lvl="1"/>
            <a:r>
              <a:rPr lang="en-US" altLang="en-US" b="1" kern="1200" dirty="0">
                <a:solidFill>
                  <a:srgbClr val="006699"/>
                </a:solidFill>
                <a:latin typeface="+mj-lt"/>
                <a:cs typeface="+mn-cs"/>
              </a:rPr>
              <a:t>VMM</a:t>
            </a:r>
            <a:r>
              <a:rPr lang="en-US" altLang="en-US" dirty="0"/>
              <a:t> (virtual machine Manager) provides virtualization services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AAFF784-E85C-41DD-9564-2AFE9F2AF854}"/>
              </a:ext>
            </a:extLst>
          </p:cNvPr>
          <p:cNvSpPr>
            <a:spLocks noGrp="1" noChangeArrowheads="1"/>
          </p:cNvSpPr>
          <p:nvPr>
            <p:ph type="title" idx="4294967295"/>
          </p:nvPr>
        </p:nvSpPr>
        <p:spPr>
          <a:xfrm>
            <a:off x="1117600" y="206375"/>
            <a:ext cx="7400925" cy="576263"/>
          </a:xfrm>
        </p:spPr>
        <p:txBody>
          <a:bodyPr/>
          <a:lstStyle/>
          <a:p>
            <a:pPr eaLnBrk="1" hangingPunct="1"/>
            <a:r>
              <a:rPr lang="en-US" altLang="en-US"/>
              <a:t>Virtualization (cont.)</a:t>
            </a:r>
          </a:p>
        </p:txBody>
      </p:sp>
      <p:sp>
        <p:nvSpPr>
          <p:cNvPr id="92163" name="Rectangle 3">
            <a:extLst>
              <a:ext uri="{FF2B5EF4-FFF2-40B4-BE49-F238E27FC236}">
                <a16:creationId xmlns:a16="http://schemas.microsoft.com/office/drawing/2014/main" id="{739FC5C6-2924-4E47-B256-294439530617}"/>
              </a:ext>
            </a:extLst>
          </p:cNvPr>
          <p:cNvSpPr>
            <a:spLocks noGrp="1" noChangeArrowheads="1"/>
          </p:cNvSpPr>
          <p:nvPr>
            <p:ph type="body" idx="4294967295"/>
          </p:nvPr>
        </p:nvSpPr>
        <p:spPr>
          <a:xfrm>
            <a:off x="806450" y="1157588"/>
            <a:ext cx="7712075" cy="4519073"/>
          </a:xfrm>
        </p:spPr>
        <p:txBody>
          <a:bodyPr/>
          <a:lstStyle/>
          <a:p>
            <a:r>
              <a:rPr lang="en-US" altLang="en-US" dirty="0"/>
              <a:t>Use cases involve laptops and desktops running multiple OSes for exploration or compatibility</a:t>
            </a:r>
          </a:p>
          <a:p>
            <a:pPr lvl="1"/>
            <a:r>
              <a:rPr lang="en-US" altLang="en-US" dirty="0"/>
              <a:t>Apple laptop running Mac OS X host, Windows as a guest</a:t>
            </a:r>
          </a:p>
          <a:p>
            <a:pPr lvl="1"/>
            <a:r>
              <a:rPr lang="en-US" altLang="en-US" dirty="0"/>
              <a:t>Developing apps for multiple OSes without having multiple systems</a:t>
            </a:r>
          </a:p>
          <a:p>
            <a:pPr lvl="1"/>
            <a:r>
              <a:rPr lang="en-US" altLang="en-US" dirty="0"/>
              <a:t>Quality assurance testing applications without having multiple systems</a:t>
            </a:r>
          </a:p>
          <a:p>
            <a:pPr lvl="1"/>
            <a:r>
              <a:rPr lang="en-US" altLang="en-US" dirty="0"/>
              <a:t>Executing and managing compute environments within data centers</a:t>
            </a:r>
          </a:p>
          <a:p>
            <a:r>
              <a:rPr lang="en-US" altLang="en-US" dirty="0"/>
              <a:t>VMM can run natively, in which case they are also the host</a:t>
            </a:r>
          </a:p>
          <a:p>
            <a:pPr lvl="1"/>
            <a:r>
              <a:rPr lang="en-US" altLang="en-US" dirty="0"/>
              <a:t>There is no general-purpose host then (VMware ESX and Citrix </a:t>
            </a:r>
            <a:r>
              <a:rPr lang="en-US" altLang="en-US" dirty="0" err="1"/>
              <a:t>XenServer</a:t>
            </a:r>
            <a:r>
              <a:rPr lang="en-US" altLang="en-US" dirty="0"/>
              <a:t>)</a:t>
            </a:r>
          </a:p>
          <a:p>
            <a:pPr lvl="2"/>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67AD9E5-C263-4DD7-BF7C-15DD636247AC}"/>
              </a:ext>
            </a:extLst>
          </p:cNvPr>
          <p:cNvSpPr>
            <a:spLocks noGrp="1" noChangeArrowheads="1"/>
          </p:cNvSpPr>
          <p:nvPr>
            <p:ph type="title" idx="4294967295"/>
          </p:nvPr>
        </p:nvSpPr>
        <p:spPr>
          <a:xfrm>
            <a:off x="1325058" y="153176"/>
            <a:ext cx="7645400" cy="601662"/>
          </a:xfrm>
        </p:spPr>
        <p:txBody>
          <a:bodyPr/>
          <a:lstStyle/>
          <a:p>
            <a:pPr eaLnBrk="1" hangingPunct="1"/>
            <a:br>
              <a:rPr lang="en-US" altLang="en-US" sz="3000" dirty="0"/>
            </a:br>
            <a:r>
              <a:rPr lang="en-US" altLang="en-US" sz="3000" dirty="0"/>
              <a:t>Virtualization Illustration</a:t>
            </a:r>
          </a:p>
        </p:txBody>
      </p:sp>
      <p:pic>
        <p:nvPicPr>
          <p:cNvPr id="94211" name="Picture 1" descr="1_20.pdf">
            <a:extLst>
              <a:ext uri="{FF2B5EF4-FFF2-40B4-BE49-F238E27FC236}">
                <a16:creationId xmlns:a16="http://schemas.microsoft.com/office/drawing/2014/main" id="{6757256A-1C41-4B7F-99E9-C6E76C868B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1554163"/>
            <a:ext cx="6396037"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D0ECE790-B0BE-4135-98DE-2C481E02F542}"/>
              </a:ext>
            </a:extLst>
          </p:cNvPr>
          <p:cNvSpPr>
            <a:spLocks noGrp="1" noChangeArrowheads="1"/>
          </p:cNvSpPr>
          <p:nvPr>
            <p:ph type="title" idx="4294967295"/>
          </p:nvPr>
        </p:nvSpPr>
        <p:spPr>
          <a:xfrm>
            <a:off x="912813" y="130139"/>
            <a:ext cx="7653337" cy="576262"/>
          </a:xfrm>
        </p:spPr>
        <p:txBody>
          <a:bodyPr/>
          <a:lstStyle/>
          <a:p>
            <a:r>
              <a:rPr lang="en-US" altLang="en-US" dirty="0"/>
              <a:t>Distributed Systems</a:t>
            </a:r>
          </a:p>
        </p:txBody>
      </p:sp>
      <p:sp>
        <p:nvSpPr>
          <p:cNvPr id="96259" name="Content Placeholder 2">
            <a:extLst>
              <a:ext uri="{FF2B5EF4-FFF2-40B4-BE49-F238E27FC236}">
                <a16:creationId xmlns:a16="http://schemas.microsoft.com/office/drawing/2014/main" id="{3ECA8FF4-005A-4361-BF3A-BAC35BECFBC5}"/>
              </a:ext>
            </a:extLst>
          </p:cNvPr>
          <p:cNvSpPr>
            <a:spLocks noGrp="1" noChangeArrowheads="1"/>
          </p:cNvSpPr>
          <p:nvPr>
            <p:ph idx="4294967295"/>
          </p:nvPr>
        </p:nvSpPr>
        <p:spPr>
          <a:xfrm>
            <a:off x="838200" y="1092200"/>
            <a:ext cx="7653338" cy="4530725"/>
          </a:xfrm>
        </p:spPr>
        <p:txBody>
          <a:bodyPr/>
          <a:lstStyle/>
          <a:p>
            <a:r>
              <a:rPr lang="en-US" altLang="en-US" dirty="0"/>
              <a:t>Collection of separate, possibly heterogeneous, systems networked together</a:t>
            </a:r>
          </a:p>
          <a:p>
            <a:pPr lvl="1"/>
            <a:r>
              <a:rPr lang="en-US" altLang="en-US" b="1" kern="1200" dirty="0">
                <a:solidFill>
                  <a:srgbClr val="006699"/>
                </a:solidFill>
                <a:latin typeface="+mj-lt"/>
                <a:cs typeface="+mn-cs"/>
              </a:rPr>
              <a:t>Network</a:t>
            </a:r>
            <a:r>
              <a:rPr lang="en-US" altLang="en-US" dirty="0"/>
              <a:t> is a communications path, </a:t>
            </a:r>
            <a:r>
              <a:rPr lang="en-US" altLang="en-US" b="1" kern="1200" dirty="0">
                <a:solidFill>
                  <a:srgbClr val="006699"/>
                </a:solidFill>
                <a:latin typeface="+mj-lt"/>
                <a:cs typeface="+mn-cs"/>
              </a:rPr>
              <a:t>TCP</a:t>
            </a:r>
            <a:r>
              <a:rPr lang="en-US" altLang="en-US" b="1" dirty="0">
                <a:solidFill>
                  <a:srgbClr val="3366FF"/>
                </a:solidFill>
              </a:rPr>
              <a:t>/</a:t>
            </a:r>
            <a:r>
              <a:rPr lang="en-US" altLang="en-US" b="1" kern="1200" dirty="0">
                <a:solidFill>
                  <a:srgbClr val="006699"/>
                </a:solidFill>
                <a:latin typeface="+mj-lt"/>
                <a:cs typeface="+mn-cs"/>
              </a:rPr>
              <a:t>IP</a:t>
            </a:r>
            <a:r>
              <a:rPr lang="en-US" altLang="en-US" b="1" dirty="0">
                <a:solidFill>
                  <a:srgbClr val="3366FF"/>
                </a:solidFill>
              </a:rPr>
              <a:t> </a:t>
            </a:r>
            <a:r>
              <a:rPr lang="en-US" altLang="en-US" dirty="0"/>
              <a:t>most common</a:t>
            </a:r>
          </a:p>
          <a:p>
            <a:pPr lvl="2"/>
            <a:r>
              <a:rPr lang="en-US" altLang="en-US" b="1" kern="1200" dirty="0">
                <a:solidFill>
                  <a:srgbClr val="006699"/>
                </a:solidFill>
                <a:latin typeface="+mj-lt"/>
                <a:cs typeface="+mn-cs"/>
              </a:rPr>
              <a:t>Local</a:t>
            </a:r>
            <a:r>
              <a:rPr lang="en-US" altLang="en-US" b="1" dirty="0">
                <a:solidFill>
                  <a:srgbClr val="3366FF"/>
                </a:solidFill>
              </a:rPr>
              <a:t> </a:t>
            </a:r>
            <a:r>
              <a:rPr lang="en-US" altLang="en-US" b="1" kern="1200" dirty="0">
                <a:solidFill>
                  <a:srgbClr val="006699"/>
                </a:solidFill>
                <a:latin typeface="+mj-lt"/>
                <a:cs typeface="+mn-cs"/>
              </a:rPr>
              <a:t>Area</a:t>
            </a:r>
            <a:r>
              <a:rPr lang="en-US" altLang="en-US" b="1" dirty="0">
                <a:solidFill>
                  <a:srgbClr val="3366FF"/>
                </a:solidFill>
              </a:rPr>
              <a:t> </a:t>
            </a:r>
            <a:r>
              <a:rPr lang="en-US" altLang="en-US" b="1" kern="1200" dirty="0">
                <a:solidFill>
                  <a:srgbClr val="006699"/>
                </a:solidFill>
                <a:latin typeface="+mj-lt"/>
                <a:cs typeface="+mn-cs"/>
              </a:rPr>
              <a:t>Network</a:t>
            </a:r>
            <a:r>
              <a:rPr lang="en-US" altLang="en-US" b="1" dirty="0">
                <a:solidFill>
                  <a:srgbClr val="3366FF"/>
                </a:solidFill>
              </a:rPr>
              <a:t> </a:t>
            </a:r>
            <a:r>
              <a:rPr lang="en-US" altLang="en-US" dirty="0"/>
              <a:t>(</a:t>
            </a:r>
            <a:r>
              <a:rPr lang="en-US" altLang="en-US" b="1" kern="1200" dirty="0">
                <a:solidFill>
                  <a:srgbClr val="006699"/>
                </a:solidFill>
                <a:latin typeface="+mj-lt"/>
                <a:cs typeface="+mn-cs"/>
              </a:rPr>
              <a:t>LAN</a:t>
            </a:r>
            <a:r>
              <a:rPr lang="en-US" altLang="en-US" dirty="0"/>
              <a:t>)</a:t>
            </a:r>
          </a:p>
          <a:p>
            <a:pPr lvl="2"/>
            <a:r>
              <a:rPr lang="en-US" altLang="en-US" b="1" kern="1200" dirty="0">
                <a:solidFill>
                  <a:srgbClr val="006699"/>
                </a:solidFill>
                <a:latin typeface="+mj-lt"/>
                <a:cs typeface="+mn-cs"/>
              </a:rPr>
              <a:t>Wide</a:t>
            </a:r>
            <a:r>
              <a:rPr lang="en-US" altLang="en-US" b="1" dirty="0">
                <a:solidFill>
                  <a:srgbClr val="3366FF"/>
                </a:solidFill>
              </a:rPr>
              <a:t> </a:t>
            </a:r>
            <a:r>
              <a:rPr lang="en-US" altLang="en-US" b="1" kern="1200" dirty="0">
                <a:solidFill>
                  <a:srgbClr val="006699"/>
                </a:solidFill>
                <a:latin typeface="+mj-lt"/>
                <a:cs typeface="+mn-cs"/>
              </a:rPr>
              <a:t>Area</a:t>
            </a:r>
            <a:r>
              <a:rPr lang="en-US" altLang="en-US" b="1" dirty="0">
                <a:solidFill>
                  <a:srgbClr val="3366FF"/>
                </a:solidFill>
              </a:rPr>
              <a:t> </a:t>
            </a:r>
            <a:r>
              <a:rPr lang="en-US" altLang="en-US" b="1" kern="1200" dirty="0">
                <a:solidFill>
                  <a:srgbClr val="006699"/>
                </a:solidFill>
                <a:latin typeface="+mj-lt"/>
                <a:cs typeface="+mn-cs"/>
              </a:rPr>
              <a:t>Network</a:t>
            </a:r>
            <a:r>
              <a:rPr lang="en-US" altLang="en-US" b="1" dirty="0">
                <a:solidFill>
                  <a:srgbClr val="3366FF"/>
                </a:solidFill>
              </a:rPr>
              <a:t> </a:t>
            </a:r>
            <a:r>
              <a:rPr lang="en-US" altLang="en-US" dirty="0"/>
              <a:t>(</a:t>
            </a:r>
            <a:r>
              <a:rPr lang="en-US" altLang="en-US" b="1" kern="1200" dirty="0">
                <a:solidFill>
                  <a:srgbClr val="006699"/>
                </a:solidFill>
                <a:latin typeface="+mj-lt"/>
                <a:cs typeface="+mn-cs"/>
              </a:rPr>
              <a:t>WAN</a:t>
            </a:r>
            <a:r>
              <a:rPr lang="en-US" altLang="en-US" dirty="0"/>
              <a:t>)</a:t>
            </a:r>
          </a:p>
          <a:p>
            <a:pPr lvl="2"/>
            <a:r>
              <a:rPr lang="en-US" altLang="en-US" b="1" kern="1200" dirty="0">
                <a:solidFill>
                  <a:srgbClr val="006699"/>
                </a:solidFill>
                <a:latin typeface="+mj-lt"/>
                <a:cs typeface="+mn-cs"/>
              </a:rPr>
              <a:t>Metropolitan</a:t>
            </a:r>
            <a:r>
              <a:rPr lang="en-US" altLang="en-US" b="1" dirty="0">
                <a:solidFill>
                  <a:srgbClr val="3366FF"/>
                </a:solidFill>
              </a:rPr>
              <a:t> </a:t>
            </a:r>
            <a:r>
              <a:rPr lang="en-US" altLang="en-US" b="1" kern="1200" dirty="0">
                <a:solidFill>
                  <a:srgbClr val="006699"/>
                </a:solidFill>
                <a:latin typeface="+mj-lt"/>
                <a:cs typeface="+mn-cs"/>
              </a:rPr>
              <a:t>Area</a:t>
            </a:r>
            <a:r>
              <a:rPr lang="en-US" altLang="en-US" b="1" dirty="0">
                <a:solidFill>
                  <a:srgbClr val="3366FF"/>
                </a:solidFill>
              </a:rPr>
              <a:t> </a:t>
            </a:r>
            <a:r>
              <a:rPr lang="en-US" altLang="en-US" b="1" kern="1200" dirty="0">
                <a:solidFill>
                  <a:srgbClr val="006699"/>
                </a:solidFill>
                <a:latin typeface="+mj-lt"/>
                <a:cs typeface="+mn-cs"/>
              </a:rPr>
              <a:t>Network</a:t>
            </a:r>
            <a:r>
              <a:rPr lang="en-US" altLang="en-US" b="1" dirty="0">
                <a:solidFill>
                  <a:srgbClr val="3366FF"/>
                </a:solidFill>
              </a:rPr>
              <a:t> </a:t>
            </a:r>
            <a:r>
              <a:rPr lang="en-US" altLang="en-US" dirty="0"/>
              <a:t>(</a:t>
            </a:r>
            <a:r>
              <a:rPr lang="en-US" altLang="en-US" b="1" kern="1200" dirty="0">
                <a:solidFill>
                  <a:srgbClr val="006699"/>
                </a:solidFill>
                <a:latin typeface="+mj-lt"/>
                <a:cs typeface="+mn-cs"/>
              </a:rPr>
              <a:t>MAN</a:t>
            </a:r>
            <a:r>
              <a:rPr lang="en-US" altLang="en-US" dirty="0"/>
              <a:t>)</a:t>
            </a:r>
            <a:endParaRPr lang="en-US" altLang="en-US" b="1" dirty="0">
              <a:solidFill>
                <a:srgbClr val="3366FF"/>
              </a:solidFill>
            </a:endParaRPr>
          </a:p>
          <a:p>
            <a:pPr lvl="2"/>
            <a:r>
              <a:rPr lang="en-US" altLang="en-US" b="1" kern="1200" dirty="0">
                <a:solidFill>
                  <a:srgbClr val="006699"/>
                </a:solidFill>
                <a:latin typeface="+mj-lt"/>
                <a:cs typeface="+mn-cs"/>
              </a:rPr>
              <a:t>Personal</a:t>
            </a:r>
            <a:r>
              <a:rPr lang="en-US" altLang="en-US" b="1" dirty="0">
                <a:solidFill>
                  <a:srgbClr val="3366FF"/>
                </a:solidFill>
              </a:rPr>
              <a:t> </a:t>
            </a:r>
            <a:r>
              <a:rPr lang="en-US" altLang="en-US" b="1" kern="1200" dirty="0">
                <a:solidFill>
                  <a:srgbClr val="006699"/>
                </a:solidFill>
                <a:latin typeface="+mj-lt"/>
                <a:cs typeface="+mn-cs"/>
              </a:rPr>
              <a:t>Area</a:t>
            </a:r>
            <a:r>
              <a:rPr lang="en-US" altLang="en-US" b="1" dirty="0">
                <a:solidFill>
                  <a:srgbClr val="3366FF"/>
                </a:solidFill>
              </a:rPr>
              <a:t> </a:t>
            </a:r>
            <a:r>
              <a:rPr lang="en-US" altLang="en-US" b="1" kern="1200" dirty="0">
                <a:solidFill>
                  <a:srgbClr val="006699"/>
                </a:solidFill>
                <a:latin typeface="+mj-lt"/>
                <a:cs typeface="+mn-cs"/>
              </a:rPr>
              <a:t>Network</a:t>
            </a:r>
            <a:r>
              <a:rPr lang="en-US" altLang="en-US" b="1" dirty="0">
                <a:solidFill>
                  <a:srgbClr val="3366FF"/>
                </a:solidFill>
              </a:rPr>
              <a:t> </a:t>
            </a:r>
            <a:r>
              <a:rPr lang="en-US" altLang="en-US" dirty="0"/>
              <a:t>(</a:t>
            </a:r>
            <a:r>
              <a:rPr lang="en-US" altLang="en-US" b="1" kern="1200" dirty="0">
                <a:solidFill>
                  <a:srgbClr val="006699"/>
                </a:solidFill>
                <a:latin typeface="+mj-lt"/>
                <a:cs typeface="+mn-cs"/>
              </a:rPr>
              <a:t>PAN</a:t>
            </a:r>
            <a:r>
              <a:rPr lang="en-US" altLang="en-US" dirty="0"/>
              <a:t>)</a:t>
            </a:r>
          </a:p>
          <a:p>
            <a:r>
              <a:rPr lang="en-US" altLang="en-US" b="1" kern="1200" dirty="0">
                <a:solidFill>
                  <a:srgbClr val="006699"/>
                </a:solidFill>
                <a:latin typeface="+mj-lt"/>
                <a:cs typeface="+mn-cs"/>
              </a:rPr>
              <a:t>Network</a:t>
            </a:r>
            <a:r>
              <a:rPr lang="en-US" altLang="en-US" b="1" dirty="0">
                <a:solidFill>
                  <a:srgbClr val="3366FF"/>
                </a:solidFill>
              </a:rPr>
              <a:t> </a:t>
            </a:r>
            <a:r>
              <a:rPr lang="en-US" altLang="en-US" b="1" kern="1200" dirty="0">
                <a:solidFill>
                  <a:srgbClr val="006699"/>
                </a:solidFill>
                <a:latin typeface="+mj-lt"/>
                <a:cs typeface="+mn-cs"/>
              </a:rPr>
              <a:t>Operating</a:t>
            </a:r>
            <a:r>
              <a:rPr lang="en-US" altLang="en-US" b="1" dirty="0">
                <a:solidFill>
                  <a:srgbClr val="3366FF"/>
                </a:solidFill>
              </a:rPr>
              <a:t> </a:t>
            </a:r>
            <a:r>
              <a:rPr lang="en-US" altLang="en-US" b="1" kern="1200" dirty="0">
                <a:solidFill>
                  <a:srgbClr val="006699"/>
                </a:solidFill>
                <a:latin typeface="+mj-lt"/>
                <a:cs typeface="+mn-cs"/>
              </a:rPr>
              <a:t>System</a:t>
            </a:r>
            <a:r>
              <a:rPr lang="en-US" altLang="en-US" b="1" dirty="0">
                <a:solidFill>
                  <a:srgbClr val="3366FF"/>
                </a:solidFill>
              </a:rPr>
              <a:t> </a:t>
            </a:r>
            <a:r>
              <a:rPr lang="en-US" altLang="en-US" dirty="0"/>
              <a:t>provides features between systems across network</a:t>
            </a:r>
          </a:p>
          <a:p>
            <a:pPr lvl="1"/>
            <a:r>
              <a:rPr lang="en-US" altLang="en-US" dirty="0"/>
              <a:t>Communication scheme allows systems to exchange messages</a:t>
            </a:r>
          </a:p>
          <a:p>
            <a:pPr lvl="1"/>
            <a:r>
              <a:rPr lang="en-US" altLang="en-US" dirty="0"/>
              <a:t>Illusion of a single system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6334E2B-E53E-40B6-95AC-130B7A6B180F}"/>
              </a:ext>
            </a:extLst>
          </p:cNvPr>
          <p:cNvCxnSpPr/>
          <p:nvPr/>
        </p:nvCxnSpPr>
        <p:spPr bwMode="auto">
          <a:xfrm>
            <a:off x="0" y="0"/>
            <a:ext cx="914400" cy="0"/>
          </a:xfrm>
          <a:prstGeom prst="line">
            <a:avLst/>
          </a:prstGeom>
          <a:solidFill>
            <a:schemeClr val="accent1"/>
          </a:solidFill>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cxnSp>
      <p:sp>
        <p:nvSpPr>
          <p:cNvPr id="486402" name="Rectangle 2"/>
          <p:cNvSpPr>
            <a:spLocks noGrp="1" noChangeArrowheads="1"/>
          </p:cNvSpPr>
          <p:nvPr>
            <p:ph type="title"/>
          </p:nvPr>
        </p:nvSpPr>
        <p:spPr>
          <a:xfrm>
            <a:off x="469900" y="2736849"/>
            <a:ext cx="8742194" cy="692149"/>
          </a:xfrm>
        </p:spPr>
        <p:txBody>
          <a:bodyPr/>
          <a:lstStyle/>
          <a:p>
            <a:pPr>
              <a:defRPr/>
            </a:pPr>
            <a:br>
              <a:rPr lang="en-US" altLang="en-US" b="1" kern="1200" dirty="0">
                <a:solidFill>
                  <a:srgbClr val="006699"/>
                </a:solidFill>
                <a:latin typeface="+mj-lt"/>
                <a:cs typeface="+mn-cs"/>
              </a:rPr>
            </a:br>
            <a:r>
              <a:rPr lang="en-US" altLang="en-US" b="1" kern="1200" dirty="0">
                <a:solidFill>
                  <a:srgbClr val="006699"/>
                </a:solidFill>
                <a:latin typeface="+mj-lt"/>
                <a:cs typeface="+mn-cs"/>
              </a:rPr>
              <a:t>Computer System Environments</a:t>
            </a:r>
            <a:endParaRPr lang="en-US" altLang="en-US" dirty="0">
              <a:effectLst>
                <a:outerShdw blurRad="38100" dist="38100" dir="2700000" algn="tl">
                  <a:srgbClr val="C0C0C0"/>
                </a:outerShdw>
              </a:effectLst>
            </a:endParaRPr>
          </a:p>
        </p:txBody>
      </p:sp>
      <p:sp>
        <p:nvSpPr>
          <p:cNvPr id="11267" name="Rectangle 3"/>
          <p:cNvSpPr>
            <a:spLocks noChangeArrowheads="1"/>
          </p:cNvSpPr>
          <p:nvPr/>
        </p:nvSpPr>
        <p:spPr bwMode="auto">
          <a:xfrm>
            <a:off x="1422400" y="2851150"/>
            <a:ext cx="68453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spcBef>
                <a:spcPct val="35000"/>
              </a:spcBef>
              <a:buClr>
                <a:schemeClr val="tx2"/>
              </a:buClr>
              <a:buSzPct val="90000"/>
            </a:pPr>
            <a:endParaRPr kumimoji="1" lang="en-US" altLang="en-US" sz="1800"/>
          </a:p>
        </p:txBody>
      </p:sp>
    </p:spTree>
    <p:extLst>
      <p:ext uri="{BB962C8B-B14F-4D97-AF65-F5344CB8AC3E}">
        <p14:creationId xmlns:p14="http://schemas.microsoft.com/office/powerpoint/2010/main" val="240907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71B8082F-3362-4A0A-8D0E-FB22B1147508}"/>
              </a:ext>
            </a:extLst>
          </p:cNvPr>
          <p:cNvSpPr>
            <a:spLocks noGrp="1" noChangeArrowheads="1"/>
          </p:cNvSpPr>
          <p:nvPr>
            <p:ph type="title" idx="4294967295"/>
          </p:nvPr>
        </p:nvSpPr>
        <p:spPr>
          <a:xfrm>
            <a:off x="960668" y="171450"/>
            <a:ext cx="8016875" cy="622300"/>
          </a:xfrm>
        </p:spPr>
        <p:txBody>
          <a:bodyPr/>
          <a:lstStyle/>
          <a:p>
            <a:r>
              <a:rPr lang="en-US" altLang="en-US" sz="3000" dirty="0"/>
              <a:t>Computing Environments</a:t>
            </a:r>
          </a:p>
        </p:txBody>
      </p:sp>
      <p:sp>
        <p:nvSpPr>
          <p:cNvPr id="100355" name="Content Placeholder 2">
            <a:extLst>
              <a:ext uri="{FF2B5EF4-FFF2-40B4-BE49-F238E27FC236}">
                <a16:creationId xmlns:a16="http://schemas.microsoft.com/office/drawing/2014/main" id="{3405E8D5-FD1B-4039-BB1E-A9B3B0779F95}"/>
              </a:ext>
            </a:extLst>
          </p:cNvPr>
          <p:cNvSpPr>
            <a:spLocks noGrp="1" noChangeArrowheads="1"/>
          </p:cNvSpPr>
          <p:nvPr>
            <p:ph idx="4294967295"/>
          </p:nvPr>
        </p:nvSpPr>
        <p:spPr>
          <a:xfrm>
            <a:off x="819151" y="1296988"/>
            <a:ext cx="6506936" cy="4145869"/>
          </a:xfrm>
        </p:spPr>
        <p:txBody>
          <a:bodyPr/>
          <a:lstStyle/>
          <a:p>
            <a:r>
              <a:rPr lang="en-US" altLang="en-US" dirty="0"/>
              <a:t>Traditional</a:t>
            </a:r>
          </a:p>
          <a:p>
            <a:r>
              <a:rPr lang="en-US" altLang="en-US" dirty="0"/>
              <a:t>Mobile</a:t>
            </a:r>
          </a:p>
          <a:p>
            <a:r>
              <a:rPr lang="en-US" altLang="en-US" dirty="0"/>
              <a:t>Client Server</a:t>
            </a:r>
          </a:p>
          <a:p>
            <a:r>
              <a:rPr lang="en-US" altLang="en-US" dirty="0"/>
              <a:t>Pear-to-Pear</a:t>
            </a:r>
          </a:p>
          <a:p>
            <a:r>
              <a:rPr lang="en-US" altLang="en-US" dirty="0"/>
              <a:t>Cloud computing</a:t>
            </a:r>
          </a:p>
          <a:p>
            <a:r>
              <a:rPr lang="en-US" altLang="en-US" dirty="0"/>
              <a:t>Real-time Embedded</a:t>
            </a:r>
          </a:p>
          <a:p>
            <a:endParaRPr lang="en-US" altLang="en-US" dirty="0"/>
          </a:p>
        </p:txBody>
      </p:sp>
    </p:spTree>
    <p:extLst>
      <p:ext uri="{BB962C8B-B14F-4D97-AF65-F5344CB8AC3E}">
        <p14:creationId xmlns:p14="http://schemas.microsoft.com/office/powerpoint/2010/main" val="4248804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71B8082F-3362-4A0A-8D0E-FB22B1147508}"/>
              </a:ext>
            </a:extLst>
          </p:cNvPr>
          <p:cNvSpPr>
            <a:spLocks noGrp="1" noChangeArrowheads="1"/>
          </p:cNvSpPr>
          <p:nvPr>
            <p:ph type="title" idx="4294967295"/>
          </p:nvPr>
        </p:nvSpPr>
        <p:spPr>
          <a:xfrm>
            <a:off x="960668" y="171450"/>
            <a:ext cx="8016875" cy="622300"/>
          </a:xfrm>
        </p:spPr>
        <p:txBody>
          <a:bodyPr/>
          <a:lstStyle/>
          <a:p>
            <a:r>
              <a:rPr lang="en-US" altLang="en-US" sz="3000" dirty="0"/>
              <a:t>Traditional</a:t>
            </a:r>
          </a:p>
        </p:txBody>
      </p:sp>
      <p:sp>
        <p:nvSpPr>
          <p:cNvPr id="100355" name="Content Placeholder 2">
            <a:extLst>
              <a:ext uri="{FF2B5EF4-FFF2-40B4-BE49-F238E27FC236}">
                <a16:creationId xmlns:a16="http://schemas.microsoft.com/office/drawing/2014/main" id="{3405E8D5-FD1B-4039-BB1E-A9B3B0779F95}"/>
              </a:ext>
            </a:extLst>
          </p:cNvPr>
          <p:cNvSpPr>
            <a:spLocks noGrp="1" noChangeArrowheads="1"/>
          </p:cNvSpPr>
          <p:nvPr>
            <p:ph idx="4294967295"/>
          </p:nvPr>
        </p:nvSpPr>
        <p:spPr>
          <a:xfrm>
            <a:off x="819151" y="1118680"/>
            <a:ext cx="6506936" cy="4158806"/>
          </a:xfrm>
        </p:spPr>
        <p:txBody>
          <a:bodyPr/>
          <a:lstStyle/>
          <a:p>
            <a:r>
              <a:rPr lang="en-US" altLang="en-US" dirty="0"/>
              <a:t>Stand-alone general-purpose machines</a:t>
            </a:r>
          </a:p>
          <a:p>
            <a:r>
              <a:rPr lang="en-US" altLang="en-US" dirty="0"/>
              <a:t>But blurred as most systems interconnect with others (i.e., the Internet)</a:t>
            </a:r>
          </a:p>
          <a:p>
            <a:r>
              <a:rPr lang="en-US" altLang="en-US" b="1" kern="1200" dirty="0">
                <a:solidFill>
                  <a:srgbClr val="006699"/>
                </a:solidFill>
                <a:latin typeface="+mj-lt"/>
                <a:cs typeface="+mn-cs"/>
              </a:rPr>
              <a:t>Portals</a:t>
            </a:r>
            <a:r>
              <a:rPr lang="en-US" altLang="en-US" dirty="0"/>
              <a:t> provide web access to internal systems</a:t>
            </a:r>
          </a:p>
          <a:p>
            <a:r>
              <a:rPr lang="en-US" altLang="en-US" b="1" kern="1200" dirty="0">
                <a:solidFill>
                  <a:srgbClr val="006699"/>
                </a:solidFill>
                <a:latin typeface="+mj-lt"/>
                <a:cs typeface="+mn-cs"/>
              </a:rPr>
              <a:t>Network</a:t>
            </a:r>
            <a:r>
              <a:rPr lang="en-US" altLang="en-US" b="1" dirty="0">
                <a:solidFill>
                  <a:srgbClr val="3366FF"/>
                </a:solidFill>
              </a:rPr>
              <a:t> </a:t>
            </a:r>
            <a:r>
              <a:rPr lang="en-US" altLang="en-US" b="1" kern="1200" dirty="0">
                <a:solidFill>
                  <a:srgbClr val="006699"/>
                </a:solidFill>
                <a:latin typeface="+mj-lt"/>
                <a:cs typeface="+mn-cs"/>
              </a:rPr>
              <a:t>computers</a:t>
            </a:r>
            <a:r>
              <a:rPr lang="en-US" altLang="en-US" b="1" dirty="0">
                <a:solidFill>
                  <a:srgbClr val="3366FF"/>
                </a:solidFill>
              </a:rPr>
              <a:t> </a:t>
            </a:r>
            <a:r>
              <a:rPr lang="en-US" altLang="en-US" dirty="0"/>
              <a:t>(</a:t>
            </a:r>
            <a:r>
              <a:rPr lang="en-US" altLang="en-US" b="1" kern="1200" dirty="0">
                <a:solidFill>
                  <a:srgbClr val="006699"/>
                </a:solidFill>
                <a:latin typeface="+mj-lt"/>
                <a:cs typeface="+mn-cs"/>
              </a:rPr>
              <a:t>thin</a:t>
            </a:r>
            <a:r>
              <a:rPr lang="en-US" altLang="en-US" b="1" dirty="0">
                <a:solidFill>
                  <a:srgbClr val="3366FF"/>
                </a:solidFill>
              </a:rPr>
              <a:t> </a:t>
            </a:r>
            <a:r>
              <a:rPr lang="en-US" altLang="en-US" b="1" kern="1200" dirty="0">
                <a:solidFill>
                  <a:srgbClr val="006699"/>
                </a:solidFill>
                <a:latin typeface="+mj-lt"/>
                <a:cs typeface="+mn-cs"/>
              </a:rPr>
              <a:t>clients</a:t>
            </a:r>
            <a:r>
              <a:rPr lang="en-US" altLang="en-US" dirty="0"/>
              <a:t>) are like Web terminals</a:t>
            </a:r>
          </a:p>
          <a:p>
            <a:r>
              <a:rPr lang="en-US" altLang="en-US" dirty="0"/>
              <a:t>Mobile computers interconnect via </a:t>
            </a:r>
            <a:r>
              <a:rPr lang="en-US" altLang="en-US" b="1" kern="1200" dirty="0">
                <a:solidFill>
                  <a:srgbClr val="006699"/>
                </a:solidFill>
                <a:latin typeface="+mj-lt"/>
                <a:cs typeface="+mn-cs"/>
              </a:rPr>
              <a:t>wireless</a:t>
            </a:r>
            <a:r>
              <a:rPr lang="en-US" altLang="en-US" b="1" dirty="0">
                <a:solidFill>
                  <a:srgbClr val="3366FF"/>
                </a:solidFill>
              </a:rPr>
              <a:t> </a:t>
            </a:r>
            <a:r>
              <a:rPr lang="en-US" altLang="en-US" b="1" kern="1200" dirty="0">
                <a:solidFill>
                  <a:srgbClr val="006699"/>
                </a:solidFill>
                <a:latin typeface="+mj-lt"/>
                <a:cs typeface="+mn-cs"/>
              </a:rPr>
              <a:t>networks</a:t>
            </a:r>
          </a:p>
          <a:p>
            <a:r>
              <a:rPr lang="en-US" altLang="en-US" dirty="0"/>
              <a:t>Networking becoming ubiquitous – even home systems use </a:t>
            </a:r>
            <a:r>
              <a:rPr lang="en-US" altLang="en-US" b="1" kern="1200" dirty="0">
                <a:solidFill>
                  <a:srgbClr val="006699"/>
                </a:solidFill>
                <a:latin typeface="+mj-lt"/>
                <a:cs typeface="+mn-cs"/>
              </a:rPr>
              <a:t>firewalls</a:t>
            </a:r>
            <a:r>
              <a:rPr lang="en-US" altLang="en-US" dirty="0"/>
              <a:t> to protect home computers from Internet attacks</a:t>
            </a:r>
          </a:p>
        </p:txBody>
      </p:sp>
    </p:spTree>
    <p:extLst>
      <p:ext uri="{BB962C8B-B14F-4D97-AF65-F5344CB8AC3E}">
        <p14:creationId xmlns:p14="http://schemas.microsoft.com/office/powerpoint/2010/main" val="30171297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A1829908-11E3-4B1B-A3D2-0806808B690B}"/>
              </a:ext>
            </a:extLst>
          </p:cNvPr>
          <p:cNvSpPr>
            <a:spLocks noGrp="1" noChangeArrowheads="1"/>
          </p:cNvSpPr>
          <p:nvPr>
            <p:ph type="title" idx="4294967295"/>
          </p:nvPr>
        </p:nvSpPr>
        <p:spPr>
          <a:xfrm>
            <a:off x="476250" y="217488"/>
            <a:ext cx="8537575" cy="576262"/>
          </a:xfrm>
        </p:spPr>
        <p:txBody>
          <a:bodyPr/>
          <a:lstStyle/>
          <a:p>
            <a:r>
              <a:rPr lang="en-US" altLang="en-US" dirty="0"/>
              <a:t>Mobile Computing</a:t>
            </a:r>
          </a:p>
        </p:txBody>
      </p:sp>
      <p:sp>
        <p:nvSpPr>
          <p:cNvPr id="101379" name="Content Placeholder 2">
            <a:extLst>
              <a:ext uri="{FF2B5EF4-FFF2-40B4-BE49-F238E27FC236}">
                <a16:creationId xmlns:a16="http://schemas.microsoft.com/office/drawing/2014/main" id="{08F08BF4-93C5-4EF8-B50D-2C9206FFF051}"/>
              </a:ext>
            </a:extLst>
          </p:cNvPr>
          <p:cNvSpPr>
            <a:spLocks noGrp="1" noChangeArrowheads="1"/>
          </p:cNvSpPr>
          <p:nvPr>
            <p:ph idx="4294967295"/>
          </p:nvPr>
        </p:nvSpPr>
        <p:spPr>
          <a:xfrm>
            <a:off x="811213" y="1209674"/>
            <a:ext cx="7026501" cy="4178756"/>
          </a:xfrm>
        </p:spPr>
        <p:txBody>
          <a:bodyPr/>
          <a:lstStyle/>
          <a:p>
            <a:r>
              <a:rPr lang="en-US" altLang="en-US" dirty="0"/>
              <a:t>Handheld smartphones, tablets, etc.</a:t>
            </a:r>
          </a:p>
          <a:p>
            <a:r>
              <a:rPr lang="en-US" altLang="en-US" dirty="0"/>
              <a:t>What is the functional difference between them and a “traditional” laptop?</a:t>
            </a:r>
          </a:p>
          <a:p>
            <a:r>
              <a:rPr lang="en-US" altLang="en-US" dirty="0"/>
              <a:t>Extra feature – more OS features (GPS, gyroscope)</a:t>
            </a:r>
          </a:p>
          <a:p>
            <a:r>
              <a:rPr lang="en-US" altLang="en-US" dirty="0"/>
              <a:t>Allows new types of apps like </a:t>
            </a:r>
            <a:r>
              <a:rPr lang="en-US" altLang="en-US" b="1" i="1" dirty="0"/>
              <a:t>augmented reality</a:t>
            </a:r>
          </a:p>
          <a:p>
            <a:r>
              <a:rPr lang="en-US" altLang="en-US" dirty="0"/>
              <a:t>Use IEEE 802.11 wireless, or cellular data networks for connectivity</a:t>
            </a:r>
          </a:p>
          <a:p>
            <a:r>
              <a:rPr lang="en-US" altLang="en-US" dirty="0"/>
              <a:t>Leaders are </a:t>
            </a:r>
            <a:r>
              <a:rPr lang="en-US" altLang="en-US" b="1" kern="1200" dirty="0">
                <a:solidFill>
                  <a:srgbClr val="006699"/>
                </a:solidFill>
                <a:latin typeface="+mj-lt"/>
                <a:cs typeface="+mn-cs"/>
              </a:rPr>
              <a:t>Apple</a:t>
            </a:r>
            <a:r>
              <a:rPr lang="en-US" altLang="en-US" b="1" dirty="0">
                <a:solidFill>
                  <a:srgbClr val="3366FF"/>
                </a:solidFill>
              </a:rPr>
              <a:t> </a:t>
            </a:r>
            <a:r>
              <a:rPr lang="en-US" altLang="en-US" b="1" kern="1200" dirty="0">
                <a:solidFill>
                  <a:srgbClr val="006699"/>
                </a:solidFill>
                <a:latin typeface="+mj-lt"/>
                <a:cs typeface="+mn-cs"/>
              </a:rPr>
              <a:t>iOS</a:t>
            </a:r>
            <a:r>
              <a:rPr lang="en-US" altLang="en-US" b="1" dirty="0">
                <a:solidFill>
                  <a:srgbClr val="3366FF"/>
                </a:solidFill>
              </a:rPr>
              <a:t> </a:t>
            </a:r>
            <a:r>
              <a:rPr lang="en-US" altLang="en-US" dirty="0"/>
              <a:t>and </a:t>
            </a:r>
            <a:r>
              <a:rPr lang="en-US" altLang="en-US" b="1" kern="1200" dirty="0">
                <a:solidFill>
                  <a:srgbClr val="006699"/>
                </a:solidFill>
                <a:latin typeface="+mj-lt"/>
                <a:cs typeface="+mn-cs"/>
              </a:rPr>
              <a:t>Google</a:t>
            </a:r>
            <a:r>
              <a:rPr lang="en-US" altLang="en-US" b="1" dirty="0">
                <a:solidFill>
                  <a:srgbClr val="3366FF"/>
                </a:solidFill>
              </a:rPr>
              <a:t> </a:t>
            </a:r>
            <a:r>
              <a:rPr lang="en-US" altLang="en-US" b="1" kern="1200" dirty="0">
                <a:solidFill>
                  <a:srgbClr val="006699"/>
                </a:solidFill>
                <a:latin typeface="+mj-lt"/>
                <a:cs typeface="+mn-cs"/>
              </a:rPr>
              <a:t>Android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362B21A-8A5E-4F20-9A05-0BE89E8793A7}"/>
              </a:ext>
            </a:extLst>
          </p:cNvPr>
          <p:cNvSpPr>
            <a:spLocks noGrp="1" noChangeArrowheads="1"/>
          </p:cNvSpPr>
          <p:nvPr>
            <p:ph type="title" idx="4294967295"/>
          </p:nvPr>
        </p:nvSpPr>
        <p:spPr>
          <a:xfrm>
            <a:off x="1296988" y="126457"/>
            <a:ext cx="7192962" cy="570216"/>
          </a:xfrm>
        </p:spPr>
        <p:txBody>
          <a:bodyPr/>
          <a:lstStyle/>
          <a:p>
            <a:pPr eaLnBrk="1" hangingPunct="1"/>
            <a:r>
              <a:rPr lang="en-US" altLang="en-US" sz="2800" dirty="0"/>
              <a:t>Client Server Computing</a:t>
            </a:r>
          </a:p>
        </p:txBody>
      </p:sp>
      <p:sp>
        <p:nvSpPr>
          <p:cNvPr id="102403" name="Rectangle 4">
            <a:extLst>
              <a:ext uri="{FF2B5EF4-FFF2-40B4-BE49-F238E27FC236}">
                <a16:creationId xmlns:a16="http://schemas.microsoft.com/office/drawing/2014/main" id="{CF60D9FD-B67C-4C64-ACD2-8A9A5FAEFAE5}"/>
              </a:ext>
            </a:extLst>
          </p:cNvPr>
          <p:cNvSpPr>
            <a:spLocks noChangeArrowheads="1"/>
          </p:cNvSpPr>
          <p:nvPr/>
        </p:nvSpPr>
        <p:spPr bwMode="auto">
          <a:xfrm>
            <a:off x="755650" y="1166813"/>
            <a:ext cx="77343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buSzPct val="90000"/>
            </a:pPr>
            <a:r>
              <a:rPr lang="en-US" altLang="en-US" dirty="0"/>
              <a:t>Dumb terminals supplanted by smart PCs</a:t>
            </a:r>
          </a:p>
          <a:p>
            <a:pPr>
              <a:lnSpc>
                <a:spcPct val="90000"/>
              </a:lnSpc>
              <a:buSzPct val="80000"/>
            </a:pPr>
            <a:r>
              <a:rPr lang="en-US" altLang="en-US" dirty="0"/>
              <a:t>Many systems now </a:t>
            </a:r>
            <a:r>
              <a:rPr lang="en-US" altLang="en-US" b="1" dirty="0">
                <a:solidFill>
                  <a:srgbClr val="006699"/>
                </a:solidFill>
                <a:latin typeface="+mj-lt"/>
              </a:rPr>
              <a:t>servers</a:t>
            </a:r>
            <a:r>
              <a:rPr lang="en-US" altLang="en-US" dirty="0"/>
              <a:t>, responding to requests generated by </a:t>
            </a:r>
            <a:r>
              <a:rPr lang="en-US" altLang="en-US" b="1" dirty="0">
                <a:solidFill>
                  <a:srgbClr val="006699"/>
                </a:solidFill>
                <a:latin typeface="+mj-lt"/>
              </a:rPr>
              <a:t>clients</a:t>
            </a:r>
          </a:p>
          <a:p>
            <a:pPr lvl="1">
              <a:lnSpc>
                <a:spcPct val="90000"/>
              </a:lnSpc>
            </a:pPr>
            <a:r>
              <a:rPr lang="en-US" altLang="en-US" b="1" dirty="0">
                <a:solidFill>
                  <a:srgbClr val="006699"/>
                </a:solidFill>
                <a:latin typeface="+mj-lt"/>
              </a:rPr>
              <a:t>Compute-server</a:t>
            </a:r>
            <a:r>
              <a:rPr lang="en-US" altLang="en-US" b="1" dirty="0">
                <a:solidFill>
                  <a:srgbClr val="3366FF"/>
                </a:solidFill>
              </a:rPr>
              <a:t> </a:t>
            </a:r>
            <a:r>
              <a:rPr lang="en-US" altLang="en-US" b="1" dirty="0">
                <a:solidFill>
                  <a:srgbClr val="006699"/>
                </a:solidFill>
                <a:latin typeface="+mj-lt"/>
              </a:rPr>
              <a:t>system</a:t>
            </a:r>
            <a:r>
              <a:rPr lang="en-US" altLang="en-US" b="1" dirty="0">
                <a:solidFill>
                  <a:srgbClr val="3366FF"/>
                </a:solidFill>
              </a:rPr>
              <a:t> </a:t>
            </a:r>
            <a:r>
              <a:rPr lang="en-US" altLang="en-US" dirty="0"/>
              <a:t>provides an interface to client to request services (i.e., database)</a:t>
            </a:r>
          </a:p>
          <a:p>
            <a:pPr lvl="1">
              <a:lnSpc>
                <a:spcPct val="90000"/>
              </a:lnSpc>
            </a:pPr>
            <a:r>
              <a:rPr lang="en-US" altLang="en-US" b="1" dirty="0">
                <a:solidFill>
                  <a:srgbClr val="006699"/>
                </a:solidFill>
                <a:latin typeface="+mj-lt"/>
              </a:rPr>
              <a:t>File-server</a:t>
            </a:r>
            <a:r>
              <a:rPr lang="en-US" altLang="en-US" b="1" dirty="0">
                <a:solidFill>
                  <a:srgbClr val="3366FF"/>
                </a:solidFill>
              </a:rPr>
              <a:t> </a:t>
            </a:r>
            <a:r>
              <a:rPr lang="en-US" altLang="en-US" b="1" dirty="0">
                <a:solidFill>
                  <a:srgbClr val="006699"/>
                </a:solidFill>
                <a:latin typeface="+mj-lt"/>
              </a:rPr>
              <a:t>system</a:t>
            </a:r>
            <a:r>
              <a:rPr lang="en-US" altLang="en-US" b="1" dirty="0">
                <a:solidFill>
                  <a:srgbClr val="3366FF"/>
                </a:solidFill>
              </a:rPr>
              <a:t> </a:t>
            </a:r>
            <a:r>
              <a:rPr lang="en-US" altLang="en-US" dirty="0"/>
              <a:t>provides interface for clients to store and retrieve files</a:t>
            </a:r>
          </a:p>
        </p:txBody>
      </p:sp>
      <p:pic>
        <p:nvPicPr>
          <p:cNvPr id="102404" name="Picture 1" descr="1_18.pdf">
            <a:extLst>
              <a:ext uri="{FF2B5EF4-FFF2-40B4-BE49-F238E27FC236}">
                <a16:creationId xmlns:a16="http://schemas.microsoft.com/office/drawing/2014/main" id="{3F572163-5430-4601-AD15-704330FF5D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3501955"/>
            <a:ext cx="4610100" cy="20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BB647B75-B333-4E93-8EF1-19CAA860382B}"/>
              </a:ext>
            </a:extLst>
          </p:cNvPr>
          <p:cNvSpPr>
            <a:spLocks noGrp="1" noChangeArrowheads="1"/>
          </p:cNvSpPr>
          <p:nvPr>
            <p:ph type="title" idx="4294967295"/>
          </p:nvPr>
        </p:nvSpPr>
        <p:spPr>
          <a:xfrm>
            <a:off x="1152525" y="134901"/>
            <a:ext cx="7394575" cy="576263"/>
          </a:xfrm>
        </p:spPr>
        <p:txBody>
          <a:bodyPr/>
          <a:lstStyle/>
          <a:p>
            <a:pPr eaLnBrk="1" hangingPunct="1"/>
            <a:r>
              <a:rPr lang="en-US" altLang="en-US" sz="2800" dirty="0"/>
              <a:t>Peer-to-Peer</a:t>
            </a:r>
          </a:p>
        </p:txBody>
      </p:sp>
      <p:sp>
        <p:nvSpPr>
          <p:cNvPr id="104451" name="Rectangle 3">
            <a:extLst>
              <a:ext uri="{FF2B5EF4-FFF2-40B4-BE49-F238E27FC236}">
                <a16:creationId xmlns:a16="http://schemas.microsoft.com/office/drawing/2014/main" id="{7366DDF6-F84D-4FDE-9942-CC6839DC10B1}"/>
              </a:ext>
            </a:extLst>
          </p:cNvPr>
          <p:cNvSpPr>
            <a:spLocks noGrp="1" noChangeArrowheads="1"/>
          </p:cNvSpPr>
          <p:nvPr>
            <p:ph type="body" idx="4294967295"/>
          </p:nvPr>
        </p:nvSpPr>
        <p:spPr>
          <a:xfrm>
            <a:off x="806450" y="1233488"/>
            <a:ext cx="5057775" cy="4530725"/>
          </a:xfrm>
        </p:spPr>
        <p:txBody>
          <a:bodyPr/>
          <a:lstStyle/>
          <a:p>
            <a:r>
              <a:rPr lang="en-US" altLang="en-US" dirty="0"/>
              <a:t>Another model of distributed system</a:t>
            </a:r>
          </a:p>
          <a:p>
            <a:r>
              <a:rPr lang="en-US" altLang="en-US" dirty="0"/>
              <a:t>P2P does not distinguish clients and servers</a:t>
            </a:r>
          </a:p>
          <a:p>
            <a:pPr lvl="1"/>
            <a:r>
              <a:rPr lang="en-US" altLang="en-US" dirty="0"/>
              <a:t>Instead, all nodes are considered peers</a:t>
            </a:r>
          </a:p>
          <a:p>
            <a:pPr lvl="1"/>
            <a:r>
              <a:rPr lang="en-US" altLang="en-US" dirty="0"/>
              <a:t>May each act as client, server or both</a:t>
            </a:r>
          </a:p>
          <a:p>
            <a:pPr lvl="1"/>
            <a:r>
              <a:rPr lang="en-US" altLang="en-US" dirty="0"/>
              <a:t>Node must join P2P network</a:t>
            </a:r>
          </a:p>
          <a:p>
            <a:pPr lvl="2"/>
            <a:r>
              <a:rPr lang="en-US" altLang="en-US" dirty="0"/>
              <a:t>Registers its service with central lookup service on network, or</a:t>
            </a:r>
          </a:p>
          <a:p>
            <a:pPr lvl="2"/>
            <a:r>
              <a:rPr lang="en-US" altLang="en-US" dirty="0"/>
              <a:t>Broadcast request for service and respond to requests for service via </a:t>
            </a:r>
            <a:r>
              <a:rPr lang="en-US" altLang="en-US" b="1" i="1" dirty="0"/>
              <a:t>discovery protocol</a:t>
            </a:r>
          </a:p>
          <a:p>
            <a:pPr lvl="1"/>
            <a:r>
              <a:rPr lang="en-US" altLang="en-US" dirty="0"/>
              <a:t>Examples include</a:t>
            </a:r>
            <a:r>
              <a:rPr lang="en-US" altLang="en-US" i="1" dirty="0"/>
              <a:t> </a:t>
            </a:r>
            <a:r>
              <a:rPr lang="en-US" altLang="en-US" dirty="0"/>
              <a:t>Napster</a:t>
            </a:r>
            <a:r>
              <a:rPr lang="en-US" altLang="en-US" i="1" dirty="0"/>
              <a:t> </a:t>
            </a:r>
            <a:r>
              <a:rPr lang="en-US" altLang="en-US" dirty="0"/>
              <a:t>and</a:t>
            </a:r>
            <a:r>
              <a:rPr lang="en-US" altLang="en-US" i="1" dirty="0"/>
              <a:t> </a:t>
            </a:r>
            <a:r>
              <a:rPr lang="en-US" altLang="en-US" dirty="0"/>
              <a:t>Gnutella</a:t>
            </a:r>
            <a:r>
              <a:rPr lang="en-US" altLang="en-US" i="1" dirty="0"/>
              <a:t>, </a:t>
            </a:r>
            <a:r>
              <a:rPr lang="en-US" altLang="en-US" b="1" kern="1200" dirty="0">
                <a:solidFill>
                  <a:srgbClr val="006699"/>
                </a:solidFill>
                <a:latin typeface="+mj-lt"/>
                <a:cs typeface="+mn-cs"/>
              </a:rPr>
              <a:t>Voice</a:t>
            </a:r>
            <a:r>
              <a:rPr lang="en-US" altLang="en-US" b="1" dirty="0">
                <a:solidFill>
                  <a:srgbClr val="3366FF"/>
                </a:solidFill>
              </a:rPr>
              <a:t> </a:t>
            </a:r>
            <a:r>
              <a:rPr lang="en-US" altLang="en-US" b="1" kern="1200" dirty="0">
                <a:solidFill>
                  <a:srgbClr val="006699"/>
                </a:solidFill>
                <a:latin typeface="+mj-lt"/>
                <a:cs typeface="+mn-cs"/>
              </a:rPr>
              <a:t>over</a:t>
            </a:r>
            <a:r>
              <a:rPr lang="en-US" altLang="en-US" b="1" dirty="0">
                <a:solidFill>
                  <a:srgbClr val="3366FF"/>
                </a:solidFill>
              </a:rPr>
              <a:t> </a:t>
            </a:r>
            <a:r>
              <a:rPr lang="en-US" altLang="en-US" b="1" kern="1200" dirty="0">
                <a:solidFill>
                  <a:srgbClr val="006699"/>
                </a:solidFill>
                <a:latin typeface="+mj-lt"/>
                <a:cs typeface="+mn-cs"/>
              </a:rPr>
              <a:t>IP</a:t>
            </a:r>
            <a:r>
              <a:rPr lang="en-US" altLang="en-US" b="1" dirty="0">
                <a:solidFill>
                  <a:srgbClr val="3366FF"/>
                </a:solidFill>
              </a:rPr>
              <a:t> </a:t>
            </a:r>
            <a:r>
              <a:rPr lang="en-US" altLang="en-US" dirty="0"/>
              <a:t>(</a:t>
            </a:r>
            <a:r>
              <a:rPr lang="en-US" altLang="en-US" b="1" kern="1200" dirty="0">
                <a:solidFill>
                  <a:srgbClr val="006699"/>
                </a:solidFill>
                <a:latin typeface="+mj-lt"/>
                <a:cs typeface="+mn-cs"/>
              </a:rPr>
              <a:t>VoIP</a:t>
            </a:r>
            <a:r>
              <a:rPr lang="en-US" altLang="en-US" dirty="0"/>
              <a:t>)</a:t>
            </a:r>
            <a:r>
              <a:rPr lang="en-US" altLang="en-US" i="1" dirty="0"/>
              <a:t> </a:t>
            </a:r>
            <a:r>
              <a:rPr lang="en-US" altLang="en-US" dirty="0"/>
              <a:t>such as Skype </a:t>
            </a:r>
          </a:p>
        </p:txBody>
      </p:sp>
      <p:pic>
        <p:nvPicPr>
          <p:cNvPr id="104452" name="Picture 1" descr="1_19.pdf">
            <a:extLst>
              <a:ext uri="{FF2B5EF4-FFF2-40B4-BE49-F238E27FC236}">
                <a16:creationId xmlns:a16="http://schemas.microsoft.com/office/drawing/2014/main" id="{E2A18885-21B9-47B4-84C9-50C4EA2B2C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9488" y="1984375"/>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EAAE997-54FD-41EF-972D-B4CCB9B1896D}"/>
              </a:ext>
            </a:extLst>
          </p:cNvPr>
          <p:cNvSpPr>
            <a:spLocks noGrp="1" noChangeArrowheads="1"/>
          </p:cNvSpPr>
          <p:nvPr>
            <p:ph type="title" idx="4294967295"/>
          </p:nvPr>
        </p:nvSpPr>
        <p:spPr>
          <a:xfrm>
            <a:off x="963613" y="198438"/>
            <a:ext cx="7723187" cy="576262"/>
          </a:xfrm>
        </p:spPr>
        <p:txBody>
          <a:bodyPr/>
          <a:lstStyle/>
          <a:p>
            <a:pPr eaLnBrk="1" hangingPunct="1"/>
            <a:r>
              <a:rPr lang="en-US" altLang="en-US"/>
              <a:t>What is an Operating System?</a:t>
            </a:r>
          </a:p>
        </p:txBody>
      </p:sp>
      <p:sp>
        <p:nvSpPr>
          <p:cNvPr id="6147" name="Rectangle 3">
            <a:extLst>
              <a:ext uri="{FF2B5EF4-FFF2-40B4-BE49-F238E27FC236}">
                <a16:creationId xmlns:a16="http://schemas.microsoft.com/office/drawing/2014/main" id="{CD36D9CA-D38B-456F-A12D-3CBF399EEDF5}"/>
              </a:ext>
            </a:extLst>
          </p:cNvPr>
          <p:cNvSpPr>
            <a:spLocks noGrp="1" noChangeArrowheads="1"/>
          </p:cNvSpPr>
          <p:nvPr>
            <p:ph type="body" idx="4294967295"/>
          </p:nvPr>
        </p:nvSpPr>
        <p:spPr>
          <a:xfrm>
            <a:off x="925513" y="1268413"/>
            <a:ext cx="7121525" cy="4159250"/>
          </a:xfrm>
        </p:spPr>
        <p:txBody>
          <a:bodyPr/>
          <a:lstStyle/>
          <a:p>
            <a:r>
              <a:rPr lang="en-US" altLang="en-US"/>
              <a:t>A program that acts as an intermediary between a user of a computer and the computer hardware</a:t>
            </a:r>
          </a:p>
          <a:p>
            <a:r>
              <a:rPr lang="en-US" altLang="en-US"/>
              <a:t>Operating system goals:</a:t>
            </a:r>
          </a:p>
          <a:p>
            <a:pPr lvl="1"/>
            <a:r>
              <a:rPr lang="en-US" altLang="en-US"/>
              <a:t>Execute user programs and make solving user problems easier</a:t>
            </a:r>
          </a:p>
          <a:p>
            <a:pPr lvl="1"/>
            <a:r>
              <a:rPr lang="en-US" altLang="en-US"/>
              <a:t>Make the computer system convenient to use</a:t>
            </a:r>
          </a:p>
          <a:p>
            <a:pPr lvl="1"/>
            <a:r>
              <a:rPr lang="en-US" altLang="en-US"/>
              <a:t>Use the computer hardware in an efficient manner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41386D3-7914-4E0D-BD20-DCD46A75AE38}"/>
              </a:ext>
            </a:extLst>
          </p:cNvPr>
          <p:cNvSpPr>
            <a:spLocks noGrp="1" noChangeArrowheads="1"/>
          </p:cNvSpPr>
          <p:nvPr>
            <p:ph type="title" idx="4294967295"/>
          </p:nvPr>
        </p:nvSpPr>
        <p:spPr>
          <a:xfrm>
            <a:off x="955675" y="198438"/>
            <a:ext cx="8123238" cy="576262"/>
          </a:xfrm>
        </p:spPr>
        <p:txBody>
          <a:bodyPr/>
          <a:lstStyle/>
          <a:p>
            <a:pPr eaLnBrk="1" hangingPunct="1"/>
            <a:r>
              <a:rPr lang="en-US" altLang="en-US" sz="2800" dirty="0"/>
              <a:t>Cloud Computing</a:t>
            </a:r>
          </a:p>
        </p:txBody>
      </p:sp>
      <p:sp>
        <p:nvSpPr>
          <p:cNvPr id="106499" name="Rectangle 3">
            <a:extLst>
              <a:ext uri="{FF2B5EF4-FFF2-40B4-BE49-F238E27FC236}">
                <a16:creationId xmlns:a16="http://schemas.microsoft.com/office/drawing/2014/main" id="{63BBC9B6-44FC-4182-AE85-87D204920BBC}"/>
              </a:ext>
            </a:extLst>
          </p:cNvPr>
          <p:cNvSpPr>
            <a:spLocks noGrp="1" noChangeArrowheads="1"/>
          </p:cNvSpPr>
          <p:nvPr>
            <p:ph type="body" idx="4294967295"/>
          </p:nvPr>
        </p:nvSpPr>
        <p:spPr>
          <a:xfrm>
            <a:off x="806451" y="1060450"/>
            <a:ext cx="6347976" cy="4807787"/>
          </a:xfrm>
        </p:spPr>
        <p:txBody>
          <a:bodyPr/>
          <a:lstStyle/>
          <a:p>
            <a:r>
              <a:rPr lang="en-US" altLang="en-US" dirty="0"/>
              <a:t>Delivers computing, storage, even apps as a service across a network</a:t>
            </a:r>
          </a:p>
          <a:p>
            <a:r>
              <a:rPr lang="en-US" altLang="en-US" dirty="0"/>
              <a:t>Logical extension of virtualization because it uses virtualization as the base for its functionality.</a:t>
            </a:r>
          </a:p>
          <a:p>
            <a:pPr lvl="1"/>
            <a:r>
              <a:rPr lang="en-US" altLang="en-US" dirty="0"/>
              <a:t>Amazon </a:t>
            </a:r>
            <a:r>
              <a:rPr lang="en-US" altLang="en-US" b="1" kern="1200" dirty="0">
                <a:solidFill>
                  <a:srgbClr val="006699"/>
                </a:solidFill>
                <a:latin typeface="+mj-lt"/>
                <a:cs typeface="+mn-cs"/>
              </a:rPr>
              <a:t>EC2</a:t>
            </a:r>
            <a:r>
              <a:rPr lang="en-US" altLang="en-US" dirty="0"/>
              <a:t>  has thousands of servers, millions of virtual machines, petabytes of storage available across the Internet, pay based on usage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41386D3-7914-4E0D-BD20-DCD46A75AE38}"/>
              </a:ext>
            </a:extLst>
          </p:cNvPr>
          <p:cNvSpPr>
            <a:spLocks noGrp="1" noChangeArrowheads="1"/>
          </p:cNvSpPr>
          <p:nvPr>
            <p:ph type="title" idx="4294967295"/>
          </p:nvPr>
        </p:nvSpPr>
        <p:spPr>
          <a:xfrm>
            <a:off x="955675" y="19452"/>
            <a:ext cx="8123238" cy="648240"/>
          </a:xfrm>
        </p:spPr>
        <p:txBody>
          <a:bodyPr/>
          <a:lstStyle/>
          <a:p>
            <a:pPr eaLnBrk="1" hangingPunct="1"/>
            <a:r>
              <a:rPr lang="en-US" altLang="en-US" sz="2800" dirty="0"/>
              <a:t>Cloud Computing – Many Types</a:t>
            </a:r>
          </a:p>
        </p:txBody>
      </p:sp>
      <p:sp>
        <p:nvSpPr>
          <p:cNvPr id="106499" name="Rectangle 3">
            <a:extLst>
              <a:ext uri="{FF2B5EF4-FFF2-40B4-BE49-F238E27FC236}">
                <a16:creationId xmlns:a16="http://schemas.microsoft.com/office/drawing/2014/main" id="{63BBC9B6-44FC-4182-AE85-87D204920BBC}"/>
              </a:ext>
            </a:extLst>
          </p:cNvPr>
          <p:cNvSpPr>
            <a:spLocks noGrp="1" noChangeArrowheads="1"/>
          </p:cNvSpPr>
          <p:nvPr>
            <p:ph type="body" idx="4294967295"/>
          </p:nvPr>
        </p:nvSpPr>
        <p:spPr>
          <a:xfrm>
            <a:off x="806450" y="1060450"/>
            <a:ext cx="7712075" cy="5103813"/>
          </a:xfrm>
        </p:spPr>
        <p:txBody>
          <a:bodyPr/>
          <a:lstStyle/>
          <a:p>
            <a:r>
              <a:rPr lang="en-US" altLang="en-US" b="1" kern="1200" dirty="0">
                <a:solidFill>
                  <a:srgbClr val="006699"/>
                </a:solidFill>
                <a:latin typeface="+mj-lt"/>
                <a:cs typeface="+mn-cs"/>
              </a:rPr>
              <a:t>Public cloud </a:t>
            </a:r>
            <a:r>
              <a:rPr lang="en-US" altLang="en-US" dirty="0"/>
              <a:t>– available via Internet to anyone willing to pay</a:t>
            </a:r>
          </a:p>
          <a:p>
            <a:r>
              <a:rPr lang="en-US" altLang="en-US" b="1" kern="1200" dirty="0">
                <a:solidFill>
                  <a:srgbClr val="006699"/>
                </a:solidFill>
                <a:latin typeface="+mj-lt"/>
                <a:cs typeface="+mn-cs"/>
              </a:rPr>
              <a:t>Private</a:t>
            </a:r>
            <a:r>
              <a:rPr lang="en-US" altLang="en-US" b="1" dirty="0">
                <a:solidFill>
                  <a:srgbClr val="3366FF"/>
                </a:solidFill>
              </a:rPr>
              <a:t> </a:t>
            </a:r>
            <a:r>
              <a:rPr lang="en-US" altLang="en-US" b="1" kern="1200" dirty="0">
                <a:solidFill>
                  <a:srgbClr val="006699"/>
                </a:solidFill>
                <a:latin typeface="+mj-lt"/>
                <a:cs typeface="+mn-cs"/>
              </a:rPr>
              <a:t>cloud</a:t>
            </a:r>
            <a:r>
              <a:rPr lang="en-US" altLang="en-US" b="1" dirty="0">
                <a:solidFill>
                  <a:srgbClr val="3366FF"/>
                </a:solidFill>
              </a:rPr>
              <a:t> </a:t>
            </a:r>
            <a:r>
              <a:rPr lang="en-US" altLang="en-US" dirty="0"/>
              <a:t>– run by a company for the company’s own use</a:t>
            </a:r>
          </a:p>
          <a:p>
            <a:r>
              <a:rPr lang="en-US" altLang="en-US" b="1" kern="1200" dirty="0">
                <a:solidFill>
                  <a:srgbClr val="006699"/>
                </a:solidFill>
                <a:latin typeface="+mj-lt"/>
                <a:cs typeface="+mn-cs"/>
              </a:rPr>
              <a:t>Hybrid</a:t>
            </a:r>
            <a:r>
              <a:rPr lang="en-US" altLang="en-US" b="1" dirty="0">
                <a:solidFill>
                  <a:srgbClr val="3366FF"/>
                </a:solidFill>
              </a:rPr>
              <a:t> </a:t>
            </a:r>
            <a:r>
              <a:rPr lang="en-US" altLang="en-US" b="1" kern="1200" dirty="0">
                <a:solidFill>
                  <a:srgbClr val="006699"/>
                </a:solidFill>
                <a:latin typeface="+mj-lt"/>
                <a:cs typeface="+mn-cs"/>
              </a:rPr>
              <a:t>cloud</a:t>
            </a:r>
            <a:r>
              <a:rPr lang="en-US" altLang="en-US" b="1" dirty="0">
                <a:solidFill>
                  <a:srgbClr val="3366FF"/>
                </a:solidFill>
              </a:rPr>
              <a:t> </a:t>
            </a:r>
            <a:r>
              <a:rPr lang="en-US" altLang="en-US" dirty="0"/>
              <a:t>– includes both public and private cloud components</a:t>
            </a:r>
          </a:p>
          <a:p>
            <a:r>
              <a:rPr lang="en-US" altLang="en-US" dirty="0"/>
              <a:t>Software as a Service (</a:t>
            </a:r>
            <a:r>
              <a:rPr lang="en-US" altLang="en-US" b="1" kern="1200" dirty="0">
                <a:solidFill>
                  <a:srgbClr val="006699"/>
                </a:solidFill>
                <a:latin typeface="+mj-lt"/>
                <a:cs typeface="+mn-cs"/>
              </a:rPr>
              <a:t>SaaS</a:t>
            </a:r>
            <a:r>
              <a:rPr lang="en-US" altLang="en-US" dirty="0"/>
              <a:t>) – one or more applications available via the Internet (i.e., word processor)</a:t>
            </a:r>
          </a:p>
          <a:p>
            <a:r>
              <a:rPr lang="en-US" altLang="en-US" dirty="0"/>
              <a:t>Platform as a Service (</a:t>
            </a:r>
            <a:r>
              <a:rPr lang="en-US" altLang="en-US" b="1" kern="1200" dirty="0">
                <a:solidFill>
                  <a:srgbClr val="006699"/>
                </a:solidFill>
                <a:latin typeface="+mj-lt"/>
                <a:cs typeface="+mn-cs"/>
              </a:rPr>
              <a:t>PaaS</a:t>
            </a:r>
            <a:r>
              <a:rPr lang="en-US" altLang="en-US" dirty="0"/>
              <a:t>) – software stack ready for application use via the Internet (i.e., a database server)</a:t>
            </a:r>
          </a:p>
          <a:p>
            <a:r>
              <a:rPr lang="en-US" altLang="en-US" dirty="0"/>
              <a:t>Infrastructure as a Service (</a:t>
            </a:r>
            <a:r>
              <a:rPr lang="en-US" altLang="en-US" b="1" kern="1200" dirty="0">
                <a:solidFill>
                  <a:srgbClr val="006699"/>
                </a:solidFill>
                <a:latin typeface="+mj-lt"/>
                <a:cs typeface="+mn-cs"/>
              </a:rPr>
              <a:t>IaaS</a:t>
            </a:r>
            <a:r>
              <a:rPr lang="en-US" altLang="en-US" dirty="0"/>
              <a:t>) – servers or storage available over Internet (i.e., storage available for backup use)</a:t>
            </a:r>
          </a:p>
        </p:txBody>
      </p:sp>
    </p:spTree>
    <p:extLst>
      <p:ext uri="{BB962C8B-B14F-4D97-AF65-F5344CB8AC3E}">
        <p14:creationId xmlns:p14="http://schemas.microsoft.com/office/powerpoint/2010/main" val="28185656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FD6537A6-ABBB-418B-A303-F33ED361BE06}"/>
              </a:ext>
            </a:extLst>
          </p:cNvPr>
          <p:cNvSpPr>
            <a:spLocks noGrp="1" noChangeArrowheads="1"/>
          </p:cNvSpPr>
          <p:nvPr>
            <p:ph type="body" idx="4294967295"/>
          </p:nvPr>
        </p:nvSpPr>
        <p:spPr>
          <a:xfrm>
            <a:off x="801688" y="1092200"/>
            <a:ext cx="7645400" cy="1571625"/>
          </a:xfrm>
        </p:spPr>
        <p:txBody>
          <a:bodyPr/>
          <a:lstStyle/>
          <a:p>
            <a:r>
              <a:rPr lang="en-US" altLang="en-US" dirty="0"/>
              <a:t>Cloud computing environments composed of traditional </a:t>
            </a:r>
            <a:r>
              <a:rPr lang="en-US" altLang="en-US" dirty="0" err="1"/>
              <a:t>Oses</a:t>
            </a:r>
            <a:r>
              <a:rPr lang="en-US" altLang="en-US" dirty="0"/>
              <a:t> plus cloud management tools</a:t>
            </a:r>
          </a:p>
          <a:p>
            <a:pPr lvl="1"/>
            <a:r>
              <a:rPr lang="en-US" altLang="en-US" dirty="0"/>
              <a:t>Internet connectivity requires security like firewalls</a:t>
            </a:r>
            <a:endParaRPr lang="en-US" altLang="en-US" sz="800" dirty="0"/>
          </a:p>
          <a:p>
            <a:pPr lvl="1"/>
            <a:r>
              <a:rPr lang="en-US" altLang="en-US" dirty="0"/>
              <a:t>Load balancers spread traffic across multiple applications</a:t>
            </a:r>
          </a:p>
        </p:txBody>
      </p:sp>
      <p:pic>
        <p:nvPicPr>
          <p:cNvPr id="108547" name="Picture 1" descr="1_21.pdf">
            <a:extLst>
              <a:ext uri="{FF2B5EF4-FFF2-40B4-BE49-F238E27FC236}">
                <a16:creationId xmlns:a16="http://schemas.microsoft.com/office/drawing/2014/main" id="{013FD59D-83E6-4294-8C1F-125F5B808E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2800350"/>
            <a:ext cx="41195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0D4B5261-AC9E-4876-9921-245A28370181}"/>
              </a:ext>
            </a:extLst>
          </p:cNvPr>
          <p:cNvSpPr txBox="1">
            <a:spLocks noChangeArrowheads="1"/>
          </p:cNvSpPr>
          <p:nvPr/>
        </p:nvSpPr>
        <p:spPr bwMode="auto">
          <a:xfrm>
            <a:off x="1020762" y="68090"/>
            <a:ext cx="8123238" cy="63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defRPr/>
            </a:pPr>
            <a:r>
              <a:rPr lang="en-US" altLang="en-US" sz="2800" kern="0" dirty="0"/>
              <a:t>Cloud Computing (cont.)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2697C8B9-0041-4830-8C83-5FF8CFAF01C1}"/>
              </a:ext>
            </a:extLst>
          </p:cNvPr>
          <p:cNvSpPr>
            <a:spLocks noGrp="1" noChangeArrowheads="1"/>
          </p:cNvSpPr>
          <p:nvPr>
            <p:ph type="title" idx="4294967295"/>
          </p:nvPr>
        </p:nvSpPr>
        <p:spPr>
          <a:xfrm>
            <a:off x="1058863" y="73025"/>
            <a:ext cx="8229600" cy="711200"/>
          </a:xfrm>
        </p:spPr>
        <p:txBody>
          <a:bodyPr/>
          <a:lstStyle/>
          <a:p>
            <a:r>
              <a:rPr lang="en-US" altLang="en-US" sz="2800" dirty="0"/>
              <a:t>Real-Time Embedded Systems</a:t>
            </a:r>
          </a:p>
        </p:txBody>
      </p:sp>
      <p:sp>
        <p:nvSpPr>
          <p:cNvPr id="110595" name="Content Placeholder 2">
            <a:extLst>
              <a:ext uri="{FF2B5EF4-FFF2-40B4-BE49-F238E27FC236}">
                <a16:creationId xmlns:a16="http://schemas.microsoft.com/office/drawing/2014/main" id="{265F30E9-05CB-4D61-971C-5E1743F20FFE}"/>
              </a:ext>
            </a:extLst>
          </p:cNvPr>
          <p:cNvSpPr>
            <a:spLocks noGrp="1" noChangeArrowheads="1"/>
          </p:cNvSpPr>
          <p:nvPr>
            <p:ph idx="4294967295"/>
          </p:nvPr>
        </p:nvSpPr>
        <p:spPr>
          <a:xfrm>
            <a:off x="820738" y="1154113"/>
            <a:ext cx="7688262" cy="4530725"/>
          </a:xfrm>
        </p:spPr>
        <p:txBody>
          <a:bodyPr/>
          <a:lstStyle/>
          <a:p>
            <a:r>
              <a:rPr lang="en-US" altLang="en-US" dirty="0"/>
              <a:t>Real-time embedded systems most prevalent form of computers</a:t>
            </a:r>
          </a:p>
          <a:p>
            <a:pPr lvl="1"/>
            <a:r>
              <a:rPr lang="en-US" altLang="en-US" dirty="0"/>
              <a:t>Vary considerable, special purpose, limited purpose OS,  </a:t>
            </a:r>
            <a:r>
              <a:rPr lang="en-US" altLang="en-US" b="1" kern="1200" dirty="0">
                <a:solidFill>
                  <a:srgbClr val="006699"/>
                </a:solidFill>
                <a:latin typeface="+mj-lt"/>
                <a:cs typeface="+mn-cs"/>
              </a:rPr>
              <a:t>real-time</a:t>
            </a:r>
            <a:r>
              <a:rPr lang="en-US" altLang="en-US" b="1" dirty="0">
                <a:solidFill>
                  <a:srgbClr val="3366FF"/>
                </a:solidFill>
              </a:rPr>
              <a:t> </a:t>
            </a:r>
            <a:r>
              <a:rPr lang="en-US" altLang="en-US" b="1" kern="1200" dirty="0">
                <a:solidFill>
                  <a:srgbClr val="006699"/>
                </a:solidFill>
                <a:latin typeface="+mj-lt"/>
                <a:cs typeface="+mn-cs"/>
              </a:rPr>
              <a:t>OS</a:t>
            </a:r>
          </a:p>
          <a:p>
            <a:pPr lvl="1"/>
            <a:r>
              <a:rPr lang="en-US" altLang="en-US" dirty="0"/>
              <a:t>Use expanding</a:t>
            </a:r>
          </a:p>
          <a:p>
            <a:r>
              <a:rPr lang="en-US" altLang="en-US" dirty="0"/>
              <a:t>Many other special computing environments as well</a:t>
            </a:r>
          </a:p>
          <a:p>
            <a:pPr lvl="1"/>
            <a:r>
              <a:rPr lang="en-US" altLang="en-US" dirty="0"/>
              <a:t>Some have OSes, some perform tasks without an OS</a:t>
            </a:r>
          </a:p>
          <a:p>
            <a:r>
              <a:rPr lang="en-US" altLang="en-US" dirty="0"/>
              <a:t>Real-time OS has well-defined fixed time constraints</a:t>
            </a:r>
          </a:p>
          <a:p>
            <a:pPr lvl="1"/>
            <a:r>
              <a:rPr lang="en-US" altLang="en-US" dirty="0"/>
              <a:t>Processing </a:t>
            </a:r>
            <a:r>
              <a:rPr lang="en-US" altLang="en-US" b="1" i="1" dirty="0"/>
              <a:t>must</a:t>
            </a:r>
            <a:r>
              <a:rPr lang="en-US" altLang="en-US" dirty="0"/>
              <a:t> be done within constraint</a:t>
            </a:r>
          </a:p>
          <a:p>
            <a:pPr lvl="1"/>
            <a:r>
              <a:rPr lang="en-US" altLang="en-US" dirty="0"/>
              <a:t>Correct operation only if constraints met</a:t>
            </a:r>
          </a:p>
          <a:p>
            <a:pPr lvl="1"/>
            <a:endParaRPr lang="en-US"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2E44F3F0-E6BE-450E-AA66-38706C8ED153}"/>
              </a:ext>
            </a:extLst>
          </p:cNvPr>
          <p:cNvSpPr>
            <a:spLocks noGrp="1" noChangeArrowheads="1"/>
          </p:cNvSpPr>
          <p:nvPr>
            <p:ph type="title" idx="4294967295"/>
          </p:nvPr>
        </p:nvSpPr>
        <p:spPr>
          <a:xfrm>
            <a:off x="1235585" y="143245"/>
            <a:ext cx="7704137" cy="576262"/>
          </a:xfrm>
        </p:spPr>
        <p:txBody>
          <a:bodyPr/>
          <a:lstStyle/>
          <a:p>
            <a:r>
              <a:rPr lang="en-US" altLang="en-US" sz="2800" dirty="0"/>
              <a:t>Free and Open-Source Operating Systems</a:t>
            </a:r>
          </a:p>
        </p:txBody>
      </p:sp>
      <p:sp>
        <p:nvSpPr>
          <p:cNvPr id="111619" name="Content Placeholder 2">
            <a:extLst>
              <a:ext uri="{FF2B5EF4-FFF2-40B4-BE49-F238E27FC236}">
                <a16:creationId xmlns:a16="http://schemas.microsoft.com/office/drawing/2014/main" id="{4884E438-06FD-4EC5-ACD4-9B0F212ABB7B}"/>
              </a:ext>
            </a:extLst>
          </p:cNvPr>
          <p:cNvSpPr>
            <a:spLocks noGrp="1" noChangeArrowheads="1"/>
          </p:cNvSpPr>
          <p:nvPr>
            <p:ph idx="4294967295"/>
          </p:nvPr>
        </p:nvSpPr>
        <p:spPr>
          <a:xfrm>
            <a:off x="830263" y="1145936"/>
            <a:ext cx="7704137" cy="4530725"/>
          </a:xfrm>
        </p:spPr>
        <p:txBody>
          <a:bodyPr/>
          <a:lstStyle/>
          <a:p>
            <a:r>
              <a:rPr lang="en-US" altLang="en-US" dirty="0"/>
              <a:t>Operating systems made available in source-code format rather than just binary </a:t>
            </a:r>
            <a:r>
              <a:rPr lang="en-US" altLang="en-US" b="1" kern="1200" dirty="0">
                <a:solidFill>
                  <a:srgbClr val="006699"/>
                </a:solidFill>
                <a:latin typeface="+mj-lt"/>
                <a:cs typeface="+mn-cs"/>
              </a:rPr>
              <a:t>closed-source</a:t>
            </a:r>
            <a:r>
              <a:rPr lang="en-US" altLang="en-US" b="1" dirty="0">
                <a:solidFill>
                  <a:srgbClr val="3366FF"/>
                </a:solidFill>
              </a:rPr>
              <a:t> </a:t>
            </a:r>
            <a:r>
              <a:rPr lang="en-US" altLang="en-US" dirty="0"/>
              <a:t>and</a:t>
            </a:r>
            <a:r>
              <a:rPr lang="en-US" altLang="en-US" b="1" dirty="0">
                <a:solidFill>
                  <a:srgbClr val="3366FF"/>
                </a:solidFill>
              </a:rPr>
              <a:t> </a:t>
            </a:r>
            <a:r>
              <a:rPr lang="en-US" altLang="en-US" b="1" kern="1200" dirty="0">
                <a:solidFill>
                  <a:srgbClr val="006699"/>
                </a:solidFill>
                <a:latin typeface="+mj-lt"/>
                <a:cs typeface="+mn-cs"/>
              </a:rPr>
              <a:t>proprietary</a:t>
            </a:r>
          </a:p>
          <a:p>
            <a:r>
              <a:rPr lang="en-US" altLang="en-US" dirty="0"/>
              <a:t>Counter to the </a:t>
            </a:r>
            <a:r>
              <a:rPr lang="en-US" altLang="en-US" b="1" kern="1200" dirty="0">
                <a:solidFill>
                  <a:srgbClr val="006699"/>
                </a:solidFill>
                <a:latin typeface="+mj-lt"/>
                <a:cs typeface="+mn-cs"/>
              </a:rPr>
              <a:t>copy</a:t>
            </a:r>
            <a:r>
              <a:rPr lang="en-US" altLang="en-US" b="1" dirty="0">
                <a:solidFill>
                  <a:srgbClr val="3366FF"/>
                </a:solidFill>
              </a:rPr>
              <a:t> </a:t>
            </a:r>
            <a:r>
              <a:rPr lang="en-US" altLang="en-US" b="1" kern="1200" dirty="0">
                <a:solidFill>
                  <a:srgbClr val="006699"/>
                </a:solidFill>
                <a:latin typeface="+mj-lt"/>
                <a:cs typeface="+mn-cs"/>
              </a:rPr>
              <a:t>protection</a:t>
            </a:r>
            <a:r>
              <a:rPr lang="en-US" altLang="en-US" dirty="0">
                <a:solidFill>
                  <a:srgbClr val="3366FF"/>
                </a:solidFill>
              </a:rPr>
              <a:t> </a:t>
            </a:r>
            <a:r>
              <a:rPr lang="en-US" altLang="en-US" dirty="0">
                <a:solidFill>
                  <a:srgbClr val="000000"/>
                </a:solidFill>
              </a:rPr>
              <a:t>and </a:t>
            </a:r>
            <a:r>
              <a:rPr lang="en-US" altLang="en-US" b="1" kern="1200" dirty="0">
                <a:solidFill>
                  <a:srgbClr val="006699"/>
                </a:solidFill>
                <a:latin typeface="+mj-lt"/>
                <a:cs typeface="+mn-cs"/>
              </a:rPr>
              <a:t>Digital</a:t>
            </a:r>
            <a:r>
              <a:rPr lang="en-US" altLang="en-US" b="1" dirty="0">
                <a:solidFill>
                  <a:srgbClr val="3366FF"/>
                </a:solidFill>
              </a:rPr>
              <a:t> </a:t>
            </a:r>
            <a:r>
              <a:rPr lang="en-US" altLang="en-US" b="1" kern="1200" dirty="0">
                <a:solidFill>
                  <a:srgbClr val="006699"/>
                </a:solidFill>
                <a:latin typeface="+mj-lt"/>
                <a:cs typeface="+mn-cs"/>
              </a:rPr>
              <a:t>Rights</a:t>
            </a:r>
            <a:r>
              <a:rPr lang="en-US" altLang="en-US" b="1" dirty="0">
                <a:solidFill>
                  <a:srgbClr val="3366FF"/>
                </a:solidFill>
              </a:rPr>
              <a:t> </a:t>
            </a:r>
            <a:r>
              <a:rPr lang="en-US" altLang="en-US" b="1" kern="1200" dirty="0">
                <a:solidFill>
                  <a:srgbClr val="006699"/>
                </a:solidFill>
                <a:latin typeface="+mj-lt"/>
                <a:cs typeface="+mn-cs"/>
              </a:rPr>
              <a:t>Management</a:t>
            </a:r>
            <a:r>
              <a:rPr lang="en-US" altLang="en-US" b="1" dirty="0">
                <a:solidFill>
                  <a:srgbClr val="3366FF"/>
                </a:solidFill>
              </a:rPr>
              <a:t> </a:t>
            </a:r>
            <a:r>
              <a:rPr lang="en-US" altLang="en-US" dirty="0"/>
              <a:t>(</a:t>
            </a:r>
            <a:r>
              <a:rPr lang="en-US" altLang="en-US" b="1" kern="1200" dirty="0">
                <a:solidFill>
                  <a:srgbClr val="006699"/>
                </a:solidFill>
                <a:latin typeface="+mj-lt"/>
                <a:cs typeface="+mn-cs"/>
              </a:rPr>
              <a:t>DRM</a:t>
            </a:r>
            <a:r>
              <a:rPr lang="en-US" altLang="en-US" dirty="0"/>
              <a:t>)</a:t>
            </a:r>
            <a:r>
              <a:rPr lang="en-US" altLang="en-US" dirty="0">
                <a:solidFill>
                  <a:srgbClr val="3366FF"/>
                </a:solidFill>
              </a:rPr>
              <a:t> </a:t>
            </a:r>
            <a:r>
              <a:rPr lang="en-US" altLang="en-US" dirty="0">
                <a:solidFill>
                  <a:srgbClr val="000000"/>
                </a:solidFill>
              </a:rPr>
              <a:t>movement</a:t>
            </a:r>
            <a:endParaRPr lang="en-US" altLang="en-US" sz="800" dirty="0">
              <a:solidFill>
                <a:srgbClr val="000000"/>
              </a:solidFill>
            </a:endParaRPr>
          </a:p>
          <a:p>
            <a:r>
              <a:rPr lang="en-US" altLang="en-US" dirty="0">
                <a:solidFill>
                  <a:srgbClr val="000000"/>
                </a:solidFill>
              </a:rPr>
              <a:t>Started by </a:t>
            </a:r>
            <a:r>
              <a:rPr lang="en-US" altLang="en-US" b="1" kern="1200" dirty="0">
                <a:solidFill>
                  <a:srgbClr val="006699"/>
                </a:solidFill>
                <a:latin typeface="+mj-lt"/>
                <a:cs typeface="+mn-cs"/>
              </a:rPr>
              <a:t>Free</a:t>
            </a:r>
            <a:r>
              <a:rPr lang="en-US" altLang="en-US" b="1" dirty="0">
                <a:solidFill>
                  <a:srgbClr val="3366FF"/>
                </a:solidFill>
              </a:rPr>
              <a:t> </a:t>
            </a:r>
            <a:r>
              <a:rPr lang="en-US" altLang="en-US" b="1" kern="1200" dirty="0">
                <a:solidFill>
                  <a:srgbClr val="006699"/>
                </a:solidFill>
                <a:latin typeface="+mj-lt"/>
                <a:cs typeface="+mn-cs"/>
              </a:rPr>
              <a:t>Software</a:t>
            </a:r>
            <a:r>
              <a:rPr lang="en-US" altLang="en-US" b="1" dirty="0">
                <a:solidFill>
                  <a:srgbClr val="3366FF"/>
                </a:solidFill>
              </a:rPr>
              <a:t> </a:t>
            </a:r>
            <a:r>
              <a:rPr lang="en-US" altLang="en-US" b="1" kern="1200" dirty="0">
                <a:solidFill>
                  <a:srgbClr val="006699"/>
                </a:solidFill>
                <a:latin typeface="+mj-lt"/>
                <a:cs typeface="+mn-cs"/>
              </a:rPr>
              <a:t>Foundation</a:t>
            </a:r>
            <a:r>
              <a:rPr lang="en-US" altLang="en-US" b="1" dirty="0">
                <a:solidFill>
                  <a:srgbClr val="3366FF"/>
                </a:solidFill>
              </a:rPr>
              <a:t> </a:t>
            </a:r>
            <a:r>
              <a:rPr lang="en-US" altLang="en-US" dirty="0"/>
              <a:t>(</a:t>
            </a:r>
            <a:r>
              <a:rPr lang="en-US" altLang="en-US" b="1" kern="1200" dirty="0">
                <a:solidFill>
                  <a:srgbClr val="006699"/>
                </a:solidFill>
                <a:latin typeface="+mj-lt"/>
                <a:cs typeface="+mn-cs"/>
              </a:rPr>
              <a:t>FSF</a:t>
            </a:r>
            <a:r>
              <a:rPr lang="en-US" altLang="en-US" dirty="0"/>
              <a:t>)</a:t>
            </a:r>
            <a:r>
              <a:rPr lang="en-US" altLang="en-US" dirty="0">
                <a:solidFill>
                  <a:srgbClr val="000000"/>
                </a:solidFill>
              </a:rPr>
              <a:t>, which has </a:t>
            </a:r>
            <a:r>
              <a:rPr lang="ja-JP" altLang="en-US" dirty="0">
                <a:solidFill>
                  <a:srgbClr val="000000"/>
                </a:solidFill>
              </a:rPr>
              <a:t>“</a:t>
            </a:r>
            <a:r>
              <a:rPr lang="en-US" altLang="ja-JP" dirty="0">
                <a:solidFill>
                  <a:srgbClr val="000000"/>
                </a:solidFill>
              </a:rPr>
              <a:t>copyleft</a:t>
            </a:r>
            <a:r>
              <a:rPr lang="ja-JP" altLang="en-US" dirty="0">
                <a:solidFill>
                  <a:srgbClr val="000000"/>
                </a:solidFill>
              </a:rPr>
              <a:t>”</a:t>
            </a:r>
            <a:r>
              <a:rPr lang="en-US" altLang="ja-JP" dirty="0">
                <a:solidFill>
                  <a:srgbClr val="000000"/>
                </a:solidFill>
              </a:rPr>
              <a:t> </a:t>
            </a:r>
            <a:r>
              <a:rPr lang="en-US" altLang="ja-JP" b="1" kern="1200" dirty="0">
                <a:solidFill>
                  <a:srgbClr val="006699"/>
                </a:solidFill>
                <a:latin typeface="+mj-lt"/>
                <a:cs typeface="+mn-cs"/>
              </a:rPr>
              <a:t>GNU</a:t>
            </a:r>
            <a:r>
              <a:rPr lang="en-US" altLang="ja-JP" b="1" dirty="0">
                <a:solidFill>
                  <a:srgbClr val="3366FF"/>
                </a:solidFill>
              </a:rPr>
              <a:t> </a:t>
            </a:r>
            <a:r>
              <a:rPr lang="en-US" altLang="ja-JP" b="1" kern="1200" dirty="0">
                <a:solidFill>
                  <a:srgbClr val="006699"/>
                </a:solidFill>
                <a:latin typeface="+mj-lt"/>
                <a:cs typeface="+mn-cs"/>
              </a:rPr>
              <a:t>Public</a:t>
            </a:r>
            <a:r>
              <a:rPr lang="en-US" altLang="ja-JP" b="1" dirty="0">
                <a:solidFill>
                  <a:srgbClr val="3366FF"/>
                </a:solidFill>
              </a:rPr>
              <a:t> </a:t>
            </a:r>
            <a:r>
              <a:rPr lang="en-US" altLang="ja-JP" b="1" kern="1200" dirty="0">
                <a:solidFill>
                  <a:srgbClr val="006699"/>
                </a:solidFill>
                <a:latin typeface="+mj-lt"/>
                <a:cs typeface="+mn-cs"/>
              </a:rPr>
              <a:t>License</a:t>
            </a:r>
            <a:r>
              <a:rPr lang="en-US" altLang="ja-JP" b="1" dirty="0">
                <a:solidFill>
                  <a:srgbClr val="3366FF"/>
                </a:solidFill>
              </a:rPr>
              <a:t> </a:t>
            </a:r>
            <a:r>
              <a:rPr lang="en-US" altLang="ja-JP" dirty="0"/>
              <a:t>(</a:t>
            </a:r>
            <a:r>
              <a:rPr lang="en-US" altLang="ja-JP" b="1" kern="1200" dirty="0">
                <a:solidFill>
                  <a:srgbClr val="006699"/>
                </a:solidFill>
                <a:latin typeface="+mj-lt"/>
                <a:cs typeface="+mn-cs"/>
              </a:rPr>
              <a:t>GPL</a:t>
            </a:r>
            <a:r>
              <a:rPr lang="en-US" altLang="ja-JP" dirty="0"/>
              <a:t>)</a:t>
            </a:r>
          </a:p>
          <a:p>
            <a:pPr lvl="1"/>
            <a:r>
              <a:rPr lang="en-US" altLang="en-US" sz="1600" dirty="0"/>
              <a:t>Free software and open-source software are two different ideas championed by different groups of people</a:t>
            </a:r>
          </a:p>
          <a:p>
            <a:pPr lvl="2"/>
            <a:r>
              <a:rPr lang="en-US" altLang="en-US" sz="1600" dirty="0">
                <a:solidFill>
                  <a:srgbClr val="663300"/>
                </a:solidFill>
              </a:rPr>
              <a:t>http://gnu.org/philosophy/open-source-misses-the-point.html/</a:t>
            </a:r>
            <a:endParaRPr lang="en-US" altLang="en-US" sz="1600" b="1" dirty="0">
              <a:solidFill>
                <a:srgbClr val="663300"/>
              </a:solidFill>
            </a:endParaRPr>
          </a:p>
          <a:p>
            <a:r>
              <a:rPr lang="en-US" altLang="en-US" dirty="0">
                <a:solidFill>
                  <a:srgbClr val="000000"/>
                </a:solidFill>
              </a:rPr>
              <a:t>Examples include </a:t>
            </a:r>
            <a:r>
              <a:rPr lang="en-US" altLang="en-US" b="1" kern="1200" dirty="0">
                <a:solidFill>
                  <a:srgbClr val="006699"/>
                </a:solidFill>
                <a:latin typeface="+mj-lt"/>
                <a:cs typeface="+mn-cs"/>
              </a:rPr>
              <a:t>GNU/Linux </a:t>
            </a:r>
            <a:r>
              <a:rPr lang="en-US" altLang="en-US" dirty="0"/>
              <a:t>and </a:t>
            </a:r>
            <a:r>
              <a:rPr lang="en-US" altLang="en-US" b="1" kern="1200" dirty="0">
                <a:solidFill>
                  <a:srgbClr val="006699"/>
                </a:solidFill>
                <a:latin typeface="+mj-lt"/>
                <a:cs typeface="+mn-cs"/>
              </a:rPr>
              <a:t>BSD</a:t>
            </a:r>
            <a:r>
              <a:rPr lang="en-US" altLang="en-US" b="1" dirty="0">
                <a:solidFill>
                  <a:srgbClr val="3366FF"/>
                </a:solidFill>
              </a:rPr>
              <a:t> </a:t>
            </a:r>
            <a:r>
              <a:rPr lang="en-US" altLang="en-US" b="1" kern="1200" dirty="0">
                <a:solidFill>
                  <a:srgbClr val="006699"/>
                </a:solidFill>
                <a:latin typeface="+mj-lt"/>
                <a:cs typeface="+mn-cs"/>
              </a:rPr>
              <a:t>UNIX</a:t>
            </a:r>
            <a:r>
              <a:rPr lang="en-US" altLang="en-US" dirty="0">
                <a:solidFill>
                  <a:srgbClr val="3366FF"/>
                </a:solidFill>
              </a:rPr>
              <a:t> </a:t>
            </a:r>
            <a:r>
              <a:rPr lang="en-US" altLang="en-US" dirty="0">
                <a:solidFill>
                  <a:srgbClr val="000000"/>
                </a:solidFill>
              </a:rPr>
              <a:t>(including core of </a:t>
            </a:r>
            <a:r>
              <a:rPr lang="en-US" altLang="en-US" b="1" kern="1200" dirty="0">
                <a:solidFill>
                  <a:srgbClr val="006699"/>
                </a:solidFill>
                <a:latin typeface="+mj-lt"/>
                <a:cs typeface="+mn-cs"/>
              </a:rPr>
              <a:t>Mac</a:t>
            </a:r>
            <a:r>
              <a:rPr lang="en-US" altLang="en-US" b="1" dirty="0">
                <a:solidFill>
                  <a:srgbClr val="3366FF"/>
                </a:solidFill>
              </a:rPr>
              <a:t> </a:t>
            </a:r>
            <a:r>
              <a:rPr lang="en-US" altLang="en-US" b="1" kern="1200" dirty="0">
                <a:solidFill>
                  <a:srgbClr val="006699"/>
                </a:solidFill>
                <a:latin typeface="+mj-lt"/>
                <a:cs typeface="+mn-cs"/>
              </a:rPr>
              <a:t>OS</a:t>
            </a:r>
            <a:r>
              <a:rPr lang="en-US" altLang="en-US" b="1" dirty="0">
                <a:solidFill>
                  <a:srgbClr val="3366FF"/>
                </a:solidFill>
              </a:rPr>
              <a:t> </a:t>
            </a:r>
            <a:r>
              <a:rPr lang="en-US" altLang="en-US" b="1" kern="1200" dirty="0">
                <a:solidFill>
                  <a:srgbClr val="006699"/>
                </a:solidFill>
                <a:latin typeface="+mj-lt"/>
                <a:cs typeface="+mn-cs"/>
              </a:rPr>
              <a:t>X</a:t>
            </a:r>
            <a:r>
              <a:rPr lang="en-US" altLang="en-US" dirty="0">
                <a:solidFill>
                  <a:srgbClr val="000000"/>
                </a:solidFill>
              </a:rPr>
              <a:t>), and many more</a:t>
            </a:r>
          </a:p>
          <a:p>
            <a:r>
              <a:rPr lang="en-US" altLang="en-US" dirty="0">
                <a:solidFill>
                  <a:srgbClr val="000000"/>
                </a:solidFill>
              </a:rPr>
              <a:t>Can use VMM like VMware Player (Free on Windows), </a:t>
            </a:r>
            <a:r>
              <a:rPr lang="en-US" altLang="en-US" dirty="0" err="1">
                <a:solidFill>
                  <a:srgbClr val="000000"/>
                </a:solidFill>
              </a:rPr>
              <a:t>Virtualbox</a:t>
            </a:r>
            <a:r>
              <a:rPr lang="en-US" altLang="en-US" dirty="0">
                <a:solidFill>
                  <a:srgbClr val="000000"/>
                </a:solidFill>
              </a:rPr>
              <a:t> (open source and free on many platforms - </a:t>
            </a:r>
            <a:r>
              <a:rPr lang="en-US" altLang="en-US" dirty="0"/>
              <a:t>http://www.virtualbox.com) </a:t>
            </a:r>
          </a:p>
          <a:p>
            <a:pPr lvl="1"/>
            <a:r>
              <a:rPr lang="en-US" altLang="en-US" dirty="0">
                <a:solidFill>
                  <a:srgbClr val="000000"/>
                </a:solidFill>
              </a:rPr>
              <a:t>Use to run guest operating systems for exploration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ECECFDC0-04E7-4125-BDC9-A8852EAD52A0}"/>
              </a:ext>
            </a:extLst>
          </p:cNvPr>
          <p:cNvSpPr>
            <a:spLocks noGrp="1" noChangeArrowheads="1"/>
          </p:cNvSpPr>
          <p:nvPr>
            <p:ph type="title" idx="4294967295"/>
          </p:nvPr>
        </p:nvSpPr>
        <p:spPr>
          <a:xfrm>
            <a:off x="1033463" y="198438"/>
            <a:ext cx="7534275" cy="576262"/>
          </a:xfrm>
        </p:spPr>
        <p:txBody>
          <a:bodyPr/>
          <a:lstStyle/>
          <a:p>
            <a:pPr eaLnBrk="1" hangingPunct="1"/>
            <a:r>
              <a:rPr lang="en-US" altLang="en-US"/>
              <a:t>The Study of Operating Systems</a:t>
            </a:r>
          </a:p>
        </p:txBody>
      </p:sp>
      <p:sp>
        <p:nvSpPr>
          <p:cNvPr id="113667" name="Rectangle 1">
            <a:extLst>
              <a:ext uri="{FF2B5EF4-FFF2-40B4-BE49-F238E27FC236}">
                <a16:creationId xmlns:a16="http://schemas.microsoft.com/office/drawing/2014/main" id="{A9ADB72A-C379-40B9-96E3-D4FAFB9F20C1}"/>
              </a:ext>
            </a:extLst>
          </p:cNvPr>
          <p:cNvSpPr>
            <a:spLocks noChangeArrowheads="1"/>
          </p:cNvSpPr>
          <p:nvPr/>
        </p:nvSpPr>
        <p:spPr bwMode="auto">
          <a:xfrm>
            <a:off x="647700" y="1222375"/>
            <a:ext cx="7920038" cy="4703763"/>
          </a:xfrm>
          <a:prstGeom prst="rect">
            <a:avLst/>
          </a:prstGeom>
          <a:solidFill>
            <a:srgbClr val="CEEBFA"/>
          </a:solidFill>
          <a:ln w="9525" algn="ctr">
            <a:solidFill>
              <a:schemeClr val="tx1"/>
            </a:solidFill>
            <a:round/>
            <a:headEnd/>
            <a:tailEnd/>
          </a:ln>
        </p:spPr>
        <p:txBody>
          <a:bodyPr wrap="none"/>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200">
                <a:latin typeface="Verdana" panose="020B0604030504040204" pitchFamily="34" charset="0"/>
              </a:rPr>
              <a:t>There has never been a more interesting time to study operating systems, and it has never been </a:t>
            </a:r>
          </a:p>
          <a:p>
            <a:pPr>
              <a:spcBef>
                <a:spcPct val="0"/>
              </a:spcBef>
              <a:buClrTx/>
              <a:buSzTx/>
              <a:buFontTx/>
              <a:buNone/>
            </a:pPr>
            <a:r>
              <a:rPr kumimoji="0" lang="en-US" altLang="en-US" sz="1200">
                <a:latin typeface="Verdana" panose="020B0604030504040204" pitchFamily="34" charset="0"/>
              </a:rPr>
              <a:t>easier. The open-source movement has overtaken operating systems, causing many of them to be</a:t>
            </a:r>
          </a:p>
          <a:p>
            <a:pPr>
              <a:spcBef>
                <a:spcPct val="0"/>
              </a:spcBef>
              <a:buClrTx/>
              <a:buSzTx/>
              <a:buFontTx/>
              <a:buNone/>
            </a:pPr>
            <a:r>
              <a:rPr kumimoji="0" lang="en-US" altLang="en-US" sz="1200">
                <a:latin typeface="Verdana" panose="020B0604030504040204" pitchFamily="34" charset="0"/>
              </a:rPr>
              <a:t>made available in both source and binary (executable) format. The list of operating</a:t>
            </a:r>
          </a:p>
          <a:p>
            <a:pPr>
              <a:spcBef>
                <a:spcPct val="0"/>
              </a:spcBef>
              <a:buClrTx/>
              <a:buSzTx/>
              <a:buFontTx/>
              <a:buNone/>
            </a:pPr>
            <a:r>
              <a:rPr kumimoji="0" lang="en-US" altLang="en-US" sz="1200">
                <a:latin typeface="Verdana" panose="020B0604030504040204" pitchFamily="34" charset="0"/>
              </a:rPr>
              <a:t>systems available in both formats includes Linux, BUSD UNIX, Solaris, and part of macOS. </a:t>
            </a:r>
          </a:p>
          <a:p>
            <a:pPr>
              <a:spcBef>
                <a:spcPct val="0"/>
              </a:spcBef>
              <a:buClrTx/>
              <a:buSzTx/>
              <a:buFontTx/>
              <a:buNone/>
            </a:pPr>
            <a:r>
              <a:rPr kumimoji="0" lang="en-US" altLang="en-US" sz="1200">
                <a:latin typeface="Verdana" panose="020B0604030504040204" pitchFamily="34" charset="0"/>
              </a:rPr>
              <a:t>The availability of source code allows us to study operating systems from the inside out. </a:t>
            </a:r>
          </a:p>
          <a:p>
            <a:pPr>
              <a:spcBef>
                <a:spcPct val="0"/>
              </a:spcBef>
              <a:buClrTx/>
              <a:buSzTx/>
              <a:buFontTx/>
              <a:buNone/>
            </a:pPr>
            <a:r>
              <a:rPr kumimoji="0" lang="en-US" altLang="en-US" sz="1200">
                <a:latin typeface="Verdana" panose="020B0604030504040204" pitchFamily="34" charset="0"/>
              </a:rPr>
              <a:t>Questions that we could once answer only by looking at documentation or the behavior of an</a:t>
            </a:r>
          </a:p>
          <a:p>
            <a:pPr>
              <a:spcBef>
                <a:spcPct val="0"/>
              </a:spcBef>
              <a:buClrTx/>
              <a:buSzTx/>
              <a:buFontTx/>
              <a:buNone/>
            </a:pPr>
            <a:r>
              <a:rPr kumimoji="0" lang="en-US" altLang="en-US" sz="1200">
                <a:latin typeface="Verdana" panose="020B0604030504040204" pitchFamily="34" charset="0"/>
              </a:rPr>
              <a:t>operating system we can now answer by examining the code itself.</a:t>
            </a:r>
          </a:p>
          <a:p>
            <a:pPr>
              <a:spcBef>
                <a:spcPct val="0"/>
              </a:spcBef>
              <a:buClrTx/>
              <a:buSzTx/>
              <a:buFontTx/>
              <a:buNone/>
            </a:pPr>
            <a:endParaRPr kumimoji="0" lang="en-US" altLang="en-US" sz="1200">
              <a:latin typeface="Verdana" panose="020B0604030504040204" pitchFamily="34" charset="0"/>
            </a:endParaRPr>
          </a:p>
          <a:p>
            <a:pPr>
              <a:spcBef>
                <a:spcPct val="0"/>
              </a:spcBef>
              <a:buClrTx/>
              <a:buSzTx/>
              <a:buFontTx/>
              <a:buNone/>
            </a:pPr>
            <a:r>
              <a:rPr kumimoji="0" lang="en-US" altLang="en-US" sz="1200">
                <a:latin typeface="Verdana" panose="020B0604030504040204" pitchFamily="34" charset="0"/>
              </a:rPr>
              <a:t>Operating systems that are no longer commercially viable have been open-sourced as well, enabling </a:t>
            </a:r>
          </a:p>
          <a:p>
            <a:pPr>
              <a:spcBef>
                <a:spcPct val="0"/>
              </a:spcBef>
              <a:buClrTx/>
              <a:buSzTx/>
              <a:buFontTx/>
              <a:buNone/>
            </a:pPr>
            <a:r>
              <a:rPr kumimoji="0" lang="en-US" altLang="en-US" sz="1200">
                <a:latin typeface="Verdana" panose="020B0604030504040204" pitchFamily="34" charset="0"/>
              </a:rPr>
              <a:t>us to study how systems operated in a time of fewer CPU, memory, and storage resources. </a:t>
            </a:r>
          </a:p>
          <a:p>
            <a:pPr>
              <a:spcBef>
                <a:spcPct val="0"/>
              </a:spcBef>
              <a:buClrTx/>
              <a:buSzTx/>
              <a:buFontTx/>
              <a:buNone/>
            </a:pPr>
            <a:r>
              <a:rPr kumimoji="0" lang="en-US" altLang="en-US" sz="1200">
                <a:latin typeface="Verdana" panose="020B0604030504040204" pitchFamily="34" charset="0"/>
              </a:rPr>
              <a:t>An extensive but incomplete list of open-source operating-system projects is available</a:t>
            </a:r>
          </a:p>
          <a:p>
            <a:pPr>
              <a:spcBef>
                <a:spcPct val="0"/>
              </a:spcBef>
              <a:buClrTx/>
              <a:buSzTx/>
              <a:buFontTx/>
              <a:buNone/>
            </a:pPr>
            <a:r>
              <a:rPr kumimoji="0" lang="en-US" altLang="en-US" sz="1200">
                <a:latin typeface="Verdana" panose="020B0604030504040204" pitchFamily="34" charset="0"/>
              </a:rPr>
              <a:t>from https://curlie.org/Computers/Software/Operating_Systems/Open_Source/</a:t>
            </a:r>
          </a:p>
          <a:p>
            <a:pPr>
              <a:spcBef>
                <a:spcPct val="0"/>
              </a:spcBef>
              <a:buClrTx/>
              <a:buSzTx/>
              <a:buFontTx/>
              <a:buNone/>
            </a:pPr>
            <a:endParaRPr kumimoji="0" lang="en-US" altLang="en-US" sz="1200">
              <a:latin typeface="Verdana" panose="020B0604030504040204" pitchFamily="34" charset="0"/>
            </a:endParaRPr>
          </a:p>
          <a:p>
            <a:pPr>
              <a:spcBef>
                <a:spcPct val="0"/>
              </a:spcBef>
              <a:buClrTx/>
              <a:buSzTx/>
              <a:buFontTx/>
              <a:buNone/>
            </a:pPr>
            <a:r>
              <a:rPr kumimoji="0" lang="en-US" altLang="en-US" sz="1200">
                <a:latin typeface="Verdana" panose="020B0604030504040204" pitchFamily="34" charset="0"/>
              </a:rPr>
              <a:t>In addition, the rise of virtualization as a mainstream (and frequently free) computer function </a:t>
            </a:r>
          </a:p>
          <a:p>
            <a:pPr>
              <a:spcBef>
                <a:spcPct val="0"/>
              </a:spcBef>
              <a:buClrTx/>
              <a:buSzTx/>
              <a:buFontTx/>
              <a:buNone/>
            </a:pPr>
            <a:r>
              <a:rPr kumimoji="0" lang="en-US" altLang="en-US" sz="1200">
                <a:latin typeface="Verdana" panose="020B0604030504040204" pitchFamily="34" charset="0"/>
              </a:rPr>
              <a:t>makes it possible to run many operating systems on top of one core system. For example, VMware</a:t>
            </a:r>
          </a:p>
          <a:p>
            <a:pPr>
              <a:spcBef>
                <a:spcPct val="0"/>
              </a:spcBef>
              <a:buClrTx/>
              <a:buSzTx/>
              <a:buFontTx/>
              <a:buNone/>
            </a:pPr>
            <a:r>
              <a:rPr kumimoji="0" lang="en-US" altLang="en-US" sz="1200">
                <a:latin typeface="Verdana" panose="020B0604030504040204" pitchFamily="34" charset="0"/>
              </a:rPr>
              <a:t>(http://www.vmware.com) providesa free “player” for Windows on which hundreds of free</a:t>
            </a:r>
          </a:p>
          <a:p>
            <a:pPr>
              <a:spcBef>
                <a:spcPct val="0"/>
              </a:spcBef>
              <a:buClrTx/>
              <a:buSzTx/>
              <a:buFontTx/>
              <a:buNone/>
            </a:pPr>
            <a:r>
              <a:rPr kumimoji="0" lang="en-US" altLang="en-US" sz="1200">
                <a:latin typeface="Verdana" panose="020B0604030504040204" pitchFamily="34" charset="0"/>
              </a:rPr>
              <a:t>“virtual appliances” can run. Virtualbox (http://www.virtualbox.com) provides a free, open-source</a:t>
            </a:r>
          </a:p>
          <a:p>
            <a:pPr>
              <a:spcBef>
                <a:spcPct val="0"/>
              </a:spcBef>
              <a:buClrTx/>
              <a:buSzTx/>
              <a:buFontTx/>
              <a:buNone/>
            </a:pPr>
            <a:r>
              <a:rPr kumimoji="0" lang="en-US" altLang="en-US" sz="1200">
                <a:latin typeface="Verdana" panose="020B0604030504040204" pitchFamily="34" charset="0"/>
              </a:rPr>
              <a:t>virtual machine manager on many operating systems. Using such tools, students can try out </a:t>
            </a:r>
          </a:p>
          <a:p>
            <a:pPr>
              <a:spcBef>
                <a:spcPct val="0"/>
              </a:spcBef>
              <a:buClrTx/>
              <a:buSzTx/>
              <a:buFontTx/>
              <a:buNone/>
            </a:pPr>
            <a:r>
              <a:rPr kumimoji="0" lang="en-US" altLang="en-US" sz="1200">
                <a:latin typeface="Verdana" panose="020B0604030504040204" pitchFamily="34" charset="0"/>
              </a:rPr>
              <a:t>hundreds of operating systems without dedicated hardware.</a:t>
            </a:r>
          </a:p>
          <a:p>
            <a:pPr>
              <a:spcBef>
                <a:spcPct val="0"/>
              </a:spcBef>
              <a:buClrTx/>
              <a:buSzTx/>
              <a:buFontTx/>
              <a:buNone/>
            </a:pPr>
            <a:endParaRPr kumimoji="0" lang="en-US" altLang="en-US" sz="1200">
              <a:latin typeface="Verdana" panose="020B0604030504040204" pitchFamily="34" charset="0"/>
            </a:endParaRPr>
          </a:p>
          <a:p>
            <a:pPr>
              <a:spcBef>
                <a:spcPct val="0"/>
              </a:spcBef>
              <a:buClrTx/>
              <a:buSzTx/>
              <a:buFontTx/>
              <a:buNone/>
            </a:pPr>
            <a:r>
              <a:rPr kumimoji="0" lang="en-US" altLang="en-US" sz="1200">
                <a:latin typeface="Verdana" panose="020B0604030504040204" pitchFamily="34" charset="0"/>
              </a:rPr>
              <a:t>The advent of open-source operating systems has also made it easier to make the move from </a:t>
            </a:r>
          </a:p>
          <a:p>
            <a:pPr>
              <a:spcBef>
                <a:spcPct val="0"/>
              </a:spcBef>
              <a:buClrTx/>
              <a:buSzTx/>
              <a:buFontTx/>
              <a:buNone/>
            </a:pPr>
            <a:r>
              <a:rPr kumimoji="0" lang="en-US" altLang="en-US" sz="1200">
                <a:latin typeface="Verdana" panose="020B0604030504040204" pitchFamily="34" charset="0"/>
              </a:rPr>
              <a:t>student to operating-system developer. With some knowledge, some effort, and an Internet </a:t>
            </a:r>
          </a:p>
          <a:p>
            <a:pPr>
              <a:spcBef>
                <a:spcPct val="0"/>
              </a:spcBef>
              <a:buClrTx/>
              <a:buSzTx/>
              <a:buFontTx/>
              <a:buNone/>
            </a:pPr>
            <a:r>
              <a:rPr kumimoji="0" lang="en-US" altLang="en-US" sz="1200">
                <a:latin typeface="Verdana" panose="020B0604030504040204" pitchFamily="34" charset="0"/>
              </a:rPr>
              <a:t>connection, a student can even create a new operating-system distribution. Just a few years ago, </a:t>
            </a:r>
          </a:p>
          <a:p>
            <a:pPr>
              <a:spcBef>
                <a:spcPct val="0"/>
              </a:spcBef>
              <a:buClrTx/>
              <a:buSzTx/>
              <a:buFontTx/>
              <a:buNone/>
            </a:pPr>
            <a:r>
              <a:rPr kumimoji="0" lang="en-US" altLang="en-US" sz="1200">
                <a:latin typeface="Verdana" panose="020B0604030504040204" pitchFamily="34" charset="0"/>
              </a:rPr>
              <a:t>it was difficult or impossible to get access to source code. Now, such access is limited only by</a:t>
            </a:r>
          </a:p>
          <a:p>
            <a:pPr>
              <a:spcBef>
                <a:spcPct val="0"/>
              </a:spcBef>
              <a:buClrTx/>
              <a:buSzTx/>
              <a:buFontTx/>
              <a:buNone/>
            </a:pPr>
            <a:r>
              <a:rPr kumimoji="0" lang="en-US" altLang="en-US" sz="1200">
                <a:latin typeface="Verdana" panose="020B0604030504040204" pitchFamily="34" charset="0"/>
              </a:rPr>
              <a:t>how much interest, time, and disk space a student has.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248ED826-3203-40F8-B0D3-237827F65346}"/>
              </a:ext>
            </a:extLst>
          </p:cNvPr>
          <p:cNvSpPr>
            <a:spLocks noGrp="1" noChangeArrowheads="1"/>
          </p:cNvSpPr>
          <p:nvPr>
            <p:ph type="ctrTitle"/>
          </p:nvPr>
        </p:nvSpPr>
        <p:spPr/>
        <p:txBody>
          <a:bodyPr/>
          <a:lstStyle/>
          <a:p>
            <a:pPr eaLnBrk="1" hangingPunct="1"/>
            <a:r>
              <a:rPr lang="en-US" altLang="en-US"/>
              <a:t>End of Chapter 1</a:t>
            </a:r>
          </a:p>
        </p:txBody>
      </p:sp>
    </p:spTree>
    <p:extLst>
      <p:ext uri="{BB962C8B-B14F-4D97-AF65-F5344CB8AC3E}">
        <p14:creationId xmlns:p14="http://schemas.microsoft.com/office/powerpoint/2010/main" val="188065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9A1BED6-5944-4DA0-B6E3-EB3BCCB8AC02}"/>
              </a:ext>
            </a:extLst>
          </p:cNvPr>
          <p:cNvSpPr>
            <a:spLocks noGrp="1" noChangeArrowheads="1"/>
          </p:cNvSpPr>
          <p:nvPr>
            <p:ph type="title" idx="4294967295"/>
          </p:nvPr>
        </p:nvSpPr>
        <p:spPr>
          <a:xfrm>
            <a:off x="1041400" y="201613"/>
            <a:ext cx="7532688" cy="576262"/>
          </a:xfrm>
        </p:spPr>
        <p:txBody>
          <a:bodyPr/>
          <a:lstStyle/>
          <a:p>
            <a:pPr eaLnBrk="1" hangingPunct="1"/>
            <a:r>
              <a:rPr lang="en-US" altLang="en-US"/>
              <a:t>Computer System Structure</a:t>
            </a:r>
          </a:p>
        </p:txBody>
      </p:sp>
      <p:sp>
        <p:nvSpPr>
          <p:cNvPr id="11267" name="Rectangle 3">
            <a:extLst>
              <a:ext uri="{FF2B5EF4-FFF2-40B4-BE49-F238E27FC236}">
                <a16:creationId xmlns:a16="http://schemas.microsoft.com/office/drawing/2014/main" id="{DA4DDCE4-1C30-412E-839F-FB2BB84F3FEA}"/>
              </a:ext>
            </a:extLst>
          </p:cNvPr>
          <p:cNvSpPr>
            <a:spLocks noGrp="1" noChangeArrowheads="1"/>
          </p:cNvSpPr>
          <p:nvPr>
            <p:ph type="body" idx="4294967295"/>
          </p:nvPr>
        </p:nvSpPr>
        <p:spPr>
          <a:xfrm>
            <a:off x="801688" y="1204913"/>
            <a:ext cx="7772400" cy="4483100"/>
          </a:xfrm>
        </p:spPr>
        <p:txBody>
          <a:bodyPr/>
          <a:lstStyle/>
          <a:p>
            <a:r>
              <a:rPr lang="en-US" altLang="en-US"/>
              <a:t>Computer system can be divided into four components:</a:t>
            </a:r>
          </a:p>
          <a:p>
            <a:pPr lvl="1"/>
            <a:r>
              <a:rPr lang="en-US" altLang="en-US"/>
              <a:t>Hardware – provides basic computing resources</a:t>
            </a:r>
          </a:p>
          <a:p>
            <a:pPr lvl="2"/>
            <a:r>
              <a:rPr lang="en-US" altLang="en-US"/>
              <a:t>CPU, memory, I/O devices</a:t>
            </a:r>
          </a:p>
          <a:p>
            <a:pPr lvl="1"/>
            <a:r>
              <a:rPr lang="en-US" altLang="en-US"/>
              <a:t>Operating system</a:t>
            </a:r>
          </a:p>
          <a:p>
            <a:pPr lvl="2"/>
            <a:r>
              <a:rPr lang="en-US" altLang="en-US"/>
              <a:t>Controls and coordinates use of hardware among various applications and users</a:t>
            </a:r>
          </a:p>
          <a:p>
            <a:pPr lvl="1"/>
            <a:r>
              <a:rPr lang="en-US" altLang="en-US"/>
              <a:t>Application programs – define the ways in which the system resources are used to solve the computing problems of the users</a:t>
            </a:r>
          </a:p>
          <a:p>
            <a:pPr lvl="2"/>
            <a:r>
              <a:rPr lang="en-US" altLang="en-US"/>
              <a:t>Word processors, compilers, web browsers, database systems, video games</a:t>
            </a:r>
          </a:p>
          <a:p>
            <a:pPr lvl="1"/>
            <a:r>
              <a:rPr lang="en-US" altLang="en-US"/>
              <a:t>Users</a:t>
            </a:r>
          </a:p>
          <a:p>
            <a:pPr lvl="2"/>
            <a:r>
              <a:rPr lang="en-US" altLang="en-US"/>
              <a:t>People, machines, other computers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850503E-0C66-4E1F-85A5-04BB5FC518A5}"/>
              </a:ext>
            </a:extLst>
          </p:cNvPr>
          <p:cNvSpPr>
            <a:spLocks noGrp="1" noChangeArrowheads="1"/>
          </p:cNvSpPr>
          <p:nvPr>
            <p:ph type="title" idx="4294967295"/>
          </p:nvPr>
        </p:nvSpPr>
        <p:spPr>
          <a:xfrm>
            <a:off x="1216500" y="182563"/>
            <a:ext cx="7723220" cy="576262"/>
          </a:xfrm>
        </p:spPr>
        <p:txBody>
          <a:bodyPr/>
          <a:lstStyle/>
          <a:p>
            <a:pPr eaLnBrk="1" hangingPunct="1"/>
            <a:r>
              <a:rPr lang="en-US" altLang="en-US" sz="2800"/>
              <a:t>Abstract View of Components of Computer</a:t>
            </a:r>
          </a:p>
        </p:txBody>
      </p:sp>
      <p:pic>
        <p:nvPicPr>
          <p:cNvPr id="13315" name="Picture 4">
            <a:extLst>
              <a:ext uri="{FF2B5EF4-FFF2-40B4-BE49-F238E27FC236}">
                <a16:creationId xmlns:a16="http://schemas.microsoft.com/office/drawing/2014/main" id="{21815D40-5D25-4B93-A397-C7A0DFC2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375548"/>
            <a:ext cx="462121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69E77BD-F295-4D5C-88FB-9C1F0C2DF6D3}"/>
              </a:ext>
            </a:extLst>
          </p:cNvPr>
          <p:cNvSpPr>
            <a:spLocks noGrp="1" noChangeArrowheads="1"/>
          </p:cNvSpPr>
          <p:nvPr>
            <p:ph type="title" idx="4294967295"/>
          </p:nvPr>
        </p:nvSpPr>
        <p:spPr>
          <a:xfrm>
            <a:off x="457200" y="201613"/>
            <a:ext cx="8126413" cy="576262"/>
          </a:xfrm>
        </p:spPr>
        <p:txBody>
          <a:bodyPr/>
          <a:lstStyle/>
          <a:p>
            <a:r>
              <a:rPr lang="en-US" altLang="en-US"/>
              <a:t>What Operating Systems Do</a:t>
            </a:r>
          </a:p>
        </p:txBody>
      </p:sp>
      <p:sp>
        <p:nvSpPr>
          <p:cNvPr id="15363" name="Content Placeholder 2">
            <a:extLst>
              <a:ext uri="{FF2B5EF4-FFF2-40B4-BE49-F238E27FC236}">
                <a16:creationId xmlns:a16="http://schemas.microsoft.com/office/drawing/2014/main" id="{CFEE02D0-0B66-42F3-A811-C29D1CE4B68A}"/>
              </a:ext>
            </a:extLst>
          </p:cNvPr>
          <p:cNvSpPr>
            <a:spLocks noGrp="1" noChangeArrowheads="1"/>
          </p:cNvSpPr>
          <p:nvPr>
            <p:ph idx="4294967295"/>
          </p:nvPr>
        </p:nvSpPr>
        <p:spPr>
          <a:xfrm>
            <a:off x="746125" y="1120775"/>
            <a:ext cx="7940675" cy="4530725"/>
          </a:xfrm>
        </p:spPr>
        <p:txBody>
          <a:bodyPr/>
          <a:lstStyle/>
          <a:p>
            <a:r>
              <a:rPr lang="en-US" altLang="en-US" dirty="0"/>
              <a:t>Depends on the point of view</a:t>
            </a:r>
          </a:p>
          <a:p>
            <a:r>
              <a:rPr lang="en-US" altLang="en-US" dirty="0"/>
              <a:t>Users want convenience, </a:t>
            </a:r>
            <a:r>
              <a:rPr lang="en-US" altLang="en-US" b="1" dirty="0">
                <a:solidFill>
                  <a:srgbClr val="006699"/>
                </a:solidFill>
                <a:latin typeface="+mj-lt"/>
              </a:rPr>
              <a:t>ease of use </a:t>
            </a:r>
            <a:r>
              <a:rPr lang="en-US" altLang="en-US" dirty="0"/>
              <a:t>and</a:t>
            </a:r>
            <a:r>
              <a:rPr lang="en-US" altLang="en-US" b="1" dirty="0">
                <a:solidFill>
                  <a:srgbClr val="3366FF"/>
                </a:solidFill>
              </a:rPr>
              <a:t> </a:t>
            </a:r>
            <a:r>
              <a:rPr lang="en-US" altLang="en-US" b="1" dirty="0">
                <a:solidFill>
                  <a:srgbClr val="006699"/>
                </a:solidFill>
                <a:latin typeface="+mj-lt"/>
              </a:rPr>
              <a:t>good</a:t>
            </a:r>
            <a:r>
              <a:rPr lang="en-US" altLang="en-US" b="1" dirty="0">
                <a:solidFill>
                  <a:srgbClr val="3366FF"/>
                </a:solidFill>
              </a:rPr>
              <a:t> </a:t>
            </a:r>
            <a:r>
              <a:rPr lang="en-US" altLang="en-US" b="1" dirty="0">
                <a:solidFill>
                  <a:srgbClr val="006699"/>
                </a:solidFill>
                <a:latin typeface="+mj-lt"/>
              </a:rPr>
              <a:t>performance</a:t>
            </a:r>
            <a:r>
              <a:rPr lang="en-US" altLang="en-US" b="1" dirty="0">
                <a:solidFill>
                  <a:srgbClr val="3366FF"/>
                </a:solidFill>
              </a:rPr>
              <a:t> </a:t>
            </a:r>
          </a:p>
          <a:p>
            <a:pPr lvl="1"/>
            <a:r>
              <a:rPr lang="en-US" altLang="en-US" dirty="0"/>
              <a:t>Don</a:t>
            </a:r>
            <a:r>
              <a:rPr lang="ja-JP" altLang="en-US" dirty="0"/>
              <a:t>’</a:t>
            </a:r>
            <a:r>
              <a:rPr lang="en-US" altLang="ja-JP" dirty="0"/>
              <a:t>t care about </a:t>
            </a:r>
            <a:r>
              <a:rPr lang="en-US" altLang="ja-JP" b="1" dirty="0">
                <a:solidFill>
                  <a:srgbClr val="006699"/>
                </a:solidFill>
                <a:latin typeface="+mj-lt"/>
              </a:rPr>
              <a:t>resource</a:t>
            </a:r>
            <a:r>
              <a:rPr lang="en-US" altLang="ja-JP" dirty="0">
                <a:solidFill>
                  <a:srgbClr val="3366FF"/>
                </a:solidFill>
              </a:rPr>
              <a:t> </a:t>
            </a:r>
            <a:r>
              <a:rPr lang="en-US" altLang="ja-JP" b="1" dirty="0">
                <a:solidFill>
                  <a:srgbClr val="006699"/>
                </a:solidFill>
                <a:latin typeface="+mj-lt"/>
              </a:rPr>
              <a:t>utilization</a:t>
            </a:r>
          </a:p>
          <a:p>
            <a:r>
              <a:rPr lang="en-US" altLang="en-US" dirty="0"/>
              <a:t>But shared computer such as </a:t>
            </a:r>
            <a:r>
              <a:rPr lang="en-US" altLang="en-US" b="1" dirty="0">
                <a:solidFill>
                  <a:srgbClr val="006699"/>
                </a:solidFill>
                <a:latin typeface="+mj-lt"/>
              </a:rPr>
              <a:t>mainframe</a:t>
            </a:r>
            <a:r>
              <a:rPr lang="en-US" altLang="en-US" dirty="0"/>
              <a:t> or </a:t>
            </a:r>
            <a:r>
              <a:rPr lang="en-US" altLang="en-US" b="1" dirty="0">
                <a:solidFill>
                  <a:srgbClr val="006699"/>
                </a:solidFill>
                <a:latin typeface="+mj-lt"/>
              </a:rPr>
              <a:t>minicomputer</a:t>
            </a:r>
            <a:r>
              <a:rPr lang="en-US" altLang="en-US" dirty="0"/>
              <a:t> must keep all users happy</a:t>
            </a:r>
          </a:p>
          <a:p>
            <a:pPr lvl="1"/>
            <a:r>
              <a:rPr lang="en-US" altLang="en-US" dirty="0"/>
              <a:t>Operating system is a </a:t>
            </a:r>
            <a:r>
              <a:rPr lang="en-US" altLang="en-US" b="1" dirty="0">
                <a:solidFill>
                  <a:srgbClr val="006699"/>
                </a:solidFill>
                <a:latin typeface="+mj-lt"/>
              </a:rPr>
              <a:t>resource</a:t>
            </a:r>
            <a:r>
              <a:rPr lang="en-US" altLang="en-US" b="1" dirty="0">
                <a:solidFill>
                  <a:srgbClr val="3366FF"/>
                </a:solidFill>
              </a:rPr>
              <a:t> </a:t>
            </a:r>
            <a:r>
              <a:rPr lang="en-US" altLang="en-US" b="1" dirty="0">
                <a:solidFill>
                  <a:srgbClr val="006699"/>
                </a:solidFill>
                <a:latin typeface="+mj-lt"/>
              </a:rPr>
              <a:t>allocator</a:t>
            </a:r>
            <a:r>
              <a:rPr lang="en-US" altLang="en-US" dirty="0"/>
              <a:t> and </a:t>
            </a:r>
            <a:r>
              <a:rPr lang="en-US" altLang="en-US" b="1" dirty="0">
                <a:solidFill>
                  <a:srgbClr val="006699"/>
                </a:solidFill>
                <a:latin typeface="+mj-lt"/>
              </a:rPr>
              <a:t>control</a:t>
            </a:r>
            <a:r>
              <a:rPr lang="en-US" altLang="en-US" b="1" dirty="0">
                <a:solidFill>
                  <a:srgbClr val="3366FF"/>
                </a:solidFill>
              </a:rPr>
              <a:t> </a:t>
            </a:r>
            <a:r>
              <a:rPr lang="en-US" altLang="en-US" b="1" dirty="0">
                <a:solidFill>
                  <a:srgbClr val="006699"/>
                </a:solidFill>
                <a:latin typeface="+mj-lt"/>
              </a:rPr>
              <a:t>program</a:t>
            </a:r>
            <a:r>
              <a:rPr lang="en-US" altLang="en-US" b="1" dirty="0">
                <a:solidFill>
                  <a:srgbClr val="3366FF"/>
                </a:solidFill>
              </a:rPr>
              <a:t> </a:t>
            </a:r>
            <a:r>
              <a:rPr lang="en-US" altLang="en-US" dirty="0"/>
              <a:t>making efficient use of HW and managing execution of user programs</a:t>
            </a:r>
          </a:p>
        </p:txBody>
      </p:sp>
    </p:spTree>
    <p:extLst>
      <p:ext uri="{BB962C8B-B14F-4D97-AF65-F5344CB8AC3E}">
        <p14:creationId xmlns:p14="http://schemas.microsoft.com/office/powerpoint/2010/main" val="1898040933"/>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10230</TotalTime>
  <Words>4126</Words>
  <Application>Microsoft Office PowerPoint</Application>
  <PresentationFormat>On-screen Show (4:3)</PresentationFormat>
  <Paragraphs>441</Paragraphs>
  <Slides>66</Slides>
  <Notes>56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Helvetica</vt:lpstr>
      <vt:lpstr>Monotype Sorts</vt:lpstr>
      <vt:lpstr>Times New Roman</vt:lpstr>
      <vt:lpstr>Verdana</vt:lpstr>
      <vt:lpstr>Wingdings</vt:lpstr>
      <vt:lpstr>os-8</vt:lpstr>
      <vt:lpstr>PowerPoint Presentation</vt:lpstr>
      <vt:lpstr>Përmbajtja</vt:lpstr>
      <vt:lpstr>Outline</vt:lpstr>
      <vt:lpstr>Objectives</vt:lpstr>
      <vt:lpstr>What Does the Term Operating System Mean?</vt:lpstr>
      <vt:lpstr>What is an Operating System?</vt:lpstr>
      <vt:lpstr>Computer System Structure</vt:lpstr>
      <vt:lpstr>Abstract View of Components of Computer</vt:lpstr>
      <vt:lpstr>What Operating Systems Do</vt:lpstr>
      <vt:lpstr>What Operating Systems Do (Cont.)</vt:lpstr>
      <vt:lpstr>Term OS Covers Many Roles</vt:lpstr>
      <vt:lpstr>Operating System Definition</vt:lpstr>
      <vt:lpstr>Overview of Computer System Structure</vt:lpstr>
      <vt:lpstr>Computer System Organization</vt:lpstr>
      <vt:lpstr>Computer-System Operation</vt:lpstr>
      <vt:lpstr>Common Functions of Interrupts</vt:lpstr>
      <vt:lpstr>Interrupt Timeline</vt:lpstr>
      <vt:lpstr>Interrupt Handling</vt:lpstr>
      <vt:lpstr>Interrupt-drive I/O Cycle</vt:lpstr>
      <vt:lpstr>I/O Structure</vt:lpstr>
      <vt:lpstr>I/O Structure (Cont.)</vt:lpstr>
      <vt:lpstr>Computer Startup</vt:lpstr>
      <vt:lpstr>Storage Structure</vt:lpstr>
      <vt:lpstr>Storage Structure</vt:lpstr>
      <vt:lpstr>Storage Structure (Cont.)</vt:lpstr>
      <vt:lpstr>Storage Definitions and Notation Review</vt:lpstr>
      <vt:lpstr>Storage Hierarchy</vt:lpstr>
      <vt:lpstr>Storage-Device Hierarchy</vt:lpstr>
      <vt:lpstr>How a Modern Computer Works</vt:lpstr>
      <vt:lpstr>Direct Memory Access Structure</vt:lpstr>
      <vt:lpstr>Operating-System Operations</vt:lpstr>
      <vt:lpstr>Multiprogramming (Batch system)</vt:lpstr>
      <vt:lpstr>Multitasking (Timesharing)</vt:lpstr>
      <vt:lpstr>Memory Layout for Multiprogrammed System</vt:lpstr>
      <vt:lpstr>Dual-mode Operation</vt:lpstr>
      <vt:lpstr>Dual-mode Operation (Cont.)</vt:lpstr>
      <vt:lpstr>Transition from User to Kernel Mode</vt:lpstr>
      <vt:lpstr>Timer</vt:lpstr>
      <vt:lpstr>Process Management</vt:lpstr>
      <vt:lpstr>Process Management Activities</vt:lpstr>
      <vt:lpstr>Memory Management</vt:lpstr>
      <vt:lpstr>File-system Management</vt:lpstr>
      <vt:lpstr>Mass-Storage Management</vt:lpstr>
      <vt:lpstr>Caching</vt:lpstr>
      <vt:lpstr>Characteristics of Various Types of Storage</vt:lpstr>
      <vt:lpstr>Migration of data “A” from Disk to Register</vt:lpstr>
      <vt:lpstr>I/O Subsystem</vt:lpstr>
      <vt:lpstr>Protection and Security</vt:lpstr>
      <vt:lpstr>Protection </vt:lpstr>
      <vt:lpstr>Virtualization</vt:lpstr>
      <vt:lpstr>Virtualization (cont.)</vt:lpstr>
      <vt:lpstr> Virtualization Illustration</vt:lpstr>
      <vt:lpstr>Distributed Systems</vt:lpstr>
      <vt:lpstr> Computer System Environments</vt:lpstr>
      <vt:lpstr>Computing Environments</vt:lpstr>
      <vt:lpstr>Traditional</vt:lpstr>
      <vt:lpstr>Mobile Computing</vt:lpstr>
      <vt:lpstr>Client Server Computing</vt:lpstr>
      <vt:lpstr>Peer-to-Peer</vt:lpstr>
      <vt:lpstr>Cloud Computing</vt:lpstr>
      <vt:lpstr>Cloud Computing – Many Types</vt:lpstr>
      <vt:lpstr>PowerPoint Presentation</vt:lpstr>
      <vt:lpstr>Real-Time Embedded Systems</vt:lpstr>
      <vt:lpstr>Free and Open-Source Operating Systems</vt:lpstr>
      <vt:lpstr>The Study of Operating Systems</vt:lpstr>
      <vt:lpstr>End of Chapter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Osman Osmani</cp:lastModifiedBy>
  <cp:revision>254</cp:revision>
  <cp:lastPrinted>2001-06-14T13:58:17Z</cp:lastPrinted>
  <dcterms:created xsi:type="dcterms:W3CDTF">2011-01-13T23:43:38Z</dcterms:created>
  <dcterms:modified xsi:type="dcterms:W3CDTF">2021-03-31T09:21:37Z</dcterms:modified>
</cp:coreProperties>
</file>