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7"/>
  </p:notesMasterIdLst>
  <p:handoutMasterIdLst>
    <p:handoutMasterId r:id="rId48"/>
  </p:handoutMasterIdLst>
  <p:sldIdLst>
    <p:sldId id="256" r:id="rId2"/>
    <p:sldId id="261" r:id="rId3"/>
    <p:sldId id="389" r:id="rId4"/>
    <p:sldId id="411" r:id="rId5"/>
    <p:sldId id="412" r:id="rId6"/>
    <p:sldId id="413" r:id="rId7"/>
    <p:sldId id="468" r:id="rId8"/>
    <p:sldId id="414" r:id="rId9"/>
    <p:sldId id="415" r:id="rId10"/>
    <p:sldId id="416" r:id="rId11"/>
    <p:sldId id="417" r:id="rId12"/>
    <p:sldId id="419" r:id="rId13"/>
    <p:sldId id="500" r:id="rId14"/>
    <p:sldId id="501" r:id="rId15"/>
    <p:sldId id="426" r:id="rId16"/>
    <p:sldId id="428" r:id="rId17"/>
    <p:sldId id="429" r:id="rId18"/>
    <p:sldId id="431" r:id="rId19"/>
    <p:sldId id="430" r:id="rId20"/>
    <p:sldId id="434" r:id="rId21"/>
    <p:sldId id="471" r:id="rId22"/>
    <p:sldId id="502" r:id="rId23"/>
    <p:sldId id="435" r:id="rId24"/>
    <p:sldId id="436" r:id="rId25"/>
    <p:sldId id="437" r:id="rId26"/>
    <p:sldId id="516" r:id="rId27"/>
    <p:sldId id="503" r:id="rId28"/>
    <p:sldId id="479" r:id="rId29"/>
    <p:sldId id="473" r:id="rId30"/>
    <p:sldId id="476" r:id="rId31"/>
    <p:sldId id="445" r:id="rId32"/>
    <p:sldId id="446" r:id="rId33"/>
    <p:sldId id="448" r:id="rId34"/>
    <p:sldId id="447" r:id="rId35"/>
    <p:sldId id="518" r:id="rId36"/>
    <p:sldId id="451" r:id="rId37"/>
    <p:sldId id="510" r:id="rId38"/>
    <p:sldId id="457" r:id="rId39"/>
    <p:sldId id="511" r:id="rId40"/>
    <p:sldId id="512" r:id="rId41"/>
    <p:sldId id="513" r:id="rId42"/>
    <p:sldId id="458" r:id="rId43"/>
    <p:sldId id="459" r:id="rId44"/>
    <p:sldId id="460" r:id="rId45"/>
    <p:sldId id="467" r:id="rId46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4082"/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31" y="53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05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EDF6375D-3224-4DCD-87D9-D43BCD3BEE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5F65B04-D962-4697-93DA-5A4817936F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0DF96DF-3F74-4EB3-AA2E-7D949497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2557FD8-EB60-4E74-935E-C71DFE670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19DD103-275F-46A0-BEB3-576DC18D62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9ADCDDC-7641-41D4-AAB2-2DC5DA954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FCFEC24-8D51-4AAB-8657-81C9877509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FAB513B-E127-4650-9171-574B0AF72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40D38BF-69C0-4827-8412-7858C3DF17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4858F79-C01D-482F-8DDE-C80780DD0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EC96916-1BAE-4A4E-BF94-2604763DB9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FEBB5C8-282F-4906-80B9-C81D70161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7605DEB-C81B-41F2-ABA8-D21CD717FA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20811E7-D32E-4B74-9C5E-4F2EBBA71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ADFF460-F732-4F8E-9BEC-BDC62B69C0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427A0BF-8535-41FD-9918-F0C0C2585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97FF49F-1D45-469B-875E-F2DC1DDA4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49FD0D0-FC60-49A7-A825-489FF222C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06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99F2A1A-F415-4861-9317-8DF50F438D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8EDBADE-A031-473C-85B2-8404A6820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3A7F482-09C8-4234-BA8B-E06C78451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97F5174-3BAF-4B1B-846E-3DB7430B2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6F678B6-0AFA-4070-84E8-E0DDD2DCB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07DE2B4-6350-4A16-8897-F8F2804C1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BCFB357-A457-418B-BC82-12A7792871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AC72817-56C5-4C77-BF6F-D63723000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8301404-D876-4FA9-9859-EB43354FAF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B83674B-F150-4C3E-831A-26B553169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34F8BBD9-185E-425D-9763-2A1219F95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11B4F24-2CE2-4D89-BDF4-88019FD32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254272E-8B5C-40B4-A4EA-B3AC215586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D1E1BBA-BF49-429D-819D-3CEAF021F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43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239251B-FC33-4D40-B148-0129E1B72A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7AC1CC3-87E4-46BB-A172-67B5A6F5F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ADE71AF2-BE40-466B-B1D6-529EC4391F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63544B4-63EF-4C2F-8659-49A75C26F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D66F45FA-B662-4E14-83BC-2CA84F5CF7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7B2FD97-934F-4AF8-A525-6E87AD2A0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9D492BA8-9072-4CF5-A54A-DE5E3CE45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43B894CE-C3E8-4116-9227-ABEEFBBE3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4C8FA0E1-3EB3-4E2B-963D-980FCF3F4D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3C93D2C-31D7-493E-84F1-0B33AC4A1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A10BBC64-6D22-40D9-8A39-A922F2B550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DEFA5C88-3591-4F38-8DE2-ED780B85B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40D6A5B-2DF8-46AB-99E3-DD4447D91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643A5627-CB21-4B22-827F-59A9C1902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730F164-3563-441D-A2BB-9ECF873C6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8081F0E-1362-4F6F-BE70-E88D6BFB0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EE794A5A-A3D6-4F4A-AC5D-7848682BF0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1B19849-C4BE-437E-8FA6-62C406FD6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968B1FC-40C0-4209-B546-5BC55506CC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E1D34BBE-98B7-491C-B523-E80B67BE0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451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7B3A5B9D-7073-4B04-815D-4C28F8C629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BC76B9EF-EFF6-4934-98D1-D26E322C1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9AF59525-78E1-4DD8-A170-40C6713E65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3C1A84E-D626-48F7-9E90-4ECA8C9E4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CB6525D0-C6FC-4582-B2A0-7ABC039688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66B3374-7828-4D2F-A3CB-4C44E319D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4346804A-C554-4977-937C-189AD5B0D8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6DEE86A-65F8-40A4-9764-141440772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82C699AE-42EF-4ED2-8387-CB52FD5573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07CC3844-787A-4A53-A206-0A1C33362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454A392F-FA1E-4AA5-9D5A-3DF2596D76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07B613B1-0A3B-4DB4-B957-B63CB6628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3029FECB-27E2-4224-86B6-18EB5F828F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9BD96AFF-203C-437E-94F6-276A8EF05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A79B685D-D33A-4C9E-AEC1-D2DFA67D00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BCEEA52D-F721-4D9B-9317-6AD73159E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FB97593-0041-4772-A59B-E780BE22D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77EF500-B7A4-4BC7-84F3-DC9FCA5B5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8FA0F68A-BCAA-45B1-A89C-BCD5C5E6E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F71B20DB-2F60-43E4-8C82-8E3C6650E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D2202362-7471-46C7-9C31-E5A6027418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C33781B4-D103-424B-BE83-A42E8E9F7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55D7E6C-E4BC-4E16-83B1-ED424A354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6D47F81-B4E3-449F-BAFA-037C27364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9F52C5D-9955-47A2-9EA6-38FEB66EF3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6218432-9C5A-4AD0-9E05-B77965972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42EA566-EA1E-431B-9110-DD679A87E3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C1B7D9C-8A76-4C14-A850-8C9DC9F5D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F878B3E-8479-4A7F-B924-0DB8314B2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282D934-92EA-49D5-A68F-69E0FE530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9AB2CB0-7084-4003-8F6F-84F247F5EB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808F682-D9AD-4570-A2CA-1F45861E4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244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244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" name="Rectangle 2"/>
          <p:cNvSpPr txBox="1">
            <a:spLocks noChangeArrowheads="1"/>
          </p:cNvSpPr>
          <p:nvPr userDrawn="1"/>
        </p:nvSpPr>
        <p:spPr bwMode="auto">
          <a:xfrm>
            <a:off x="685800" y="1930400"/>
            <a:ext cx="77724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sq-AL" altLang="en-US" sz="4300" b="1" i="0" noProof="0" dirty="0">
                <a:solidFill>
                  <a:srgbClr val="244082"/>
                </a:solidFill>
                <a:latin typeface="+mj-lt"/>
              </a:rPr>
              <a:t>Sistemet Operative</a:t>
            </a:r>
          </a:p>
        </p:txBody>
      </p:sp>
      <p:pic>
        <p:nvPicPr>
          <p:cNvPr id="7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53231" y="4386273"/>
            <a:ext cx="1437535" cy="143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1"/>
          <p:cNvSpPr txBox="1">
            <a:spLocks noChangeArrowheads="1"/>
          </p:cNvSpPr>
          <p:nvPr userDrawn="1"/>
        </p:nvSpPr>
        <p:spPr bwMode="auto">
          <a:xfrm>
            <a:off x="2495549" y="6077597"/>
            <a:ext cx="415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002060"/>
                </a:solidFill>
              </a:rPr>
              <a:t>UBT, 2021</a:t>
            </a:r>
            <a:endParaRPr lang="sq-AL" altLang="en-US" dirty="0">
              <a:solidFill>
                <a:srgbClr val="002060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 userDrawn="1"/>
        </p:nvSpPr>
        <p:spPr bwMode="auto">
          <a:xfrm>
            <a:off x="685800" y="3504417"/>
            <a:ext cx="77724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4300" b="1" i="0" noProof="0" dirty="0">
                <a:solidFill>
                  <a:srgbClr val="244082"/>
                </a:solidFill>
                <a:latin typeface="+mj-lt"/>
              </a:rPr>
              <a:t>Operating Systems</a:t>
            </a:r>
            <a:endParaRPr lang="sq-AL" altLang="en-US" sz="4300" b="1" i="0" noProof="0" dirty="0">
              <a:solidFill>
                <a:srgbClr val="24408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815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650" y="1307592"/>
            <a:ext cx="7724223" cy="49103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308610" indent="-137160">
              <a:buFont typeface="Wingdings" panose="05000000000000000000" pitchFamily="2" charset="2"/>
              <a:buChar char="Ø"/>
              <a:defRPr/>
            </a:lvl2pPr>
            <a:lvl3pPr marL="480060" indent="-137160">
              <a:buFont typeface="Wingdings" panose="05000000000000000000" pitchFamily="2" charset="2"/>
              <a:buChar char="Ø"/>
              <a:defRPr/>
            </a:lvl3pPr>
            <a:lvl4pPr marL="651510" indent="-137160">
              <a:buFont typeface="Wingdings" panose="05000000000000000000" pitchFamily="2" charset="2"/>
              <a:buChar char="Ø"/>
              <a:defRPr/>
            </a:lvl4pPr>
            <a:lvl5pPr marL="822960" indent="-13716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sq-AL" noProof="0" dirty="0" err="1"/>
              <a:t>Click</a:t>
            </a:r>
            <a:r>
              <a:rPr lang="sq-AL" noProof="0" dirty="0"/>
              <a:t> to </a:t>
            </a:r>
            <a:r>
              <a:rPr lang="sq-AL" noProof="0" dirty="0" err="1"/>
              <a:t>edit</a:t>
            </a:r>
            <a:r>
              <a:rPr lang="sq-AL" noProof="0" dirty="0"/>
              <a:t> </a:t>
            </a:r>
            <a:r>
              <a:rPr lang="sq-AL" noProof="0" dirty="0" err="1"/>
              <a:t>Master</a:t>
            </a:r>
            <a:r>
              <a:rPr lang="sq-AL" noProof="0" dirty="0"/>
              <a:t> </a:t>
            </a:r>
            <a:r>
              <a:rPr lang="sq-AL" noProof="0" dirty="0" err="1"/>
              <a:t>text</a:t>
            </a:r>
            <a:r>
              <a:rPr lang="sq-AL" noProof="0" dirty="0"/>
              <a:t> </a:t>
            </a:r>
            <a:r>
              <a:rPr lang="sq-AL" noProof="0" dirty="0" err="1"/>
              <a:t>styles</a:t>
            </a:r>
            <a:endParaRPr lang="sq-AL" noProof="0" dirty="0"/>
          </a:p>
          <a:p>
            <a:pPr lvl="1"/>
            <a:r>
              <a:rPr lang="sq-AL" noProof="0" dirty="0" err="1"/>
              <a:t>Second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2"/>
            <a:r>
              <a:rPr lang="sq-AL" noProof="0" dirty="0" err="1"/>
              <a:t>Third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3"/>
            <a:r>
              <a:rPr lang="sq-AL" noProof="0" dirty="0" err="1"/>
              <a:t>Fourth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4"/>
            <a:r>
              <a:rPr lang="sq-AL" noProof="0" dirty="0" err="1"/>
              <a:t>Fifth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649" y="6422854"/>
            <a:ext cx="138887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FE14247-6844-4469-836C-79FADF16E2FE}" type="datetime1">
              <a:rPr lang="sq-AL" smtClean="0"/>
              <a:pPr/>
              <a:t>15.4.2021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6284" y="6422853"/>
            <a:ext cx="3783330" cy="365125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en-US" dirty="0" err="1"/>
              <a:t>Sisteme</a:t>
            </a:r>
            <a:r>
              <a:rPr lang="en-US" dirty="0"/>
              <a:t> Operative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10175" y="6422852"/>
            <a:ext cx="70969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fld id="{B9B0F2ED-8850-4C00-AA79-D5C881F5DE5F}" type="slidenum">
              <a:rPr lang="en-US" sz="1200" smtClean="0"/>
              <a:pPr/>
              <a:t>‹#›</a:t>
            </a:fld>
            <a:r>
              <a:rPr lang="en-US" sz="1200" dirty="0"/>
              <a:t>/12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106675" y="612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q-A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5649" y="140850"/>
            <a:ext cx="7724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noProof="0" dirty="0" err="1"/>
              <a:t>Prezantimi</a:t>
            </a:r>
            <a:r>
              <a:rPr lang="en-US" sz="3300" noProof="0" dirty="0"/>
              <a:t> </a:t>
            </a:r>
            <a:r>
              <a:rPr lang="en-US" sz="3300" noProof="0" dirty="0" err="1"/>
              <a:t>i</a:t>
            </a:r>
            <a:r>
              <a:rPr lang="en-US" sz="3300" noProof="0" dirty="0"/>
              <a:t> </a:t>
            </a:r>
            <a:r>
              <a:rPr lang="en-US" sz="3300" noProof="0" dirty="0" err="1"/>
              <a:t>Planprogramit</a:t>
            </a:r>
            <a:endParaRPr lang="sq-AL" sz="3300" noProof="0" dirty="0"/>
          </a:p>
        </p:txBody>
      </p:sp>
    </p:spTree>
    <p:extLst>
      <p:ext uri="{BB962C8B-B14F-4D97-AF65-F5344CB8AC3E}">
        <p14:creationId xmlns:p14="http://schemas.microsoft.com/office/powerpoint/2010/main" val="16902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650" y="1307592"/>
            <a:ext cx="7724223" cy="49103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308610" indent="-137160">
              <a:buFont typeface="Wingdings" panose="05000000000000000000" pitchFamily="2" charset="2"/>
              <a:buChar char="Ø"/>
              <a:defRPr/>
            </a:lvl2pPr>
            <a:lvl3pPr marL="480060" indent="-137160">
              <a:buFont typeface="Wingdings" panose="05000000000000000000" pitchFamily="2" charset="2"/>
              <a:buChar char="Ø"/>
              <a:defRPr/>
            </a:lvl3pPr>
            <a:lvl4pPr marL="651510" indent="-137160">
              <a:buFont typeface="Wingdings" panose="05000000000000000000" pitchFamily="2" charset="2"/>
              <a:buChar char="Ø"/>
              <a:defRPr/>
            </a:lvl4pPr>
            <a:lvl5pPr marL="822960" indent="-13716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sq-AL" noProof="0" dirty="0" err="1"/>
              <a:t>Click</a:t>
            </a:r>
            <a:r>
              <a:rPr lang="sq-AL" noProof="0" dirty="0"/>
              <a:t> to </a:t>
            </a:r>
            <a:r>
              <a:rPr lang="sq-AL" noProof="0" dirty="0" err="1"/>
              <a:t>edit</a:t>
            </a:r>
            <a:r>
              <a:rPr lang="sq-AL" noProof="0" dirty="0"/>
              <a:t> </a:t>
            </a:r>
            <a:r>
              <a:rPr lang="sq-AL" noProof="0" dirty="0" err="1"/>
              <a:t>Master</a:t>
            </a:r>
            <a:r>
              <a:rPr lang="sq-AL" noProof="0" dirty="0"/>
              <a:t> </a:t>
            </a:r>
            <a:r>
              <a:rPr lang="sq-AL" noProof="0" dirty="0" err="1"/>
              <a:t>text</a:t>
            </a:r>
            <a:r>
              <a:rPr lang="sq-AL" noProof="0" dirty="0"/>
              <a:t> </a:t>
            </a:r>
            <a:r>
              <a:rPr lang="sq-AL" noProof="0" dirty="0" err="1"/>
              <a:t>styles</a:t>
            </a:r>
            <a:endParaRPr lang="sq-AL" noProof="0" dirty="0"/>
          </a:p>
          <a:p>
            <a:pPr lvl="1"/>
            <a:r>
              <a:rPr lang="sq-AL" noProof="0" dirty="0" err="1"/>
              <a:t>Second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2"/>
            <a:r>
              <a:rPr lang="sq-AL" noProof="0" dirty="0" err="1"/>
              <a:t>Third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3"/>
            <a:r>
              <a:rPr lang="sq-AL" noProof="0" dirty="0" err="1"/>
              <a:t>Fourth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4"/>
            <a:r>
              <a:rPr lang="sq-AL" noProof="0" dirty="0" err="1"/>
              <a:t>Fifth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649" y="6422854"/>
            <a:ext cx="138887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FE14247-6844-4469-836C-79FADF16E2FE}" type="datetime1">
              <a:rPr lang="sq-AL" smtClean="0"/>
              <a:pPr/>
              <a:t>15.4.2021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6284" y="6422853"/>
            <a:ext cx="3783330" cy="365125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en-US" dirty="0" err="1"/>
              <a:t>Sisteme</a:t>
            </a:r>
            <a:r>
              <a:rPr lang="en-US" dirty="0"/>
              <a:t> Operative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10175" y="6422852"/>
            <a:ext cx="70969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fld id="{B9B0F2ED-8850-4C00-AA79-D5C881F5DE5F}" type="slidenum">
              <a:rPr lang="en-US" sz="1200" smtClean="0"/>
              <a:pPr/>
              <a:t>‹#›</a:t>
            </a:fld>
            <a:r>
              <a:rPr lang="en-US" sz="1200" dirty="0"/>
              <a:t>/12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106675" y="612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q-A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5649" y="140850"/>
            <a:ext cx="7724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noProof="0" dirty="0" err="1"/>
              <a:t>Prezantimi</a:t>
            </a:r>
            <a:r>
              <a:rPr lang="en-US" sz="3300" noProof="0" dirty="0"/>
              <a:t> </a:t>
            </a:r>
            <a:r>
              <a:rPr lang="en-US" sz="3300" noProof="0" dirty="0" err="1"/>
              <a:t>i</a:t>
            </a:r>
            <a:r>
              <a:rPr lang="en-US" sz="3300" noProof="0" dirty="0"/>
              <a:t> </a:t>
            </a:r>
            <a:r>
              <a:rPr lang="en-US" sz="3300" noProof="0" dirty="0" err="1"/>
              <a:t>Planprogramit</a:t>
            </a:r>
            <a:endParaRPr lang="sq-AL" sz="3300" noProof="0" dirty="0"/>
          </a:p>
        </p:txBody>
      </p:sp>
    </p:spTree>
    <p:extLst>
      <p:ext uri="{BB962C8B-B14F-4D97-AF65-F5344CB8AC3E}">
        <p14:creationId xmlns:p14="http://schemas.microsoft.com/office/powerpoint/2010/main" val="289800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650" y="1307592"/>
            <a:ext cx="7724223" cy="49103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308610" indent="-137160">
              <a:buFont typeface="Wingdings" panose="05000000000000000000" pitchFamily="2" charset="2"/>
              <a:buChar char="Ø"/>
              <a:defRPr/>
            </a:lvl2pPr>
            <a:lvl3pPr marL="480060" indent="-137160">
              <a:buFont typeface="Wingdings" panose="05000000000000000000" pitchFamily="2" charset="2"/>
              <a:buChar char="Ø"/>
              <a:defRPr/>
            </a:lvl3pPr>
            <a:lvl4pPr marL="651510" indent="-137160">
              <a:buFont typeface="Wingdings" panose="05000000000000000000" pitchFamily="2" charset="2"/>
              <a:buChar char="Ø"/>
              <a:defRPr/>
            </a:lvl4pPr>
            <a:lvl5pPr marL="822960" indent="-13716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sq-AL" noProof="0" dirty="0" err="1"/>
              <a:t>Click</a:t>
            </a:r>
            <a:r>
              <a:rPr lang="sq-AL" noProof="0" dirty="0"/>
              <a:t> to </a:t>
            </a:r>
            <a:r>
              <a:rPr lang="sq-AL" noProof="0" dirty="0" err="1"/>
              <a:t>edit</a:t>
            </a:r>
            <a:r>
              <a:rPr lang="sq-AL" noProof="0" dirty="0"/>
              <a:t> </a:t>
            </a:r>
            <a:r>
              <a:rPr lang="sq-AL" noProof="0" dirty="0" err="1"/>
              <a:t>Master</a:t>
            </a:r>
            <a:r>
              <a:rPr lang="sq-AL" noProof="0" dirty="0"/>
              <a:t> </a:t>
            </a:r>
            <a:r>
              <a:rPr lang="sq-AL" noProof="0" dirty="0" err="1"/>
              <a:t>text</a:t>
            </a:r>
            <a:r>
              <a:rPr lang="sq-AL" noProof="0" dirty="0"/>
              <a:t> </a:t>
            </a:r>
            <a:r>
              <a:rPr lang="sq-AL" noProof="0" dirty="0" err="1"/>
              <a:t>styles</a:t>
            </a:r>
            <a:endParaRPr lang="sq-AL" noProof="0" dirty="0"/>
          </a:p>
          <a:p>
            <a:pPr lvl="1"/>
            <a:r>
              <a:rPr lang="sq-AL" noProof="0" dirty="0" err="1"/>
              <a:t>Second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2"/>
            <a:r>
              <a:rPr lang="sq-AL" noProof="0" dirty="0" err="1"/>
              <a:t>Third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3"/>
            <a:r>
              <a:rPr lang="sq-AL" noProof="0" dirty="0" err="1"/>
              <a:t>Fourth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4"/>
            <a:r>
              <a:rPr lang="sq-AL" noProof="0" dirty="0" err="1"/>
              <a:t>Fifth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649" y="6422854"/>
            <a:ext cx="138887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FE14247-6844-4469-836C-79FADF16E2FE}" type="datetime1">
              <a:rPr lang="sq-AL" smtClean="0"/>
              <a:pPr/>
              <a:t>15.4.2021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6284" y="6422853"/>
            <a:ext cx="3783330" cy="365125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en-US" dirty="0" err="1"/>
              <a:t>Sisteme</a:t>
            </a:r>
            <a:r>
              <a:rPr lang="en-US" dirty="0"/>
              <a:t> Operative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10175" y="6422852"/>
            <a:ext cx="70969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fld id="{B9B0F2ED-8850-4C00-AA79-D5C881F5DE5F}" type="slidenum">
              <a:rPr lang="en-US" sz="1200" smtClean="0"/>
              <a:pPr/>
              <a:t>‹#›</a:t>
            </a:fld>
            <a:r>
              <a:rPr lang="en-US" sz="1200" dirty="0"/>
              <a:t>/12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106675" y="612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q-A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5649" y="140850"/>
            <a:ext cx="7724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noProof="0" dirty="0" err="1"/>
              <a:t>Prezantimi</a:t>
            </a:r>
            <a:r>
              <a:rPr lang="en-US" sz="3300" noProof="0" dirty="0"/>
              <a:t> </a:t>
            </a:r>
            <a:r>
              <a:rPr lang="en-US" sz="3300" noProof="0" dirty="0" err="1"/>
              <a:t>i</a:t>
            </a:r>
            <a:r>
              <a:rPr lang="en-US" sz="3300" noProof="0" dirty="0"/>
              <a:t> </a:t>
            </a:r>
            <a:r>
              <a:rPr lang="en-US" sz="3300" noProof="0" dirty="0" err="1"/>
              <a:t>Planprogramit</a:t>
            </a:r>
            <a:endParaRPr lang="sq-AL" sz="3300" noProof="0" dirty="0"/>
          </a:p>
        </p:txBody>
      </p:sp>
    </p:spTree>
    <p:extLst>
      <p:ext uri="{BB962C8B-B14F-4D97-AF65-F5344CB8AC3E}">
        <p14:creationId xmlns:p14="http://schemas.microsoft.com/office/powerpoint/2010/main" val="321532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650" y="1307592"/>
            <a:ext cx="7724223" cy="49103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308610" indent="-137160">
              <a:buFont typeface="Wingdings" panose="05000000000000000000" pitchFamily="2" charset="2"/>
              <a:buChar char="Ø"/>
              <a:defRPr/>
            </a:lvl2pPr>
            <a:lvl3pPr marL="480060" indent="-137160">
              <a:buFont typeface="Wingdings" panose="05000000000000000000" pitchFamily="2" charset="2"/>
              <a:buChar char="Ø"/>
              <a:defRPr/>
            </a:lvl3pPr>
            <a:lvl4pPr marL="651510" indent="-137160">
              <a:buFont typeface="Wingdings" panose="05000000000000000000" pitchFamily="2" charset="2"/>
              <a:buChar char="Ø"/>
              <a:defRPr/>
            </a:lvl4pPr>
            <a:lvl5pPr marL="822960" indent="-13716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sq-AL" noProof="0" dirty="0" err="1"/>
              <a:t>Click</a:t>
            </a:r>
            <a:r>
              <a:rPr lang="sq-AL" noProof="0" dirty="0"/>
              <a:t> to </a:t>
            </a:r>
            <a:r>
              <a:rPr lang="sq-AL" noProof="0" dirty="0" err="1"/>
              <a:t>edit</a:t>
            </a:r>
            <a:r>
              <a:rPr lang="sq-AL" noProof="0" dirty="0"/>
              <a:t> </a:t>
            </a:r>
            <a:r>
              <a:rPr lang="sq-AL" noProof="0" dirty="0" err="1"/>
              <a:t>Master</a:t>
            </a:r>
            <a:r>
              <a:rPr lang="sq-AL" noProof="0" dirty="0"/>
              <a:t> </a:t>
            </a:r>
            <a:r>
              <a:rPr lang="sq-AL" noProof="0" dirty="0" err="1"/>
              <a:t>text</a:t>
            </a:r>
            <a:r>
              <a:rPr lang="sq-AL" noProof="0" dirty="0"/>
              <a:t> </a:t>
            </a:r>
            <a:r>
              <a:rPr lang="sq-AL" noProof="0" dirty="0" err="1"/>
              <a:t>styles</a:t>
            </a:r>
            <a:endParaRPr lang="sq-AL" noProof="0" dirty="0"/>
          </a:p>
          <a:p>
            <a:pPr lvl="1"/>
            <a:r>
              <a:rPr lang="sq-AL" noProof="0" dirty="0" err="1"/>
              <a:t>Second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2"/>
            <a:r>
              <a:rPr lang="sq-AL" noProof="0" dirty="0" err="1"/>
              <a:t>Third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3"/>
            <a:r>
              <a:rPr lang="sq-AL" noProof="0" dirty="0" err="1"/>
              <a:t>Fourth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4"/>
            <a:r>
              <a:rPr lang="sq-AL" noProof="0" dirty="0" err="1"/>
              <a:t>Fifth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649" y="6422854"/>
            <a:ext cx="138887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FE14247-6844-4469-836C-79FADF16E2FE}" type="datetime1">
              <a:rPr lang="sq-AL" smtClean="0"/>
              <a:pPr/>
              <a:t>15.4.2021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6284" y="6422853"/>
            <a:ext cx="3783330" cy="365125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en-US" dirty="0" err="1"/>
              <a:t>Sisteme</a:t>
            </a:r>
            <a:r>
              <a:rPr lang="en-US" dirty="0"/>
              <a:t> Operative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10175" y="6422852"/>
            <a:ext cx="70969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fld id="{B9B0F2ED-8850-4C00-AA79-D5C881F5DE5F}" type="slidenum">
              <a:rPr lang="en-US" sz="1200" smtClean="0"/>
              <a:pPr/>
              <a:t>‹#›</a:t>
            </a:fld>
            <a:r>
              <a:rPr lang="en-US" sz="1200" dirty="0"/>
              <a:t>/12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106675" y="612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q-A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5649" y="140850"/>
            <a:ext cx="7724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noProof="0" dirty="0" err="1"/>
              <a:t>Prezantimi</a:t>
            </a:r>
            <a:r>
              <a:rPr lang="en-US" sz="3300" noProof="0" dirty="0"/>
              <a:t> </a:t>
            </a:r>
            <a:r>
              <a:rPr lang="en-US" sz="3300" noProof="0" dirty="0" err="1"/>
              <a:t>i</a:t>
            </a:r>
            <a:r>
              <a:rPr lang="en-US" sz="3300" noProof="0" dirty="0"/>
              <a:t> </a:t>
            </a:r>
            <a:r>
              <a:rPr lang="en-US" sz="3300" noProof="0" dirty="0" err="1"/>
              <a:t>Planprogramit</a:t>
            </a:r>
            <a:endParaRPr lang="sq-AL" sz="3300" noProof="0" dirty="0"/>
          </a:p>
        </p:txBody>
      </p:sp>
    </p:spTree>
    <p:extLst>
      <p:ext uri="{BB962C8B-B14F-4D97-AF65-F5344CB8AC3E}">
        <p14:creationId xmlns:p14="http://schemas.microsoft.com/office/powerpoint/2010/main" val="4283313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650" y="1307592"/>
            <a:ext cx="7724223" cy="49103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308610" indent="-137160">
              <a:buFont typeface="Wingdings" panose="05000000000000000000" pitchFamily="2" charset="2"/>
              <a:buChar char="Ø"/>
              <a:defRPr/>
            </a:lvl2pPr>
            <a:lvl3pPr marL="480060" indent="-137160">
              <a:buFont typeface="Wingdings" panose="05000000000000000000" pitchFamily="2" charset="2"/>
              <a:buChar char="Ø"/>
              <a:defRPr/>
            </a:lvl3pPr>
            <a:lvl4pPr marL="651510" indent="-137160">
              <a:buFont typeface="Wingdings" panose="05000000000000000000" pitchFamily="2" charset="2"/>
              <a:buChar char="Ø"/>
              <a:defRPr/>
            </a:lvl4pPr>
            <a:lvl5pPr marL="822960" indent="-13716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sq-AL" noProof="0" dirty="0" err="1"/>
              <a:t>Click</a:t>
            </a:r>
            <a:r>
              <a:rPr lang="sq-AL" noProof="0" dirty="0"/>
              <a:t> to </a:t>
            </a:r>
            <a:r>
              <a:rPr lang="sq-AL" noProof="0" dirty="0" err="1"/>
              <a:t>edit</a:t>
            </a:r>
            <a:r>
              <a:rPr lang="sq-AL" noProof="0" dirty="0"/>
              <a:t> </a:t>
            </a:r>
            <a:r>
              <a:rPr lang="sq-AL" noProof="0" dirty="0" err="1"/>
              <a:t>Master</a:t>
            </a:r>
            <a:r>
              <a:rPr lang="sq-AL" noProof="0" dirty="0"/>
              <a:t> </a:t>
            </a:r>
            <a:r>
              <a:rPr lang="sq-AL" noProof="0" dirty="0" err="1"/>
              <a:t>text</a:t>
            </a:r>
            <a:r>
              <a:rPr lang="sq-AL" noProof="0" dirty="0"/>
              <a:t> </a:t>
            </a:r>
            <a:r>
              <a:rPr lang="sq-AL" noProof="0" dirty="0" err="1"/>
              <a:t>styles</a:t>
            </a:r>
            <a:endParaRPr lang="sq-AL" noProof="0" dirty="0"/>
          </a:p>
          <a:p>
            <a:pPr lvl="1"/>
            <a:r>
              <a:rPr lang="sq-AL" noProof="0" dirty="0" err="1"/>
              <a:t>Second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2"/>
            <a:r>
              <a:rPr lang="sq-AL" noProof="0" dirty="0" err="1"/>
              <a:t>Third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3"/>
            <a:r>
              <a:rPr lang="sq-AL" noProof="0" dirty="0" err="1"/>
              <a:t>Fourth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4"/>
            <a:r>
              <a:rPr lang="sq-AL" noProof="0" dirty="0" err="1"/>
              <a:t>Fifth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649" y="6422854"/>
            <a:ext cx="138887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FE14247-6844-4469-836C-79FADF16E2FE}" type="datetime1">
              <a:rPr lang="sq-AL" smtClean="0"/>
              <a:pPr/>
              <a:t>15.4.2021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6284" y="6422853"/>
            <a:ext cx="3783330" cy="365125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en-US" dirty="0" err="1"/>
              <a:t>Sisteme</a:t>
            </a:r>
            <a:r>
              <a:rPr lang="en-US" dirty="0"/>
              <a:t> Operative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10175" y="6422852"/>
            <a:ext cx="70969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fld id="{B9B0F2ED-8850-4C00-AA79-D5C881F5DE5F}" type="slidenum">
              <a:rPr lang="en-US" sz="1200" smtClean="0"/>
              <a:pPr/>
              <a:t>‹#›</a:t>
            </a:fld>
            <a:r>
              <a:rPr lang="en-US" sz="1200" dirty="0"/>
              <a:t>/12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106675" y="612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q-A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5649" y="140850"/>
            <a:ext cx="7724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noProof="0" dirty="0" err="1"/>
              <a:t>Prezantimi</a:t>
            </a:r>
            <a:r>
              <a:rPr lang="en-US" sz="3300" noProof="0" dirty="0"/>
              <a:t> </a:t>
            </a:r>
            <a:r>
              <a:rPr lang="en-US" sz="3300" noProof="0" dirty="0" err="1"/>
              <a:t>i</a:t>
            </a:r>
            <a:r>
              <a:rPr lang="en-US" sz="3300" noProof="0" dirty="0"/>
              <a:t> </a:t>
            </a:r>
            <a:r>
              <a:rPr lang="en-US" sz="3300" noProof="0" dirty="0" err="1"/>
              <a:t>Planprogramit</a:t>
            </a:r>
            <a:endParaRPr lang="sq-AL" sz="3300" noProof="0" dirty="0"/>
          </a:p>
        </p:txBody>
      </p:sp>
    </p:spTree>
    <p:extLst>
      <p:ext uri="{BB962C8B-B14F-4D97-AF65-F5344CB8AC3E}">
        <p14:creationId xmlns:p14="http://schemas.microsoft.com/office/powerpoint/2010/main" val="2839765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650" y="1307592"/>
            <a:ext cx="7724223" cy="49103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308610" indent="-137160">
              <a:buFont typeface="Wingdings" panose="05000000000000000000" pitchFamily="2" charset="2"/>
              <a:buChar char="Ø"/>
              <a:defRPr/>
            </a:lvl2pPr>
            <a:lvl3pPr marL="480060" indent="-137160">
              <a:buFont typeface="Wingdings" panose="05000000000000000000" pitchFamily="2" charset="2"/>
              <a:buChar char="Ø"/>
              <a:defRPr/>
            </a:lvl3pPr>
            <a:lvl4pPr marL="651510" indent="-137160">
              <a:buFont typeface="Wingdings" panose="05000000000000000000" pitchFamily="2" charset="2"/>
              <a:buChar char="Ø"/>
              <a:defRPr/>
            </a:lvl4pPr>
            <a:lvl5pPr marL="822960" indent="-13716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sq-AL" noProof="0" dirty="0" err="1"/>
              <a:t>Click</a:t>
            </a:r>
            <a:r>
              <a:rPr lang="sq-AL" noProof="0" dirty="0"/>
              <a:t> to </a:t>
            </a:r>
            <a:r>
              <a:rPr lang="sq-AL" noProof="0" dirty="0" err="1"/>
              <a:t>edit</a:t>
            </a:r>
            <a:r>
              <a:rPr lang="sq-AL" noProof="0" dirty="0"/>
              <a:t> </a:t>
            </a:r>
            <a:r>
              <a:rPr lang="sq-AL" noProof="0" dirty="0" err="1"/>
              <a:t>Master</a:t>
            </a:r>
            <a:r>
              <a:rPr lang="sq-AL" noProof="0" dirty="0"/>
              <a:t> </a:t>
            </a:r>
            <a:r>
              <a:rPr lang="sq-AL" noProof="0" dirty="0" err="1"/>
              <a:t>text</a:t>
            </a:r>
            <a:r>
              <a:rPr lang="sq-AL" noProof="0" dirty="0"/>
              <a:t> </a:t>
            </a:r>
            <a:r>
              <a:rPr lang="sq-AL" noProof="0" dirty="0" err="1"/>
              <a:t>styles</a:t>
            </a:r>
            <a:endParaRPr lang="sq-AL" noProof="0" dirty="0"/>
          </a:p>
          <a:p>
            <a:pPr lvl="1"/>
            <a:r>
              <a:rPr lang="sq-AL" noProof="0" dirty="0" err="1"/>
              <a:t>Second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2"/>
            <a:r>
              <a:rPr lang="sq-AL" noProof="0" dirty="0" err="1"/>
              <a:t>Third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3"/>
            <a:r>
              <a:rPr lang="sq-AL" noProof="0" dirty="0" err="1"/>
              <a:t>Fourth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4"/>
            <a:r>
              <a:rPr lang="sq-AL" noProof="0" dirty="0" err="1"/>
              <a:t>Fifth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649" y="6422854"/>
            <a:ext cx="138887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FE14247-6844-4469-836C-79FADF16E2FE}" type="datetime1">
              <a:rPr lang="sq-AL" smtClean="0"/>
              <a:pPr/>
              <a:t>15.4.2021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6284" y="6422853"/>
            <a:ext cx="3783330" cy="365125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en-US" dirty="0" err="1"/>
              <a:t>Sisteme</a:t>
            </a:r>
            <a:r>
              <a:rPr lang="en-US" dirty="0"/>
              <a:t> Operative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10175" y="6422852"/>
            <a:ext cx="70969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fld id="{B9B0F2ED-8850-4C00-AA79-D5C881F5DE5F}" type="slidenum">
              <a:rPr lang="en-US" sz="1200" smtClean="0"/>
              <a:pPr/>
              <a:t>‹#›</a:t>
            </a:fld>
            <a:r>
              <a:rPr lang="en-US" sz="1200" dirty="0"/>
              <a:t>/12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106675" y="612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q-A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5649" y="140850"/>
            <a:ext cx="7724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noProof="0" dirty="0" err="1"/>
              <a:t>Prezantimi</a:t>
            </a:r>
            <a:r>
              <a:rPr lang="en-US" sz="3300" noProof="0" dirty="0"/>
              <a:t> </a:t>
            </a:r>
            <a:r>
              <a:rPr lang="en-US" sz="3300" noProof="0" dirty="0" err="1"/>
              <a:t>i</a:t>
            </a:r>
            <a:r>
              <a:rPr lang="en-US" sz="3300" noProof="0" dirty="0"/>
              <a:t> </a:t>
            </a:r>
            <a:r>
              <a:rPr lang="en-US" sz="3300" noProof="0" dirty="0" err="1"/>
              <a:t>Planprogramit</a:t>
            </a:r>
            <a:endParaRPr lang="sq-AL" sz="3300" noProof="0" dirty="0"/>
          </a:p>
        </p:txBody>
      </p:sp>
    </p:spTree>
    <p:extLst>
      <p:ext uri="{BB962C8B-B14F-4D97-AF65-F5344CB8AC3E}">
        <p14:creationId xmlns:p14="http://schemas.microsoft.com/office/powerpoint/2010/main" val="2672460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1858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F785276E-E512-431C-9863-60C16073997B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A16CBBBC-832D-4981-B7BE-1E6129BC1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ECCF6664-2599-48D7-AF8C-34B0B9441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5EC98FB-CBB8-449B-A94E-B0B58773A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F334230E-B06E-4011-9947-832BC9534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5BFB58C-5B52-429B-BF7C-2A3DD468A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D3E76B3A-1933-415B-8018-61828BE85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568F85F6-D2B1-49C8-8F26-5A6CD47E8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>
              <a:defRPr/>
            </a:pPr>
            <a:endParaRPr lang="x-none" altLang="x-none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8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40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80730"/>
            <a:ext cx="7781925" cy="4953740"/>
          </a:xfrm>
        </p:spPr>
        <p:txBody>
          <a:bodyPr/>
          <a:lstStyle>
            <a:lvl1pPr>
              <a:defRPr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q-AL" noProof="0" dirty="0" err="1"/>
              <a:t>Click</a:t>
            </a:r>
            <a:r>
              <a:rPr lang="sq-AL" noProof="0" dirty="0"/>
              <a:t> to </a:t>
            </a:r>
            <a:r>
              <a:rPr lang="sq-AL" noProof="0" dirty="0" err="1"/>
              <a:t>edit</a:t>
            </a:r>
            <a:r>
              <a:rPr lang="sq-AL" noProof="0" dirty="0"/>
              <a:t> </a:t>
            </a:r>
            <a:r>
              <a:rPr lang="sq-AL" noProof="0" dirty="0" err="1"/>
              <a:t>Master</a:t>
            </a:r>
            <a:r>
              <a:rPr lang="sq-AL" noProof="0" dirty="0"/>
              <a:t> </a:t>
            </a:r>
            <a:r>
              <a:rPr lang="sq-AL" noProof="0" dirty="0" err="1"/>
              <a:t>text</a:t>
            </a:r>
            <a:r>
              <a:rPr lang="sq-AL" noProof="0" dirty="0"/>
              <a:t> </a:t>
            </a:r>
            <a:r>
              <a:rPr lang="sq-AL" noProof="0" dirty="0" err="1"/>
              <a:t>styles</a:t>
            </a:r>
            <a:endParaRPr lang="sq-AL" noProof="0" dirty="0"/>
          </a:p>
          <a:p>
            <a:pPr lvl="1"/>
            <a:r>
              <a:rPr lang="sq-AL" noProof="0" dirty="0" err="1"/>
              <a:t>Second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2"/>
            <a:r>
              <a:rPr lang="sq-AL" noProof="0" dirty="0" err="1"/>
              <a:t>Third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3"/>
            <a:r>
              <a:rPr lang="sq-AL" noProof="0" dirty="0" err="1"/>
              <a:t>Fourth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4"/>
            <a:r>
              <a:rPr lang="sq-AL" noProof="0" dirty="0" err="1"/>
              <a:t>Fifth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859872" cy="365125"/>
          </a:xfrm>
        </p:spPr>
        <p:txBody>
          <a:bodyPr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67EC09-C69E-41E5-A146-3FB7F7D626CC}" type="datetime1">
              <a:rPr lang="en-US" smtClean="0"/>
              <a:t>15/4/2021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59075" y="6356350"/>
            <a:ext cx="3625850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5563" y="6356350"/>
            <a:ext cx="2338942" cy="365125"/>
          </a:xfrm>
        </p:spPr>
        <p:txBody>
          <a:bodyPr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48FB08-4681-45EF-99EA-DDD363053105}" type="slidenum">
              <a:rPr lang="sq-AL"/>
              <a:pPr>
                <a:defRPr/>
              </a:pPr>
              <a:t>‹#›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206287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5954"/>
            <a:ext cx="4387850" cy="5058516"/>
          </a:xfrm>
        </p:spPr>
        <p:txBody>
          <a:bodyPr/>
          <a:lstStyle>
            <a:lvl1pPr>
              <a:defRPr sz="280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075954"/>
            <a:ext cx="4038600" cy="5058516"/>
          </a:xfrm>
        </p:spPr>
        <p:txBody>
          <a:bodyPr/>
          <a:lstStyle>
            <a:lvl1pPr>
              <a:defRPr sz="280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49"/>
            <a:ext cx="1975282" cy="365125"/>
          </a:xfrm>
        </p:spPr>
        <p:txBody>
          <a:bodyPr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ECB071-ACDB-4E54-B0F6-1A68B75078EF}" type="datetime1">
              <a:rPr lang="en-US" smtClean="0"/>
              <a:t>15/4/2021</a:t>
            </a:fld>
            <a:endParaRPr lang="sq-AL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59075" y="6356349"/>
            <a:ext cx="3625850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2488" y="6356350"/>
            <a:ext cx="1833562" cy="365125"/>
          </a:xfrm>
        </p:spPr>
        <p:txBody>
          <a:bodyPr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48FB08-4681-45EF-99EA-DDD363053105}" type="slidenum">
              <a:rPr lang="sq-AL"/>
              <a:pPr>
                <a:defRPr/>
              </a:pPr>
              <a:t>‹#›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220684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62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650" y="1307592"/>
            <a:ext cx="7724223" cy="49103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308610" indent="-137160">
              <a:buFont typeface="Wingdings" panose="05000000000000000000" pitchFamily="2" charset="2"/>
              <a:buChar char="Ø"/>
              <a:defRPr/>
            </a:lvl2pPr>
            <a:lvl3pPr marL="480060" indent="-137160">
              <a:buFont typeface="Wingdings" panose="05000000000000000000" pitchFamily="2" charset="2"/>
              <a:buChar char="Ø"/>
              <a:defRPr/>
            </a:lvl3pPr>
            <a:lvl4pPr marL="651510" indent="-137160">
              <a:buFont typeface="Wingdings" panose="05000000000000000000" pitchFamily="2" charset="2"/>
              <a:buChar char="Ø"/>
              <a:defRPr/>
            </a:lvl4pPr>
            <a:lvl5pPr marL="822960" indent="-13716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sq-AL" noProof="0" dirty="0" err="1"/>
              <a:t>Click</a:t>
            </a:r>
            <a:r>
              <a:rPr lang="sq-AL" noProof="0" dirty="0"/>
              <a:t> to </a:t>
            </a:r>
            <a:r>
              <a:rPr lang="sq-AL" noProof="0" dirty="0" err="1"/>
              <a:t>edit</a:t>
            </a:r>
            <a:r>
              <a:rPr lang="sq-AL" noProof="0" dirty="0"/>
              <a:t> </a:t>
            </a:r>
            <a:r>
              <a:rPr lang="sq-AL" noProof="0" dirty="0" err="1"/>
              <a:t>Master</a:t>
            </a:r>
            <a:r>
              <a:rPr lang="sq-AL" noProof="0" dirty="0"/>
              <a:t> </a:t>
            </a:r>
            <a:r>
              <a:rPr lang="sq-AL" noProof="0" dirty="0" err="1"/>
              <a:t>text</a:t>
            </a:r>
            <a:r>
              <a:rPr lang="sq-AL" noProof="0" dirty="0"/>
              <a:t> </a:t>
            </a:r>
            <a:r>
              <a:rPr lang="sq-AL" noProof="0" dirty="0" err="1"/>
              <a:t>styles</a:t>
            </a:r>
            <a:endParaRPr lang="sq-AL" noProof="0" dirty="0"/>
          </a:p>
          <a:p>
            <a:pPr lvl="1"/>
            <a:r>
              <a:rPr lang="sq-AL" noProof="0" dirty="0" err="1"/>
              <a:t>Second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2"/>
            <a:r>
              <a:rPr lang="sq-AL" noProof="0" dirty="0" err="1"/>
              <a:t>Third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3"/>
            <a:r>
              <a:rPr lang="sq-AL" noProof="0" dirty="0" err="1"/>
              <a:t>Fourth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4"/>
            <a:r>
              <a:rPr lang="sq-AL" noProof="0" dirty="0" err="1"/>
              <a:t>Fifth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649" y="6422854"/>
            <a:ext cx="138887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FE14247-6844-4469-836C-79FADF16E2FE}" type="datetime1">
              <a:rPr lang="sq-AL" smtClean="0"/>
              <a:pPr/>
              <a:t>15.4.2021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6284" y="6422853"/>
            <a:ext cx="3783330" cy="365125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en-US" dirty="0" err="1"/>
              <a:t>Sisteme</a:t>
            </a:r>
            <a:r>
              <a:rPr lang="en-US" dirty="0"/>
              <a:t> Operative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10175" y="6422852"/>
            <a:ext cx="70969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fld id="{B9B0F2ED-8850-4C00-AA79-D5C881F5DE5F}" type="slidenum">
              <a:rPr lang="en-US" sz="1200" smtClean="0"/>
              <a:pPr/>
              <a:t>‹#›</a:t>
            </a:fld>
            <a:r>
              <a:rPr lang="en-US" sz="1200" dirty="0"/>
              <a:t>/12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106675" y="612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q-A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5649" y="140850"/>
            <a:ext cx="7724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noProof="0" dirty="0" err="1"/>
              <a:t>Prezantimi</a:t>
            </a:r>
            <a:r>
              <a:rPr lang="en-US" sz="3300" noProof="0" dirty="0"/>
              <a:t> </a:t>
            </a:r>
            <a:r>
              <a:rPr lang="en-US" sz="3300" noProof="0" dirty="0" err="1"/>
              <a:t>i</a:t>
            </a:r>
            <a:r>
              <a:rPr lang="en-US" sz="3300" noProof="0" dirty="0"/>
              <a:t> </a:t>
            </a:r>
            <a:r>
              <a:rPr lang="en-US" sz="3300" noProof="0" dirty="0" err="1"/>
              <a:t>Planprogramit</a:t>
            </a:r>
            <a:endParaRPr lang="sq-AL" sz="3300" noProof="0" dirty="0"/>
          </a:p>
        </p:txBody>
      </p:sp>
    </p:spTree>
    <p:extLst>
      <p:ext uri="{BB962C8B-B14F-4D97-AF65-F5344CB8AC3E}">
        <p14:creationId xmlns:p14="http://schemas.microsoft.com/office/powerpoint/2010/main" val="358552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650" y="1307592"/>
            <a:ext cx="7724223" cy="49103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308610" indent="-137160">
              <a:buFont typeface="Wingdings" panose="05000000000000000000" pitchFamily="2" charset="2"/>
              <a:buChar char="Ø"/>
              <a:defRPr/>
            </a:lvl2pPr>
            <a:lvl3pPr marL="480060" indent="-137160">
              <a:buFont typeface="Wingdings" panose="05000000000000000000" pitchFamily="2" charset="2"/>
              <a:buChar char="Ø"/>
              <a:defRPr/>
            </a:lvl3pPr>
            <a:lvl4pPr marL="651510" indent="-137160">
              <a:buFont typeface="Wingdings" panose="05000000000000000000" pitchFamily="2" charset="2"/>
              <a:buChar char="Ø"/>
              <a:defRPr/>
            </a:lvl4pPr>
            <a:lvl5pPr marL="822960" indent="-13716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sq-AL" noProof="0" dirty="0" err="1"/>
              <a:t>Click</a:t>
            </a:r>
            <a:r>
              <a:rPr lang="sq-AL" noProof="0" dirty="0"/>
              <a:t> to </a:t>
            </a:r>
            <a:r>
              <a:rPr lang="sq-AL" noProof="0" dirty="0" err="1"/>
              <a:t>edit</a:t>
            </a:r>
            <a:r>
              <a:rPr lang="sq-AL" noProof="0" dirty="0"/>
              <a:t> </a:t>
            </a:r>
            <a:r>
              <a:rPr lang="sq-AL" noProof="0" dirty="0" err="1"/>
              <a:t>Master</a:t>
            </a:r>
            <a:r>
              <a:rPr lang="sq-AL" noProof="0" dirty="0"/>
              <a:t> </a:t>
            </a:r>
            <a:r>
              <a:rPr lang="sq-AL" noProof="0" dirty="0" err="1"/>
              <a:t>text</a:t>
            </a:r>
            <a:r>
              <a:rPr lang="sq-AL" noProof="0" dirty="0"/>
              <a:t> </a:t>
            </a:r>
            <a:r>
              <a:rPr lang="sq-AL" noProof="0" dirty="0" err="1"/>
              <a:t>styles</a:t>
            </a:r>
            <a:endParaRPr lang="sq-AL" noProof="0" dirty="0"/>
          </a:p>
          <a:p>
            <a:pPr lvl="1"/>
            <a:r>
              <a:rPr lang="sq-AL" noProof="0" dirty="0" err="1"/>
              <a:t>Second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2"/>
            <a:r>
              <a:rPr lang="sq-AL" noProof="0" dirty="0" err="1"/>
              <a:t>Third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3"/>
            <a:r>
              <a:rPr lang="sq-AL" noProof="0" dirty="0" err="1"/>
              <a:t>Fourth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4"/>
            <a:r>
              <a:rPr lang="sq-AL" noProof="0" dirty="0" err="1"/>
              <a:t>Fifth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649" y="6422854"/>
            <a:ext cx="138887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FE14247-6844-4469-836C-79FADF16E2FE}" type="datetime1">
              <a:rPr lang="sq-AL" smtClean="0"/>
              <a:pPr/>
              <a:t>15.4.2021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6284" y="6422853"/>
            <a:ext cx="3783330" cy="365125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en-US" dirty="0" err="1"/>
              <a:t>Sisteme</a:t>
            </a:r>
            <a:r>
              <a:rPr lang="en-US" dirty="0"/>
              <a:t> Operative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10175" y="6422852"/>
            <a:ext cx="70969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fld id="{B9B0F2ED-8850-4C00-AA79-D5C881F5DE5F}" type="slidenum">
              <a:rPr lang="en-US" sz="1200" smtClean="0"/>
              <a:pPr/>
              <a:t>‹#›</a:t>
            </a:fld>
            <a:r>
              <a:rPr lang="en-US" sz="1200" dirty="0"/>
              <a:t>/12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106675" y="612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q-A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5649" y="140850"/>
            <a:ext cx="7724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noProof="0" dirty="0" err="1"/>
              <a:t>Prezantimi</a:t>
            </a:r>
            <a:r>
              <a:rPr lang="en-US" sz="3300" noProof="0" dirty="0"/>
              <a:t> </a:t>
            </a:r>
            <a:r>
              <a:rPr lang="en-US" sz="3300" noProof="0" dirty="0" err="1"/>
              <a:t>i</a:t>
            </a:r>
            <a:r>
              <a:rPr lang="en-US" sz="3300" noProof="0" dirty="0"/>
              <a:t> </a:t>
            </a:r>
            <a:r>
              <a:rPr lang="en-US" sz="3300" noProof="0" dirty="0" err="1"/>
              <a:t>Planprogramit</a:t>
            </a:r>
            <a:endParaRPr lang="sq-AL" sz="3300" noProof="0" dirty="0"/>
          </a:p>
        </p:txBody>
      </p:sp>
    </p:spTree>
    <p:extLst>
      <p:ext uri="{BB962C8B-B14F-4D97-AF65-F5344CB8AC3E}">
        <p14:creationId xmlns:p14="http://schemas.microsoft.com/office/powerpoint/2010/main" val="153053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650" y="1307592"/>
            <a:ext cx="7724223" cy="49103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308610" indent="-137160">
              <a:buFont typeface="Wingdings" panose="05000000000000000000" pitchFamily="2" charset="2"/>
              <a:buChar char="Ø"/>
              <a:defRPr/>
            </a:lvl2pPr>
            <a:lvl3pPr marL="480060" indent="-137160">
              <a:buFont typeface="Wingdings" panose="05000000000000000000" pitchFamily="2" charset="2"/>
              <a:buChar char="Ø"/>
              <a:defRPr/>
            </a:lvl3pPr>
            <a:lvl4pPr marL="651510" indent="-137160">
              <a:buFont typeface="Wingdings" panose="05000000000000000000" pitchFamily="2" charset="2"/>
              <a:buChar char="Ø"/>
              <a:defRPr/>
            </a:lvl4pPr>
            <a:lvl5pPr marL="822960" indent="-13716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sq-AL" noProof="0" dirty="0" err="1"/>
              <a:t>Click</a:t>
            </a:r>
            <a:r>
              <a:rPr lang="sq-AL" noProof="0" dirty="0"/>
              <a:t> to </a:t>
            </a:r>
            <a:r>
              <a:rPr lang="sq-AL" noProof="0" dirty="0" err="1"/>
              <a:t>edit</a:t>
            </a:r>
            <a:r>
              <a:rPr lang="sq-AL" noProof="0" dirty="0"/>
              <a:t> </a:t>
            </a:r>
            <a:r>
              <a:rPr lang="sq-AL" noProof="0" dirty="0" err="1"/>
              <a:t>Master</a:t>
            </a:r>
            <a:r>
              <a:rPr lang="sq-AL" noProof="0" dirty="0"/>
              <a:t> </a:t>
            </a:r>
            <a:r>
              <a:rPr lang="sq-AL" noProof="0" dirty="0" err="1"/>
              <a:t>text</a:t>
            </a:r>
            <a:r>
              <a:rPr lang="sq-AL" noProof="0" dirty="0"/>
              <a:t> </a:t>
            </a:r>
            <a:r>
              <a:rPr lang="sq-AL" noProof="0" dirty="0" err="1"/>
              <a:t>styles</a:t>
            </a:r>
            <a:endParaRPr lang="sq-AL" noProof="0" dirty="0"/>
          </a:p>
          <a:p>
            <a:pPr lvl="1"/>
            <a:r>
              <a:rPr lang="sq-AL" noProof="0" dirty="0" err="1"/>
              <a:t>Second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2"/>
            <a:r>
              <a:rPr lang="sq-AL" noProof="0" dirty="0" err="1"/>
              <a:t>Third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3"/>
            <a:r>
              <a:rPr lang="sq-AL" noProof="0" dirty="0" err="1"/>
              <a:t>Fourth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4"/>
            <a:r>
              <a:rPr lang="sq-AL" noProof="0" dirty="0" err="1"/>
              <a:t>Fifth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649" y="6422854"/>
            <a:ext cx="138887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FE14247-6844-4469-836C-79FADF16E2FE}" type="datetime1">
              <a:rPr lang="sq-AL" smtClean="0"/>
              <a:pPr/>
              <a:t>15.4.2021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6284" y="6422853"/>
            <a:ext cx="3783330" cy="365125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en-US" dirty="0" err="1"/>
              <a:t>Sisteme</a:t>
            </a:r>
            <a:r>
              <a:rPr lang="en-US" dirty="0"/>
              <a:t> Operative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10175" y="6422852"/>
            <a:ext cx="70969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fld id="{B9B0F2ED-8850-4C00-AA79-D5C881F5DE5F}" type="slidenum">
              <a:rPr lang="en-US" sz="1200" smtClean="0"/>
              <a:pPr/>
              <a:t>‹#›</a:t>
            </a:fld>
            <a:r>
              <a:rPr lang="en-US" sz="1200" dirty="0"/>
              <a:t>/12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106675" y="612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q-A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5649" y="140850"/>
            <a:ext cx="7724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noProof="0" dirty="0" err="1"/>
              <a:t>Prezantimi</a:t>
            </a:r>
            <a:r>
              <a:rPr lang="en-US" sz="3300" noProof="0" dirty="0"/>
              <a:t> </a:t>
            </a:r>
            <a:r>
              <a:rPr lang="en-US" sz="3300" noProof="0" dirty="0" err="1"/>
              <a:t>i</a:t>
            </a:r>
            <a:r>
              <a:rPr lang="en-US" sz="3300" noProof="0" dirty="0"/>
              <a:t> </a:t>
            </a:r>
            <a:r>
              <a:rPr lang="en-US" sz="3300" noProof="0" dirty="0" err="1"/>
              <a:t>Planprogramit</a:t>
            </a:r>
            <a:endParaRPr lang="sq-AL" sz="3300" noProof="0" dirty="0"/>
          </a:p>
        </p:txBody>
      </p:sp>
    </p:spTree>
    <p:extLst>
      <p:ext uri="{BB962C8B-B14F-4D97-AF65-F5344CB8AC3E}">
        <p14:creationId xmlns:p14="http://schemas.microsoft.com/office/powerpoint/2010/main" val="222275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650" y="1307592"/>
            <a:ext cx="7724223" cy="49103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308610" indent="-137160">
              <a:buFont typeface="Wingdings" panose="05000000000000000000" pitchFamily="2" charset="2"/>
              <a:buChar char="Ø"/>
              <a:defRPr/>
            </a:lvl2pPr>
            <a:lvl3pPr marL="480060" indent="-137160">
              <a:buFont typeface="Wingdings" panose="05000000000000000000" pitchFamily="2" charset="2"/>
              <a:buChar char="Ø"/>
              <a:defRPr/>
            </a:lvl3pPr>
            <a:lvl4pPr marL="651510" indent="-137160">
              <a:buFont typeface="Wingdings" panose="05000000000000000000" pitchFamily="2" charset="2"/>
              <a:buChar char="Ø"/>
              <a:defRPr/>
            </a:lvl4pPr>
            <a:lvl5pPr marL="822960" indent="-13716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sq-AL" noProof="0" dirty="0" err="1"/>
              <a:t>Click</a:t>
            </a:r>
            <a:r>
              <a:rPr lang="sq-AL" noProof="0" dirty="0"/>
              <a:t> to </a:t>
            </a:r>
            <a:r>
              <a:rPr lang="sq-AL" noProof="0" dirty="0" err="1"/>
              <a:t>edit</a:t>
            </a:r>
            <a:r>
              <a:rPr lang="sq-AL" noProof="0" dirty="0"/>
              <a:t> </a:t>
            </a:r>
            <a:r>
              <a:rPr lang="sq-AL" noProof="0" dirty="0" err="1"/>
              <a:t>Master</a:t>
            </a:r>
            <a:r>
              <a:rPr lang="sq-AL" noProof="0" dirty="0"/>
              <a:t> </a:t>
            </a:r>
            <a:r>
              <a:rPr lang="sq-AL" noProof="0" dirty="0" err="1"/>
              <a:t>text</a:t>
            </a:r>
            <a:r>
              <a:rPr lang="sq-AL" noProof="0" dirty="0"/>
              <a:t> </a:t>
            </a:r>
            <a:r>
              <a:rPr lang="sq-AL" noProof="0" dirty="0" err="1"/>
              <a:t>styles</a:t>
            </a:r>
            <a:endParaRPr lang="sq-AL" noProof="0" dirty="0"/>
          </a:p>
          <a:p>
            <a:pPr lvl="1"/>
            <a:r>
              <a:rPr lang="sq-AL" noProof="0" dirty="0" err="1"/>
              <a:t>Second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2"/>
            <a:r>
              <a:rPr lang="sq-AL" noProof="0" dirty="0" err="1"/>
              <a:t>Third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3"/>
            <a:r>
              <a:rPr lang="sq-AL" noProof="0" dirty="0" err="1"/>
              <a:t>Fourth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4"/>
            <a:r>
              <a:rPr lang="sq-AL" noProof="0" dirty="0" err="1"/>
              <a:t>Fifth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649" y="6422854"/>
            <a:ext cx="138887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FE14247-6844-4469-836C-79FADF16E2FE}" type="datetime1">
              <a:rPr lang="sq-AL" smtClean="0"/>
              <a:pPr/>
              <a:t>15.4.2021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6284" y="6422853"/>
            <a:ext cx="3783330" cy="365125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en-US" dirty="0" err="1"/>
              <a:t>Sisteme</a:t>
            </a:r>
            <a:r>
              <a:rPr lang="en-US" dirty="0"/>
              <a:t> Operative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10175" y="6422852"/>
            <a:ext cx="70969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fld id="{B9B0F2ED-8850-4C00-AA79-D5C881F5DE5F}" type="slidenum">
              <a:rPr lang="en-US" sz="1200" smtClean="0"/>
              <a:pPr/>
              <a:t>‹#›</a:t>
            </a:fld>
            <a:r>
              <a:rPr lang="en-US" sz="1200" dirty="0"/>
              <a:t>/12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106675" y="612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q-A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5649" y="140850"/>
            <a:ext cx="7724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noProof="0" dirty="0" err="1"/>
              <a:t>Prezantimi</a:t>
            </a:r>
            <a:r>
              <a:rPr lang="en-US" sz="3300" noProof="0" dirty="0"/>
              <a:t> </a:t>
            </a:r>
            <a:r>
              <a:rPr lang="en-US" sz="3300" noProof="0" dirty="0" err="1"/>
              <a:t>i</a:t>
            </a:r>
            <a:r>
              <a:rPr lang="en-US" sz="3300" noProof="0" dirty="0"/>
              <a:t> </a:t>
            </a:r>
            <a:r>
              <a:rPr lang="en-US" sz="3300" noProof="0" dirty="0" err="1"/>
              <a:t>Planprogramit</a:t>
            </a:r>
            <a:endParaRPr lang="sq-AL" sz="3300" noProof="0" dirty="0"/>
          </a:p>
        </p:txBody>
      </p:sp>
    </p:spTree>
    <p:extLst>
      <p:ext uri="{BB962C8B-B14F-4D97-AF65-F5344CB8AC3E}">
        <p14:creationId xmlns:p14="http://schemas.microsoft.com/office/powerpoint/2010/main" val="396703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650" y="1307592"/>
            <a:ext cx="7724223" cy="49103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308610" indent="-137160">
              <a:buFont typeface="Wingdings" panose="05000000000000000000" pitchFamily="2" charset="2"/>
              <a:buChar char="Ø"/>
              <a:defRPr/>
            </a:lvl2pPr>
            <a:lvl3pPr marL="480060" indent="-137160">
              <a:buFont typeface="Wingdings" panose="05000000000000000000" pitchFamily="2" charset="2"/>
              <a:buChar char="Ø"/>
              <a:defRPr/>
            </a:lvl3pPr>
            <a:lvl4pPr marL="651510" indent="-137160">
              <a:buFont typeface="Wingdings" panose="05000000000000000000" pitchFamily="2" charset="2"/>
              <a:buChar char="Ø"/>
              <a:defRPr/>
            </a:lvl4pPr>
            <a:lvl5pPr marL="822960" indent="-13716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sq-AL" noProof="0" dirty="0" err="1"/>
              <a:t>Click</a:t>
            </a:r>
            <a:r>
              <a:rPr lang="sq-AL" noProof="0" dirty="0"/>
              <a:t> to </a:t>
            </a:r>
            <a:r>
              <a:rPr lang="sq-AL" noProof="0" dirty="0" err="1"/>
              <a:t>edit</a:t>
            </a:r>
            <a:r>
              <a:rPr lang="sq-AL" noProof="0" dirty="0"/>
              <a:t> </a:t>
            </a:r>
            <a:r>
              <a:rPr lang="sq-AL" noProof="0" dirty="0" err="1"/>
              <a:t>Master</a:t>
            </a:r>
            <a:r>
              <a:rPr lang="sq-AL" noProof="0" dirty="0"/>
              <a:t> </a:t>
            </a:r>
            <a:r>
              <a:rPr lang="sq-AL" noProof="0" dirty="0" err="1"/>
              <a:t>text</a:t>
            </a:r>
            <a:r>
              <a:rPr lang="sq-AL" noProof="0" dirty="0"/>
              <a:t> </a:t>
            </a:r>
            <a:r>
              <a:rPr lang="sq-AL" noProof="0" dirty="0" err="1"/>
              <a:t>styles</a:t>
            </a:r>
            <a:endParaRPr lang="sq-AL" noProof="0" dirty="0"/>
          </a:p>
          <a:p>
            <a:pPr lvl="1"/>
            <a:r>
              <a:rPr lang="sq-AL" noProof="0" dirty="0" err="1"/>
              <a:t>Second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2"/>
            <a:r>
              <a:rPr lang="sq-AL" noProof="0" dirty="0" err="1"/>
              <a:t>Third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3"/>
            <a:r>
              <a:rPr lang="sq-AL" noProof="0" dirty="0" err="1"/>
              <a:t>Fourth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4"/>
            <a:r>
              <a:rPr lang="sq-AL" noProof="0" dirty="0" err="1"/>
              <a:t>Fifth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649" y="6422854"/>
            <a:ext cx="138887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FE14247-6844-4469-836C-79FADF16E2FE}" type="datetime1">
              <a:rPr lang="sq-AL" smtClean="0"/>
              <a:pPr/>
              <a:t>15.4.2021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6284" y="6422853"/>
            <a:ext cx="3783330" cy="365125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en-US" dirty="0" err="1"/>
              <a:t>Sisteme</a:t>
            </a:r>
            <a:r>
              <a:rPr lang="en-US" dirty="0"/>
              <a:t> Operative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10175" y="6422852"/>
            <a:ext cx="70969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fld id="{B9B0F2ED-8850-4C00-AA79-D5C881F5DE5F}" type="slidenum">
              <a:rPr lang="en-US" sz="1200" smtClean="0"/>
              <a:pPr/>
              <a:t>‹#›</a:t>
            </a:fld>
            <a:r>
              <a:rPr lang="en-US" sz="1200" dirty="0"/>
              <a:t>/12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106675" y="612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q-A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5649" y="140850"/>
            <a:ext cx="7724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noProof="0" dirty="0" err="1"/>
              <a:t>Prezantimi</a:t>
            </a:r>
            <a:r>
              <a:rPr lang="en-US" sz="3300" noProof="0" dirty="0"/>
              <a:t> </a:t>
            </a:r>
            <a:r>
              <a:rPr lang="en-US" sz="3300" noProof="0" dirty="0" err="1"/>
              <a:t>i</a:t>
            </a:r>
            <a:r>
              <a:rPr lang="en-US" sz="3300" noProof="0" dirty="0"/>
              <a:t> </a:t>
            </a:r>
            <a:r>
              <a:rPr lang="en-US" sz="3300" noProof="0" dirty="0" err="1"/>
              <a:t>Planprogramit</a:t>
            </a:r>
            <a:endParaRPr lang="sq-AL" sz="3300" noProof="0" dirty="0"/>
          </a:p>
        </p:txBody>
      </p:sp>
    </p:spTree>
    <p:extLst>
      <p:ext uri="{BB962C8B-B14F-4D97-AF65-F5344CB8AC3E}">
        <p14:creationId xmlns:p14="http://schemas.microsoft.com/office/powerpoint/2010/main" val="225341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77819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q-AL" altLang="en-US" noProof="0" dirty="0" err="1"/>
              <a:t>Click</a:t>
            </a:r>
            <a:r>
              <a:rPr lang="sq-AL" altLang="en-US" noProof="0" dirty="0"/>
              <a:t> to </a:t>
            </a:r>
            <a:r>
              <a:rPr lang="sq-AL" altLang="en-US" noProof="0" dirty="0" err="1"/>
              <a:t>edit</a:t>
            </a:r>
            <a:r>
              <a:rPr lang="sq-AL" altLang="en-US" noProof="0" dirty="0"/>
              <a:t> </a:t>
            </a:r>
            <a:r>
              <a:rPr lang="sq-AL" altLang="en-US" noProof="0" dirty="0" err="1"/>
              <a:t>Master</a:t>
            </a:r>
            <a:r>
              <a:rPr lang="sq-AL" altLang="en-US" noProof="0" dirty="0"/>
              <a:t> </a:t>
            </a:r>
            <a:r>
              <a:rPr lang="sq-AL" altLang="en-US" noProof="0" dirty="0" err="1"/>
              <a:t>title</a:t>
            </a:r>
            <a:r>
              <a:rPr lang="sq-AL" altLang="en-US" noProof="0" dirty="0"/>
              <a:t> </a:t>
            </a:r>
            <a:r>
              <a:rPr lang="sq-AL" altLang="en-US" noProof="0" dirty="0" err="1"/>
              <a:t>style</a:t>
            </a:r>
            <a:endParaRPr lang="sq-AL" altLang="en-US" noProof="0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31888"/>
            <a:ext cx="7781925" cy="505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q-AL" altLang="en-US" noProof="0" dirty="0" err="1"/>
              <a:t>Click</a:t>
            </a:r>
            <a:r>
              <a:rPr lang="sq-AL" altLang="en-US" noProof="0" dirty="0"/>
              <a:t> to </a:t>
            </a:r>
            <a:r>
              <a:rPr lang="sq-AL" altLang="en-US" noProof="0" dirty="0" err="1"/>
              <a:t>edit</a:t>
            </a:r>
            <a:r>
              <a:rPr lang="sq-AL" altLang="en-US" noProof="0" dirty="0"/>
              <a:t> </a:t>
            </a:r>
            <a:r>
              <a:rPr lang="sq-AL" altLang="en-US" noProof="0" dirty="0" err="1"/>
              <a:t>Master</a:t>
            </a:r>
            <a:r>
              <a:rPr lang="sq-AL" altLang="en-US" noProof="0" dirty="0"/>
              <a:t> </a:t>
            </a:r>
            <a:r>
              <a:rPr lang="sq-AL" altLang="en-US" noProof="0" dirty="0" err="1"/>
              <a:t>text</a:t>
            </a:r>
            <a:r>
              <a:rPr lang="sq-AL" altLang="en-US" noProof="0" dirty="0"/>
              <a:t> </a:t>
            </a:r>
            <a:r>
              <a:rPr lang="sq-AL" altLang="en-US" noProof="0" dirty="0" err="1"/>
              <a:t>styles</a:t>
            </a:r>
            <a:endParaRPr lang="sq-AL" altLang="en-US" noProof="0" dirty="0"/>
          </a:p>
          <a:p>
            <a:pPr lvl="1"/>
            <a:r>
              <a:rPr lang="sq-AL" altLang="en-US" noProof="0" dirty="0" err="1"/>
              <a:t>Second</a:t>
            </a:r>
            <a:r>
              <a:rPr lang="sq-AL" altLang="en-US" noProof="0" dirty="0"/>
              <a:t> </a:t>
            </a:r>
            <a:r>
              <a:rPr lang="sq-AL" altLang="en-US" noProof="0" dirty="0" err="1"/>
              <a:t>level</a:t>
            </a:r>
            <a:endParaRPr lang="sq-AL" altLang="en-US" noProof="0" dirty="0"/>
          </a:p>
          <a:p>
            <a:pPr lvl="2"/>
            <a:r>
              <a:rPr lang="sq-AL" altLang="en-US" noProof="0" dirty="0" err="1"/>
              <a:t>Third</a:t>
            </a:r>
            <a:r>
              <a:rPr lang="sq-AL" altLang="en-US" noProof="0" dirty="0"/>
              <a:t> </a:t>
            </a:r>
            <a:r>
              <a:rPr lang="sq-AL" altLang="en-US" noProof="0" dirty="0" err="1"/>
              <a:t>level</a:t>
            </a:r>
            <a:endParaRPr lang="sq-AL" altLang="en-US" noProof="0" dirty="0"/>
          </a:p>
          <a:p>
            <a:pPr lvl="3"/>
            <a:r>
              <a:rPr lang="sq-AL" altLang="en-US" noProof="0" dirty="0" err="1"/>
              <a:t>Fourth</a:t>
            </a:r>
            <a:r>
              <a:rPr lang="sq-AL" altLang="en-US" noProof="0" dirty="0"/>
              <a:t> </a:t>
            </a:r>
            <a:r>
              <a:rPr lang="sq-AL" altLang="en-US" noProof="0" dirty="0" err="1"/>
              <a:t>level</a:t>
            </a:r>
            <a:endParaRPr lang="sq-AL" altLang="en-US" noProof="0" dirty="0"/>
          </a:p>
          <a:p>
            <a:pPr lvl="4"/>
            <a:r>
              <a:rPr lang="sq-AL" altLang="en-US" noProof="0" dirty="0" err="1"/>
              <a:t>Fifth</a:t>
            </a:r>
            <a:r>
              <a:rPr lang="sq-AL" altLang="en-US" noProof="0" dirty="0"/>
              <a:t> </a:t>
            </a:r>
            <a:r>
              <a:rPr lang="sq-AL" altLang="en-US" noProof="0" dirty="0" err="1"/>
              <a:t>level</a:t>
            </a:r>
            <a:endParaRPr lang="sq-AL" altLang="en-US" noProof="0" dirty="0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24408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 flipV="1">
            <a:off x="457200" y="854075"/>
            <a:ext cx="7781925" cy="6350"/>
          </a:xfrm>
          <a:prstGeom prst="line">
            <a:avLst/>
          </a:prstGeom>
          <a:noFill/>
          <a:ln w="19050">
            <a:solidFill>
              <a:srgbClr val="24408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24408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1032" name="Picture 12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 bwMode="auto">
          <a:xfrm>
            <a:off x="8239125" y="35718"/>
            <a:ext cx="7889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21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A6C60EB-116B-4150-959A-20AA0325FF57}" type="datetime1">
              <a:rPr lang="en-US" smtClean="0"/>
              <a:t>15/4/2021</a:t>
            </a:fld>
            <a:endParaRPr lang="sq-AL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437" y="6356350"/>
            <a:ext cx="2905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Sisteme</a:t>
            </a:r>
            <a:r>
              <a:rPr lang="en-US" dirty="0"/>
              <a:t> Operative</a:t>
            </a:r>
            <a:endParaRPr lang="sq-AL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8559" y="6356349"/>
            <a:ext cx="2449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F146F42-DC5F-4893-ABED-FF58ABDBC945}" type="slidenum">
              <a:rPr lang="sq-AL"/>
              <a:pPr>
                <a:defRPr/>
              </a:pPr>
              <a:t>‹#›</a:t>
            </a:fld>
            <a:endParaRPr lang="sq-A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  <p:sldLayoutId id="2147483997" r:id="rId1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44082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90000"/>
        <a:buFont typeface="Wingdings" panose="05000000000000000000" pitchFamily="2" charset="2"/>
        <a:buChar char="Ø"/>
        <a:defRPr kumimoji="1">
          <a:solidFill>
            <a:srgbClr val="244082"/>
          </a:solidFill>
          <a:latin typeface="+mj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80000"/>
        <a:buFont typeface="Wingdings" panose="05000000000000000000" pitchFamily="2" charset="2"/>
        <a:buChar char="q"/>
        <a:defRPr kumimoji="1">
          <a:solidFill>
            <a:srgbClr val="244082"/>
          </a:solidFill>
          <a:latin typeface="+mj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75000"/>
        <a:buFont typeface="Wingdings" panose="05000000000000000000" pitchFamily="2" charset="2"/>
        <a:buChar char="§"/>
        <a:defRPr kumimoji="1">
          <a:solidFill>
            <a:srgbClr val="244082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75000"/>
        <a:buFont typeface="Wingdings" panose="05000000000000000000" pitchFamily="2" charset="2"/>
        <a:buChar char="§"/>
        <a:defRPr kumimoji="1">
          <a:solidFill>
            <a:srgbClr val="244082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75000"/>
        <a:buFont typeface="Wingdings" panose="05000000000000000000" pitchFamily="2" charset="2"/>
        <a:buChar char="§"/>
        <a:defRPr kumimoji="1">
          <a:solidFill>
            <a:srgbClr val="244082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30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3351C7C-1AE3-4532-A2F7-C7EB33BCD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47025" cy="576263"/>
          </a:xfrm>
        </p:spPr>
        <p:txBody>
          <a:bodyPr/>
          <a:lstStyle/>
          <a:p>
            <a:pPr eaLnBrk="1" hangingPunct="1"/>
            <a:r>
              <a:rPr lang="en-US" altLang="en-US"/>
              <a:t>Diagram of Process State</a:t>
            </a:r>
          </a:p>
        </p:txBody>
      </p:sp>
      <p:pic>
        <p:nvPicPr>
          <p:cNvPr id="20483" name="Picture 1">
            <a:extLst>
              <a:ext uri="{FF2B5EF4-FFF2-40B4-BE49-F238E27FC236}">
                <a16:creationId xmlns:a16="http://schemas.microsoft.com/office/drawing/2014/main" id="{C48543A4-67CA-450C-8237-41432A1A6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3" y="2238375"/>
            <a:ext cx="5591175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C14ED24-AEFF-4F38-8076-4F8FF58C3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813" y="193903"/>
            <a:ext cx="75199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Control Block (PCB)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EEAF946-6112-4200-8913-ED1F42CE1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991" y="1498102"/>
            <a:ext cx="5616122" cy="4417927"/>
          </a:xfrm>
        </p:spPr>
        <p:txBody>
          <a:bodyPr/>
          <a:lstStyle/>
          <a:p>
            <a:r>
              <a:rPr lang="en-US" altLang="en-US" sz="1700" dirty="0"/>
              <a:t>Process state – running, waiting, etc.</a:t>
            </a:r>
          </a:p>
          <a:p>
            <a:r>
              <a:rPr lang="en-US" altLang="en-US" sz="1700" dirty="0"/>
              <a:t>Program counter – location of instruction to next execute</a:t>
            </a:r>
          </a:p>
          <a:p>
            <a:r>
              <a:rPr lang="en-US" altLang="en-US" sz="1700" dirty="0"/>
              <a:t>CPU registers – contents of all process-centric registers</a:t>
            </a:r>
          </a:p>
          <a:p>
            <a:r>
              <a:rPr lang="en-US" altLang="en-US" sz="1700" dirty="0"/>
              <a:t>CPU scheduling information- priorities, scheduling queue pointers</a:t>
            </a:r>
          </a:p>
          <a:p>
            <a:r>
              <a:rPr lang="en-US" altLang="en-US" sz="1700" dirty="0"/>
              <a:t>Memory-management information – memory allocated to the process</a:t>
            </a:r>
          </a:p>
          <a:p>
            <a:r>
              <a:rPr lang="en-US" altLang="en-US" sz="1700" dirty="0"/>
              <a:t>Accounting information – CPU used, clock time elapsed since start, time limits</a:t>
            </a:r>
          </a:p>
          <a:p>
            <a:r>
              <a:rPr lang="en-US" altLang="en-US" sz="1700" dirty="0"/>
              <a:t>I/O status information – I/O devices allocated to process, list of open files</a:t>
            </a:r>
          </a:p>
          <a:p>
            <a:endParaRPr lang="en-US" altLang="en-US" dirty="0"/>
          </a:p>
        </p:txBody>
      </p:sp>
      <p:pic>
        <p:nvPicPr>
          <p:cNvPr id="22532" name="Picture 1">
            <a:extLst>
              <a:ext uri="{FF2B5EF4-FFF2-40B4-BE49-F238E27FC236}">
                <a16:creationId xmlns:a16="http://schemas.microsoft.com/office/drawing/2014/main" id="{4C1B42D7-9239-4535-8C25-EF8AF0D92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729" y="2121125"/>
            <a:ext cx="18542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519650-4D5E-45C9-BCF6-B2C0554D33E2}"/>
              </a:ext>
            </a:extLst>
          </p:cNvPr>
          <p:cNvSpPr txBox="1"/>
          <p:nvPr/>
        </p:nvSpPr>
        <p:spPr>
          <a:xfrm>
            <a:off x="680589" y="1110345"/>
            <a:ext cx="80062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>
                <a:solidFill>
                  <a:srgbClr val="244082"/>
                </a:solidFill>
              </a:rPr>
              <a:t>Information associated with each process(also called </a:t>
            </a:r>
            <a:r>
              <a:rPr kumimoji="1" lang="en-US" altLang="en-US" sz="1700" b="1" dirty="0">
                <a:solidFill>
                  <a:srgbClr val="244082"/>
                </a:solidFill>
                <a:latin typeface="+mj-lt"/>
              </a:rPr>
              <a:t>task</a:t>
            </a:r>
            <a:r>
              <a:rPr lang="en-US" altLang="en-US" sz="1700" b="1" dirty="0">
                <a:solidFill>
                  <a:srgbClr val="244082"/>
                </a:solidFill>
              </a:rPr>
              <a:t> </a:t>
            </a:r>
            <a:r>
              <a:rPr kumimoji="1" lang="en-US" altLang="en-US" sz="1700" b="1" dirty="0">
                <a:solidFill>
                  <a:srgbClr val="244082"/>
                </a:solidFill>
                <a:latin typeface="+mj-lt"/>
              </a:rPr>
              <a:t>control</a:t>
            </a:r>
            <a:r>
              <a:rPr lang="en-US" altLang="en-US" sz="1700" b="1" dirty="0">
                <a:solidFill>
                  <a:srgbClr val="244082"/>
                </a:solidFill>
              </a:rPr>
              <a:t> </a:t>
            </a:r>
            <a:r>
              <a:rPr kumimoji="1" lang="en-US" altLang="en-US" sz="1700" b="1" dirty="0">
                <a:solidFill>
                  <a:srgbClr val="244082"/>
                </a:solidFill>
                <a:latin typeface="+mj-lt"/>
              </a:rPr>
              <a:t>block</a:t>
            </a:r>
            <a:r>
              <a:rPr lang="en-US" altLang="en-US" sz="1700" dirty="0">
                <a:solidFill>
                  <a:srgbClr val="244082"/>
                </a:solidFill>
              </a:rPr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8D9066D-6E62-480A-A448-F88C6FB24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159068"/>
            <a:ext cx="7383463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FE53719-71CB-4158-A535-768E646E48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751" y="1059091"/>
            <a:ext cx="7116536" cy="4013652"/>
          </a:xfrm>
        </p:spPr>
        <p:txBody>
          <a:bodyPr/>
          <a:lstStyle/>
          <a:p>
            <a:r>
              <a:rPr lang="en-US" altLang="en-US" dirty="0"/>
              <a:t>So far, process has a single thread of execution</a:t>
            </a:r>
          </a:p>
          <a:p>
            <a:r>
              <a:rPr lang="en-US" altLang="en-US" dirty="0"/>
              <a:t>Consider having multiple program counters per process</a:t>
            </a:r>
          </a:p>
          <a:p>
            <a:pPr lvl="1"/>
            <a:r>
              <a:rPr lang="en-US" altLang="en-US" dirty="0"/>
              <a:t>Multiple locations can execute at once</a:t>
            </a:r>
          </a:p>
          <a:p>
            <a:pPr lvl="2"/>
            <a:r>
              <a:rPr lang="en-US" altLang="en-US" dirty="0"/>
              <a:t>Multiple threads of control -&gt;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threads</a:t>
            </a:r>
          </a:p>
          <a:p>
            <a:r>
              <a:rPr lang="en-US" altLang="en-US" dirty="0"/>
              <a:t>Must then have storage for thread details, multiple program counters in PCB</a:t>
            </a:r>
          </a:p>
          <a:p>
            <a:r>
              <a:rPr lang="en-US" altLang="en-US" dirty="0"/>
              <a:t>Explore in detail in Chapter 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294884C-D89B-43C5-8278-E1AFFD1E5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2286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CPU Switch From Process to Process</a:t>
            </a:r>
          </a:p>
        </p:txBody>
      </p:sp>
      <p:sp>
        <p:nvSpPr>
          <p:cNvPr id="33795" name="TextBox 1">
            <a:extLst>
              <a:ext uri="{FF2B5EF4-FFF2-40B4-BE49-F238E27FC236}">
                <a16:creationId xmlns:a16="http://schemas.microsoft.com/office/drawing/2014/main" id="{2AC6A249-89C1-4E3A-A92E-5E91F7A23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542" y="979488"/>
            <a:ext cx="6853953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A </a:t>
            </a:r>
            <a:r>
              <a:rPr lang="en-US" altLang="en-US" sz="1900" b="1" dirty="0">
                <a:solidFill>
                  <a:srgbClr val="006699"/>
                </a:solidFill>
                <a:latin typeface="+mj-lt"/>
              </a:rPr>
              <a:t>context</a:t>
            </a:r>
            <a:r>
              <a:rPr kumimoji="0" lang="en-US" altLang="en-US" sz="1900" b="1" dirty="0">
                <a:latin typeface="Verdana" panose="020B0604030504040204" pitchFamily="34" charset="0"/>
              </a:rPr>
              <a:t> </a:t>
            </a:r>
            <a:r>
              <a:rPr lang="en-US" altLang="en-US" sz="1900" b="1" dirty="0">
                <a:solidFill>
                  <a:srgbClr val="006699"/>
                </a:solidFill>
                <a:latin typeface="+mj-lt"/>
              </a:rPr>
              <a:t>switch</a:t>
            </a:r>
            <a:r>
              <a:rPr kumimoji="0" lang="en-US" altLang="en-US" sz="1900" b="1" dirty="0">
                <a:latin typeface="Verdana" panose="020B0604030504040204" pitchFamily="34" charset="0"/>
              </a:rPr>
              <a:t> </a:t>
            </a:r>
            <a:r>
              <a:rPr kumimoji="0" lang="en-US" altLang="en-US" dirty="0">
                <a:latin typeface="Verdana" panose="020B0604030504040204" pitchFamily="34" charset="0"/>
              </a:rPr>
              <a:t>occurs when the CPU  switches from one process to another.</a:t>
            </a:r>
          </a:p>
        </p:txBody>
      </p:sp>
      <p:pic>
        <p:nvPicPr>
          <p:cNvPr id="33796" name="Picture 1">
            <a:extLst>
              <a:ext uri="{FF2B5EF4-FFF2-40B4-BE49-F238E27FC236}">
                <a16:creationId xmlns:a16="http://schemas.microsoft.com/office/drawing/2014/main" id="{81BF3499-8F25-4834-B5FB-DDAE90411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1857864"/>
            <a:ext cx="5090478" cy="41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69EF2C8-62D9-4AD3-A3DB-7E8B03141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538" y="2317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Context Switch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FE77FD9-7213-4CFD-BE76-B9508F46F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6" y="1108075"/>
            <a:ext cx="7080884" cy="4378325"/>
          </a:xfrm>
        </p:spPr>
        <p:txBody>
          <a:bodyPr/>
          <a:lstStyle/>
          <a:p>
            <a:r>
              <a:rPr lang="en-US" altLang="en-US" dirty="0"/>
              <a:t>When CPU switches to another process, the system must </a:t>
            </a:r>
            <a:r>
              <a:rPr lang="en-US" altLang="en-US" sz="1900" b="1" kern="1200" dirty="0">
                <a:solidFill>
                  <a:srgbClr val="006699"/>
                </a:solidFill>
                <a:latin typeface="+mj-lt"/>
                <a:cs typeface="+mn-cs"/>
              </a:rPr>
              <a:t>save the state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the old process and load the </a:t>
            </a:r>
            <a:r>
              <a:rPr lang="en-US" altLang="en-US" sz="1900" b="1" kern="1200" dirty="0">
                <a:solidFill>
                  <a:srgbClr val="006699"/>
                </a:solidFill>
                <a:latin typeface="+mj-lt"/>
                <a:cs typeface="+mn-cs"/>
              </a:rPr>
              <a:t>saved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sz="1900" b="1" kern="1200" dirty="0">
                <a:solidFill>
                  <a:srgbClr val="006699"/>
                </a:solidFill>
                <a:latin typeface="+mj-lt"/>
                <a:cs typeface="+mn-cs"/>
              </a:rPr>
              <a:t>state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for the new process via a </a:t>
            </a:r>
            <a:r>
              <a:rPr lang="en-US" altLang="en-US" sz="1900" b="1" kern="1200" dirty="0">
                <a:solidFill>
                  <a:srgbClr val="006699"/>
                </a:solidFill>
                <a:latin typeface="+mj-lt"/>
                <a:cs typeface="+mn-cs"/>
              </a:rPr>
              <a:t>context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sz="1900" b="1" kern="1200" dirty="0">
                <a:solidFill>
                  <a:srgbClr val="006699"/>
                </a:solidFill>
                <a:latin typeface="+mj-lt"/>
                <a:cs typeface="+mn-cs"/>
              </a:rPr>
              <a:t>switch</a:t>
            </a:r>
          </a:p>
          <a:p>
            <a:r>
              <a:rPr lang="en-US" altLang="en-US" sz="1900" b="1" kern="1200" dirty="0">
                <a:solidFill>
                  <a:srgbClr val="006699"/>
                </a:solidFill>
                <a:latin typeface="+mj-lt"/>
                <a:cs typeface="+mn-cs"/>
              </a:rPr>
              <a:t>Context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a process represented in the PCB</a:t>
            </a:r>
          </a:p>
          <a:p>
            <a:r>
              <a:rPr lang="en-US" altLang="en-US" dirty="0"/>
              <a:t>Context-switch time is pure overhead; the system does no useful work while switching</a:t>
            </a:r>
          </a:p>
          <a:p>
            <a:pPr lvl="1"/>
            <a:r>
              <a:rPr lang="en-US" altLang="en-US" dirty="0"/>
              <a:t>The more complex the OS and the PCB </a:t>
            </a:r>
            <a:r>
              <a:rPr lang="en-US" altLang="en-US" dirty="0">
                <a:sym typeface="Wingdings" panose="05000000000000000000" pitchFamily="2" charset="2"/>
              </a:rPr>
              <a:t> the </a:t>
            </a:r>
            <a:r>
              <a:rPr lang="en-US" altLang="en-US" dirty="0"/>
              <a:t>longer the context switch</a:t>
            </a:r>
          </a:p>
          <a:p>
            <a:r>
              <a:rPr lang="en-US" altLang="en-US" dirty="0"/>
              <a:t>Time dependent on hardware support</a:t>
            </a:r>
          </a:p>
          <a:p>
            <a:pPr lvl="1"/>
            <a:r>
              <a:rPr lang="en-US" altLang="en-US" dirty="0"/>
              <a:t>Some hardware provides multiple sets of registers per CPU 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dirty="0"/>
              <a:t> multiple contexts loaded at once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1BBC0AC-B98E-4CA8-AAF2-66A00A4CE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150" y="11137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Multitasking in Mobile Systems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CFFB47D-06A3-4D85-B582-64A48F2C1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22363"/>
            <a:ext cx="7359650" cy="4448175"/>
          </a:xfrm>
        </p:spPr>
        <p:txBody>
          <a:bodyPr/>
          <a:lstStyle/>
          <a:p>
            <a:r>
              <a:rPr lang="en-US" altLang="en-US" dirty="0"/>
              <a:t>Some mobile systems (e.g., early version of iOS)  allow only one process to run, others suspended</a:t>
            </a:r>
          </a:p>
          <a:p>
            <a:r>
              <a:rPr lang="en-US" altLang="en-US" dirty="0"/>
              <a:t>Due to screen real estate, user interface limits iOS provides for a </a:t>
            </a:r>
          </a:p>
          <a:p>
            <a:pPr lvl="1"/>
            <a:r>
              <a:rPr lang="en-US" altLang="en-US" dirty="0"/>
              <a:t>Single </a:t>
            </a:r>
            <a:r>
              <a:rPr lang="en-US" altLang="en-US" sz="1900" b="1" kern="1200" dirty="0">
                <a:solidFill>
                  <a:srgbClr val="006699"/>
                </a:solidFill>
                <a:latin typeface="+mj-lt"/>
                <a:cs typeface="+mn-cs"/>
              </a:rPr>
              <a:t>foreground</a:t>
            </a:r>
            <a:r>
              <a:rPr lang="en-US" altLang="en-US" dirty="0"/>
              <a:t> process- controlled via user interface</a:t>
            </a:r>
          </a:p>
          <a:p>
            <a:pPr lvl="1"/>
            <a:r>
              <a:rPr lang="en-US" altLang="en-US" dirty="0"/>
              <a:t>Multiple </a:t>
            </a:r>
            <a:r>
              <a:rPr lang="en-US" altLang="en-US" sz="1900" b="1" kern="1200" dirty="0">
                <a:solidFill>
                  <a:srgbClr val="006699"/>
                </a:solidFill>
                <a:latin typeface="+mj-lt"/>
                <a:cs typeface="+mn-cs"/>
              </a:rPr>
              <a:t>background</a:t>
            </a:r>
            <a:r>
              <a:rPr lang="en-US" altLang="en-US" dirty="0"/>
              <a:t> processes– in memory, running, but not on the display, and with limits</a:t>
            </a:r>
          </a:p>
          <a:p>
            <a:pPr lvl="1"/>
            <a:r>
              <a:rPr lang="en-US" altLang="en-US" dirty="0"/>
              <a:t>Limits include single, short task, receiving notification of events, specific long-running tasks like audio playback</a:t>
            </a:r>
          </a:p>
          <a:p>
            <a:r>
              <a:rPr lang="en-US" altLang="en-US" dirty="0"/>
              <a:t>Android runs foreground and background, with fewer limits</a:t>
            </a:r>
          </a:p>
          <a:p>
            <a:pPr lvl="1"/>
            <a:r>
              <a:rPr lang="en-US" altLang="en-US" dirty="0"/>
              <a:t>Background process uses a </a:t>
            </a:r>
            <a:r>
              <a:rPr lang="en-US" altLang="en-US" sz="1900" b="1" kern="1200" dirty="0">
                <a:solidFill>
                  <a:srgbClr val="006699"/>
                </a:solidFill>
                <a:latin typeface="+mj-lt"/>
                <a:cs typeface="+mn-cs"/>
              </a:rPr>
              <a:t>service</a:t>
            </a:r>
            <a:r>
              <a:rPr lang="en-US" altLang="en-US" dirty="0"/>
              <a:t> to perform tasks</a:t>
            </a:r>
          </a:p>
          <a:p>
            <a:pPr lvl="1"/>
            <a:r>
              <a:rPr lang="en-US" altLang="en-US" dirty="0"/>
              <a:t>Service can keep running even if background process is suspended</a:t>
            </a:r>
          </a:p>
          <a:p>
            <a:pPr lvl="1"/>
            <a:r>
              <a:rPr lang="en-US" altLang="en-US" dirty="0"/>
              <a:t>Service has no user interface, small memory use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D9C18A1-E10D-464E-ADF5-DBECC2503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Operations on Processes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EED5598-4581-4F9D-8CEF-0D1A5A554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233488"/>
            <a:ext cx="7381875" cy="4448175"/>
          </a:xfrm>
        </p:spPr>
        <p:txBody>
          <a:bodyPr/>
          <a:lstStyle/>
          <a:p>
            <a:r>
              <a:rPr lang="en-US" altLang="en-US" dirty="0"/>
              <a:t>System must provide mechanisms for:</a:t>
            </a:r>
          </a:p>
          <a:p>
            <a:pPr lvl="1"/>
            <a:r>
              <a:rPr lang="en-US" altLang="en-US" dirty="0"/>
              <a:t> Process creation</a:t>
            </a:r>
          </a:p>
          <a:p>
            <a:pPr lvl="1"/>
            <a:r>
              <a:rPr lang="en-US" altLang="en-US" dirty="0"/>
              <a:t> Process termination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072917A-2F04-4923-8279-E4AEA8CC4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715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Creation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7F79436-9B7B-4340-B99C-8D1E08889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1169988"/>
            <a:ext cx="6824540" cy="4984627"/>
          </a:xfrm>
        </p:spPr>
        <p:txBody>
          <a:bodyPr/>
          <a:lstStyle/>
          <a:p>
            <a:r>
              <a:rPr lang="en-US" altLang="en-US" sz="1900" b="1" kern="1200" dirty="0">
                <a:solidFill>
                  <a:srgbClr val="006699"/>
                </a:solidFill>
                <a:latin typeface="+mj-lt"/>
                <a:cs typeface="+mn-cs"/>
              </a:rPr>
              <a:t>Parent</a:t>
            </a:r>
            <a:r>
              <a:rPr lang="en-US" altLang="en-US" b="1" dirty="0"/>
              <a:t> </a:t>
            </a:r>
            <a:r>
              <a:rPr lang="en-US" altLang="en-US" dirty="0"/>
              <a:t>process create </a:t>
            </a:r>
            <a:r>
              <a:rPr lang="en-US" altLang="en-US" sz="1900" b="1" kern="1200" dirty="0">
                <a:solidFill>
                  <a:srgbClr val="006699"/>
                </a:solidFill>
                <a:latin typeface="+mj-lt"/>
                <a:cs typeface="+mn-cs"/>
              </a:rPr>
              <a:t>children</a:t>
            </a:r>
            <a:r>
              <a:rPr lang="en-US" altLang="en-US" b="1" dirty="0"/>
              <a:t> </a:t>
            </a:r>
            <a:r>
              <a:rPr lang="en-US" altLang="en-US" dirty="0"/>
              <a:t>processes, which, in turn create other processes, forming a </a:t>
            </a:r>
            <a:r>
              <a:rPr lang="en-US" altLang="en-US" sz="1900" b="1" kern="1200" dirty="0">
                <a:solidFill>
                  <a:srgbClr val="006699"/>
                </a:solidFill>
                <a:latin typeface="+mj-lt"/>
                <a:cs typeface="+mn-cs"/>
              </a:rPr>
              <a:t>tree</a:t>
            </a:r>
            <a:r>
              <a:rPr lang="en-US" altLang="en-US" dirty="0"/>
              <a:t> of processes</a:t>
            </a:r>
            <a:endParaRPr lang="en-US" altLang="en-US" sz="800" dirty="0"/>
          </a:p>
          <a:p>
            <a:r>
              <a:rPr lang="en-US" altLang="en-US" dirty="0"/>
              <a:t>Generally, process identified and managed via a</a:t>
            </a:r>
            <a:r>
              <a:rPr lang="en-US" altLang="en-US" b="1" dirty="0"/>
              <a:t> </a:t>
            </a:r>
            <a:r>
              <a:rPr lang="en-US" altLang="en-US" sz="1900" b="1" kern="1200" dirty="0">
                <a:solidFill>
                  <a:srgbClr val="006699"/>
                </a:solidFill>
                <a:latin typeface="+mj-lt"/>
                <a:cs typeface="+mn-cs"/>
              </a:rPr>
              <a:t>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sz="1900" b="1" kern="1200" dirty="0">
                <a:solidFill>
                  <a:srgbClr val="006699"/>
                </a:solidFill>
                <a:latin typeface="+mj-lt"/>
                <a:cs typeface="+mn-cs"/>
              </a:rPr>
              <a:t>identifier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sz="1900" b="1" kern="1200" dirty="0">
                <a:solidFill>
                  <a:srgbClr val="006699"/>
                </a:solidFill>
                <a:latin typeface="+mj-lt"/>
                <a:cs typeface="+mn-cs"/>
              </a:rPr>
              <a:t>pid</a:t>
            </a:r>
            <a:r>
              <a:rPr lang="en-US" altLang="en-US" dirty="0"/>
              <a:t>)</a:t>
            </a:r>
            <a:endParaRPr lang="en-US" altLang="en-US" sz="800" dirty="0"/>
          </a:p>
          <a:p>
            <a:r>
              <a:rPr lang="en-US" altLang="en-US" dirty="0"/>
              <a:t>Resource sharing options</a:t>
            </a:r>
          </a:p>
          <a:p>
            <a:pPr lvl="1"/>
            <a:r>
              <a:rPr lang="en-US" altLang="en-US" dirty="0"/>
              <a:t>Parent and children share all resources</a:t>
            </a:r>
          </a:p>
          <a:p>
            <a:pPr lvl="1"/>
            <a:r>
              <a:rPr lang="en-US" altLang="en-US" dirty="0"/>
              <a:t>Children share subset of parent</a:t>
            </a:r>
            <a:r>
              <a:rPr lang="ja-JP" altLang="en-US" dirty="0"/>
              <a:t>’</a:t>
            </a:r>
            <a:r>
              <a:rPr lang="en-US" altLang="ja-JP" dirty="0"/>
              <a:t>s resources</a:t>
            </a:r>
          </a:p>
          <a:p>
            <a:pPr lvl="1"/>
            <a:r>
              <a:rPr lang="en-US" altLang="en-US" dirty="0"/>
              <a:t>Parent and child share no resources</a:t>
            </a:r>
            <a:endParaRPr lang="en-US" altLang="en-US" sz="800" dirty="0"/>
          </a:p>
          <a:p>
            <a:r>
              <a:rPr lang="en-US" altLang="en-US" dirty="0"/>
              <a:t>Execution options</a:t>
            </a:r>
          </a:p>
          <a:p>
            <a:pPr lvl="1"/>
            <a:r>
              <a:rPr lang="en-US" altLang="en-US" dirty="0"/>
              <a:t>Parent and children execute concurrently</a:t>
            </a:r>
          </a:p>
          <a:p>
            <a:pPr lvl="1"/>
            <a:r>
              <a:rPr lang="en-US" altLang="en-US" dirty="0"/>
              <a:t>Parent waits until children terminate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AE43D30-47DB-4A10-9067-ED0817C05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975" y="217488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Creation (Cont.)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A61E917-5669-429F-AA78-E90F2FCB8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213" y="1060450"/>
            <a:ext cx="7875587" cy="5627688"/>
          </a:xfrm>
        </p:spPr>
        <p:txBody>
          <a:bodyPr/>
          <a:lstStyle/>
          <a:p>
            <a:r>
              <a:rPr lang="en-US" altLang="en-US" dirty="0"/>
              <a:t>Address space</a:t>
            </a:r>
          </a:p>
          <a:p>
            <a:pPr lvl="1"/>
            <a:r>
              <a:rPr lang="en-US" altLang="en-US" dirty="0"/>
              <a:t>Child duplicate of parent</a:t>
            </a:r>
          </a:p>
          <a:p>
            <a:pPr lvl="1"/>
            <a:r>
              <a:rPr lang="en-US" altLang="en-US" dirty="0"/>
              <a:t>Child has a program loaded into it</a:t>
            </a:r>
          </a:p>
          <a:p>
            <a:r>
              <a:rPr lang="en-US" altLang="en-US" dirty="0"/>
              <a:t>UNIX examples</a:t>
            </a:r>
          </a:p>
          <a:p>
            <a:pPr lvl="1"/>
            <a:r>
              <a:rPr lang="en-US" alt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fork()</a:t>
            </a:r>
            <a:r>
              <a:rPr lang="en-US" altLang="en-US" sz="2100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system call creates new process</a:t>
            </a:r>
          </a:p>
          <a:p>
            <a:pPr lvl="1"/>
            <a:r>
              <a:rPr lang="en-US" alt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exec()</a:t>
            </a:r>
            <a:r>
              <a:rPr lang="en-US" altLang="en-US" sz="2100" dirty="0"/>
              <a:t> </a:t>
            </a:r>
            <a:r>
              <a:rPr lang="en-US" altLang="en-US" dirty="0"/>
              <a:t>system call used after a </a:t>
            </a:r>
            <a:r>
              <a:rPr lang="en-US" alt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fork()</a:t>
            </a:r>
            <a:r>
              <a:rPr lang="en-US" altLang="en-US" sz="2100" dirty="0"/>
              <a:t> </a:t>
            </a:r>
            <a:r>
              <a:rPr lang="en-US" altLang="en-US" dirty="0"/>
              <a:t>to replace the process</a:t>
            </a:r>
            <a:r>
              <a:rPr lang="ja-JP" altLang="en-US" dirty="0"/>
              <a:t>’</a:t>
            </a:r>
            <a:r>
              <a:rPr lang="en-US" altLang="ja-JP" dirty="0"/>
              <a:t> memory space with a new program</a:t>
            </a:r>
          </a:p>
          <a:p>
            <a:pPr lvl="1"/>
            <a:r>
              <a:rPr lang="en-US" altLang="en-US" dirty="0"/>
              <a:t>Parent process calls </a:t>
            </a:r>
            <a:r>
              <a:rPr lang="en-US" altLang="en-US" sz="2100" b="1" dirty="0"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waiting for the child to terminate</a:t>
            </a:r>
          </a:p>
        </p:txBody>
      </p:sp>
      <p:pic>
        <p:nvPicPr>
          <p:cNvPr id="46084" name="Picture 1">
            <a:extLst>
              <a:ext uri="{FF2B5EF4-FFF2-40B4-BE49-F238E27FC236}">
                <a16:creationId xmlns:a16="http://schemas.microsoft.com/office/drawing/2014/main" id="{568A0721-FDA4-4095-BD34-B36CF2AB0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4392613"/>
            <a:ext cx="5746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39237D4-E7AC-45FA-BF2A-B2DEBB175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6988" y="222250"/>
            <a:ext cx="7259637" cy="576263"/>
          </a:xfrm>
        </p:spPr>
        <p:txBody>
          <a:bodyPr/>
          <a:lstStyle/>
          <a:p>
            <a:pPr eaLnBrk="1" hangingPunct="1"/>
            <a:r>
              <a:rPr lang="en-US" altLang="en-US"/>
              <a:t>A Tree of Processes in Linux</a:t>
            </a:r>
          </a:p>
        </p:txBody>
      </p:sp>
      <p:pic>
        <p:nvPicPr>
          <p:cNvPr id="44035" name="Picture 1">
            <a:extLst>
              <a:ext uri="{FF2B5EF4-FFF2-40B4-BE49-F238E27FC236}">
                <a16:creationId xmlns:a16="http://schemas.microsoft.com/office/drawing/2014/main" id="{EA22965C-6F67-436A-9A7E-32781923A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01800"/>
            <a:ext cx="7985125" cy="343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90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Përmbajtja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q-AL" dirty="0"/>
              <a:t>Hyrje ne Sistemet Operative</a:t>
            </a:r>
          </a:p>
          <a:p>
            <a:r>
              <a:rPr lang="sq-AL" dirty="0"/>
              <a:t>Struktura e Sistemeve Operative</a:t>
            </a:r>
          </a:p>
          <a:p>
            <a:r>
              <a:rPr lang="sq-AL" b="1" dirty="0"/>
              <a:t>Menaxhimi i Proceseve </a:t>
            </a:r>
            <a:endParaRPr lang="en-US" b="1" dirty="0"/>
          </a:p>
          <a:p>
            <a:r>
              <a:rPr lang="sq-AL" dirty="0" err="1"/>
              <a:t>Threads</a:t>
            </a:r>
            <a:r>
              <a:rPr lang="sq-AL" dirty="0"/>
              <a:t> &amp; </a:t>
            </a:r>
            <a:r>
              <a:rPr lang="sq-AL" dirty="0" err="1"/>
              <a:t>Concurrency</a:t>
            </a:r>
            <a:endParaRPr lang="en-US" dirty="0"/>
          </a:p>
          <a:p>
            <a:r>
              <a:rPr lang="sq-AL" dirty="0" err="1"/>
              <a:t>Skedulimi</a:t>
            </a:r>
            <a:r>
              <a:rPr lang="sq-AL" dirty="0"/>
              <a:t> i CPU,</a:t>
            </a:r>
            <a:r>
              <a:rPr lang="en-US" dirty="0"/>
              <a:t> </a:t>
            </a:r>
            <a:r>
              <a:rPr lang="en-US" dirty="0" err="1"/>
              <a:t>Sinkronizimi</a:t>
            </a:r>
            <a:r>
              <a:rPr lang="en-US" dirty="0"/>
              <a:t>,</a:t>
            </a:r>
            <a:r>
              <a:rPr lang="sq-AL" dirty="0"/>
              <a:t> </a:t>
            </a:r>
            <a:r>
              <a:rPr lang="sq-AL" dirty="0" err="1"/>
              <a:t>Deadlocks</a:t>
            </a:r>
            <a:endParaRPr lang="sq-AL" dirty="0"/>
          </a:p>
          <a:p>
            <a:r>
              <a:rPr lang="sq-AL" dirty="0"/>
              <a:t>Menaxhimi i Memories, Memoria Kryesore dhe Virtuale</a:t>
            </a:r>
            <a:endParaRPr lang="en-US" dirty="0"/>
          </a:p>
          <a:p>
            <a:r>
              <a:rPr lang="sq-AL" dirty="0"/>
              <a:t>Struktura e Sistemeve për Ruajtjen e Shënimeve</a:t>
            </a:r>
            <a:endParaRPr lang="en-US" dirty="0"/>
          </a:p>
          <a:p>
            <a:r>
              <a:rPr lang="sq-AL" dirty="0"/>
              <a:t>I/O Sistemet, dhe Konfigurimi i Pajisjeve</a:t>
            </a:r>
          </a:p>
          <a:p>
            <a:r>
              <a:rPr lang="sq-AL" dirty="0"/>
              <a:t>Ndërfaqja dhe Implementimi i File Sistemeve</a:t>
            </a:r>
            <a:endParaRPr lang="en-US" dirty="0"/>
          </a:p>
          <a:p>
            <a:r>
              <a:rPr lang="sq-AL" dirty="0"/>
              <a:t>Mbrojtja dhe Siguria</a:t>
            </a:r>
          </a:p>
          <a:p>
            <a:r>
              <a:rPr lang="sq-AL" dirty="0" err="1"/>
              <a:t>Virtualizimi</a:t>
            </a:r>
            <a:r>
              <a:rPr lang="sq-AL" dirty="0"/>
              <a:t>, </a:t>
            </a:r>
            <a:r>
              <a:rPr lang="sq-AL" dirty="0" err="1"/>
              <a:t>Cloud</a:t>
            </a:r>
            <a:r>
              <a:rPr lang="sq-AL" dirty="0"/>
              <a:t> </a:t>
            </a:r>
            <a:r>
              <a:rPr lang="sq-AL" dirty="0" err="1"/>
              <a:t>Computing</a:t>
            </a:r>
            <a:endParaRPr lang="sq-AL" dirty="0"/>
          </a:p>
          <a:p>
            <a:r>
              <a:rPr lang="sq-AL" dirty="0"/>
              <a:t>Rrjetet dhe Sistemet e Shpërndara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4247-6844-4469-836C-79FADF16E2FE}" type="datetime1">
              <a:rPr lang="sq-AL" smtClean="0"/>
              <a:pPr/>
              <a:t>15.4.2021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Sisteme Operative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  <a:fld id="{B9B0F2ED-8850-4C00-AA79-D5C881F5DE5F}" type="slidenum">
              <a:rPr lang="en-US"/>
              <a:pPr/>
              <a:t>2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755303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3A2AC5D-C916-47B2-8787-ACB9BD2F9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Termination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AB8093C-E173-4473-A450-3BC8EBA8D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738" y="1127981"/>
            <a:ext cx="7303354" cy="4463927"/>
          </a:xfrm>
        </p:spPr>
        <p:txBody>
          <a:bodyPr/>
          <a:lstStyle/>
          <a:p>
            <a:r>
              <a:rPr lang="en-US" altLang="en-US" dirty="0"/>
              <a:t>Process executes last statement and then asks the operating system to delete it using the </a:t>
            </a:r>
            <a:r>
              <a:rPr lang="en-US" alt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exit()</a:t>
            </a:r>
            <a:r>
              <a:rPr lang="en-US" altLang="en-US" sz="2000" dirty="0"/>
              <a:t> </a:t>
            </a:r>
            <a:r>
              <a:rPr lang="en-US" altLang="en-US" dirty="0"/>
              <a:t>system call.</a:t>
            </a:r>
          </a:p>
          <a:p>
            <a:pPr lvl="1"/>
            <a:r>
              <a:rPr lang="en-US" altLang="en-US" dirty="0"/>
              <a:t>Returns  status data from child to parent (via </a:t>
            </a:r>
            <a:r>
              <a:rPr lang="en-US" alt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Process</a:t>
            </a:r>
            <a:r>
              <a:rPr lang="ja-JP" altLang="en-US" dirty="0"/>
              <a:t>’</a:t>
            </a:r>
            <a:r>
              <a:rPr lang="en-US" altLang="ja-JP" dirty="0"/>
              <a:t> resources are deallocated by operating system</a:t>
            </a:r>
            <a:endParaRPr lang="en-US" altLang="en-US" dirty="0"/>
          </a:p>
          <a:p>
            <a:r>
              <a:rPr lang="en-US" altLang="en-US" dirty="0"/>
              <a:t>Parent may terminate the execution of children processes  using the </a:t>
            </a:r>
            <a:r>
              <a:rPr lang="en-US" alt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abort()</a:t>
            </a:r>
            <a:r>
              <a:rPr lang="en-US" altLang="en-US" sz="2000" dirty="0"/>
              <a:t> </a:t>
            </a:r>
            <a:r>
              <a:rPr lang="en-US" altLang="en-US" dirty="0"/>
              <a:t>system call.  Some reasons for doing so:</a:t>
            </a:r>
          </a:p>
          <a:p>
            <a:pPr lvl="1"/>
            <a:r>
              <a:rPr lang="en-US" altLang="en-US" dirty="0"/>
              <a:t>Child has exceeded allocated resources</a:t>
            </a:r>
          </a:p>
          <a:p>
            <a:pPr lvl="1"/>
            <a:r>
              <a:rPr lang="en-US" altLang="en-US" dirty="0"/>
              <a:t>Task assigned to child is no longer required</a:t>
            </a:r>
          </a:p>
          <a:p>
            <a:pPr lvl="1"/>
            <a:r>
              <a:rPr lang="en-US" altLang="en-US" dirty="0"/>
              <a:t>The parent is exiting, and the operating systems does not allow  a child to continue if its parent terminates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30622719-68BE-4BB0-B168-1A3AE8D09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481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Termination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7E8DAD2-CD54-4141-B861-1A2932EF0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908" y="781417"/>
            <a:ext cx="7190812" cy="4867543"/>
          </a:xfrm>
        </p:spPr>
        <p:txBody>
          <a:bodyPr/>
          <a:lstStyle/>
          <a:p>
            <a:pPr marL="457200" lvl="1" indent="0">
              <a:buNone/>
            </a:pPr>
            <a:endParaRPr lang="en-US" altLang="en-US" sz="800" dirty="0"/>
          </a:p>
          <a:p>
            <a:r>
              <a:rPr lang="en-US" altLang="en-US" dirty="0"/>
              <a:t>Some operating systems do not allow child to exists if its parent has terminated.  If a process terminates, then all its children must also be terminated.</a:t>
            </a:r>
          </a:p>
          <a:p>
            <a:pPr lvl="1"/>
            <a:r>
              <a:rPr lang="en-US" altLang="en-US" b="1" dirty="0"/>
              <a:t>cascading termination.  </a:t>
            </a:r>
            <a:r>
              <a:rPr lang="en-US" altLang="en-US" dirty="0"/>
              <a:t>All children, grandchildren, etc.,  are  terminated.</a:t>
            </a:r>
            <a:endParaRPr lang="en-US" altLang="en-US" b="1" dirty="0"/>
          </a:p>
          <a:p>
            <a:pPr lvl="1"/>
            <a:r>
              <a:rPr lang="en-US" altLang="en-US" dirty="0"/>
              <a:t>The termination is initiated by the operating system.</a:t>
            </a:r>
            <a:endParaRPr lang="en-US" altLang="en-US" b="1" dirty="0"/>
          </a:p>
          <a:p>
            <a:r>
              <a:rPr lang="en-US" altLang="en-US" dirty="0"/>
              <a:t>The parent process may wait for termination of a child process by using the </a:t>
            </a:r>
            <a:r>
              <a:rPr lang="en-US" alt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system call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r>
              <a:rPr lang="en-US" altLang="en-US" dirty="0"/>
              <a:t>The call returns status information and the pid of the terminated process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pid = wait(&amp;status); </a:t>
            </a:r>
          </a:p>
          <a:p>
            <a:r>
              <a:rPr lang="en-US" altLang="en-US" dirty="0"/>
              <a:t>If no parent waiting (did not invoke </a:t>
            </a:r>
            <a:r>
              <a:rPr lang="en-US" alt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) process is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zombie</a:t>
            </a:r>
          </a:p>
          <a:p>
            <a:r>
              <a:rPr lang="en-US" altLang="en-US" dirty="0"/>
              <a:t>If parent terminated without invoking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1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, process is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orphan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CCF9DC54-118C-447A-A3AB-7C2E98996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633" y="119918"/>
            <a:ext cx="7743825" cy="576263"/>
          </a:xfrm>
        </p:spPr>
        <p:txBody>
          <a:bodyPr/>
          <a:lstStyle/>
          <a:p>
            <a:r>
              <a:rPr lang="en-US" altLang="en-US" sz="3000" dirty="0"/>
              <a:t>Android Process Importance Hierarchy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8675C949-6A9A-4638-902C-843874920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9150" y="1100968"/>
            <a:ext cx="7743825" cy="4530725"/>
          </a:xfrm>
        </p:spPr>
        <p:txBody>
          <a:bodyPr/>
          <a:lstStyle/>
          <a:p>
            <a:r>
              <a:rPr lang="en-US" altLang="en-US" dirty="0"/>
              <a:t>Mobile operating systems often have to terminate processes to reclaim system resources such as memory. From </a:t>
            </a:r>
            <a:r>
              <a:rPr lang="en-US" altLang="en-US" b="1" dirty="0"/>
              <a:t>most</a:t>
            </a:r>
            <a:r>
              <a:rPr lang="en-US" altLang="en-US" dirty="0"/>
              <a:t> to </a:t>
            </a:r>
            <a:r>
              <a:rPr lang="en-US" altLang="en-US" b="1" dirty="0"/>
              <a:t>least</a:t>
            </a:r>
            <a:r>
              <a:rPr lang="en-US" altLang="en-US" dirty="0"/>
              <a:t> important:</a:t>
            </a:r>
          </a:p>
          <a:p>
            <a:pPr lvl="1"/>
            <a:r>
              <a:rPr lang="en-US" altLang="en-US" dirty="0"/>
              <a:t>Foreground process</a:t>
            </a:r>
          </a:p>
          <a:p>
            <a:pPr lvl="1"/>
            <a:r>
              <a:rPr lang="en-US" altLang="en-US" dirty="0"/>
              <a:t>Visible process</a:t>
            </a:r>
          </a:p>
          <a:p>
            <a:pPr lvl="1"/>
            <a:r>
              <a:rPr lang="en-US" altLang="en-US" dirty="0"/>
              <a:t>Service process</a:t>
            </a:r>
          </a:p>
          <a:p>
            <a:pPr lvl="1"/>
            <a:r>
              <a:rPr lang="en-US" altLang="en-US" dirty="0"/>
              <a:t>Background process</a:t>
            </a:r>
          </a:p>
          <a:p>
            <a:pPr lvl="1"/>
            <a:r>
              <a:rPr lang="en-US" altLang="en-US" dirty="0"/>
              <a:t>Empty process</a:t>
            </a:r>
          </a:p>
          <a:p>
            <a:r>
              <a:rPr lang="en-US" altLang="en-US" dirty="0"/>
              <a:t>Android will begin terminating processes that are least important.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6E94F8E-122F-4FED-9B3D-FD01E2845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2921" y="143364"/>
            <a:ext cx="8697252" cy="576263"/>
          </a:xfrm>
        </p:spPr>
        <p:txBody>
          <a:bodyPr/>
          <a:lstStyle/>
          <a:p>
            <a:r>
              <a:rPr kumimoji="1" lang="en-US" altLang="en-US" sz="2600" dirty="0"/>
              <a:t>Multiprocess Architecture – Chrome Browser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360D7C25-6ED1-40E0-9C1E-876BC3EC89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5975" y="1073426"/>
            <a:ext cx="7805738" cy="4478752"/>
          </a:xfrm>
        </p:spPr>
        <p:txBody>
          <a:bodyPr/>
          <a:lstStyle/>
          <a:p>
            <a:r>
              <a:rPr lang="en-US" altLang="en-US" dirty="0"/>
              <a:t>Many web browsers ran as single process (some still do)</a:t>
            </a:r>
          </a:p>
          <a:p>
            <a:pPr lvl="1"/>
            <a:r>
              <a:rPr lang="en-US" altLang="en-US" dirty="0"/>
              <a:t>If one web site causes trouble, entire browser can hang or crash</a:t>
            </a:r>
          </a:p>
          <a:p>
            <a:r>
              <a:rPr lang="en-US" altLang="en-US" dirty="0"/>
              <a:t>Google Chrome Browser is </a:t>
            </a:r>
            <a:r>
              <a:rPr lang="en-US" altLang="en-US" dirty="0" err="1"/>
              <a:t>multiprocess</a:t>
            </a:r>
            <a:r>
              <a:rPr lang="en-US" altLang="en-US" dirty="0"/>
              <a:t> with 3 different types of processes: 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Browser</a:t>
            </a:r>
            <a:r>
              <a:rPr lang="en-US" altLang="en-US" dirty="0"/>
              <a:t> process manages user interface, disk and network I/O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Renderer</a:t>
            </a:r>
            <a:r>
              <a:rPr lang="en-US" altLang="en-US" dirty="0"/>
              <a:t> process renders web pages, deals with HTML, Javascript. A new renderer created for each website opened</a:t>
            </a:r>
          </a:p>
          <a:p>
            <a:pPr lvl="2"/>
            <a:r>
              <a:rPr lang="en-US" altLang="en-US" dirty="0"/>
              <a:t>Runs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sandbox</a:t>
            </a:r>
            <a:r>
              <a:rPr lang="en-US" altLang="en-US" dirty="0"/>
              <a:t> restricting disk and network I/O, minimizing effect of security exploits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Plug-in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process for each type of plug-in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57348" name="Picture 1">
            <a:extLst>
              <a:ext uri="{FF2B5EF4-FFF2-40B4-BE49-F238E27FC236}">
                <a16:creationId xmlns:a16="http://schemas.microsoft.com/office/drawing/2014/main" id="{FC10B725-AB13-417A-BEE0-FCE2190A3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49" y="4591123"/>
            <a:ext cx="6278563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09D0E5E8-A027-43B0-871E-ED73DF85B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1713" y="130054"/>
            <a:ext cx="7485062" cy="576262"/>
          </a:xfrm>
        </p:spPr>
        <p:txBody>
          <a:bodyPr/>
          <a:lstStyle/>
          <a:p>
            <a:r>
              <a:rPr lang="en-US" altLang="en-US" dirty="0"/>
              <a:t>Interprocess Communication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2EF26BE1-FCB0-440F-8834-E9B667D36D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1213" y="1154113"/>
            <a:ext cx="7675562" cy="4530725"/>
          </a:xfrm>
        </p:spPr>
        <p:txBody>
          <a:bodyPr/>
          <a:lstStyle/>
          <a:p>
            <a:r>
              <a:rPr lang="en-US" altLang="en-US" dirty="0"/>
              <a:t>Processes within a system may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independent</a:t>
            </a:r>
            <a:r>
              <a:rPr lang="en-US" altLang="en-US" b="1" dirty="0"/>
              <a:t>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cooperating</a:t>
            </a:r>
          </a:p>
          <a:p>
            <a:r>
              <a:rPr lang="en-US" altLang="en-US" dirty="0"/>
              <a:t>Cooperating process can affect or be affected by other processes, including sharing data</a:t>
            </a:r>
          </a:p>
          <a:p>
            <a:r>
              <a:rPr lang="en-US" altLang="en-US" dirty="0"/>
              <a:t>Reasons for cooperating processes:</a:t>
            </a:r>
          </a:p>
          <a:p>
            <a:pPr lvl="1"/>
            <a:r>
              <a:rPr lang="en-US" altLang="en-US" dirty="0"/>
              <a:t>Information sharing</a:t>
            </a:r>
          </a:p>
          <a:p>
            <a:pPr lvl="1"/>
            <a:r>
              <a:rPr lang="en-US" altLang="en-US" dirty="0"/>
              <a:t>Computation speedup</a:t>
            </a:r>
          </a:p>
          <a:p>
            <a:pPr lvl="1"/>
            <a:r>
              <a:rPr lang="en-US" altLang="en-US" dirty="0"/>
              <a:t>Modularity</a:t>
            </a:r>
          </a:p>
          <a:p>
            <a:pPr lvl="1"/>
            <a:r>
              <a:rPr lang="en-US" altLang="en-US" dirty="0"/>
              <a:t>Convenience	</a:t>
            </a:r>
          </a:p>
          <a:p>
            <a:r>
              <a:rPr lang="en-US" altLang="en-US" dirty="0"/>
              <a:t>Cooperating processes need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communication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IPC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Two models of IPC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 memory </a:t>
            </a:r>
            <a:r>
              <a:rPr lang="en-US" altLang="en-US" dirty="0"/>
              <a:t>(under the control of users)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Message passing </a:t>
            </a:r>
            <a:r>
              <a:rPr lang="en-US" altLang="en-US" dirty="0"/>
              <a:t>(under the control of OS)</a:t>
            </a:r>
          </a:p>
          <a:p>
            <a:pPr lvl="1"/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D24006AF-9462-4FD7-8602-D757042B9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Communications Models 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0B4232E-A93C-4613-91D0-E8A0948B6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1150938"/>
            <a:ext cx="6372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(a) Shared memory.  		(b) Message passing. </a:t>
            </a:r>
            <a:r>
              <a:rPr kumimoji="0" lang="en-US" altLang="en-US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1444" name="Picture 1">
            <a:extLst>
              <a:ext uri="{FF2B5EF4-FFF2-40B4-BE49-F238E27FC236}">
                <a16:creationId xmlns:a16="http://schemas.microsoft.com/office/drawing/2014/main" id="{3ED38AED-C0F5-4084-BE69-BF6EFD7FF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2016125"/>
            <a:ext cx="6246813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9141823-0818-4D21-8248-27E5004AC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28600"/>
            <a:ext cx="7937500" cy="576263"/>
          </a:xfrm>
        </p:spPr>
        <p:txBody>
          <a:bodyPr/>
          <a:lstStyle/>
          <a:p>
            <a:pPr eaLnBrk="1" hangingPunct="1"/>
            <a:r>
              <a:rPr lang="en-US" altLang="en-US"/>
              <a:t>Producer-Consumer Problem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9B8C2EA-F3A4-449A-81E9-2FC5EC36E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214438"/>
            <a:ext cx="6825665" cy="4344151"/>
          </a:xfrm>
        </p:spPr>
        <p:txBody>
          <a:bodyPr/>
          <a:lstStyle/>
          <a:p>
            <a:r>
              <a:rPr lang="en-US" altLang="en-US" dirty="0"/>
              <a:t>Paradigm for cooperating processes:</a:t>
            </a:r>
          </a:p>
          <a:p>
            <a:pPr lvl="1"/>
            <a:r>
              <a:rPr lang="en-US" altLang="en-US" b="1" i="1" dirty="0"/>
              <a:t>producer</a:t>
            </a:r>
            <a:r>
              <a:rPr lang="en-US" altLang="en-US" dirty="0"/>
              <a:t> process produces information that is consumed by a </a:t>
            </a:r>
            <a:r>
              <a:rPr lang="en-US" altLang="en-US" b="1" i="1" dirty="0"/>
              <a:t>consumer</a:t>
            </a:r>
            <a:r>
              <a:rPr lang="en-US" altLang="en-US" dirty="0"/>
              <a:t> process</a:t>
            </a:r>
          </a:p>
          <a:p>
            <a:r>
              <a:rPr lang="en-US" altLang="en-US" dirty="0"/>
              <a:t>Two variations: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unbounded-buffer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places no practical limit on the size of the buffer:</a:t>
            </a:r>
          </a:p>
          <a:p>
            <a:pPr lvl="2"/>
            <a:r>
              <a:rPr lang="en-US" altLang="en-US" dirty="0"/>
              <a:t>Producer never waits</a:t>
            </a:r>
          </a:p>
          <a:p>
            <a:pPr lvl="2"/>
            <a:r>
              <a:rPr lang="en-US" altLang="en-US" dirty="0"/>
              <a:t>Consumer waits if there is no buffer to consume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bounded-buffer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assumes that there is a fixed buffer size</a:t>
            </a:r>
          </a:p>
          <a:p>
            <a:pPr lvl="2"/>
            <a:r>
              <a:rPr lang="en-US" altLang="en-US" dirty="0"/>
              <a:t>Producer must wait if all buffers are full</a:t>
            </a:r>
          </a:p>
          <a:p>
            <a:pPr lvl="2"/>
            <a:r>
              <a:rPr lang="en-US" altLang="en-US" dirty="0"/>
              <a:t>Consumer waits if there is no buffer to consume</a:t>
            </a:r>
          </a:p>
        </p:txBody>
      </p:sp>
    </p:spTree>
    <p:extLst>
      <p:ext uri="{BB962C8B-B14F-4D97-AF65-F5344CB8AC3E}">
        <p14:creationId xmlns:p14="http://schemas.microsoft.com/office/powerpoint/2010/main" val="1261982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75428CE-94A1-42F8-AA1B-55485F581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0585" y="95580"/>
            <a:ext cx="8426450" cy="576263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Shared Memory Solution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90C2EA05-1541-4195-8AE7-131E61118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438" y="1233488"/>
            <a:ext cx="7239751" cy="43852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An area of memory shared among the processes that wish to communicate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communication is under the control of the users processes not the operating system.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Major issues is to provide mechanism that will allow the user processes to synchronize their actions when they access shared memory.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Synchronization is discussed in great details in Chapters 6 &amp; 7.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F3F2B4A-DE70-43EF-BB61-6A78698FE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222" y="133932"/>
            <a:ext cx="79962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IPC – Message Passing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70AECD7B-E784-4C8C-8677-1B9EFF192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6236870" cy="43809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latin typeface="Courier New" panose="02070309020205020404" pitchFamily="49" charset="0"/>
              </a:rPr>
              <a:t>send</a:t>
            </a:r>
            <a:r>
              <a:rPr lang="en-US" altLang="en-US" dirty="0"/>
              <a:t>(</a:t>
            </a:r>
            <a:r>
              <a:rPr lang="en-US" altLang="en-US" i="1" dirty="0"/>
              <a:t>message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latin typeface="Courier New" panose="02070309020205020404" pitchFamily="49" charset="0"/>
              </a:rPr>
              <a:t>receive</a:t>
            </a:r>
            <a:r>
              <a:rPr lang="en-US" altLang="en-US" dirty="0"/>
              <a:t>(</a:t>
            </a:r>
            <a:r>
              <a:rPr lang="en-US" altLang="en-US" i="1" dirty="0"/>
              <a:t>message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The</a:t>
            </a:r>
            <a:r>
              <a:rPr lang="en-US" altLang="en-US" i="1" dirty="0"/>
              <a:t> message</a:t>
            </a:r>
            <a:r>
              <a:rPr lang="en-US" altLang="en-US" dirty="0"/>
              <a:t> size is either fixed or variable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B833C5ED-B4D0-4EF0-A04C-582581174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6475" y="220663"/>
            <a:ext cx="7997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Message Passing (Cont.)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A6A6236-9FD7-4CF5-AFB2-3C81D1F5D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0476" y="1091532"/>
            <a:ext cx="7003047" cy="4674936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If processes </a:t>
            </a:r>
            <a:r>
              <a:rPr lang="en-US" altLang="en-US" i="1" dirty="0"/>
              <a:t>P</a:t>
            </a:r>
            <a:r>
              <a:rPr lang="en-US" altLang="en-US" dirty="0"/>
              <a:t> and </a:t>
            </a:r>
            <a:r>
              <a:rPr lang="en-US" altLang="en-US" i="1" dirty="0"/>
              <a:t>Q</a:t>
            </a:r>
            <a:r>
              <a:rPr lang="en-US" altLang="en-US" dirty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Establish a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communication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sz="2000" b="1" dirty="0"/>
              <a:t> </a:t>
            </a:r>
            <a:r>
              <a:rPr lang="en-US" altLang="en-US" dirty="0"/>
              <a:t>between them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Exchange messages via send/receive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Implementation issues:</a:t>
            </a:r>
          </a:p>
          <a:p>
            <a:pPr lvl="1"/>
            <a:r>
              <a:rPr lang="en-US" altLang="en-US" dirty="0"/>
              <a:t>How are links established?</a:t>
            </a:r>
          </a:p>
          <a:p>
            <a:pPr lvl="1"/>
            <a:r>
              <a:rPr lang="en-US" altLang="en-US" dirty="0"/>
              <a:t>Can a link be associated with more than two processes?</a:t>
            </a:r>
          </a:p>
          <a:p>
            <a:pPr lvl="1"/>
            <a:r>
              <a:rPr lang="en-US" altLang="en-US" dirty="0"/>
              <a:t>How many links can there be between every pair of communicating processes?</a:t>
            </a:r>
          </a:p>
          <a:p>
            <a:pPr lvl="1"/>
            <a:r>
              <a:rPr lang="en-US" altLang="en-US" dirty="0"/>
              <a:t>What is the capacity of a link?</a:t>
            </a:r>
          </a:p>
          <a:p>
            <a:pPr lvl="1"/>
            <a:r>
              <a:rPr lang="en-US" altLang="en-US" dirty="0"/>
              <a:t>Is the size of a message that the link can accommodate fixed or variable?</a:t>
            </a:r>
          </a:p>
          <a:p>
            <a:pPr lvl="1"/>
            <a:r>
              <a:rPr lang="en-US" altLang="en-US" dirty="0"/>
              <a:t>Is a link unidirectional or bi-directional?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B293-5233-4EC1-A67E-89899BDD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2 - Recap</a:t>
            </a:r>
            <a:endParaRPr lang="sq-A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9BF5A-B7D5-4F54-BEB5-09698FA0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Sherbimet</a:t>
            </a:r>
            <a:r>
              <a:rPr lang="en-US" dirty="0"/>
              <a:t> e </a:t>
            </a:r>
            <a:r>
              <a:rPr lang="en-US" dirty="0" err="1"/>
              <a:t>Sistemit</a:t>
            </a:r>
            <a:r>
              <a:rPr lang="en-US" dirty="0"/>
              <a:t> Operative</a:t>
            </a:r>
          </a:p>
          <a:p>
            <a:r>
              <a:rPr lang="en-US" dirty="0" err="1"/>
              <a:t>Nderfaqja</a:t>
            </a:r>
            <a:r>
              <a:rPr lang="en-US" dirty="0"/>
              <a:t> e </a:t>
            </a:r>
            <a:r>
              <a:rPr lang="en-US" dirty="0" err="1"/>
              <a:t>Shfrytezuesit</a:t>
            </a:r>
            <a:r>
              <a:rPr lang="en-US" dirty="0"/>
              <a:t> (User Interface)</a:t>
            </a:r>
          </a:p>
          <a:p>
            <a:r>
              <a:rPr lang="en-US" dirty="0" err="1"/>
              <a:t>Thirrjet</a:t>
            </a:r>
            <a:r>
              <a:rPr lang="en-US" dirty="0"/>
              <a:t> </a:t>
            </a:r>
            <a:r>
              <a:rPr lang="en-US" dirty="0" err="1"/>
              <a:t>Sistemore</a:t>
            </a:r>
            <a:r>
              <a:rPr lang="en-US" dirty="0"/>
              <a:t> (System Calls)</a:t>
            </a:r>
          </a:p>
          <a:p>
            <a:r>
              <a:rPr lang="en-US" dirty="0"/>
              <a:t>API</a:t>
            </a:r>
          </a:p>
          <a:p>
            <a:r>
              <a:rPr lang="en-US" dirty="0" err="1"/>
              <a:t>Programet</a:t>
            </a:r>
            <a:r>
              <a:rPr lang="en-US" dirty="0"/>
              <a:t> </a:t>
            </a:r>
            <a:r>
              <a:rPr lang="en-US" dirty="0" err="1"/>
              <a:t>Sistemore</a:t>
            </a:r>
            <a:endParaRPr lang="en-US" dirty="0"/>
          </a:p>
          <a:p>
            <a:r>
              <a:rPr lang="en-US" dirty="0" err="1"/>
              <a:t>Arkitektura</a:t>
            </a:r>
            <a:r>
              <a:rPr lang="en-US" dirty="0"/>
              <a:t> e </a:t>
            </a:r>
            <a:r>
              <a:rPr lang="en-US" dirty="0" err="1"/>
              <a:t>Sistemeve</a:t>
            </a:r>
            <a:r>
              <a:rPr lang="en-US" dirty="0"/>
              <a:t> Operative</a:t>
            </a:r>
          </a:p>
          <a:p>
            <a:endParaRPr lang="sq-A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CE30C-29C8-4867-BD6C-F62BFD1C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15/4/2021</a:t>
            </a:fld>
            <a:endParaRPr lang="sq-A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501E5-F681-49F5-A16F-5890459A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CAC4E-6C63-49EB-B8D3-B307A552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3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954393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381AC626-0A50-457E-ACC9-A83EC0103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9488" y="130757"/>
            <a:ext cx="8061325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Implementation of Communication Link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1D1C4DEC-BA4C-4FF4-8D99-3F8564557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785813"/>
            <a:ext cx="7694613" cy="453072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Physical: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Shared memory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Hardware bus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Network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Logical: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Direct or indirect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Synchronous or asynchronous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Automatic or explicit buffering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942199CC-6297-4236-868D-6C5181663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91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 Communication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3A7D9FE3-3D61-44CD-BD78-77CFC4A0B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1138238"/>
            <a:ext cx="7635875" cy="4530725"/>
          </a:xfrm>
        </p:spPr>
        <p:txBody>
          <a:bodyPr/>
          <a:lstStyle/>
          <a:p>
            <a:r>
              <a:rPr lang="en-US" altLang="en-US" dirty="0"/>
              <a:t>Processes must name each other explicitly:</a:t>
            </a:r>
          </a:p>
          <a:p>
            <a:pPr lvl="1"/>
            <a:r>
              <a:rPr lang="en-US" altLang="en-US" sz="2100" b="1" dirty="0">
                <a:latin typeface="Courier New" panose="02070309020205020404" pitchFamily="49" charset="0"/>
              </a:rPr>
              <a:t>send</a:t>
            </a:r>
            <a:r>
              <a:rPr lang="en-US" altLang="en-US" dirty="0"/>
              <a:t> (</a:t>
            </a:r>
            <a:r>
              <a:rPr lang="en-US" altLang="en-US" i="1" dirty="0"/>
              <a:t>P, message</a:t>
            </a:r>
            <a:r>
              <a:rPr lang="en-US" altLang="en-US" dirty="0"/>
              <a:t>) – send a message to process P</a:t>
            </a:r>
          </a:p>
          <a:p>
            <a:pPr lvl="1"/>
            <a:r>
              <a:rPr lang="en-US" altLang="en-US" sz="2100" b="1" dirty="0">
                <a:latin typeface="Courier New" panose="02070309020205020404" pitchFamily="49" charset="0"/>
              </a:rPr>
              <a:t>receive</a:t>
            </a:r>
            <a:r>
              <a:rPr lang="en-US" altLang="en-US" dirty="0"/>
              <a:t>(</a:t>
            </a:r>
            <a:r>
              <a:rPr lang="en-US" altLang="en-US" i="1" dirty="0"/>
              <a:t>Q, message</a:t>
            </a:r>
            <a:r>
              <a:rPr lang="en-US" altLang="en-US" dirty="0"/>
              <a:t>) – receive a message from process Q</a:t>
            </a:r>
          </a:p>
          <a:p>
            <a:r>
              <a:rPr lang="en-US" altLang="en-US" dirty="0"/>
              <a:t>Properties of communication link</a:t>
            </a:r>
          </a:p>
          <a:p>
            <a:pPr lvl="1"/>
            <a:r>
              <a:rPr lang="en-US" altLang="en-US" dirty="0"/>
              <a:t>Links are established automatically</a:t>
            </a:r>
          </a:p>
          <a:p>
            <a:pPr lvl="1"/>
            <a:r>
              <a:rPr lang="en-US" altLang="en-US" dirty="0"/>
              <a:t>A link is associated with exactly one pair of communicating processes</a:t>
            </a:r>
          </a:p>
          <a:p>
            <a:pPr lvl="1"/>
            <a:r>
              <a:rPr lang="en-US" altLang="en-US" dirty="0"/>
              <a:t>Between each pair there exists exactly one link</a:t>
            </a:r>
          </a:p>
          <a:p>
            <a:pPr lvl="1"/>
            <a:r>
              <a:rPr lang="en-US" altLang="en-US" dirty="0"/>
              <a:t>The link may be unidirectional, but is usually bi-directional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1143D8FC-6F48-4E94-BF58-37342F331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75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Indirect Communication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D569671-6F8E-4503-8E83-6B359504B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1" y="1147763"/>
            <a:ext cx="7832558" cy="4073942"/>
          </a:xfrm>
        </p:spPr>
        <p:txBody>
          <a:bodyPr/>
          <a:lstStyle/>
          <a:p>
            <a:r>
              <a:rPr lang="en-US" altLang="en-US" dirty="0"/>
              <a:t>Messages are directed and received from mailboxes (also referred to as ports)</a:t>
            </a:r>
          </a:p>
          <a:p>
            <a:pPr lvl="1"/>
            <a:r>
              <a:rPr lang="en-US" altLang="en-US" dirty="0"/>
              <a:t>Each mailbox has a unique id</a:t>
            </a:r>
          </a:p>
          <a:p>
            <a:pPr lvl="1"/>
            <a:r>
              <a:rPr lang="en-US" altLang="en-US" dirty="0"/>
              <a:t>Processes can communicate only if they share a mailbox</a:t>
            </a:r>
          </a:p>
          <a:p>
            <a:r>
              <a:rPr lang="en-US" altLang="en-US" dirty="0"/>
              <a:t>Properties of communication link</a:t>
            </a:r>
          </a:p>
          <a:p>
            <a:pPr lvl="1"/>
            <a:r>
              <a:rPr lang="en-US" altLang="en-US" dirty="0"/>
              <a:t>Link established only if processes share a common mailbox</a:t>
            </a:r>
          </a:p>
          <a:p>
            <a:pPr lvl="1"/>
            <a:r>
              <a:rPr lang="en-US" altLang="en-US" dirty="0"/>
              <a:t>A link may be associated with many processes</a:t>
            </a:r>
          </a:p>
          <a:p>
            <a:pPr lvl="1"/>
            <a:r>
              <a:rPr lang="en-US" altLang="en-US" dirty="0"/>
              <a:t>Each pair of processes may share several communication links</a:t>
            </a:r>
          </a:p>
          <a:p>
            <a:pPr lvl="1"/>
            <a:r>
              <a:rPr lang="en-US" altLang="en-US" dirty="0"/>
              <a:t>Link may be unidirectional or bi-directional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>
            <a:extLst>
              <a:ext uri="{FF2B5EF4-FFF2-40B4-BE49-F238E27FC236}">
                <a16:creationId xmlns:a16="http://schemas.microsoft.com/office/drawing/2014/main" id="{97701EB2-5660-4646-90DB-5F302502B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27125"/>
            <a:ext cx="6637338" cy="4530725"/>
          </a:xfrm>
        </p:spPr>
        <p:txBody>
          <a:bodyPr/>
          <a:lstStyle/>
          <a:p>
            <a:r>
              <a:rPr lang="en-US" altLang="en-US"/>
              <a:t>Mailbox sharing</a:t>
            </a:r>
          </a:p>
          <a:p>
            <a:pPr lvl="1"/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 i="1"/>
              <a:t>, P</a:t>
            </a:r>
            <a:r>
              <a:rPr lang="en-US" altLang="en-US" i="1" baseline="-25000"/>
              <a:t>2</a:t>
            </a:r>
            <a:r>
              <a:rPr lang="en-US" altLang="en-US" i="1"/>
              <a:t>,</a:t>
            </a:r>
            <a:r>
              <a:rPr lang="en-US" altLang="en-US"/>
              <a:t> and</a:t>
            </a:r>
            <a:r>
              <a:rPr lang="en-US" altLang="en-US" i="1"/>
              <a:t> P</a:t>
            </a:r>
            <a:r>
              <a:rPr lang="en-US" altLang="en-US" i="1" baseline="-25000"/>
              <a:t>3</a:t>
            </a:r>
            <a:r>
              <a:rPr lang="en-US" altLang="en-US"/>
              <a:t> share mailbox A</a:t>
            </a:r>
          </a:p>
          <a:p>
            <a:pPr lvl="1"/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, sends;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 i="1"/>
              <a:t> </a:t>
            </a:r>
            <a:r>
              <a:rPr lang="en-US" altLang="en-US"/>
              <a:t>and</a:t>
            </a:r>
            <a:r>
              <a:rPr lang="en-US" altLang="en-US" i="1"/>
              <a:t> P</a:t>
            </a:r>
            <a:r>
              <a:rPr lang="en-US" altLang="en-US" i="1" baseline="-25000"/>
              <a:t>3</a:t>
            </a:r>
            <a:r>
              <a:rPr lang="en-US" altLang="en-US"/>
              <a:t> receive</a:t>
            </a:r>
          </a:p>
          <a:p>
            <a:pPr lvl="1"/>
            <a:r>
              <a:rPr lang="en-US" altLang="en-US"/>
              <a:t>Who gets the message?</a:t>
            </a:r>
          </a:p>
          <a:p>
            <a:r>
              <a:rPr lang="en-US" altLang="en-US"/>
              <a:t>Solutions</a:t>
            </a:r>
          </a:p>
          <a:p>
            <a:pPr lvl="1"/>
            <a:r>
              <a:rPr lang="en-US" altLang="en-US"/>
              <a:t>Allow a link to be associated with at most two processes</a:t>
            </a:r>
          </a:p>
          <a:p>
            <a:pPr lvl="1"/>
            <a:r>
              <a:rPr lang="en-US" altLang="en-US"/>
              <a:t>Allow only one process at a time to execute a receive operation</a:t>
            </a:r>
          </a:p>
          <a:p>
            <a:pPr lvl="1"/>
            <a:r>
              <a:rPr lang="en-US" altLang="en-US"/>
              <a:t>Allow the system to select arbitrarily the receiver.  Sender is notified who the receiver was.</a:t>
            </a: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24243AD7-0317-465B-AB50-5EC00B8AB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6985" y="129169"/>
            <a:ext cx="8058734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Indirect Communication (Cont.)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>
            <a:extLst>
              <a:ext uri="{FF2B5EF4-FFF2-40B4-BE49-F238E27FC236}">
                <a16:creationId xmlns:a16="http://schemas.microsoft.com/office/drawing/2014/main" id="{34E55BDD-A170-4015-BADB-B0ED48E46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1488" y="1135063"/>
            <a:ext cx="7947025" cy="3821112"/>
          </a:xfrm>
        </p:spPr>
        <p:txBody>
          <a:bodyPr/>
          <a:lstStyle/>
          <a:p>
            <a:r>
              <a:rPr lang="en-US" altLang="en-US" dirty="0"/>
              <a:t>Operations</a:t>
            </a:r>
          </a:p>
          <a:p>
            <a:pPr lvl="1"/>
            <a:r>
              <a:rPr lang="en-US" altLang="en-US" dirty="0"/>
              <a:t>Create a new mailbox (port)</a:t>
            </a:r>
          </a:p>
          <a:p>
            <a:pPr lvl="1"/>
            <a:r>
              <a:rPr lang="en-US" altLang="en-US" dirty="0"/>
              <a:t>Send and receive messages through mailbox</a:t>
            </a:r>
          </a:p>
          <a:p>
            <a:pPr lvl="1"/>
            <a:r>
              <a:rPr lang="en-US" altLang="en-US" dirty="0"/>
              <a:t>Delete a mailbox</a:t>
            </a:r>
          </a:p>
          <a:p>
            <a:r>
              <a:rPr lang="en-US" altLang="en-US" dirty="0"/>
              <a:t>Primitives are defined as:</a:t>
            </a:r>
          </a:p>
          <a:p>
            <a:pPr lvl="1"/>
            <a:r>
              <a:rPr lang="en-US" altLang="en-US" sz="2100" b="1" dirty="0">
                <a:latin typeface="Courier New" panose="02070309020205020404" pitchFamily="49" charset="0"/>
              </a:rPr>
              <a:t>Send</a:t>
            </a:r>
            <a:r>
              <a:rPr lang="en-US" altLang="en-US" dirty="0"/>
              <a:t>(</a:t>
            </a:r>
            <a:r>
              <a:rPr lang="en-US" altLang="en-US" i="1" dirty="0"/>
              <a:t>A, message</a:t>
            </a:r>
            <a:r>
              <a:rPr lang="en-US" altLang="en-US" dirty="0"/>
              <a:t>) – send a message to mailbox A</a:t>
            </a:r>
          </a:p>
          <a:p>
            <a:pPr lvl="1"/>
            <a:r>
              <a:rPr lang="en-US" altLang="en-US" sz="2100" b="1" dirty="0">
                <a:latin typeface="Courier New" panose="02070309020205020404" pitchFamily="49" charset="0"/>
              </a:rPr>
              <a:t>receive</a:t>
            </a:r>
            <a:r>
              <a:rPr lang="en-US" altLang="en-US" dirty="0"/>
              <a:t>(</a:t>
            </a:r>
            <a:r>
              <a:rPr lang="en-US" altLang="en-US" i="1" dirty="0"/>
              <a:t>A, message</a:t>
            </a:r>
            <a:r>
              <a:rPr lang="en-US" altLang="en-US" dirty="0"/>
              <a:t>) – receive a message from mailbox A</a:t>
            </a: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5F04958A-396F-4A7F-8CBA-0260CD196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4572" y="141201"/>
            <a:ext cx="7947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Indirect Communication (Cont.)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066DE404-CE0D-4099-B2D8-AC3784357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55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Synchronization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7B9D991-600B-415B-8F62-A95ED2FAF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0225" y="1588165"/>
            <a:ext cx="7716838" cy="4976891"/>
          </a:xfrm>
        </p:spPr>
        <p:txBody>
          <a:bodyPr/>
          <a:lstStyle/>
          <a:p>
            <a:pPr marL="379413" indent="-379413"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Blocking</a:t>
            </a:r>
            <a:r>
              <a:rPr lang="en-US" dirty="0">
                <a:cs typeface="ＭＳ Ｐゴシック" charset="-128"/>
              </a:rPr>
              <a:t> is considered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synchronous</a:t>
            </a:r>
          </a:p>
          <a:p>
            <a:pPr marL="798513" lvl="1" indent="-341313">
              <a:defRPr/>
            </a:pPr>
            <a:r>
              <a:rPr lang="en-US" b="1" dirty="0"/>
              <a:t>Blocking send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sender is blocked until the message is received</a:t>
            </a:r>
          </a:p>
          <a:p>
            <a:pPr marL="798513" lvl="1" indent="-341313">
              <a:defRPr/>
            </a:pPr>
            <a:r>
              <a:rPr lang="en-US" b="1" dirty="0"/>
              <a:t>Blocking receive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receiver is  blocked until a message is available</a:t>
            </a:r>
          </a:p>
          <a:p>
            <a:pPr marL="379413" indent="-379413"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Non-blocking</a:t>
            </a:r>
            <a:r>
              <a:rPr lang="en-US" dirty="0">
                <a:cs typeface="ＭＳ Ｐゴシック" charset="-128"/>
              </a:rPr>
              <a:t> is considered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asynchronous</a:t>
            </a:r>
          </a:p>
          <a:p>
            <a:pPr marL="798513" lvl="1" indent="-341313">
              <a:defRPr/>
            </a:pPr>
            <a:r>
              <a:rPr lang="en-US" b="1" dirty="0"/>
              <a:t>Non-blocking send</a:t>
            </a:r>
            <a:r>
              <a:rPr lang="en-US" dirty="0"/>
              <a:t> -- the sender sends the message and continue</a:t>
            </a:r>
          </a:p>
          <a:p>
            <a:pPr marL="798513" lvl="1" indent="-341313">
              <a:defRPr/>
            </a:pPr>
            <a:r>
              <a:rPr lang="en-US" b="1" dirty="0"/>
              <a:t>Non-blocking receive</a:t>
            </a:r>
            <a:r>
              <a:rPr lang="en-US" dirty="0"/>
              <a:t> -- the receiver receives:</a:t>
            </a:r>
          </a:p>
          <a:p>
            <a:pPr marL="1141413" lvl="2" indent="-341313">
              <a:defRPr/>
            </a:pPr>
            <a:r>
              <a:rPr lang="en-US" dirty="0"/>
              <a:t>A valid message,  or </a:t>
            </a:r>
          </a:p>
          <a:p>
            <a:pPr marL="1141413" lvl="2" indent="-341313">
              <a:defRPr/>
            </a:pPr>
            <a:r>
              <a:rPr lang="en-US" dirty="0"/>
              <a:t>Null message</a:t>
            </a:r>
          </a:p>
          <a:p>
            <a:pPr marL="398463" indent="-341313">
              <a:defRPr/>
            </a:pPr>
            <a:r>
              <a:rPr lang="en-US" dirty="0">
                <a:ea typeface="ＭＳ Ｐゴシック" charset="0"/>
                <a:cs typeface="ＭＳ Ｐゴシック" charset="-128"/>
              </a:rPr>
              <a:t>Different combinations possible</a:t>
            </a:r>
          </a:p>
          <a:p>
            <a:pPr marL="798513" lvl="1" indent="-341313">
              <a:defRPr/>
            </a:pPr>
            <a:r>
              <a:rPr lang="en-US" dirty="0">
                <a:ea typeface="ＭＳ Ｐゴシック" charset="0"/>
              </a:rPr>
              <a:t>If both send and receive are blocking, we have a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rendezvous</a:t>
            </a:r>
          </a:p>
          <a:p>
            <a:pPr marL="398463" indent="-341313">
              <a:defRPr/>
            </a:pPr>
            <a:endParaRPr lang="en-US" dirty="0">
              <a:cs typeface="ＭＳ Ｐゴシック" charset="-128"/>
            </a:endParaRPr>
          </a:p>
          <a:p>
            <a:pPr marL="1141413" lvl="2" indent="-341313">
              <a:buFont typeface="Monotype Sorts" pitchFamily="-84" charset="2"/>
              <a:buChar char="l"/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B062E3-7EE3-4CB3-A7FD-45050A40F8C4}"/>
              </a:ext>
            </a:extLst>
          </p:cNvPr>
          <p:cNvSpPr txBox="1"/>
          <p:nvPr/>
        </p:nvSpPr>
        <p:spPr>
          <a:xfrm>
            <a:off x="866272" y="1091585"/>
            <a:ext cx="74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9413" indent="-379413">
              <a:defRPr/>
            </a:pPr>
            <a:r>
              <a:rPr lang="en-US" dirty="0">
                <a:solidFill>
                  <a:srgbClr val="244082"/>
                </a:solidFill>
                <a:cs typeface="ＭＳ Ｐゴシック" charset="-128"/>
              </a:rPr>
              <a:t>Message passing may be either blocking or non-blocking</a:t>
            </a:r>
          </a:p>
        </p:txBody>
      </p:sp>
    </p:spTree>
    <p:extLst>
      <p:ext uri="{BB962C8B-B14F-4D97-AF65-F5344CB8AC3E}">
        <p14:creationId xmlns:p14="http://schemas.microsoft.com/office/powerpoint/2010/main" val="1615924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FCCDAF0-ADCB-498D-ABA7-61D9ACD7A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01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Buffering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9F3FAE0B-E324-4D81-9059-93D9D79F3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233488"/>
            <a:ext cx="7658100" cy="4530725"/>
          </a:xfrm>
        </p:spPr>
        <p:txBody>
          <a:bodyPr/>
          <a:lstStyle/>
          <a:p>
            <a:r>
              <a:rPr lang="en-US" altLang="en-US" dirty="0"/>
              <a:t>Queue of messages attached to the link.</a:t>
            </a:r>
          </a:p>
          <a:p>
            <a:r>
              <a:rPr lang="en-US" altLang="en-US" dirty="0"/>
              <a:t>Implemented in one of three ways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>
                <a:solidFill>
                  <a:srgbClr val="CC6600"/>
                </a:solidFill>
              </a:rPr>
              <a:t>1.</a:t>
            </a:r>
            <a:r>
              <a:rPr lang="en-US" altLang="en-US" dirty="0"/>
              <a:t>	Zero capacity – no messages are queued on a link.</a:t>
            </a:r>
            <a:br>
              <a:rPr lang="en-US" altLang="en-US" dirty="0"/>
            </a:br>
            <a:r>
              <a:rPr lang="en-US" altLang="en-US" dirty="0"/>
              <a:t>Sender must wait for receiver (rendezvous)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>
                <a:solidFill>
                  <a:srgbClr val="CC6600"/>
                </a:solidFill>
              </a:rPr>
              <a:t>2.</a:t>
            </a:r>
            <a:r>
              <a:rPr lang="en-US" altLang="en-US" dirty="0"/>
              <a:t>	Bounded capacity – finite length of </a:t>
            </a:r>
            <a:r>
              <a:rPr lang="en-US" altLang="en-US" i="1" dirty="0"/>
              <a:t>n</a:t>
            </a:r>
            <a:r>
              <a:rPr lang="en-US" altLang="en-US" dirty="0"/>
              <a:t> messages</a:t>
            </a:r>
            <a:br>
              <a:rPr lang="en-US" altLang="en-US" dirty="0"/>
            </a:br>
            <a:r>
              <a:rPr lang="en-US" altLang="en-US" dirty="0"/>
              <a:t>Sender must wait if link full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>
                <a:solidFill>
                  <a:srgbClr val="CC6600"/>
                </a:solidFill>
              </a:rPr>
              <a:t>3.</a:t>
            </a:r>
            <a:r>
              <a:rPr lang="en-US" altLang="en-US" dirty="0"/>
              <a:t>	Unbounded capacity – infinite length </a:t>
            </a:r>
            <a:br>
              <a:rPr lang="en-US" altLang="en-US" dirty="0"/>
            </a:br>
            <a:r>
              <a:rPr lang="en-US" altLang="en-US" dirty="0"/>
              <a:t>Sender never waits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9AA84AD8-45BC-496F-93D4-85BB20F8D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613" y="238125"/>
            <a:ext cx="7590503" cy="576263"/>
          </a:xfrm>
        </p:spPr>
        <p:txBody>
          <a:bodyPr/>
          <a:lstStyle/>
          <a:p>
            <a:r>
              <a:rPr lang="en-US" altLang="en-US" dirty="0"/>
              <a:t>Examples of IPC Systems – Windows</a:t>
            </a:r>
          </a:p>
        </p:txBody>
      </p:sp>
      <p:sp>
        <p:nvSpPr>
          <p:cNvPr id="107523" name="Content Placeholder 2">
            <a:extLst>
              <a:ext uri="{FF2B5EF4-FFF2-40B4-BE49-F238E27FC236}">
                <a16:creationId xmlns:a16="http://schemas.microsoft.com/office/drawing/2014/main" id="{31766832-DFC8-4A86-A2CF-46CA4D6FAF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9950" y="1154113"/>
            <a:ext cx="6950075" cy="4530725"/>
          </a:xfrm>
        </p:spPr>
        <p:txBody>
          <a:bodyPr/>
          <a:lstStyle/>
          <a:p>
            <a:r>
              <a:rPr lang="en-US" altLang="en-US" dirty="0"/>
              <a:t>Message-passing centric via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advanced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local procedure call 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LPC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  <a:r>
              <a:rPr lang="en-US" altLang="en-US" dirty="0"/>
              <a:t> facility</a:t>
            </a:r>
          </a:p>
          <a:p>
            <a:pPr lvl="1"/>
            <a:r>
              <a:rPr lang="en-US" altLang="en-US" dirty="0"/>
              <a:t>Only works between processes on the same system</a:t>
            </a:r>
          </a:p>
          <a:p>
            <a:pPr lvl="1"/>
            <a:r>
              <a:rPr lang="en-US" altLang="en-US" dirty="0"/>
              <a:t>Uses ports (like mailboxes) to establish and maintain communication channels</a:t>
            </a:r>
          </a:p>
          <a:p>
            <a:pPr lvl="1"/>
            <a:r>
              <a:rPr lang="en-US" altLang="en-US" dirty="0"/>
              <a:t>Communication works as follows:</a:t>
            </a:r>
          </a:p>
          <a:p>
            <a:pPr lvl="2"/>
            <a:r>
              <a:rPr lang="en-US" altLang="en-US" dirty="0"/>
              <a:t>The client opens a handle to the subsystem’</a:t>
            </a:r>
            <a:r>
              <a:rPr lang="en-US" altLang="ja-JP" dirty="0"/>
              <a:t>s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connection</a:t>
            </a:r>
            <a:r>
              <a:rPr lang="en-US" altLang="ja-JP" b="1" dirty="0">
                <a:solidFill>
                  <a:srgbClr val="0000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port</a:t>
            </a:r>
            <a:r>
              <a:rPr lang="en-US" altLang="ja-JP" dirty="0"/>
              <a:t> object.</a:t>
            </a:r>
          </a:p>
          <a:p>
            <a:pPr lvl="2"/>
            <a:r>
              <a:rPr lang="en-US" altLang="en-US" dirty="0"/>
              <a:t>The client sends a connection request.</a:t>
            </a:r>
          </a:p>
          <a:p>
            <a:pPr lvl="2"/>
            <a:r>
              <a:rPr lang="en-US" altLang="en-US" dirty="0"/>
              <a:t>The server creates two private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communication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ports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and returns the handle to one of them to the client.</a:t>
            </a:r>
          </a:p>
          <a:p>
            <a:pPr lvl="2"/>
            <a:r>
              <a:rPr lang="en-US" altLang="en-US" dirty="0"/>
              <a:t>The client and server use the corresponding port handle to send messages or callbacks and to listen for replies.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1870AEF7-4CF4-41BC-81BB-29CC7F55A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5525" y="228600"/>
            <a:ext cx="7810500" cy="576263"/>
          </a:xfrm>
        </p:spPr>
        <p:txBody>
          <a:bodyPr/>
          <a:lstStyle/>
          <a:p>
            <a:r>
              <a:rPr lang="en-US" altLang="en-US"/>
              <a:t>Local Procedure Calls in Windows</a:t>
            </a:r>
          </a:p>
        </p:txBody>
      </p:sp>
      <p:pic>
        <p:nvPicPr>
          <p:cNvPr id="109571" name="Picture 1">
            <a:extLst>
              <a:ext uri="{FF2B5EF4-FFF2-40B4-BE49-F238E27FC236}">
                <a16:creationId xmlns:a16="http://schemas.microsoft.com/office/drawing/2014/main" id="{0D6084EA-7656-42CC-8EAC-D97ED1345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1820863"/>
            <a:ext cx="688975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25BF9C1-AE04-4A77-B3E6-FD94636BD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11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Pipes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2C682366-2987-469E-AF71-AD20FF741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4713" y="1154113"/>
            <a:ext cx="7588250" cy="4530725"/>
          </a:xfrm>
        </p:spPr>
        <p:txBody>
          <a:bodyPr/>
          <a:lstStyle/>
          <a:p>
            <a:r>
              <a:rPr lang="en-US" altLang="en-US" dirty="0"/>
              <a:t>Acts as a conduit allowing two processes to communicate</a:t>
            </a:r>
          </a:p>
          <a:p>
            <a:r>
              <a:rPr lang="en-US" altLang="en-US" dirty="0"/>
              <a:t>Issues:</a:t>
            </a:r>
          </a:p>
          <a:p>
            <a:pPr lvl="1"/>
            <a:r>
              <a:rPr lang="en-US" altLang="en-US" dirty="0"/>
              <a:t>Is communication unidirectional or bidirectional?</a:t>
            </a:r>
          </a:p>
          <a:p>
            <a:pPr lvl="1"/>
            <a:r>
              <a:rPr lang="en-US" altLang="en-US" dirty="0"/>
              <a:t>In the case of two-way communication, is it half or full-duplex?</a:t>
            </a:r>
          </a:p>
          <a:p>
            <a:pPr lvl="1"/>
            <a:r>
              <a:rPr lang="en-US" altLang="en-US" dirty="0"/>
              <a:t>Must there exist a relationship (i.e., </a:t>
            </a:r>
            <a:r>
              <a:rPr lang="en-US" altLang="en-US" b="1" i="1" dirty="0"/>
              <a:t>parent-child</a:t>
            </a:r>
            <a:r>
              <a:rPr lang="en-US" altLang="en-US" dirty="0"/>
              <a:t>) between the communicating processes?</a:t>
            </a:r>
          </a:p>
          <a:p>
            <a:pPr lvl="1"/>
            <a:r>
              <a:rPr lang="en-US" altLang="en-US" dirty="0"/>
              <a:t>Can the pipes be used over a network?</a:t>
            </a:r>
          </a:p>
          <a:p>
            <a:r>
              <a:rPr lang="en-US" altLang="en-US" b="1" dirty="0"/>
              <a:t>Ordinary pipes </a:t>
            </a:r>
            <a:r>
              <a:rPr lang="en-US" altLang="en-US" dirty="0"/>
              <a:t>– cannot be accessed  from outside the process that created it. Typically, a parent process creates a pipe and uses it to communicate with a child process that it created. </a:t>
            </a:r>
          </a:p>
          <a:p>
            <a:r>
              <a:rPr lang="en-US" altLang="en-US" b="1" dirty="0"/>
              <a:t>Named pipes </a:t>
            </a:r>
            <a:r>
              <a:rPr lang="en-US" altLang="en-US" dirty="0"/>
              <a:t>– can be accessed without a parent-child relationship.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3F2AA79-94D9-4276-9C41-F8DFF3001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4650" y="228600"/>
            <a:ext cx="6380163" cy="576263"/>
          </a:xfrm>
        </p:spPr>
        <p:txBody>
          <a:bodyPr/>
          <a:lstStyle/>
          <a:p>
            <a:pPr eaLnBrk="1" hangingPunct="1"/>
            <a:r>
              <a:rPr lang="en-US" altLang="en-US"/>
              <a:t>Chapter 3:  Processes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C7B4A6B-A9B9-465A-90EA-66F577052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1688" y="1149350"/>
            <a:ext cx="7791450" cy="3822700"/>
          </a:xfrm>
        </p:spPr>
        <p:txBody>
          <a:bodyPr/>
          <a:lstStyle/>
          <a:p>
            <a:r>
              <a:rPr lang="en-US" altLang="en-US" dirty="0"/>
              <a:t>Process Concept</a:t>
            </a:r>
          </a:p>
          <a:p>
            <a:r>
              <a:rPr lang="en-US" altLang="en-US" dirty="0"/>
              <a:t>Process Scheduling</a:t>
            </a:r>
          </a:p>
          <a:p>
            <a:r>
              <a:rPr lang="en-US" altLang="en-US" dirty="0"/>
              <a:t>Operations on Processes</a:t>
            </a:r>
          </a:p>
          <a:p>
            <a:r>
              <a:rPr lang="en-US" altLang="en-US" dirty="0"/>
              <a:t>Interprocess Communication</a:t>
            </a:r>
          </a:p>
          <a:p>
            <a:r>
              <a:rPr lang="en-US" altLang="en-US" dirty="0"/>
              <a:t>IPC in Shared-Memory Systems</a:t>
            </a:r>
          </a:p>
          <a:p>
            <a:r>
              <a:rPr lang="en-US" altLang="en-US" dirty="0"/>
              <a:t>IPC in Message-Passing Systems</a:t>
            </a:r>
          </a:p>
          <a:p>
            <a:r>
              <a:rPr lang="en-US" altLang="en-US" dirty="0"/>
              <a:t>Examples of IPC Systems</a:t>
            </a:r>
          </a:p>
          <a:p>
            <a:r>
              <a:rPr lang="en-US" altLang="en-US" dirty="0"/>
              <a:t>Communication in Client-Server Systems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6">
            <a:extLst>
              <a:ext uri="{FF2B5EF4-FFF2-40B4-BE49-F238E27FC236}">
                <a16:creationId xmlns:a16="http://schemas.microsoft.com/office/drawing/2014/main" id="{39BA9E19-E982-409D-855A-7A7246EB3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3838"/>
            <a:ext cx="8229600" cy="576262"/>
          </a:xfrm>
        </p:spPr>
        <p:txBody>
          <a:bodyPr/>
          <a:lstStyle/>
          <a:p>
            <a:r>
              <a:rPr lang="en-US" altLang="en-US"/>
              <a:t>Ordinary Pipes</a:t>
            </a:r>
          </a:p>
        </p:txBody>
      </p:sp>
      <p:sp>
        <p:nvSpPr>
          <p:cNvPr id="113667" name="Content Placeholder 7">
            <a:extLst>
              <a:ext uri="{FF2B5EF4-FFF2-40B4-BE49-F238E27FC236}">
                <a16:creationId xmlns:a16="http://schemas.microsoft.com/office/drawing/2014/main" id="{F5BD8B2E-EBB3-49C3-9C8D-A24250F505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8363" y="1138238"/>
            <a:ext cx="7537450" cy="4930775"/>
          </a:xfrm>
        </p:spPr>
        <p:txBody>
          <a:bodyPr/>
          <a:lstStyle/>
          <a:p>
            <a:r>
              <a:rPr lang="en-US" altLang="en-US" dirty="0"/>
              <a:t>Ordinary Pipes</a:t>
            </a:r>
            <a:r>
              <a:rPr lang="en-US" altLang="en-US" b="1" dirty="0"/>
              <a:t> </a:t>
            </a:r>
            <a:r>
              <a:rPr lang="en-US" altLang="en-US" dirty="0"/>
              <a:t>allow communication in standard producer-consumer style</a:t>
            </a:r>
          </a:p>
          <a:p>
            <a:r>
              <a:rPr lang="en-US" altLang="en-US" dirty="0"/>
              <a:t>Producer writes to one end (the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write-end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of the pipe)</a:t>
            </a:r>
          </a:p>
          <a:p>
            <a:r>
              <a:rPr lang="en-US" altLang="en-US" dirty="0"/>
              <a:t>Consumer reads from the other end (the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read-end</a:t>
            </a:r>
            <a:r>
              <a:rPr lang="en-US" altLang="en-US" i="1" dirty="0"/>
              <a:t> </a:t>
            </a:r>
            <a:r>
              <a:rPr lang="en-US" altLang="en-US" dirty="0"/>
              <a:t>of the pipe)</a:t>
            </a:r>
          </a:p>
          <a:p>
            <a:r>
              <a:rPr lang="en-US" altLang="en-US" dirty="0"/>
              <a:t>Ordinary pipes are therefore unidirectional</a:t>
            </a:r>
          </a:p>
          <a:p>
            <a:r>
              <a:rPr lang="en-US" altLang="en-US" dirty="0"/>
              <a:t>Require parent-child relationship between communicating processes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r>
              <a:rPr lang="en-US" altLang="en-US" dirty="0"/>
              <a:t>Windows calls these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anonymous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pipes</a:t>
            </a:r>
          </a:p>
        </p:txBody>
      </p:sp>
      <p:pic>
        <p:nvPicPr>
          <p:cNvPr id="113668" name="Picture 1">
            <a:extLst>
              <a:ext uri="{FF2B5EF4-FFF2-40B4-BE49-F238E27FC236}">
                <a16:creationId xmlns:a16="http://schemas.microsoft.com/office/drawing/2014/main" id="{7F3119A2-4C8F-4927-A524-86ABC2A54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530600"/>
            <a:ext cx="38893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6">
            <a:extLst>
              <a:ext uri="{FF2B5EF4-FFF2-40B4-BE49-F238E27FC236}">
                <a16:creationId xmlns:a16="http://schemas.microsoft.com/office/drawing/2014/main" id="{F46E3781-78DE-4BB1-BE01-A0E3071BA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217488"/>
            <a:ext cx="8229600" cy="576262"/>
          </a:xfrm>
        </p:spPr>
        <p:txBody>
          <a:bodyPr/>
          <a:lstStyle/>
          <a:p>
            <a:r>
              <a:rPr lang="en-US" altLang="en-US"/>
              <a:t>Named Pipes</a:t>
            </a:r>
          </a:p>
        </p:txBody>
      </p:sp>
      <p:sp>
        <p:nvSpPr>
          <p:cNvPr id="115715" name="Content Placeholder 7">
            <a:extLst>
              <a:ext uri="{FF2B5EF4-FFF2-40B4-BE49-F238E27FC236}">
                <a16:creationId xmlns:a16="http://schemas.microsoft.com/office/drawing/2014/main" id="{18F2E9C8-16A0-4DAA-AF49-56C9A6E9D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5825" y="1233488"/>
            <a:ext cx="7651750" cy="4530725"/>
          </a:xfrm>
        </p:spPr>
        <p:txBody>
          <a:bodyPr/>
          <a:lstStyle/>
          <a:p>
            <a:r>
              <a:rPr lang="en-US" altLang="en-US"/>
              <a:t>Named Pipes are more powerful than ordinary pipes</a:t>
            </a:r>
          </a:p>
          <a:p>
            <a:r>
              <a:rPr lang="en-US" altLang="en-US"/>
              <a:t>Communication is bidirectional</a:t>
            </a:r>
          </a:p>
          <a:p>
            <a:r>
              <a:rPr lang="en-US" altLang="en-US"/>
              <a:t>No parent-child relationship is necessary between the communicating processes</a:t>
            </a:r>
          </a:p>
          <a:p>
            <a:r>
              <a:rPr lang="en-US" altLang="en-US"/>
              <a:t>Several processes can use the named pipe for communication</a:t>
            </a:r>
          </a:p>
          <a:p>
            <a:r>
              <a:rPr lang="en-US" altLang="en-US"/>
              <a:t>Provided on both UNIX and Windows systems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A75C715D-993B-44C7-ADB7-9A677E467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103" y="91440"/>
            <a:ext cx="8690580" cy="64008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Communications in Client-Server Systems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4D67705B-FB5C-413D-B899-1A626A2B7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7560" y="1314768"/>
            <a:ext cx="6794500" cy="4530725"/>
          </a:xfrm>
        </p:spPr>
        <p:txBody>
          <a:bodyPr/>
          <a:lstStyle/>
          <a:p>
            <a:r>
              <a:rPr lang="en-US" altLang="en-US"/>
              <a:t>Sockets</a:t>
            </a:r>
          </a:p>
          <a:p>
            <a:r>
              <a:rPr lang="en-US" altLang="en-US"/>
              <a:t>Remote Procedure Calls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9A89FFA0-4422-4D97-8EC3-0539C7C28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Sockets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7EE1CFE9-1B2A-4F4F-8A26-40D04D747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1154113"/>
            <a:ext cx="7632700" cy="4530725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socket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is defined as an endpoint for communication</a:t>
            </a:r>
            <a:endParaRPr lang="en-US" altLang="en-US" sz="800" dirty="0"/>
          </a:p>
          <a:p>
            <a:r>
              <a:rPr lang="en-US" altLang="en-US" dirty="0"/>
              <a:t>Concatenation of IP address 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port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port is a number included at start of message packet to differentiate network services on a host</a:t>
            </a:r>
            <a:endParaRPr lang="en-US" altLang="en-US" sz="800" dirty="0"/>
          </a:p>
          <a:p>
            <a:r>
              <a:rPr lang="en-US" altLang="en-US" dirty="0"/>
              <a:t>The socket </a:t>
            </a:r>
            <a:r>
              <a:rPr lang="en-US" altLang="en-US" b="1" dirty="0"/>
              <a:t>161.25.19.8:1625</a:t>
            </a:r>
            <a:r>
              <a:rPr lang="en-US" altLang="en-US" dirty="0"/>
              <a:t> refers to port </a:t>
            </a:r>
            <a:r>
              <a:rPr lang="en-US" altLang="en-US" b="1" dirty="0"/>
              <a:t>1625</a:t>
            </a:r>
            <a:r>
              <a:rPr lang="en-US" altLang="en-US" dirty="0"/>
              <a:t> on host </a:t>
            </a:r>
            <a:r>
              <a:rPr lang="en-US" altLang="en-US" b="1" dirty="0"/>
              <a:t>161.25.19.8</a:t>
            </a:r>
            <a:endParaRPr lang="en-US" altLang="en-US" sz="800" b="1" dirty="0"/>
          </a:p>
          <a:p>
            <a:r>
              <a:rPr lang="en-US" altLang="en-US" dirty="0"/>
              <a:t>Communication consists between a pair of sockets</a:t>
            </a:r>
            <a:endParaRPr lang="en-US" altLang="en-US" sz="800" dirty="0"/>
          </a:p>
          <a:p>
            <a:r>
              <a:rPr lang="en-US" altLang="en-US" dirty="0"/>
              <a:t>All ports below 1024 are </a:t>
            </a:r>
            <a:r>
              <a:rPr lang="en-US" altLang="en-US" b="1" i="1" dirty="0"/>
              <a:t>well known</a:t>
            </a:r>
            <a:r>
              <a:rPr lang="en-US" altLang="en-US" dirty="0"/>
              <a:t>, used for standard services</a:t>
            </a:r>
            <a:endParaRPr lang="en-US" altLang="en-US" sz="800" dirty="0"/>
          </a:p>
          <a:p>
            <a:r>
              <a:rPr lang="en-US" altLang="en-US" dirty="0"/>
              <a:t>Special IP address 127.0.0.1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loopback</a:t>
            </a:r>
            <a:r>
              <a:rPr lang="en-US" altLang="en-US" dirty="0"/>
              <a:t>) to refer to system on which process is running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2ED2E090-F4D8-4519-90FE-FAC4503D2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238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Socket Communication</a:t>
            </a:r>
          </a:p>
        </p:txBody>
      </p:sp>
      <p:pic>
        <p:nvPicPr>
          <p:cNvPr id="121859" name="Picture 1">
            <a:extLst>
              <a:ext uri="{FF2B5EF4-FFF2-40B4-BE49-F238E27FC236}">
                <a16:creationId xmlns:a16="http://schemas.microsoft.com/office/drawing/2014/main" id="{4D63FFD0-5A8A-4D78-9147-3649FE911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8" y="1676400"/>
            <a:ext cx="5440362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81719306-4F82-48FE-911C-AE3ACD5990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8163CEC-73A6-4E96-880E-3A57C5F4B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A0DD2938-EA4E-48BC-A833-20DE32AC1B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1688" y="1138238"/>
            <a:ext cx="7745412" cy="4530725"/>
          </a:xfrm>
        </p:spPr>
        <p:txBody>
          <a:bodyPr/>
          <a:lstStyle/>
          <a:p>
            <a:r>
              <a:rPr lang="en-US" altLang="en-US" dirty="0"/>
              <a:t>Identify the separate components of a process and illustrate how they are represented and scheduled in an operating system.</a:t>
            </a:r>
          </a:p>
          <a:p>
            <a:r>
              <a:rPr lang="en-US" altLang="en-US" dirty="0"/>
              <a:t>Describe how processes are created and terminated in an operating system, including developing programs using the appropriate system calls that perform these operations.</a:t>
            </a:r>
          </a:p>
          <a:p>
            <a:r>
              <a:rPr lang="en-US" altLang="en-US" dirty="0"/>
              <a:t>Describe and contrast interprocess communication using shared memory and message passing.</a:t>
            </a:r>
          </a:p>
          <a:p>
            <a:r>
              <a:rPr lang="en-US" altLang="en-US" dirty="0"/>
              <a:t>Design programs that uses pipes and POSIX shared memory to perform interprocess communication.</a:t>
            </a:r>
          </a:p>
          <a:p>
            <a:r>
              <a:rPr lang="en-US" altLang="en-US" dirty="0"/>
              <a:t>Describe client-server communication using sockets and remote procedure calls.</a:t>
            </a:r>
          </a:p>
          <a:p>
            <a:r>
              <a:rPr lang="en-US" altLang="en-US" dirty="0"/>
              <a:t>Design kernel modules that interact with the Linux operating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7E8AE27-E50C-40A0-B477-CFFEC3475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6388" y="222250"/>
            <a:ext cx="6107112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Concept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D446FCF-843C-4B0E-B66C-D60BED277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750" y="1206500"/>
            <a:ext cx="7624536" cy="475887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An operating system executes a variety of programs that run as a process.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Process</a:t>
            </a:r>
            <a:r>
              <a:rPr lang="en-US" altLang="en-US" dirty="0"/>
              <a:t> – a program in execution; process execution must progress in sequential fashion. No parallel execution of instructions of a  single process</a:t>
            </a:r>
          </a:p>
          <a:p>
            <a:r>
              <a:rPr lang="en-US" altLang="en-US" dirty="0"/>
              <a:t>Multiple parts</a:t>
            </a:r>
          </a:p>
          <a:p>
            <a:pPr lvl="1"/>
            <a:r>
              <a:rPr lang="en-US" altLang="en-US" dirty="0"/>
              <a:t>The program code, also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text section</a:t>
            </a:r>
          </a:p>
          <a:p>
            <a:pPr lvl="1"/>
            <a:r>
              <a:rPr lang="en-US" altLang="en-US" dirty="0"/>
              <a:t>Current activity including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program counter</a:t>
            </a:r>
            <a:r>
              <a:rPr lang="en-US" altLang="en-US" dirty="0"/>
              <a:t>, processor registers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Stack</a:t>
            </a:r>
            <a:r>
              <a:rPr lang="en-US" altLang="en-US" b="1" dirty="0"/>
              <a:t> </a:t>
            </a:r>
            <a:r>
              <a:rPr lang="en-US" altLang="en-US" dirty="0"/>
              <a:t>containing temporary data</a:t>
            </a:r>
          </a:p>
          <a:p>
            <a:pPr lvl="2"/>
            <a:r>
              <a:rPr lang="en-US" altLang="en-US" dirty="0"/>
              <a:t>Function parameters, return addresses, local variables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Data section </a:t>
            </a:r>
            <a:r>
              <a:rPr lang="en-US" altLang="en-US" dirty="0"/>
              <a:t>containing global variables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Heap</a:t>
            </a:r>
            <a:r>
              <a:rPr lang="en-US" altLang="en-US" b="1" dirty="0"/>
              <a:t> </a:t>
            </a:r>
            <a:r>
              <a:rPr lang="en-US" altLang="en-US" dirty="0"/>
              <a:t>containing memory dynamically allocated during run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9FB78B1-A72C-494F-9718-8FF44F750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6388" y="230188"/>
            <a:ext cx="6107112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Concept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B99AC1A-7079-467A-A88A-5DCC86E36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750" y="1203325"/>
            <a:ext cx="6949621" cy="4595132"/>
          </a:xfrm>
        </p:spPr>
        <p:txBody>
          <a:bodyPr/>
          <a:lstStyle/>
          <a:p>
            <a:r>
              <a:rPr lang="en-US" altLang="en-US" dirty="0"/>
              <a:t>Program is </a:t>
            </a:r>
            <a:r>
              <a:rPr lang="en-US" altLang="en-US" b="1" dirty="0"/>
              <a:t>passive</a:t>
            </a:r>
            <a:r>
              <a:rPr lang="en-US" altLang="en-US" dirty="0"/>
              <a:t> entity stored on disk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executable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dirty="0"/>
              <a:t>); process is </a:t>
            </a:r>
            <a:r>
              <a:rPr lang="en-US" altLang="en-US" b="1" dirty="0"/>
              <a:t>active</a:t>
            </a:r>
            <a:r>
              <a:rPr lang="en-US" altLang="en-US" b="1" i="1" dirty="0"/>
              <a:t> </a:t>
            </a:r>
          </a:p>
          <a:p>
            <a:pPr lvl="1"/>
            <a:r>
              <a:rPr lang="en-US" altLang="en-US" dirty="0"/>
              <a:t>Program becomes process when an executable file is loaded into memory</a:t>
            </a:r>
          </a:p>
          <a:p>
            <a:r>
              <a:rPr lang="en-US" altLang="en-US" dirty="0"/>
              <a:t>Execution of program started via GUI mouse clicks, command line entry of its name, etc.</a:t>
            </a:r>
          </a:p>
          <a:p>
            <a:r>
              <a:rPr lang="en-US" altLang="en-US" dirty="0"/>
              <a:t>One program can be several processes</a:t>
            </a:r>
          </a:p>
          <a:p>
            <a:pPr lvl="1"/>
            <a:r>
              <a:rPr lang="en-US" altLang="en-US" dirty="0"/>
              <a:t>Consider multiple users executing the same program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2"/>
            <a:r>
              <a:rPr lang="en-US" altLang="en-US" dirty="0"/>
              <a:t>Compiler</a:t>
            </a:r>
          </a:p>
          <a:p>
            <a:pPr lvl="2"/>
            <a:r>
              <a:rPr lang="en-US" altLang="en-US" dirty="0"/>
              <a:t>Text editor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0AFA67C-5037-4199-ADB3-2B949804B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2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in Memory</a:t>
            </a:r>
          </a:p>
        </p:txBody>
      </p:sp>
      <p:pic>
        <p:nvPicPr>
          <p:cNvPr id="15363" name="Picture 1">
            <a:extLst>
              <a:ext uri="{FF2B5EF4-FFF2-40B4-BE49-F238E27FC236}">
                <a16:creationId xmlns:a16="http://schemas.microsoft.com/office/drawing/2014/main" id="{56913459-B2A5-4780-A47A-63C55AF8C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595438"/>
            <a:ext cx="2655888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890CFA9-9E5C-4419-8C0A-3AE15BC75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0488" y="228600"/>
            <a:ext cx="6251575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State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24CBB90-3DD4-48C6-830E-D5B680DA8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46188"/>
            <a:ext cx="7370763" cy="3254375"/>
          </a:xfrm>
        </p:spPr>
        <p:txBody>
          <a:bodyPr/>
          <a:lstStyle/>
          <a:p>
            <a:r>
              <a:rPr lang="en-US" altLang="en-US" dirty="0"/>
              <a:t>As a process executes, it changes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st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ate</a:t>
            </a:r>
          </a:p>
          <a:p>
            <a:pPr lvl="1"/>
            <a:r>
              <a:rPr lang="en-US" altLang="en-US" b="1" dirty="0"/>
              <a:t>New</a:t>
            </a:r>
            <a:r>
              <a:rPr lang="en-US" altLang="en-US" dirty="0"/>
              <a:t>:  The process is being created</a:t>
            </a:r>
          </a:p>
          <a:p>
            <a:pPr lvl="1"/>
            <a:r>
              <a:rPr lang="en-US" altLang="en-US" b="1" dirty="0"/>
              <a:t>Running</a:t>
            </a:r>
            <a:r>
              <a:rPr lang="en-US" altLang="en-US" dirty="0"/>
              <a:t>:  Instructions are being executed</a:t>
            </a:r>
          </a:p>
          <a:p>
            <a:pPr lvl="1"/>
            <a:r>
              <a:rPr lang="en-US" altLang="en-US" b="1" dirty="0"/>
              <a:t>Waiting</a:t>
            </a:r>
            <a:r>
              <a:rPr lang="en-US" altLang="en-US" dirty="0"/>
              <a:t>:  The process is waiting for some event to occur</a:t>
            </a:r>
          </a:p>
          <a:p>
            <a:pPr lvl="1"/>
            <a:r>
              <a:rPr lang="en-US" altLang="en-US" b="1" dirty="0"/>
              <a:t>Ready</a:t>
            </a:r>
            <a:r>
              <a:rPr lang="en-US" altLang="en-US" dirty="0"/>
              <a:t>:  The process is waiting to be assigned to a processor</a:t>
            </a:r>
          </a:p>
          <a:p>
            <a:pPr lvl="1"/>
            <a:r>
              <a:rPr lang="en-US" altLang="en-US" b="1" dirty="0"/>
              <a:t>Terminated</a:t>
            </a:r>
            <a:r>
              <a:rPr lang="en-US" altLang="en-US" dirty="0"/>
              <a:t>:  The process has finished execution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10797</TotalTime>
  <Words>2471</Words>
  <Application>Microsoft Office PowerPoint</Application>
  <PresentationFormat>On-screen Show (4:3)</PresentationFormat>
  <Paragraphs>326</Paragraphs>
  <Slides>45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Courier New</vt:lpstr>
      <vt:lpstr>Helvetica</vt:lpstr>
      <vt:lpstr>Monotype Sorts</vt:lpstr>
      <vt:lpstr>Times New Roman</vt:lpstr>
      <vt:lpstr>Verdana</vt:lpstr>
      <vt:lpstr>Wingdings</vt:lpstr>
      <vt:lpstr>os-8</vt:lpstr>
      <vt:lpstr>PowerPoint Presentation</vt:lpstr>
      <vt:lpstr>Përmbajtja</vt:lpstr>
      <vt:lpstr>Topic 2 - Recap</vt:lpstr>
      <vt:lpstr>Chapter 3:  Processes</vt:lpstr>
      <vt:lpstr>Objectives</vt:lpstr>
      <vt:lpstr>Process Concept</vt:lpstr>
      <vt:lpstr>Process Concept (Cont.)</vt:lpstr>
      <vt:lpstr>Process in Memory</vt:lpstr>
      <vt:lpstr>Process State</vt:lpstr>
      <vt:lpstr>Diagram of Process State</vt:lpstr>
      <vt:lpstr>Process Control Block (PCB)</vt:lpstr>
      <vt:lpstr>Threads</vt:lpstr>
      <vt:lpstr>CPU Switch From Process to Process</vt:lpstr>
      <vt:lpstr>Context Switch</vt:lpstr>
      <vt:lpstr>Multitasking in Mobile Systems</vt:lpstr>
      <vt:lpstr>Operations on Processes</vt:lpstr>
      <vt:lpstr>Process Creation</vt:lpstr>
      <vt:lpstr>Process Creation (Cont.)</vt:lpstr>
      <vt:lpstr>A Tree of Processes in Linux</vt:lpstr>
      <vt:lpstr>Process Termination</vt:lpstr>
      <vt:lpstr>Process Termination</vt:lpstr>
      <vt:lpstr>Android Process Importance Hierarchy</vt:lpstr>
      <vt:lpstr>Multiprocess Architecture – Chrome Browser</vt:lpstr>
      <vt:lpstr>Interprocess Communication</vt:lpstr>
      <vt:lpstr>Communications Models </vt:lpstr>
      <vt:lpstr>Producer-Consumer Problem</vt:lpstr>
      <vt:lpstr>Shared Memory Solution</vt:lpstr>
      <vt:lpstr>IPC – Message Passing</vt:lpstr>
      <vt:lpstr>Message Passing (Cont.)</vt:lpstr>
      <vt:lpstr>Implementation of Communication Link</vt:lpstr>
      <vt:lpstr>Direct Communication</vt:lpstr>
      <vt:lpstr>Indirect Communication</vt:lpstr>
      <vt:lpstr>Indirect Communication (Cont.)</vt:lpstr>
      <vt:lpstr>Indirect Communication (Cont.)</vt:lpstr>
      <vt:lpstr>Synchronization</vt:lpstr>
      <vt:lpstr>Buffering</vt:lpstr>
      <vt:lpstr>Examples of IPC Systems – Windows</vt:lpstr>
      <vt:lpstr>Local Procedure Calls in Windows</vt:lpstr>
      <vt:lpstr>Pipes</vt:lpstr>
      <vt:lpstr>Ordinary Pipes</vt:lpstr>
      <vt:lpstr>Named Pipes</vt:lpstr>
      <vt:lpstr>Communications in Client-Server Systems</vt:lpstr>
      <vt:lpstr>Sockets</vt:lpstr>
      <vt:lpstr>Socket Communication</vt:lpstr>
      <vt:lpstr>End of Chapter 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Token LLC</cp:lastModifiedBy>
  <cp:revision>274</cp:revision>
  <cp:lastPrinted>2001-06-14T13:58:17Z</cp:lastPrinted>
  <dcterms:created xsi:type="dcterms:W3CDTF">2011-01-13T23:43:38Z</dcterms:created>
  <dcterms:modified xsi:type="dcterms:W3CDTF">2021-04-15T22:38:40Z</dcterms:modified>
</cp:coreProperties>
</file>