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6"/>
  </p:notesMasterIdLst>
  <p:handoutMasterIdLst>
    <p:handoutMasterId r:id="rId47"/>
  </p:handoutMasterIdLst>
  <p:sldIdLst>
    <p:sldId id="256" r:id="rId2"/>
    <p:sldId id="261" r:id="rId3"/>
    <p:sldId id="389" r:id="rId4"/>
    <p:sldId id="332" r:id="rId5"/>
    <p:sldId id="377" r:id="rId6"/>
    <p:sldId id="335" r:id="rId7"/>
    <p:sldId id="336" r:id="rId8"/>
    <p:sldId id="338" r:id="rId9"/>
    <p:sldId id="337" r:id="rId10"/>
    <p:sldId id="374" r:id="rId11"/>
    <p:sldId id="341" r:id="rId12"/>
    <p:sldId id="342" r:id="rId13"/>
    <p:sldId id="343" r:id="rId14"/>
    <p:sldId id="344" r:id="rId15"/>
    <p:sldId id="345" r:id="rId16"/>
    <p:sldId id="346" r:id="rId17"/>
    <p:sldId id="372" r:id="rId18"/>
    <p:sldId id="390" r:id="rId19"/>
    <p:sldId id="334" r:id="rId20"/>
    <p:sldId id="406" r:id="rId21"/>
    <p:sldId id="407" r:id="rId22"/>
    <p:sldId id="401" r:id="rId23"/>
    <p:sldId id="402" r:id="rId24"/>
    <p:sldId id="408" r:id="rId25"/>
    <p:sldId id="409" r:id="rId26"/>
    <p:sldId id="411" r:id="rId27"/>
    <p:sldId id="412" r:id="rId28"/>
    <p:sldId id="403" r:id="rId29"/>
    <p:sldId id="413" r:id="rId30"/>
    <p:sldId id="414" r:id="rId31"/>
    <p:sldId id="417" r:id="rId32"/>
    <p:sldId id="347" r:id="rId33"/>
    <p:sldId id="350" r:id="rId34"/>
    <p:sldId id="351" r:id="rId35"/>
    <p:sldId id="352" r:id="rId36"/>
    <p:sldId id="353" r:id="rId37"/>
    <p:sldId id="418" r:id="rId38"/>
    <p:sldId id="349" r:id="rId39"/>
    <p:sldId id="419" r:id="rId40"/>
    <p:sldId id="420" r:id="rId41"/>
    <p:sldId id="400" r:id="rId42"/>
    <p:sldId id="356" r:id="rId43"/>
    <p:sldId id="404" r:id="rId44"/>
    <p:sldId id="397" r:id="rId45"/>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4082"/>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52" autoAdjust="0"/>
    <p:restoredTop sz="94660"/>
  </p:normalViewPr>
  <p:slideViewPr>
    <p:cSldViewPr snapToGrid="0">
      <p:cViewPr varScale="1">
        <p:scale>
          <a:sx n="78" d="100"/>
          <a:sy n="78" d="100"/>
        </p:scale>
        <p:origin x="1531" y="53"/>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1" d="100"/>
          <a:sy n="81" d="100"/>
        </p:scale>
        <p:origin x="205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smtClean="0">
                <a:latin typeface="Helvetica" panose="020B0604020202020204" pitchFamily="34" charset="0"/>
              </a:defRPr>
            </a:lvl1pPr>
          </a:lstStyle>
          <a:p>
            <a:pPr>
              <a:defRPr/>
            </a:pPr>
            <a:fld id="{EDF6375D-3224-4DCD-87D9-D43BCD3BEE8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6148" name="Rectangle 4"/>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smtClean="0">
                <a:latin typeface="Times New Roman" panose="02020603050405020304" pitchFamily="18" charset="0"/>
              </a:defRPr>
            </a:lvl1pPr>
          </a:lstStyle>
          <a:p>
            <a:pPr>
              <a:defRPr/>
            </a:pPr>
            <a:fld id="{95F65B04-D962-4697-93DA-5A4817936FB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94713BEE-C1CE-484C-819E-C7874EAB19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A73D603-B8D2-4718-A866-542F17F0E427}" type="slidenum">
              <a:rPr lang="en-US" altLang="en-US" smtClean="0">
                <a:latin typeface="Helvetica" panose="020B0604020202020204" pitchFamily="34" charset="0"/>
              </a:rPr>
              <a:pPr/>
              <a:t>4</a:t>
            </a:fld>
            <a:endParaRPr lang="en-US" altLang="en-US">
              <a:latin typeface="Helvetica" panose="020B0604020202020204" pitchFamily="34" charset="0"/>
            </a:endParaRPr>
          </a:p>
        </p:txBody>
      </p:sp>
      <p:sp>
        <p:nvSpPr>
          <p:cNvPr id="8194" name="Rectangle 2">
            <a:extLst>
              <a:ext uri="{FF2B5EF4-FFF2-40B4-BE49-F238E27FC236}">
                <a16:creationId xmlns:a16="http://schemas.microsoft.com/office/drawing/2014/main" id="{B58D9914-4AE8-433F-9B79-3F921095428F}"/>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1AF60734-AFF9-4268-9BD1-9AFF6E1D63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EB8C0B8A-AD96-4A57-B567-49E824FFE3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B6B8074-FFAA-46E8-A8E7-A2DF12801B2C}" type="slidenum">
              <a:rPr lang="en-US" altLang="en-US" smtClean="0">
                <a:latin typeface="Helvetica" panose="020B0604020202020204" pitchFamily="34" charset="0"/>
              </a:rPr>
              <a:pPr/>
              <a:t>13</a:t>
            </a:fld>
            <a:endParaRPr lang="en-US" altLang="en-US">
              <a:latin typeface="Helvetica" panose="020B0604020202020204" pitchFamily="34" charset="0"/>
            </a:endParaRPr>
          </a:p>
        </p:txBody>
      </p:sp>
      <p:sp>
        <p:nvSpPr>
          <p:cNvPr id="34818" name="Rectangle 2">
            <a:extLst>
              <a:ext uri="{FF2B5EF4-FFF2-40B4-BE49-F238E27FC236}">
                <a16:creationId xmlns:a16="http://schemas.microsoft.com/office/drawing/2014/main" id="{6F09C86C-58BC-4607-981A-D231C591FCB5}"/>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0398BD5B-BC5C-4CDB-9D48-4CA967CB7D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2C789749-18B6-4527-94FF-59E54FAC3E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F77C39C-CCD1-4085-91E8-2B527B8A2188}" type="slidenum">
              <a:rPr lang="en-US" altLang="en-US" smtClean="0">
                <a:latin typeface="Helvetica" panose="020B0604020202020204" pitchFamily="34" charset="0"/>
              </a:rPr>
              <a:pPr/>
              <a:t>14</a:t>
            </a:fld>
            <a:endParaRPr lang="en-US" altLang="en-US">
              <a:latin typeface="Helvetica" panose="020B0604020202020204" pitchFamily="34" charset="0"/>
            </a:endParaRPr>
          </a:p>
        </p:txBody>
      </p:sp>
      <p:sp>
        <p:nvSpPr>
          <p:cNvPr id="36866" name="Rectangle 2">
            <a:extLst>
              <a:ext uri="{FF2B5EF4-FFF2-40B4-BE49-F238E27FC236}">
                <a16:creationId xmlns:a16="http://schemas.microsoft.com/office/drawing/2014/main" id="{30A9510C-2BDE-4137-877F-7D3AEFD82511}"/>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2C693E25-AC6E-41AC-A5E3-4037EB9E40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466CBFBC-E533-4BF2-B5D5-3A45F5C190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A8AF47D-CB37-4C77-9E61-6FE982C48A6C}" type="slidenum">
              <a:rPr lang="en-US" altLang="en-US" smtClean="0">
                <a:latin typeface="Helvetica" panose="020B0604020202020204" pitchFamily="34" charset="0"/>
              </a:rPr>
              <a:pPr/>
              <a:t>15</a:t>
            </a:fld>
            <a:endParaRPr lang="en-US" altLang="en-US">
              <a:latin typeface="Helvetica" panose="020B0604020202020204" pitchFamily="34" charset="0"/>
            </a:endParaRPr>
          </a:p>
        </p:txBody>
      </p:sp>
      <p:sp>
        <p:nvSpPr>
          <p:cNvPr id="38914" name="Rectangle 2">
            <a:extLst>
              <a:ext uri="{FF2B5EF4-FFF2-40B4-BE49-F238E27FC236}">
                <a16:creationId xmlns:a16="http://schemas.microsoft.com/office/drawing/2014/main" id="{77584299-1856-48BE-B736-7EC68096B10B}"/>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17E5BFC8-6F28-4BDE-8F1C-CE906E2BFF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13071C3A-881C-48B3-B309-1D92C9DD80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6B73719-6FB6-4E20-AE32-14616D4F0E63}" type="slidenum">
              <a:rPr lang="en-US" altLang="en-US" smtClean="0">
                <a:latin typeface="Helvetica" panose="020B0604020202020204" pitchFamily="34" charset="0"/>
              </a:rPr>
              <a:pPr/>
              <a:t>16</a:t>
            </a:fld>
            <a:endParaRPr lang="en-US" altLang="en-US">
              <a:latin typeface="Helvetica" panose="020B0604020202020204" pitchFamily="34" charset="0"/>
            </a:endParaRPr>
          </a:p>
        </p:txBody>
      </p:sp>
      <p:sp>
        <p:nvSpPr>
          <p:cNvPr id="40962" name="Rectangle 2">
            <a:extLst>
              <a:ext uri="{FF2B5EF4-FFF2-40B4-BE49-F238E27FC236}">
                <a16:creationId xmlns:a16="http://schemas.microsoft.com/office/drawing/2014/main" id="{1D8F37CA-C0AA-4EA5-95A9-4F33D4E5D410}"/>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CFEE2A4B-553A-4DCA-8D0B-3BB07C4342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a:extLst>
              <a:ext uri="{FF2B5EF4-FFF2-40B4-BE49-F238E27FC236}">
                <a16:creationId xmlns:a16="http://schemas.microsoft.com/office/drawing/2014/main" id="{5B7BA288-9799-4FCC-AA27-DAA56CA5F3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FD05454-0887-49D1-BB79-E16982FE9E04}" type="slidenum">
              <a:rPr lang="en-US" altLang="en-US" smtClean="0">
                <a:latin typeface="Helvetica" panose="020B0604020202020204" pitchFamily="34" charset="0"/>
              </a:rPr>
              <a:pPr/>
              <a:t>17</a:t>
            </a:fld>
            <a:endParaRPr lang="en-US" altLang="en-US">
              <a:latin typeface="Helvetica" panose="020B0604020202020204" pitchFamily="34" charset="0"/>
            </a:endParaRPr>
          </a:p>
        </p:txBody>
      </p:sp>
      <p:sp>
        <p:nvSpPr>
          <p:cNvPr id="107522" name="Rectangle 2">
            <a:extLst>
              <a:ext uri="{FF2B5EF4-FFF2-40B4-BE49-F238E27FC236}">
                <a16:creationId xmlns:a16="http://schemas.microsoft.com/office/drawing/2014/main" id="{55C74086-1C19-4246-8A2B-B6C7CCC34331}"/>
              </a:ext>
            </a:extLst>
          </p:cNvPr>
          <p:cNvSpPr>
            <a:spLocks noGrp="1" noRot="1" noChangeAspect="1" noChangeArrowheads="1" noTextEdit="1"/>
          </p:cNvSpPr>
          <p:nvPr>
            <p:ph type="sldImg"/>
          </p:nvPr>
        </p:nvSpPr>
        <p:spPr>
          <a:ln/>
        </p:spPr>
      </p:sp>
      <p:sp>
        <p:nvSpPr>
          <p:cNvPr id="107523" name="Rectangle 3">
            <a:extLst>
              <a:ext uri="{FF2B5EF4-FFF2-40B4-BE49-F238E27FC236}">
                <a16:creationId xmlns:a16="http://schemas.microsoft.com/office/drawing/2014/main" id="{2E3FD3FF-5B29-43D0-9279-B7FF5B29F0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07C37DC1-75B0-437C-B558-F7618BEA52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348FB69-0E48-4E9C-AE03-1932E61103CC}" type="slidenum">
              <a:rPr lang="en-US" altLang="en-US" smtClean="0">
                <a:latin typeface="Times New Roman" panose="02020603050405020304" pitchFamily="18" charset="0"/>
              </a:rPr>
              <a:pPr/>
              <a:t>18</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CBD12CAE-1E33-4966-A4AF-C743EB5F54C9}"/>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F276E0F4-3694-46FB-8A08-BB5ADFDD33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405F6187-9AEA-4432-A06C-1C71DC909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3A31E14-A3B9-4040-8D31-E2E402615F68}" type="slidenum">
              <a:rPr lang="en-US" altLang="en-US" smtClean="0">
                <a:latin typeface="Times New Roman" panose="02020603050405020304" pitchFamily="18" charset="0"/>
              </a:rPr>
              <a:pPr/>
              <a:t>19</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92AB0F5E-8A1E-4B4A-A2A0-FE71829D0E73}"/>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9A7828BA-2BF1-4802-82BB-DA5609DDA8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E2CAD129-07DA-4250-9E2C-D5E1201A6200}"/>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id="{164D522C-9A5F-49C1-BD44-A20CC2476E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95987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21</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22</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80788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a:extLst>
              <a:ext uri="{FF2B5EF4-FFF2-40B4-BE49-F238E27FC236}">
                <a16:creationId xmlns:a16="http://schemas.microsoft.com/office/drawing/2014/main" id="{27DF9E4E-96D6-414F-8641-F5F4875E71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AF3DCFE-B091-466E-897F-AF0229B99FBE}" type="slidenum">
              <a:rPr lang="en-US" altLang="en-US" smtClean="0">
                <a:latin typeface="Helvetica" panose="020B0604020202020204" pitchFamily="34" charset="0"/>
              </a:rPr>
              <a:pPr/>
              <a:t>5</a:t>
            </a:fld>
            <a:endParaRPr lang="en-US" altLang="en-US">
              <a:latin typeface="Helvetica" panose="020B0604020202020204" pitchFamily="34" charset="0"/>
            </a:endParaRPr>
          </a:p>
        </p:txBody>
      </p:sp>
      <p:sp>
        <p:nvSpPr>
          <p:cNvPr id="13314" name="Rectangle 2">
            <a:extLst>
              <a:ext uri="{FF2B5EF4-FFF2-40B4-BE49-F238E27FC236}">
                <a16:creationId xmlns:a16="http://schemas.microsoft.com/office/drawing/2014/main" id="{FBCEF41C-2D09-4D79-B128-D63857A2F2E6}"/>
              </a:ext>
            </a:extLst>
          </p:cNvPr>
          <p:cNvSpPr>
            <a:spLocks noGrp="1" noRot="1" noChangeAspect="1" noChangeArrowheads="1" noTextEdit="1"/>
          </p:cNvSpPr>
          <p:nvPr>
            <p:ph type="sldImg"/>
          </p:nvPr>
        </p:nvSpPr>
        <p:spPr>
          <a:ln/>
        </p:spPr>
      </p:sp>
      <p:sp>
        <p:nvSpPr>
          <p:cNvPr id="13315" name="Rectangle 3">
            <a:extLst>
              <a:ext uri="{FF2B5EF4-FFF2-40B4-BE49-F238E27FC236}">
                <a16:creationId xmlns:a16="http://schemas.microsoft.com/office/drawing/2014/main" id="{D9ACFA5D-A5EC-4373-81C2-0F6EFDCB20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146119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A01F25CF-FF7D-432D-AEB3-6710154153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2593EA-83E9-49DF-9A69-061BE7580B7A}"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
        <p:nvSpPr>
          <p:cNvPr id="18434" name="Rectangle 2">
            <a:extLst>
              <a:ext uri="{FF2B5EF4-FFF2-40B4-BE49-F238E27FC236}">
                <a16:creationId xmlns:a16="http://schemas.microsoft.com/office/drawing/2014/main" id="{7EBD862C-4A3E-4654-8B80-448A34563F74}"/>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25E9679F-2A37-45A8-BEFD-99A5560446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4449CF17-6DE0-42A8-AF6D-65582A8B7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1DD403B-DC2E-496B-BDE4-8AC536A45743}"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20482" name="Rectangle 2">
            <a:extLst>
              <a:ext uri="{FF2B5EF4-FFF2-40B4-BE49-F238E27FC236}">
                <a16:creationId xmlns:a16="http://schemas.microsoft.com/office/drawing/2014/main" id="{51D3904E-C473-48EE-9DE3-D37AD52B1BE1}"/>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26B73BA7-C0AE-4B26-9EE2-89053DF39E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4D8F9928-8869-45F7-BA42-5A488A3E1B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5554BC-4E9D-46F3-8CDA-F7DF99B87F74}"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D40412E3-E257-462F-AEEC-27F4A0E78CD6}"/>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1D67F792-BDD9-43A7-AAE4-80F3F09C95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26968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5BA74056-F347-47E7-8F80-E67498FF6C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D2E19D3-36AF-42FB-A3BF-7AE756C80D6F}" type="slidenum">
              <a:rPr lang="en-US" altLang="en-US" smtClean="0">
                <a:latin typeface="Times New Roman" panose="02020603050405020304" pitchFamily="18" charset="0"/>
              </a:rPr>
              <a:pPr/>
              <a:t>27</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EBB136E9-59A5-44E7-9BD0-1637A76BE655}"/>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4EED1A63-8694-46B7-9400-1442886D34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B1A60390-627A-4274-847E-47EB60190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EA2463C4-B80E-4B8C-85AE-C8401A286E77}"/>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4309114D-ADAD-450C-8806-B9C750BE9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5754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7380D259-8709-44FC-8E19-F922D8C495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5C6A69F-A1A7-4195-B308-73F52EF032EA}" type="slidenum">
              <a:rPr lang="en-US" altLang="en-US" smtClean="0">
                <a:latin typeface="Times New Roman" panose="02020603050405020304" pitchFamily="18" charset="0"/>
              </a:rPr>
              <a:pPr/>
              <a:t>29</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F684A191-C264-4532-87A6-9B7C803DC00D}"/>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CC595F0D-327E-463B-9214-2FB095AD25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7DB04AC4-9FA4-4B81-A2E4-1E6AFD4EE9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1B5580B-1301-4E06-BEA8-C7B0DE30B0A7}" type="slidenum">
              <a:rPr lang="en-US" altLang="en-US" smtClean="0">
                <a:latin typeface="Times New Roman" panose="02020603050405020304" pitchFamily="18" charset="0"/>
              </a:rPr>
              <a:pPr/>
              <a:t>30</a:t>
            </a:fld>
            <a:endParaRPr lang="en-US" altLang="en-US">
              <a:latin typeface="Times New Roman" panose="02020603050405020304" pitchFamily="18" charset="0"/>
            </a:endParaRPr>
          </a:p>
        </p:txBody>
      </p:sp>
      <p:sp>
        <p:nvSpPr>
          <p:cNvPr id="32770" name="Rectangle 2">
            <a:extLst>
              <a:ext uri="{FF2B5EF4-FFF2-40B4-BE49-F238E27FC236}">
                <a16:creationId xmlns:a16="http://schemas.microsoft.com/office/drawing/2014/main" id="{3F57FD02-2058-4DC0-B613-AD0294133A65}"/>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D6CEFB33-83BB-47AD-B7F4-C32DEBB57E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131837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B1A60390-627A-4274-847E-47EB60190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pPr/>
              <a:t>31</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EA2463C4-B80E-4B8C-85AE-C8401A286E77}"/>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4309114D-ADAD-450C-8806-B9C750BE9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83223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4C2245F4-0687-48BF-BF76-797F8BC2AC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99B002-221E-4ACE-82C8-ADA61FD05C07}"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2946022D-15EE-4829-ABB0-2302B5FB73E7}"/>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833E1FE6-F684-4288-B04E-1699B856B6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B3B691F4-8A83-4EB6-9CC2-A3360F1AD4D3}"/>
              </a:ext>
            </a:extLst>
          </p:cNvPr>
          <p:cNvSpPr>
            <a:spLocks noGrp="1" noRot="1" noChangeAspect="1" noChangeArrowheads="1" noTextEdit="1"/>
          </p:cNvSpPr>
          <p:nvPr>
            <p:ph type="sldImg"/>
          </p:nvPr>
        </p:nvSpPr>
        <p:spPr>
          <a:ln/>
        </p:spPr>
      </p:sp>
      <p:sp>
        <p:nvSpPr>
          <p:cNvPr id="15362" name="Rectangle 3">
            <a:extLst>
              <a:ext uri="{FF2B5EF4-FFF2-40B4-BE49-F238E27FC236}">
                <a16:creationId xmlns:a16="http://schemas.microsoft.com/office/drawing/2014/main" id="{EF4246C7-27CE-4111-80E3-59FD3BCD55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7EFF896D-4723-4270-B5CE-3EAC199293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4057CCE-FB24-4DCD-B59A-EF29E3EC48F5}" type="slidenum">
              <a:rPr lang="en-US" altLang="en-US" smtClean="0">
                <a:latin typeface="Times New Roman" panose="02020603050405020304" pitchFamily="18" charset="0"/>
              </a:rPr>
              <a:pPr/>
              <a:t>33</a:t>
            </a:fld>
            <a:endParaRPr lang="en-US" altLang="en-US">
              <a:latin typeface="Times New Roman" panose="02020603050405020304" pitchFamily="18" charset="0"/>
            </a:endParaRPr>
          </a:p>
        </p:txBody>
      </p:sp>
      <p:sp>
        <p:nvSpPr>
          <p:cNvPr id="40962" name="Rectangle 2">
            <a:extLst>
              <a:ext uri="{FF2B5EF4-FFF2-40B4-BE49-F238E27FC236}">
                <a16:creationId xmlns:a16="http://schemas.microsoft.com/office/drawing/2014/main" id="{13E74FC7-08E4-41EE-B8E9-4784734F4560}"/>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ADA6752C-0B00-4DE8-BC1B-ED685E73B9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38BED452-4AFF-4E3B-8BDB-D1CDFE41C8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953E37-7182-4EB1-8FE4-F2B2E6FF161A}"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B321B815-8EF8-44E7-95DE-2501AEDAD0FE}"/>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EE4E2E56-FB91-48A2-96D3-B738321EA9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C1EC5355-B083-4702-ABF4-E2BCA09291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F2CFA1-F1C4-4CAE-A60E-FA4BA9406BF9}"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45058" name="Rectangle 2">
            <a:extLst>
              <a:ext uri="{FF2B5EF4-FFF2-40B4-BE49-F238E27FC236}">
                <a16:creationId xmlns:a16="http://schemas.microsoft.com/office/drawing/2014/main" id="{F745C6AB-0ABB-4D15-945B-36AE7232EF99}"/>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C1561A3E-BDF2-4110-B38B-723F414272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C4542300-0CB6-4A29-9D16-61BA981CC9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A7A2607-C363-42A4-A7E7-0B2A0C05B6FD}" type="slidenum">
              <a:rPr lang="en-US" altLang="en-US" smtClean="0">
                <a:latin typeface="Times New Roman" panose="02020603050405020304" pitchFamily="18" charset="0"/>
              </a:rPr>
              <a:pPr/>
              <a:t>36</a:t>
            </a:fld>
            <a:endParaRPr lang="en-US" altLang="en-US">
              <a:latin typeface="Times New Roman" panose="02020603050405020304" pitchFamily="18" charset="0"/>
            </a:endParaRPr>
          </a:p>
        </p:txBody>
      </p:sp>
      <p:sp>
        <p:nvSpPr>
          <p:cNvPr id="47106" name="Rectangle 2">
            <a:extLst>
              <a:ext uri="{FF2B5EF4-FFF2-40B4-BE49-F238E27FC236}">
                <a16:creationId xmlns:a16="http://schemas.microsoft.com/office/drawing/2014/main" id="{86EC9CC8-78B2-4FF3-AAE4-54ADF392848F}"/>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63C3F6B7-CCAA-4E66-935F-A90C69C863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0A17CE6B-6039-43D7-A98A-F4F050EBD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B59C17-8BC0-4D12-8CAC-4CF08CD54505}"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49154" name="Rectangle 2">
            <a:extLst>
              <a:ext uri="{FF2B5EF4-FFF2-40B4-BE49-F238E27FC236}">
                <a16:creationId xmlns:a16="http://schemas.microsoft.com/office/drawing/2014/main" id="{069692E4-A9F9-42A3-BEE3-5D68069DF06C}"/>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F137D665-2B0C-4C02-9EBA-DAA2DE83B2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327728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469870DE-ED07-4369-A35C-886FE9BF9D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753270A-71CB-4C96-9EF2-586D51F6CA41}"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51202" name="Rectangle 2">
            <a:extLst>
              <a:ext uri="{FF2B5EF4-FFF2-40B4-BE49-F238E27FC236}">
                <a16:creationId xmlns:a16="http://schemas.microsoft.com/office/drawing/2014/main" id="{709C325C-9D3C-44A6-8500-BB6A220D2BE0}"/>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940CBAB1-EA8F-4B67-816C-288C9B0978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7EB3323C-06A1-4632-B138-3B73546F03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D9CD47-795C-4CBD-956A-ABB15F37534F}"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53250" name="Rectangle 2">
            <a:extLst>
              <a:ext uri="{FF2B5EF4-FFF2-40B4-BE49-F238E27FC236}">
                <a16:creationId xmlns:a16="http://schemas.microsoft.com/office/drawing/2014/main" id="{3544896A-D075-4287-996D-AFC0058592F0}"/>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A3696E72-3E2A-4324-898F-E308110EB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040631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A3BC90D9-5B90-4947-BD85-211E37DDE9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111378-CDE2-4578-A4A0-6AE31376CE67}"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55298" name="Rectangle 2">
            <a:extLst>
              <a:ext uri="{FF2B5EF4-FFF2-40B4-BE49-F238E27FC236}">
                <a16:creationId xmlns:a16="http://schemas.microsoft.com/office/drawing/2014/main" id="{1CE51187-1D2B-4F17-B25B-73ADED5E0BBA}"/>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BAD6887A-FF32-4633-84E8-6615571843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216131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0C285082-FC5A-4524-9220-A291758CFB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0E056A-E87D-4C53-83CF-B2CDD3330A52}"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08CE5910-3320-44A3-88ED-D22B8CE02913}"/>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3E335E27-02F0-4EF2-ADC1-CFAB027A3B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4AC5CF01-D722-4A54-87E2-5ACC8F7C95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4E645-70B9-4D60-95A0-CCC1F65E091F}"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4260DBA0-67A3-4083-8D43-2641C27B526F}"/>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813C787B-5ED3-489E-A585-F3FD4B97B7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61361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A989082A-5E14-437A-8593-A083C9E0BC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19C771-0D6A-4807-BCDD-77C1F2EE8271}" type="slidenum">
              <a:rPr lang="en-US" altLang="en-US" smtClean="0">
                <a:latin typeface="Helvetica" panose="020B0604020202020204" pitchFamily="34" charset="0"/>
              </a:rPr>
              <a:pPr/>
              <a:t>7</a:t>
            </a:fld>
            <a:endParaRPr lang="en-US" altLang="en-US">
              <a:latin typeface="Helvetica" panose="020B0604020202020204" pitchFamily="34" charset="0"/>
            </a:endParaRPr>
          </a:p>
        </p:txBody>
      </p:sp>
      <p:sp>
        <p:nvSpPr>
          <p:cNvPr id="17410" name="Rectangle 2">
            <a:extLst>
              <a:ext uri="{FF2B5EF4-FFF2-40B4-BE49-F238E27FC236}">
                <a16:creationId xmlns:a16="http://schemas.microsoft.com/office/drawing/2014/main" id="{2AC42077-757B-4A4C-8A05-7B590F2EC1D6}"/>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AC753078-9E5A-48E2-813D-E5D6523990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a:extLst>
              <a:ext uri="{FF2B5EF4-FFF2-40B4-BE49-F238E27FC236}">
                <a16:creationId xmlns:a16="http://schemas.microsoft.com/office/drawing/2014/main" id="{51B6C076-F21F-4CA5-822D-C9D69050FB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8EB864C-7330-4E1B-A037-7D79409E01F4}"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141314" name="Rectangle 2">
            <a:extLst>
              <a:ext uri="{FF2B5EF4-FFF2-40B4-BE49-F238E27FC236}">
                <a16:creationId xmlns:a16="http://schemas.microsoft.com/office/drawing/2014/main" id="{5F4496CA-0A38-4ECE-A790-5883B82226E7}"/>
              </a:ext>
            </a:extLst>
          </p:cNvPr>
          <p:cNvSpPr>
            <a:spLocks noGrp="1" noRot="1" noChangeAspect="1" noChangeArrowheads="1" noTextEdit="1"/>
          </p:cNvSpPr>
          <p:nvPr>
            <p:ph type="sldImg"/>
          </p:nvPr>
        </p:nvSpPr>
        <p:spPr>
          <a:ln/>
        </p:spPr>
      </p:sp>
      <p:sp>
        <p:nvSpPr>
          <p:cNvPr id="141315" name="Rectangle 3">
            <a:extLst>
              <a:ext uri="{FF2B5EF4-FFF2-40B4-BE49-F238E27FC236}">
                <a16:creationId xmlns:a16="http://schemas.microsoft.com/office/drawing/2014/main" id="{9685A671-4583-4556-B3BD-CB96D62C92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2CB3E8E7-C086-4355-9CE8-18739774E7C1}"/>
              </a:ext>
            </a:extLst>
          </p:cNvPr>
          <p:cNvSpPr>
            <a:spLocks noGrp="1" noRot="1" noChangeAspect="1" noChangeArrowheads="1" noTextEdit="1"/>
          </p:cNvSpPr>
          <p:nvPr>
            <p:ph type="sldImg"/>
          </p:nvPr>
        </p:nvSpPr>
        <p:spPr>
          <a:ln/>
        </p:spPr>
      </p:sp>
      <p:sp>
        <p:nvSpPr>
          <p:cNvPr id="21506" name="Rectangle 3">
            <a:extLst>
              <a:ext uri="{FF2B5EF4-FFF2-40B4-BE49-F238E27FC236}">
                <a16:creationId xmlns:a16="http://schemas.microsoft.com/office/drawing/2014/main" id="{D7150505-875B-411A-8576-2DD58804D9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B998348D-9A8E-4A1B-A5CC-88DB5AB92904}"/>
              </a:ext>
            </a:extLst>
          </p:cNvPr>
          <p:cNvSpPr>
            <a:spLocks noGrp="1" noRot="1" noChangeAspect="1" noChangeArrowheads="1" noTextEdit="1"/>
          </p:cNvSpPr>
          <p:nvPr>
            <p:ph type="sldImg"/>
          </p:nvPr>
        </p:nvSpPr>
        <p:spPr>
          <a:ln/>
        </p:spPr>
      </p:sp>
      <p:sp>
        <p:nvSpPr>
          <p:cNvPr id="19458" name="Rectangle 3">
            <a:extLst>
              <a:ext uri="{FF2B5EF4-FFF2-40B4-BE49-F238E27FC236}">
                <a16:creationId xmlns:a16="http://schemas.microsoft.com/office/drawing/2014/main" id="{677410E8-14CB-430D-9C9B-CA14C8C01E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B2858C04-233B-4F84-8B85-EA895CEAF2C7}"/>
              </a:ext>
            </a:extLst>
          </p:cNvPr>
          <p:cNvSpPr>
            <a:spLocks noGrp="1" noRot="1" noChangeAspect="1" noChangeArrowheads="1" noTextEdit="1"/>
          </p:cNvSpPr>
          <p:nvPr>
            <p:ph type="sldImg"/>
          </p:nvPr>
        </p:nvSpPr>
        <p:spPr>
          <a:ln/>
        </p:spPr>
      </p:sp>
      <p:sp>
        <p:nvSpPr>
          <p:cNvPr id="23554" name="Rectangle 3">
            <a:extLst>
              <a:ext uri="{FF2B5EF4-FFF2-40B4-BE49-F238E27FC236}">
                <a16:creationId xmlns:a16="http://schemas.microsoft.com/office/drawing/2014/main" id="{7E4843CC-89D3-47B0-BBCC-C97C1F2F47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3DF3E7C6-C9CA-4089-A553-275E1982B8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9398EA6-8FE3-4BCE-B6A8-508B0A27C7F8}" type="slidenum">
              <a:rPr lang="en-US" altLang="en-US" smtClean="0">
                <a:latin typeface="Helvetica" panose="020B0604020202020204" pitchFamily="34" charset="0"/>
              </a:rPr>
              <a:pPr/>
              <a:t>11</a:t>
            </a:fld>
            <a:endParaRPr lang="en-US" altLang="en-US">
              <a:latin typeface="Helvetica" panose="020B0604020202020204" pitchFamily="34" charset="0"/>
            </a:endParaRPr>
          </a:p>
        </p:txBody>
      </p:sp>
      <p:sp>
        <p:nvSpPr>
          <p:cNvPr id="29698" name="Rectangle 2">
            <a:extLst>
              <a:ext uri="{FF2B5EF4-FFF2-40B4-BE49-F238E27FC236}">
                <a16:creationId xmlns:a16="http://schemas.microsoft.com/office/drawing/2014/main" id="{173988C8-FA90-46B8-B16F-16B1E13B3807}"/>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E2C96CC4-5B31-40CD-B384-477B7275DA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12803BA9-336C-40B8-B240-AE76B19DBC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6A5F754-A269-48A9-AF00-EE1AB4FE158B}" type="slidenum">
              <a:rPr lang="en-US" altLang="en-US" smtClean="0">
                <a:latin typeface="Helvetica" panose="020B0604020202020204" pitchFamily="34" charset="0"/>
              </a:rPr>
              <a:pPr/>
              <a:t>12</a:t>
            </a:fld>
            <a:endParaRPr lang="en-US" altLang="en-US">
              <a:latin typeface="Helvetica" panose="020B0604020202020204" pitchFamily="34" charset="0"/>
            </a:endParaRPr>
          </a:p>
        </p:txBody>
      </p:sp>
      <p:sp>
        <p:nvSpPr>
          <p:cNvPr id="32770" name="Rectangle 2">
            <a:extLst>
              <a:ext uri="{FF2B5EF4-FFF2-40B4-BE49-F238E27FC236}">
                <a16:creationId xmlns:a16="http://schemas.microsoft.com/office/drawing/2014/main" id="{3118FFA9-F8CF-48E9-8DBD-7D20A0B41DDE}"/>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4CD8A752-1AAD-4C50-BBDA-5D51338F2F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 name="Group 3"/>
          <p:cNvGrpSpPr>
            <a:grpSpLocks/>
          </p:cNvGrpSpPr>
          <p:nvPr/>
        </p:nvGrpSpPr>
        <p:grpSpPr bwMode="auto">
          <a:xfrm>
            <a:off x="198438" y="2960688"/>
            <a:ext cx="8610600" cy="201612"/>
            <a:chOff x="125" y="1865"/>
            <a:chExt cx="5424" cy="127"/>
          </a:xfrm>
        </p:grpSpPr>
        <p:sp>
          <p:nvSpPr>
            <p:cNvPr id="3" name="Rectangle 4"/>
            <p:cNvSpPr>
              <a:spLocks noChangeArrowheads="1"/>
            </p:cNvSpPr>
            <p:nvPr/>
          </p:nvSpPr>
          <p:spPr bwMode="auto">
            <a:xfrm>
              <a:off x="125" y="1865"/>
              <a:ext cx="1808" cy="127"/>
            </a:xfrm>
            <a:prstGeom prst="rect">
              <a:avLst/>
            </a:prstGeom>
            <a:solidFill>
              <a:srgbClr val="24408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dirty="0">
                <a:solidFill>
                  <a:srgbClr val="002060"/>
                </a:solidFill>
              </a:endParaRPr>
            </a:p>
          </p:txBody>
        </p:sp>
        <p:sp>
          <p:nvSpPr>
            <p:cNvPr id="4" name="Rectangle 5"/>
            <p:cNvSpPr>
              <a:spLocks noChangeArrowheads="1"/>
            </p:cNvSpPr>
            <p:nvPr/>
          </p:nvSpPr>
          <p:spPr bwMode="auto">
            <a:xfrm>
              <a:off x="1933" y="1865"/>
              <a:ext cx="1808" cy="127"/>
            </a:xfrm>
            <a:prstGeom prst="rect">
              <a:avLst/>
            </a:prstGeom>
            <a:solidFill>
              <a:schemeClr val="accent3">
                <a:lumMod val="50000"/>
              </a:schemeClr>
            </a:solidFill>
            <a:ln w="9525">
              <a:noFill/>
              <a:miter lim="800000"/>
              <a:headEnd/>
              <a:tailEnd/>
            </a:ln>
          </p:spPr>
          <p:txBody>
            <a:bodyPr wrap="none" anchor="ctr"/>
            <a:lstStyle/>
            <a:p>
              <a:pPr>
                <a:defRPr/>
              </a:pPr>
              <a:endParaRPr lang="en-US"/>
            </a:p>
          </p:txBody>
        </p:sp>
        <p:sp>
          <p:nvSpPr>
            <p:cNvPr id="5" name="Rectangle 6"/>
            <p:cNvSpPr>
              <a:spLocks noChangeArrowheads="1"/>
            </p:cNvSpPr>
            <p:nvPr/>
          </p:nvSpPr>
          <p:spPr bwMode="auto">
            <a:xfrm>
              <a:off x="3741" y="1865"/>
              <a:ext cx="1808" cy="127"/>
            </a:xfrm>
            <a:prstGeom prst="rect">
              <a:avLst/>
            </a:prstGeom>
            <a:solidFill>
              <a:srgbClr val="24408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grpSp>
      <p:sp>
        <p:nvSpPr>
          <p:cNvPr id="6" name="Rectangle 2"/>
          <p:cNvSpPr txBox="1">
            <a:spLocks noChangeArrowheads="1"/>
          </p:cNvSpPr>
          <p:nvPr userDrawn="1"/>
        </p:nvSpPr>
        <p:spPr bwMode="auto">
          <a:xfrm>
            <a:off x="685800" y="1930400"/>
            <a:ext cx="77724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sq-AL" altLang="en-US" sz="4300" b="1" i="0" noProof="0" dirty="0">
                <a:solidFill>
                  <a:srgbClr val="244082"/>
                </a:solidFill>
                <a:latin typeface="+mj-lt"/>
              </a:rPr>
              <a:t>Sistemet Operative</a:t>
            </a:r>
          </a:p>
        </p:txBody>
      </p:sp>
      <p:pic>
        <p:nvPicPr>
          <p:cNvPr id="7" name="Picture 20"/>
          <p:cNvPicPr>
            <a:picLocks noChangeAspect="1"/>
          </p:cNvPicPr>
          <p:nvPr userDrawn="1"/>
        </p:nvPicPr>
        <p:blipFill>
          <a:blip r:embed="rId2"/>
          <a:stretch>
            <a:fillRect/>
          </a:stretch>
        </p:blipFill>
        <p:spPr bwMode="auto">
          <a:xfrm>
            <a:off x="3853231" y="4386273"/>
            <a:ext cx="1437535" cy="1437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1"/>
          <p:cNvSpPr txBox="1">
            <a:spLocks noChangeArrowheads="1"/>
          </p:cNvSpPr>
          <p:nvPr userDrawn="1"/>
        </p:nvSpPr>
        <p:spPr bwMode="auto">
          <a:xfrm>
            <a:off x="2495549" y="6077597"/>
            <a:ext cx="4152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dirty="0">
                <a:solidFill>
                  <a:srgbClr val="002060"/>
                </a:solidFill>
              </a:rPr>
              <a:t>UBT, 2021</a:t>
            </a:r>
            <a:endParaRPr lang="sq-AL" altLang="en-US" dirty="0">
              <a:solidFill>
                <a:srgbClr val="002060"/>
              </a:solidFill>
            </a:endParaRPr>
          </a:p>
        </p:txBody>
      </p:sp>
      <p:sp>
        <p:nvSpPr>
          <p:cNvPr id="9" name="Rectangle 2"/>
          <p:cNvSpPr txBox="1">
            <a:spLocks noChangeArrowheads="1"/>
          </p:cNvSpPr>
          <p:nvPr userDrawn="1"/>
        </p:nvSpPr>
        <p:spPr bwMode="auto">
          <a:xfrm>
            <a:off x="685800" y="3504417"/>
            <a:ext cx="77724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sz="4300" b="1" i="0" noProof="0" dirty="0">
                <a:solidFill>
                  <a:srgbClr val="244082"/>
                </a:solidFill>
                <a:latin typeface="+mj-lt"/>
              </a:rPr>
              <a:t>Operating Systems</a:t>
            </a:r>
            <a:endParaRPr lang="sq-AL" altLang="en-US" sz="4300" b="1" i="0" noProof="0" dirty="0">
              <a:solidFill>
                <a:srgbClr val="244082"/>
              </a:solidFill>
              <a:latin typeface="+mj-lt"/>
            </a:endParaRPr>
          </a:p>
        </p:txBody>
      </p:sp>
    </p:spTree>
    <p:extLst>
      <p:ext uri="{BB962C8B-B14F-4D97-AF65-F5344CB8AC3E}">
        <p14:creationId xmlns:p14="http://schemas.microsoft.com/office/powerpoint/2010/main" val="1168158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16.4.2021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169025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16.4.2021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2898001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16.4.2021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3215321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16.4.2021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4283313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16.4.2021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2839765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16.4.2021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2672460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89168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78E92A4A-A65D-4B54-AD1C-C891575A70C7}"/>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CEA9A240-C64D-4B73-B222-A2240BA27265}"/>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000CE453-DC15-4BB2-AE60-001C25829E01}"/>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8D7109CB-1C1F-43A3-9D41-5E4A557225F7}"/>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8206B863-0953-4381-B842-DD977F05FB18}"/>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336699"/>
                </a:solidFill>
                <a:latin typeface="Helvetica" pitchFamily="-84" charset="0"/>
              </a:rPr>
              <a:t>Silberschatz, Galvin and Gagne ©2018</a:t>
            </a:r>
          </a:p>
        </p:txBody>
      </p:sp>
      <p:sp>
        <p:nvSpPr>
          <p:cNvPr id="8" name="Text Box 8">
            <a:extLst>
              <a:ext uri="{FF2B5EF4-FFF2-40B4-BE49-F238E27FC236}">
                <a16:creationId xmlns:a16="http://schemas.microsoft.com/office/drawing/2014/main" id="{A639C405-F6E2-417F-8A27-5C09EB03E001}"/>
              </a:ext>
            </a:extLst>
          </p:cNvPr>
          <p:cNvSpPr txBox="1">
            <a:spLocks noChangeArrowheads="1"/>
          </p:cNvSpPr>
          <p:nvPr/>
        </p:nvSpPr>
        <p:spPr bwMode="auto">
          <a:xfrm>
            <a:off x="26988" y="6613525"/>
            <a:ext cx="2730500"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336699"/>
                </a:solidFill>
                <a:latin typeface="Helvetica" pitchFamily="-84" charset="0"/>
              </a:rPr>
              <a:t>Operating System Concepts – 10</a:t>
            </a:r>
            <a:r>
              <a:rPr lang="en-US" altLang="en-US" sz="1000" b="1" baseline="30000" dirty="0">
                <a:solidFill>
                  <a:srgbClr val="336699"/>
                </a:solidFill>
                <a:latin typeface="Helvetica" pitchFamily="-84" charset="0"/>
              </a:rPr>
              <a:t>th</a:t>
            </a:r>
            <a:r>
              <a:rPr lang="en-US" altLang="en-US" sz="1000" b="1" dirty="0">
                <a:solidFill>
                  <a:srgbClr val="336699"/>
                </a:solidFill>
                <a:latin typeface="Helvetica" pitchFamily="-84" charset="0"/>
              </a:rPr>
              <a:t> Edition</a:t>
            </a:r>
          </a:p>
        </p:txBody>
      </p:sp>
      <p:pic>
        <p:nvPicPr>
          <p:cNvPr id="9" name="Picture 9" descr="dino_4">
            <a:extLst>
              <a:ext uri="{FF2B5EF4-FFF2-40B4-BE49-F238E27FC236}">
                <a16:creationId xmlns:a16="http://schemas.microsoft.com/office/drawing/2014/main" id="{97C76FE8-CB55-4011-A0E6-A17B9BDC8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CCAE8C83-8EB2-41AB-A5F7-FA71986121D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274842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44082"/>
                </a:solidFill>
              </a:defRPr>
            </a:lvl1pPr>
          </a:lstStyle>
          <a:p>
            <a:r>
              <a:rPr lang="en-US" dirty="0"/>
              <a:t>Click to edit Master title style</a:t>
            </a:r>
          </a:p>
        </p:txBody>
      </p:sp>
      <p:sp>
        <p:nvSpPr>
          <p:cNvPr id="3" name="Content Placeholder 2"/>
          <p:cNvSpPr>
            <a:spLocks noGrp="1"/>
          </p:cNvSpPr>
          <p:nvPr>
            <p:ph idx="1" hasCustomPrompt="1"/>
          </p:nvPr>
        </p:nvSpPr>
        <p:spPr>
          <a:xfrm>
            <a:off x="457200" y="1180730"/>
            <a:ext cx="7781925" cy="4953740"/>
          </a:xfrm>
        </p:spPr>
        <p:txBody>
          <a:bodyPr/>
          <a:lstStyle>
            <a:lvl1pPr>
              <a:defRPr>
                <a:solidFill>
                  <a:srgbClr val="244082"/>
                </a:solidFill>
                <a:latin typeface="Arial" panose="020B0604020202020204" pitchFamily="34" charset="0"/>
                <a:cs typeface="Arial" panose="020B0604020202020204" pitchFamily="34" charset="0"/>
              </a:defRPr>
            </a:lvl1pPr>
            <a:lvl2pPr>
              <a:defRPr>
                <a:solidFill>
                  <a:srgbClr val="244082"/>
                </a:solidFill>
                <a:latin typeface="Arial" panose="020B0604020202020204" pitchFamily="34" charset="0"/>
                <a:cs typeface="Arial" panose="020B0604020202020204" pitchFamily="34" charset="0"/>
              </a:defRPr>
            </a:lvl2pPr>
            <a:lvl3pPr>
              <a:defRPr>
                <a:solidFill>
                  <a:srgbClr val="244082"/>
                </a:solidFill>
                <a:latin typeface="Arial" panose="020B0604020202020204" pitchFamily="34" charset="0"/>
                <a:cs typeface="Arial" panose="020B0604020202020204" pitchFamily="34" charset="0"/>
              </a:defRPr>
            </a:lvl3pPr>
            <a:lvl4pPr>
              <a:defRPr>
                <a:solidFill>
                  <a:srgbClr val="244082"/>
                </a:solidFill>
                <a:latin typeface="Arial" panose="020B0604020202020204" pitchFamily="34" charset="0"/>
                <a:cs typeface="Arial" panose="020B0604020202020204" pitchFamily="34" charset="0"/>
              </a:defRPr>
            </a:lvl4pPr>
            <a:lvl5pPr>
              <a:defRPr>
                <a:solidFill>
                  <a:srgbClr val="244082"/>
                </a:solidFill>
                <a:latin typeface="Arial" panose="020B0604020202020204" pitchFamily="34" charset="0"/>
                <a:cs typeface="Arial" panose="020B0604020202020204" pitchFamily="34" charset="0"/>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457200" y="6356350"/>
            <a:ext cx="1859872" cy="365125"/>
          </a:xfrm>
        </p:spPr>
        <p:txBody>
          <a:bodyPr/>
          <a:lstStyle>
            <a:lvl1pPr algn="l">
              <a:defRPr sz="1200" smtClean="0">
                <a:solidFill>
                  <a:schemeClr val="tx1">
                    <a:tint val="75000"/>
                  </a:schemeClr>
                </a:solidFill>
              </a:defRPr>
            </a:lvl1pPr>
          </a:lstStyle>
          <a:p>
            <a:pPr>
              <a:defRPr/>
            </a:pPr>
            <a:fld id="{FC67EC09-C69E-41E5-A146-3FB7F7D626CC}" type="datetime1">
              <a:rPr lang="en-US" smtClean="0"/>
              <a:t>16/4/2021</a:t>
            </a:fld>
            <a:endParaRPr lang="sq-AL"/>
          </a:p>
        </p:txBody>
      </p:sp>
      <p:sp>
        <p:nvSpPr>
          <p:cNvPr id="5" name="Footer Placeholder 4"/>
          <p:cNvSpPr>
            <a:spLocks noGrp="1"/>
          </p:cNvSpPr>
          <p:nvPr>
            <p:ph type="ftr" sz="quarter" idx="11"/>
          </p:nvPr>
        </p:nvSpPr>
        <p:spPr>
          <a:xfrm>
            <a:off x="2759075" y="6356350"/>
            <a:ext cx="3625850" cy="365125"/>
          </a:xfrm>
        </p:spPr>
        <p:txBody>
          <a:bodyPr/>
          <a:lstStyle>
            <a:lvl1pPr algn="ctr">
              <a:defRPr sz="1200">
                <a:solidFill>
                  <a:schemeClr val="tx1">
                    <a:tint val="75000"/>
                  </a:schemeClr>
                </a:solidFill>
              </a:defRPr>
            </a:lvl1pPr>
          </a:lstStyle>
          <a:p>
            <a:pPr>
              <a:defRPr/>
            </a:pPr>
            <a:r>
              <a:rPr lang="sq-AL"/>
              <a:t>Sisteme Operative</a:t>
            </a:r>
            <a:endParaRPr lang="sq-AL" dirty="0"/>
          </a:p>
        </p:txBody>
      </p:sp>
      <p:sp>
        <p:nvSpPr>
          <p:cNvPr id="6" name="Slide Number Placeholder 5"/>
          <p:cNvSpPr>
            <a:spLocks noGrp="1"/>
          </p:cNvSpPr>
          <p:nvPr>
            <p:ph type="sldNum" sz="quarter" idx="12"/>
          </p:nvPr>
        </p:nvSpPr>
        <p:spPr>
          <a:xfrm>
            <a:off x="6405563" y="6356350"/>
            <a:ext cx="2338942" cy="365125"/>
          </a:xfrm>
        </p:spPr>
        <p:txBody>
          <a:bodyPr/>
          <a:lstStyle>
            <a:lvl1pPr algn="r">
              <a:defRPr sz="1200" smtClean="0">
                <a:solidFill>
                  <a:schemeClr val="tx1">
                    <a:tint val="75000"/>
                  </a:schemeClr>
                </a:solidFill>
              </a:defRPr>
            </a:lvl1pPr>
          </a:lstStyle>
          <a:p>
            <a:pPr>
              <a:defRPr/>
            </a:pPr>
            <a:fld id="{0648FB08-4681-45EF-99EA-DDD363053105}" type="slidenum">
              <a:rPr lang="sq-AL"/>
              <a:pPr>
                <a:defRPr/>
              </a:pPr>
              <a:t>‹#›</a:t>
            </a:fld>
            <a:endParaRPr lang="sq-AL" dirty="0"/>
          </a:p>
        </p:txBody>
      </p:sp>
    </p:spTree>
    <p:extLst>
      <p:ext uri="{BB962C8B-B14F-4D97-AF65-F5344CB8AC3E}">
        <p14:creationId xmlns:p14="http://schemas.microsoft.com/office/powerpoint/2010/main" val="2062870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075954"/>
            <a:ext cx="4387850" cy="5058516"/>
          </a:xfrm>
        </p:spPr>
        <p:txBody>
          <a:bodyPr/>
          <a:lstStyle>
            <a:lvl1pPr>
              <a:defRPr sz="2800">
                <a:solidFill>
                  <a:srgbClr val="244082"/>
                </a:solidFill>
                <a:latin typeface="Arial" panose="020B0604020202020204" pitchFamily="34" charset="0"/>
                <a:cs typeface="Arial" panose="020B0604020202020204" pitchFamily="34" charset="0"/>
              </a:defRPr>
            </a:lvl1pPr>
            <a:lvl2pPr>
              <a:defRPr sz="2400">
                <a:solidFill>
                  <a:srgbClr val="244082"/>
                </a:solidFill>
                <a:latin typeface="Arial" panose="020B0604020202020204" pitchFamily="34" charset="0"/>
                <a:cs typeface="Arial" panose="020B0604020202020204" pitchFamily="34" charset="0"/>
              </a:defRPr>
            </a:lvl2pPr>
            <a:lvl3pPr>
              <a:defRPr sz="2000">
                <a:solidFill>
                  <a:srgbClr val="244082"/>
                </a:solidFill>
                <a:latin typeface="Arial" panose="020B0604020202020204" pitchFamily="34" charset="0"/>
                <a:cs typeface="Arial" panose="020B0604020202020204" pitchFamily="34" charset="0"/>
              </a:defRPr>
            </a:lvl3pPr>
            <a:lvl4pPr>
              <a:defRPr sz="1800">
                <a:solidFill>
                  <a:srgbClr val="244082"/>
                </a:solidFill>
                <a:latin typeface="Arial" panose="020B0604020202020204" pitchFamily="34" charset="0"/>
                <a:cs typeface="Arial" panose="020B0604020202020204" pitchFamily="34" charset="0"/>
              </a:defRPr>
            </a:lvl4pPr>
            <a:lvl5pPr>
              <a:defRPr sz="1800">
                <a:solidFill>
                  <a:srgbClr val="244082"/>
                </a:solidFill>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997450" y="1075954"/>
            <a:ext cx="4038600" cy="5058516"/>
          </a:xfrm>
        </p:spPr>
        <p:txBody>
          <a:bodyPr/>
          <a:lstStyle>
            <a:lvl1pPr>
              <a:defRPr sz="2800">
                <a:solidFill>
                  <a:srgbClr val="244082"/>
                </a:solidFill>
                <a:latin typeface="Arial" panose="020B0604020202020204" pitchFamily="34" charset="0"/>
                <a:cs typeface="Arial" panose="020B0604020202020204" pitchFamily="34" charset="0"/>
              </a:defRPr>
            </a:lvl1pPr>
            <a:lvl2pPr>
              <a:defRPr sz="2400">
                <a:solidFill>
                  <a:srgbClr val="244082"/>
                </a:solidFill>
                <a:latin typeface="Arial" panose="020B0604020202020204" pitchFamily="34" charset="0"/>
                <a:cs typeface="Arial" panose="020B0604020202020204" pitchFamily="34" charset="0"/>
              </a:defRPr>
            </a:lvl2pPr>
            <a:lvl3pPr>
              <a:defRPr sz="2000">
                <a:solidFill>
                  <a:srgbClr val="244082"/>
                </a:solidFill>
                <a:latin typeface="Arial" panose="020B0604020202020204" pitchFamily="34" charset="0"/>
                <a:cs typeface="Arial" panose="020B0604020202020204" pitchFamily="34" charset="0"/>
              </a:defRPr>
            </a:lvl3pPr>
            <a:lvl4pPr>
              <a:defRPr sz="1800">
                <a:solidFill>
                  <a:srgbClr val="244082"/>
                </a:solidFill>
                <a:latin typeface="Arial" panose="020B0604020202020204" pitchFamily="34" charset="0"/>
                <a:cs typeface="Arial" panose="020B0604020202020204" pitchFamily="34" charset="0"/>
              </a:defRPr>
            </a:lvl4pPr>
            <a:lvl5pPr>
              <a:defRPr sz="1800">
                <a:solidFill>
                  <a:srgbClr val="244082"/>
                </a:solidFill>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a:xfrm>
            <a:off x="457200" y="6356349"/>
            <a:ext cx="1975282" cy="365125"/>
          </a:xfrm>
        </p:spPr>
        <p:txBody>
          <a:bodyPr/>
          <a:lstStyle>
            <a:lvl1pPr algn="l">
              <a:defRPr sz="1200" smtClean="0">
                <a:solidFill>
                  <a:schemeClr val="tx1">
                    <a:tint val="75000"/>
                  </a:schemeClr>
                </a:solidFill>
              </a:defRPr>
            </a:lvl1pPr>
          </a:lstStyle>
          <a:p>
            <a:pPr>
              <a:defRPr/>
            </a:pPr>
            <a:fld id="{9AECB071-ACDB-4E54-B0F6-1A68B75078EF}" type="datetime1">
              <a:rPr lang="en-US" smtClean="0"/>
              <a:t>16/4/2021</a:t>
            </a:fld>
            <a:endParaRPr lang="sq-AL" dirty="0"/>
          </a:p>
        </p:txBody>
      </p:sp>
      <p:sp>
        <p:nvSpPr>
          <p:cNvPr id="6" name="Footer Placeholder 4"/>
          <p:cNvSpPr>
            <a:spLocks noGrp="1"/>
          </p:cNvSpPr>
          <p:nvPr>
            <p:ph type="ftr" sz="quarter" idx="11"/>
          </p:nvPr>
        </p:nvSpPr>
        <p:spPr>
          <a:xfrm>
            <a:off x="2759075" y="6356349"/>
            <a:ext cx="3625850" cy="365125"/>
          </a:xfrm>
        </p:spPr>
        <p:txBody>
          <a:bodyPr/>
          <a:lstStyle>
            <a:lvl1pPr algn="ctr">
              <a:defRPr sz="1200">
                <a:solidFill>
                  <a:schemeClr val="tx1">
                    <a:tint val="75000"/>
                  </a:schemeClr>
                </a:solidFill>
              </a:defRPr>
            </a:lvl1pPr>
          </a:lstStyle>
          <a:p>
            <a:pPr>
              <a:defRPr/>
            </a:pPr>
            <a:r>
              <a:rPr lang="sq-AL"/>
              <a:t>Sisteme Operative</a:t>
            </a:r>
            <a:endParaRPr lang="sq-AL" dirty="0"/>
          </a:p>
        </p:txBody>
      </p:sp>
      <p:sp>
        <p:nvSpPr>
          <p:cNvPr id="7" name="Slide Number Placeholder 5"/>
          <p:cNvSpPr>
            <a:spLocks noGrp="1"/>
          </p:cNvSpPr>
          <p:nvPr>
            <p:ph type="sldNum" sz="quarter" idx="12"/>
          </p:nvPr>
        </p:nvSpPr>
        <p:spPr>
          <a:xfrm>
            <a:off x="7202488" y="6356350"/>
            <a:ext cx="1833562" cy="365125"/>
          </a:xfrm>
        </p:spPr>
        <p:txBody>
          <a:bodyPr/>
          <a:lstStyle>
            <a:lvl1pPr algn="r">
              <a:defRPr sz="1200" smtClean="0">
                <a:solidFill>
                  <a:schemeClr val="tx1">
                    <a:tint val="75000"/>
                  </a:schemeClr>
                </a:solidFill>
              </a:defRPr>
            </a:lvl1pPr>
          </a:lstStyle>
          <a:p>
            <a:pPr>
              <a:defRPr/>
            </a:pPr>
            <a:fld id="{0648FB08-4681-45EF-99EA-DDD363053105}" type="slidenum">
              <a:rPr lang="sq-AL"/>
              <a:pPr>
                <a:defRPr/>
              </a:pPr>
              <a:t>‹#›</a:t>
            </a:fld>
            <a:endParaRPr lang="sq-AL" dirty="0"/>
          </a:p>
        </p:txBody>
      </p:sp>
    </p:spTree>
    <p:extLst>
      <p:ext uri="{BB962C8B-B14F-4D97-AF65-F5344CB8AC3E}">
        <p14:creationId xmlns:p14="http://schemas.microsoft.com/office/powerpoint/2010/main" val="2206845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8621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16.4.2021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3585522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16.4.2021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1530531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16.4.2021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2222755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16.4.2021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3967033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16.4.2021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2253416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57200" y="277813"/>
            <a:ext cx="77819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sq-AL" altLang="en-US" noProof="0" dirty="0" err="1"/>
              <a:t>Click</a:t>
            </a:r>
            <a:r>
              <a:rPr lang="sq-AL" altLang="en-US" noProof="0" dirty="0"/>
              <a:t> to </a:t>
            </a:r>
            <a:r>
              <a:rPr lang="sq-AL" altLang="en-US" noProof="0" dirty="0" err="1"/>
              <a:t>edit</a:t>
            </a:r>
            <a:r>
              <a:rPr lang="sq-AL" altLang="en-US" noProof="0" dirty="0"/>
              <a:t> </a:t>
            </a:r>
            <a:r>
              <a:rPr lang="sq-AL" altLang="en-US" noProof="0" dirty="0" err="1"/>
              <a:t>Master</a:t>
            </a:r>
            <a:r>
              <a:rPr lang="sq-AL" altLang="en-US" noProof="0" dirty="0"/>
              <a:t> </a:t>
            </a:r>
            <a:r>
              <a:rPr lang="sq-AL" altLang="en-US" noProof="0" dirty="0" err="1"/>
              <a:t>title</a:t>
            </a:r>
            <a:r>
              <a:rPr lang="sq-AL" altLang="en-US" noProof="0" dirty="0"/>
              <a:t> </a:t>
            </a:r>
            <a:r>
              <a:rPr lang="sq-AL" altLang="en-US" noProof="0" dirty="0" err="1"/>
              <a:t>style</a:t>
            </a:r>
            <a:endParaRPr lang="sq-AL" altLang="en-US" noProof="0" dirty="0"/>
          </a:p>
        </p:txBody>
      </p:sp>
      <p:sp>
        <p:nvSpPr>
          <p:cNvPr id="1027" name="Rectangle 4"/>
          <p:cNvSpPr>
            <a:spLocks noGrp="1" noChangeArrowheads="1"/>
          </p:cNvSpPr>
          <p:nvPr>
            <p:ph type="body" idx="1"/>
          </p:nvPr>
        </p:nvSpPr>
        <p:spPr bwMode="auto">
          <a:xfrm>
            <a:off x="457200" y="1131888"/>
            <a:ext cx="7781925" cy="5055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sq-AL" altLang="en-US" noProof="0" dirty="0" err="1"/>
              <a:t>Click</a:t>
            </a:r>
            <a:r>
              <a:rPr lang="sq-AL" altLang="en-US" noProof="0" dirty="0"/>
              <a:t> to </a:t>
            </a:r>
            <a:r>
              <a:rPr lang="sq-AL" altLang="en-US" noProof="0" dirty="0" err="1"/>
              <a:t>edit</a:t>
            </a:r>
            <a:r>
              <a:rPr lang="sq-AL" altLang="en-US" noProof="0" dirty="0"/>
              <a:t> </a:t>
            </a:r>
            <a:r>
              <a:rPr lang="sq-AL" altLang="en-US" noProof="0" dirty="0" err="1"/>
              <a:t>Master</a:t>
            </a:r>
            <a:r>
              <a:rPr lang="sq-AL" altLang="en-US" noProof="0" dirty="0"/>
              <a:t> </a:t>
            </a:r>
            <a:r>
              <a:rPr lang="sq-AL" altLang="en-US" noProof="0" dirty="0" err="1"/>
              <a:t>text</a:t>
            </a:r>
            <a:r>
              <a:rPr lang="sq-AL" altLang="en-US" noProof="0" dirty="0"/>
              <a:t> </a:t>
            </a:r>
            <a:r>
              <a:rPr lang="sq-AL" altLang="en-US" noProof="0" dirty="0" err="1"/>
              <a:t>styles</a:t>
            </a:r>
            <a:endParaRPr lang="sq-AL" altLang="en-US" noProof="0" dirty="0"/>
          </a:p>
          <a:p>
            <a:pPr lvl="1"/>
            <a:r>
              <a:rPr lang="sq-AL" altLang="en-US" noProof="0" dirty="0" err="1"/>
              <a:t>Second</a:t>
            </a:r>
            <a:r>
              <a:rPr lang="sq-AL" altLang="en-US" noProof="0" dirty="0"/>
              <a:t> </a:t>
            </a:r>
            <a:r>
              <a:rPr lang="sq-AL" altLang="en-US" noProof="0" dirty="0" err="1"/>
              <a:t>level</a:t>
            </a:r>
            <a:endParaRPr lang="sq-AL" altLang="en-US" noProof="0" dirty="0"/>
          </a:p>
          <a:p>
            <a:pPr lvl="2"/>
            <a:r>
              <a:rPr lang="sq-AL" altLang="en-US" noProof="0" dirty="0" err="1"/>
              <a:t>Third</a:t>
            </a:r>
            <a:r>
              <a:rPr lang="sq-AL" altLang="en-US" noProof="0" dirty="0"/>
              <a:t> </a:t>
            </a:r>
            <a:r>
              <a:rPr lang="sq-AL" altLang="en-US" noProof="0" dirty="0" err="1"/>
              <a:t>level</a:t>
            </a:r>
            <a:endParaRPr lang="sq-AL" altLang="en-US" noProof="0" dirty="0"/>
          </a:p>
          <a:p>
            <a:pPr lvl="3"/>
            <a:r>
              <a:rPr lang="sq-AL" altLang="en-US" noProof="0" dirty="0" err="1"/>
              <a:t>Fourth</a:t>
            </a:r>
            <a:r>
              <a:rPr lang="sq-AL" altLang="en-US" noProof="0" dirty="0"/>
              <a:t> </a:t>
            </a:r>
            <a:r>
              <a:rPr lang="sq-AL" altLang="en-US" noProof="0" dirty="0" err="1"/>
              <a:t>level</a:t>
            </a:r>
            <a:endParaRPr lang="sq-AL" altLang="en-US" noProof="0" dirty="0"/>
          </a:p>
          <a:p>
            <a:pPr lvl="4"/>
            <a:r>
              <a:rPr lang="sq-AL" altLang="en-US" noProof="0" dirty="0" err="1"/>
              <a:t>Fifth</a:t>
            </a:r>
            <a:r>
              <a:rPr lang="sq-AL" altLang="en-US" noProof="0" dirty="0"/>
              <a:t> </a:t>
            </a:r>
            <a:r>
              <a:rPr lang="sq-AL" altLang="en-US" noProof="0" dirty="0" err="1"/>
              <a:t>level</a:t>
            </a:r>
            <a:endParaRPr lang="sq-AL" altLang="en-US" noProof="0" dirty="0"/>
          </a:p>
        </p:txBody>
      </p:sp>
      <p:sp>
        <p:nvSpPr>
          <p:cNvPr id="1028" name="Rectangle 5"/>
          <p:cNvSpPr>
            <a:spLocks noChangeArrowheads="1"/>
          </p:cNvSpPr>
          <p:nvPr/>
        </p:nvSpPr>
        <p:spPr bwMode="auto">
          <a:xfrm>
            <a:off x="0" y="0"/>
            <a:ext cx="228600" cy="2286000"/>
          </a:xfrm>
          <a:prstGeom prst="rect">
            <a:avLst/>
          </a:prstGeom>
          <a:solidFill>
            <a:srgbClr val="244082"/>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endParaRPr lang="en-US" altLang="en-US" sz="2400">
              <a:latin typeface="Times New Roman" panose="02020603050405020304" pitchFamily="18" charset="0"/>
            </a:endParaRPr>
          </a:p>
        </p:txBody>
      </p:sp>
      <p:sp>
        <p:nvSpPr>
          <p:cNvPr id="1029" name="Line 6"/>
          <p:cNvSpPr>
            <a:spLocks noChangeShapeType="1"/>
          </p:cNvSpPr>
          <p:nvPr/>
        </p:nvSpPr>
        <p:spPr bwMode="auto">
          <a:xfrm flipV="1">
            <a:off x="457200" y="854075"/>
            <a:ext cx="7781925" cy="6350"/>
          </a:xfrm>
          <a:prstGeom prst="line">
            <a:avLst/>
          </a:prstGeom>
          <a:noFill/>
          <a:ln w="19050">
            <a:solidFill>
              <a:srgbClr val="24408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p:cNvSpPr>
            <a:spLocks noChangeArrowheads="1"/>
          </p:cNvSpPr>
          <p:nvPr/>
        </p:nvSpPr>
        <p:spPr bwMode="auto">
          <a:xfrm>
            <a:off x="0" y="2286000"/>
            <a:ext cx="228600" cy="2286000"/>
          </a:xfrm>
          <a:prstGeom prst="rect">
            <a:avLst/>
          </a:prstGeom>
          <a:solidFill>
            <a:schemeClr val="bg1">
              <a:lumMod val="75000"/>
            </a:schemeClr>
          </a:solidFill>
          <a:ln w="9525">
            <a:noFill/>
            <a:miter lim="800000"/>
            <a:headEnd/>
            <a:tailEnd/>
          </a:ln>
        </p:spPr>
        <p:txBody>
          <a:bodyPr wrap="none" anchor="ctr"/>
          <a:lstStyle/>
          <a:p>
            <a:pPr algn="ctr" eaLnBrk="1" hangingPunct="1">
              <a:defRPr/>
            </a:pPr>
            <a:endParaRPr lang="en-US" sz="2400">
              <a:latin typeface="Times New Roman" pitchFamily="18" charset="0"/>
            </a:endParaRPr>
          </a:p>
        </p:txBody>
      </p:sp>
      <p:sp>
        <p:nvSpPr>
          <p:cNvPr id="2" name="Rectangle 8"/>
          <p:cNvSpPr>
            <a:spLocks noChangeArrowheads="1"/>
          </p:cNvSpPr>
          <p:nvPr/>
        </p:nvSpPr>
        <p:spPr bwMode="auto">
          <a:xfrm>
            <a:off x="0" y="4572000"/>
            <a:ext cx="228600" cy="2286000"/>
          </a:xfrm>
          <a:prstGeom prst="rect">
            <a:avLst/>
          </a:prstGeom>
          <a:solidFill>
            <a:srgbClr val="244082"/>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endParaRPr lang="en-US" altLang="en-US" sz="2400">
              <a:latin typeface="Times New Roman" panose="02020603050405020304" pitchFamily="18" charset="0"/>
            </a:endParaRPr>
          </a:p>
        </p:txBody>
      </p:sp>
      <p:pic>
        <p:nvPicPr>
          <p:cNvPr id="1032" name="Picture 12"/>
          <p:cNvPicPr>
            <a:picLocks noChangeAspect="1"/>
          </p:cNvPicPr>
          <p:nvPr userDrawn="1"/>
        </p:nvPicPr>
        <p:blipFill>
          <a:blip r:embed="rId19"/>
          <a:stretch>
            <a:fillRect/>
          </a:stretch>
        </p:blipFill>
        <p:spPr bwMode="auto">
          <a:xfrm>
            <a:off x="8239125" y="35718"/>
            <a:ext cx="7889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Date Placeholder 3"/>
          <p:cNvSpPr>
            <a:spLocks noGrp="1"/>
          </p:cNvSpPr>
          <p:nvPr>
            <p:ph type="dt" sz="half" idx="2"/>
          </p:nvPr>
        </p:nvSpPr>
        <p:spPr>
          <a:xfrm>
            <a:off x="457200" y="6356350"/>
            <a:ext cx="2214979"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6A6C60EB-116B-4150-959A-20AA0325FF57}" type="datetime1">
              <a:rPr lang="en-US" smtClean="0"/>
              <a:t>16/4/2021</a:t>
            </a:fld>
            <a:endParaRPr lang="sq-AL"/>
          </a:p>
        </p:txBody>
      </p:sp>
      <p:sp>
        <p:nvSpPr>
          <p:cNvPr id="15" name="Footer Placeholder 4"/>
          <p:cNvSpPr>
            <a:spLocks noGrp="1"/>
          </p:cNvSpPr>
          <p:nvPr>
            <p:ph type="ftr" sz="quarter" idx="3"/>
          </p:nvPr>
        </p:nvSpPr>
        <p:spPr>
          <a:xfrm>
            <a:off x="3119437" y="6356350"/>
            <a:ext cx="290512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dirty="0" err="1"/>
              <a:t>Sisteme</a:t>
            </a:r>
            <a:r>
              <a:rPr lang="en-US" dirty="0"/>
              <a:t> Operative</a:t>
            </a:r>
            <a:endParaRPr lang="sq-AL" dirty="0"/>
          </a:p>
        </p:txBody>
      </p:sp>
      <p:sp>
        <p:nvSpPr>
          <p:cNvPr id="16" name="Slide Number Placeholder 5"/>
          <p:cNvSpPr>
            <a:spLocks noGrp="1"/>
          </p:cNvSpPr>
          <p:nvPr>
            <p:ph type="sldNum" sz="quarter" idx="4"/>
          </p:nvPr>
        </p:nvSpPr>
        <p:spPr>
          <a:xfrm>
            <a:off x="6428559" y="6356349"/>
            <a:ext cx="2449112"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EF146F42-DC5F-4893-ABED-FF58ABDBC945}" type="slidenum">
              <a:rPr lang="sq-AL"/>
              <a:pPr>
                <a:defRPr/>
              </a:pPr>
              <a:t>‹#›</a:t>
            </a:fld>
            <a:endParaRPr lang="sq-AL" dirty="0"/>
          </a:p>
        </p:txBody>
      </p:sp>
    </p:spTree>
  </p:cSld>
  <p:clrMap bg1="lt1" tx1="dk1" bg2="lt2" tx2="dk2" accent1="accent1" accent2="accent2" accent3="accent3" accent4="accent4" accent5="accent5" accent6="accent6" hlink="hlink" folHlink="folHlink"/>
  <p:sldLayoutIdLst>
    <p:sldLayoutId id="2147483980" r:id="rId1"/>
    <p:sldLayoutId id="2147483981" r:id="rId2"/>
    <p:sldLayoutId id="2147483982" r:id="rId3"/>
    <p:sldLayoutId id="2147483983" r:id="rId4"/>
    <p:sldLayoutId id="2147483985" r:id="rId5"/>
    <p:sldLayoutId id="2147483986" r:id="rId6"/>
    <p:sldLayoutId id="2147483987" r:id="rId7"/>
    <p:sldLayoutId id="2147483988" r:id="rId8"/>
    <p:sldLayoutId id="2147483989" r:id="rId9"/>
    <p:sldLayoutId id="2147483990" r:id="rId10"/>
    <p:sldLayoutId id="2147483991" r:id="rId11"/>
    <p:sldLayoutId id="2147483992" r:id="rId12"/>
    <p:sldLayoutId id="2147483993" r:id="rId13"/>
    <p:sldLayoutId id="2147483994" r:id="rId14"/>
    <p:sldLayoutId id="2147483995" r:id="rId15"/>
    <p:sldLayoutId id="2147483996" r:id="rId16"/>
    <p:sldLayoutId id="2147483997" r:id="rId17"/>
  </p:sldLayoutIdLst>
  <p:hf hdr="0"/>
  <p:txStyles>
    <p:titleStyle>
      <a:lvl1pPr algn="l" rtl="0" eaLnBrk="0" fontAlgn="base" hangingPunct="0">
        <a:spcBef>
          <a:spcPct val="0"/>
        </a:spcBef>
        <a:spcAft>
          <a:spcPct val="0"/>
        </a:spcAft>
        <a:defRPr sz="3200" b="1">
          <a:solidFill>
            <a:srgbClr val="244082"/>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2060"/>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2060"/>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2060"/>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2060"/>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002060"/>
        </a:buClr>
        <a:buSzPct val="90000"/>
        <a:buFont typeface="Wingdings" panose="05000000000000000000" pitchFamily="2" charset="2"/>
        <a:buChar char="Ø"/>
        <a:defRPr kumimoji="1">
          <a:solidFill>
            <a:srgbClr val="244082"/>
          </a:solidFill>
          <a:latin typeface="+mj-lt"/>
          <a:ea typeface="MS PGothic" pitchFamily="34" charset="-128"/>
          <a:cs typeface="ＭＳ Ｐゴシック" charset="-128"/>
        </a:defRPr>
      </a:lvl1pPr>
      <a:lvl2pPr marL="742950" indent="-285750" algn="l" rtl="0" eaLnBrk="0" fontAlgn="base" hangingPunct="0">
        <a:spcBef>
          <a:spcPct val="35000"/>
        </a:spcBef>
        <a:spcAft>
          <a:spcPct val="0"/>
        </a:spcAft>
        <a:buClr>
          <a:srgbClr val="002060"/>
        </a:buClr>
        <a:buSzPct val="80000"/>
        <a:buFont typeface="Wingdings" panose="05000000000000000000" pitchFamily="2" charset="2"/>
        <a:buChar char="q"/>
        <a:defRPr kumimoji="1">
          <a:solidFill>
            <a:srgbClr val="244082"/>
          </a:solidFill>
          <a:latin typeface="+mj-lt"/>
          <a:ea typeface="MS PGothic" pitchFamily="34" charset="-128"/>
        </a:defRPr>
      </a:lvl2pPr>
      <a:lvl3pPr marL="1085850" indent="-228600" algn="l" rtl="0" eaLnBrk="0" fontAlgn="base" hangingPunct="0">
        <a:spcBef>
          <a:spcPct val="35000"/>
        </a:spcBef>
        <a:spcAft>
          <a:spcPct val="0"/>
        </a:spcAft>
        <a:buClr>
          <a:srgbClr val="002060"/>
        </a:buClr>
        <a:buSzPct val="75000"/>
        <a:buFont typeface="Wingdings" panose="05000000000000000000" pitchFamily="2" charset="2"/>
        <a:buChar char="§"/>
        <a:defRPr kumimoji="1">
          <a:solidFill>
            <a:srgbClr val="244082"/>
          </a:solidFill>
          <a:latin typeface="+mn-lt"/>
          <a:ea typeface="MS PGothic" pitchFamily="34" charset="-128"/>
        </a:defRPr>
      </a:lvl3pPr>
      <a:lvl4pPr marL="1428750" indent="-228600" algn="l" rtl="0" eaLnBrk="0" fontAlgn="base" hangingPunct="0">
        <a:spcBef>
          <a:spcPct val="35000"/>
        </a:spcBef>
        <a:spcAft>
          <a:spcPct val="0"/>
        </a:spcAft>
        <a:buClr>
          <a:srgbClr val="002060"/>
        </a:buClr>
        <a:buSzPct val="75000"/>
        <a:buFont typeface="Wingdings" panose="05000000000000000000" pitchFamily="2" charset="2"/>
        <a:buChar char="§"/>
        <a:defRPr kumimoji="1">
          <a:solidFill>
            <a:srgbClr val="244082"/>
          </a:solidFill>
          <a:latin typeface="+mn-lt"/>
          <a:ea typeface="MS PGothic" pitchFamily="34" charset="-128"/>
        </a:defRPr>
      </a:lvl4pPr>
      <a:lvl5pPr marL="1771650" indent="-228600" algn="l" rtl="0" eaLnBrk="0" fontAlgn="base" hangingPunct="0">
        <a:spcBef>
          <a:spcPct val="35000"/>
        </a:spcBef>
        <a:spcAft>
          <a:spcPct val="0"/>
        </a:spcAft>
        <a:buClr>
          <a:srgbClr val="002060"/>
        </a:buClr>
        <a:buSzPct val="75000"/>
        <a:buFont typeface="Wingdings" panose="05000000000000000000" pitchFamily="2" charset="2"/>
        <a:buChar char="§"/>
        <a:defRPr kumimoji="1">
          <a:solidFill>
            <a:srgbClr val="244082"/>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230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CAD927E8-64DE-4671-A690-608A4563E404}"/>
              </a:ext>
            </a:extLst>
          </p:cNvPr>
          <p:cNvSpPr>
            <a:spLocks noGrp="1"/>
          </p:cNvSpPr>
          <p:nvPr>
            <p:ph type="title"/>
          </p:nvPr>
        </p:nvSpPr>
        <p:spPr>
          <a:xfrm>
            <a:off x="1012825" y="213537"/>
            <a:ext cx="7673975" cy="576262"/>
          </a:xfrm>
        </p:spPr>
        <p:txBody>
          <a:bodyPr/>
          <a:lstStyle/>
          <a:p>
            <a:pPr eaLnBrk="1" hangingPunct="1"/>
            <a:r>
              <a:rPr lang="en-US" altLang="en-US" dirty="0"/>
              <a:t>Multicore Programming</a:t>
            </a:r>
          </a:p>
        </p:txBody>
      </p:sp>
      <p:sp>
        <p:nvSpPr>
          <p:cNvPr id="22530" name="Content Placeholder 2">
            <a:extLst>
              <a:ext uri="{FF2B5EF4-FFF2-40B4-BE49-F238E27FC236}">
                <a16:creationId xmlns:a16="http://schemas.microsoft.com/office/drawing/2014/main" id="{9FB1F3DE-869C-4D7F-9A3F-53A8F1DC93F7}"/>
              </a:ext>
            </a:extLst>
          </p:cNvPr>
          <p:cNvSpPr>
            <a:spLocks noGrp="1"/>
          </p:cNvSpPr>
          <p:nvPr>
            <p:ph idx="1"/>
          </p:nvPr>
        </p:nvSpPr>
        <p:spPr>
          <a:xfrm>
            <a:off x="480773" y="1045597"/>
            <a:ext cx="7156450" cy="4530725"/>
          </a:xfrm>
        </p:spPr>
        <p:txBody>
          <a:bodyPr/>
          <a:lstStyle/>
          <a:p>
            <a:r>
              <a:rPr lang="en-US" altLang="en-US" dirty="0"/>
              <a:t>Types of parallelism </a:t>
            </a:r>
          </a:p>
          <a:p>
            <a:pPr lvl="1"/>
            <a:r>
              <a:rPr lang="en-US" altLang="en-US" b="1" dirty="0">
                <a:solidFill>
                  <a:srgbClr val="006699"/>
                </a:solidFill>
                <a:latin typeface="+mj-lt"/>
              </a:rPr>
              <a:t>Data parallelism </a:t>
            </a:r>
            <a:r>
              <a:rPr lang="en-US" altLang="en-US" dirty="0"/>
              <a:t>– distributes subsets of the same data across multiple cores, same operation on each</a:t>
            </a:r>
            <a:endParaRPr lang="en-US" altLang="en-US" b="1" dirty="0">
              <a:solidFill>
                <a:srgbClr val="3366FF"/>
              </a:solidFill>
            </a:endParaRPr>
          </a:p>
          <a:p>
            <a:pPr lvl="1"/>
            <a:r>
              <a:rPr lang="en-US" altLang="en-US" b="1" dirty="0">
                <a:solidFill>
                  <a:srgbClr val="006699"/>
                </a:solidFill>
                <a:latin typeface="+mj-lt"/>
              </a:rPr>
              <a:t>Task parallelism </a:t>
            </a:r>
            <a:r>
              <a:rPr lang="en-US" altLang="en-US" dirty="0"/>
              <a:t>– distributing threads across cores, each thread performing unique operation</a:t>
            </a:r>
          </a:p>
          <a:p>
            <a:pPr lvl="1">
              <a:buFont typeface="Monotype Sorts" pitchFamily="-84" charset="2"/>
              <a:buNone/>
            </a:pPr>
            <a:endParaRPr lang="en-US" altLang="en-US" dirty="0"/>
          </a:p>
        </p:txBody>
      </p:sp>
      <p:pic>
        <p:nvPicPr>
          <p:cNvPr id="4" name="Picture 1">
            <a:extLst>
              <a:ext uri="{FF2B5EF4-FFF2-40B4-BE49-F238E27FC236}">
                <a16:creationId xmlns:a16="http://schemas.microsoft.com/office/drawing/2014/main" id="{C478C6F0-A11D-44B5-99A8-8068FC0161F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85581" y="2761781"/>
            <a:ext cx="5477646" cy="36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30A3DCFF-94B3-4FFC-B2A6-FE43AD17947C}"/>
              </a:ext>
            </a:extLst>
          </p:cNvPr>
          <p:cNvSpPr>
            <a:spLocks noGrp="1" noChangeArrowheads="1"/>
          </p:cNvSpPr>
          <p:nvPr>
            <p:ph type="title"/>
          </p:nvPr>
        </p:nvSpPr>
        <p:spPr>
          <a:xfrm>
            <a:off x="936625" y="229606"/>
            <a:ext cx="7826375" cy="576262"/>
          </a:xfrm>
        </p:spPr>
        <p:txBody>
          <a:bodyPr/>
          <a:lstStyle/>
          <a:p>
            <a:pPr eaLnBrk="1" hangingPunct="1"/>
            <a:r>
              <a:rPr lang="en-US" altLang="en-US" dirty="0"/>
              <a:t>User Threads and Kernel Threads</a:t>
            </a:r>
          </a:p>
        </p:txBody>
      </p:sp>
      <p:sp>
        <p:nvSpPr>
          <p:cNvPr id="28674" name="Rectangle 3">
            <a:extLst>
              <a:ext uri="{FF2B5EF4-FFF2-40B4-BE49-F238E27FC236}">
                <a16:creationId xmlns:a16="http://schemas.microsoft.com/office/drawing/2014/main" id="{BA746B80-CDA4-4092-8028-5DF7040388F9}"/>
              </a:ext>
            </a:extLst>
          </p:cNvPr>
          <p:cNvSpPr>
            <a:spLocks noGrp="1" noChangeArrowheads="1"/>
          </p:cNvSpPr>
          <p:nvPr>
            <p:ph type="body" idx="1"/>
          </p:nvPr>
        </p:nvSpPr>
        <p:spPr/>
        <p:txBody>
          <a:bodyPr/>
          <a:lstStyle/>
          <a:p>
            <a:r>
              <a:rPr lang="en-US" altLang="en-US" b="1" dirty="0">
                <a:solidFill>
                  <a:srgbClr val="006699"/>
                </a:solidFill>
                <a:latin typeface="+mj-lt"/>
              </a:rPr>
              <a:t>User threads </a:t>
            </a:r>
            <a:r>
              <a:rPr lang="en-US" altLang="en-US" dirty="0"/>
              <a:t>- management done by user-level threads library</a:t>
            </a:r>
          </a:p>
          <a:p>
            <a:r>
              <a:rPr lang="en-US" altLang="en-US" dirty="0"/>
              <a:t>Three primary thread libraries:</a:t>
            </a:r>
          </a:p>
          <a:p>
            <a:pPr lvl="1"/>
            <a:r>
              <a:rPr lang="en-US" altLang="en-US" dirty="0"/>
              <a:t> POSIX </a:t>
            </a:r>
            <a:r>
              <a:rPr lang="en-US" altLang="en-US" b="1" dirty="0" err="1">
                <a:solidFill>
                  <a:srgbClr val="006699"/>
                </a:solidFill>
                <a:latin typeface="+mj-lt"/>
              </a:rPr>
              <a:t>Pthreads</a:t>
            </a:r>
            <a:endParaRPr lang="en-US" altLang="en-US" b="1" dirty="0">
              <a:solidFill>
                <a:srgbClr val="006699"/>
              </a:solidFill>
              <a:latin typeface="+mj-lt"/>
            </a:endParaRPr>
          </a:p>
          <a:p>
            <a:pPr lvl="1"/>
            <a:r>
              <a:rPr lang="en-US" altLang="en-US" dirty="0"/>
              <a:t> Windows threads</a:t>
            </a:r>
          </a:p>
          <a:p>
            <a:pPr lvl="1"/>
            <a:r>
              <a:rPr lang="en-US" altLang="en-US" dirty="0"/>
              <a:t> Java threads</a:t>
            </a:r>
          </a:p>
          <a:p>
            <a:r>
              <a:rPr lang="en-US" altLang="en-US" b="1" dirty="0">
                <a:solidFill>
                  <a:srgbClr val="006699"/>
                </a:solidFill>
                <a:latin typeface="+mj-lt"/>
              </a:rPr>
              <a:t>Kernel threads </a:t>
            </a:r>
            <a:r>
              <a:rPr lang="en-US" altLang="en-US" dirty="0"/>
              <a:t>- Supported by the Kernel</a:t>
            </a:r>
          </a:p>
          <a:p>
            <a:r>
              <a:rPr lang="en-US" altLang="en-US" dirty="0"/>
              <a:t>Examples – virtually all general -purpose operating systems, including:</a:t>
            </a:r>
          </a:p>
          <a:p>
            <a:pPr lvl="1"/>
            <a:r>
              <a:rPr lang="en-US" altLang="en-US" dirty="0"/>
              <a:t>Windows </a:t>
            </a:r>
          </a:p>
          <a:p>
            <a:pPr lvl="1"/>
            <a:r>
              <a:rPr lang="en-US" altLang="en-US" dirty="0"/>
              <a:t>Linux</a:t>
            </a:r>
          </a:p>
          <a:p>
            <a:pPr lvl="1"/>
            <a:r>
              <a:rPr lang="en-US" altLang="en-US" dirty="0"/>
              <a:t>Mac OS X</a:t>
            </a:r>
          </a:p>
          <a:p>
            <a:pPr lvl="1"/>
            <a:r>
              <a:rPr lang="en-US" altLang="en-US" dirty="0"/>
              <a:t>iOS</a:t>
            </a:r>
          </a:p>
          <a:p>
            <a:pPr lvl="1"/>
            <a:r>
              <a:rPr lang="en-US" altLang="en-US" dirty="0"/>
              <a:t>Android</a:t>
            </a:r>
          </a:p>
          <a:p>
            <a:pPr lvl="1"/>
            <a:endParaRPr lang="en-US" altLang="en-US" dirty="0"/>
          </a:p>
        </p:txBody>
      </p:sp>
      <p:pic>
        <p:nvPicPr>
          <p:cNvPr id="4" name="Picture 1">
            <a:extLst>
              <a:ext uri="{FF2B5EF4-FFF2-40B4-BE49-F238E27FC236}">
                <a16:creationId xmlns:a16="http://schemas.microsoft.com/office/drawing/2014/main" id="{002AB0D9-A774-41E7-A5DC-F5A4C284489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60800" y="3967744"/>
            <a:ext cx="4826000" cy="266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27C60FED-BD89-4655-8023-6D89846C2197}"/>
              </a:ext>
            </a:extLst>
          </p:cNvPr>
          <p:cNvSpPr>
            <a:spLocks noGrp="1" noChangeArrowheads="1"/>
          </p:cNvSpPr>
          <p:nvPr>
            <p:ph type="title"/>
          </p:nvPr>
        </p:nvSpPr>
        <p:spPr>
          <a:xfrm>
            <a:off x="457200" y="226237"/>
            <a:ext cx="8229600" cy="576262"/>
          </a:xfrm>
        </p:spPr>
        <p:txBody>
          <a:bodyPr/>
          <a:lstStyle/>
          <a:p>
            <a:pPr eaLnBrk="1" hangingPunct="1"/>
            <a:r>
              <a:rPr lang="en-US" altLang="en-US" dirty="0"/>
              <a:t>Multithreading Models</a:t>
            </a:r>
          </a:p>
        </p:txBody>
      </p:sp>
      <p:sp>
        <p:nvSpPr>
          <p:cNvPr id="31746" name="Rectangle 3">
            <a:extLst>
              <a:ext uri="{FF2B5EF4-FFF2-40B4-BE49-F238E27FC236}">
                <a16:creationId xmlns:a16="http://schemas.microsoft.com/office/drawing/2014/main" id="{0986761F-3FB5-4AD0-B6CE-CA9BD246E11B}"/>
              </a:ext>
            </a:extLst>
          </p:cNvPr>
          <p:cNvSpPr>
            <a:spLocks noGrp="1" noChangeArrowheads="1"/>
          </p:cNvSpPr>
          <p:nvPr>
            <p:ph type="body" idx="1"/>
          </p:nvPr>
        </p:nvSpPr>
        <p:spPr/>
        <p:txBody>
          <a:bodyPr/>
          <a:lstStyle/>
          <a:p>
            <a:r>
              <a:rPr lang="en-US" altLang="en-US" dirty="0"/>
              <a:t>Many-to-One</a:t>
            </a:r>
            <a:br>
              <a:rPr lang="en-US" altLang="en-US" dirty="0"/>
            </a:br>
            <a:endParaRPr lang="en-US" altLang="en-US" dirty="0"/>
          </a:p>
          <a:p>
            <a:r>
              <a:rPr lang="en-US" altLang="en-US" dirty="0"/>
              <a:t>One-to-One</a:t>
            </a:r>
            <a:br>
              <a:rPr lang="en-US" altLang="en-US" dirty="0"/>
            </a:br>
            <a:endParaRPr lang="en-US" altLang="en-US" dirty="0"/>
          </a:p>
          <a:p>
            <a:r>
              <a:rPr lang="en-US" altLang="en-US" dirty="0"/>
              <a:t>Many-to-Many</a:t>
            </a:r>
          </a:p>
          <a:p>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1428C89C-D1C7-44B6-B4FD-1F83ABA1D420}"/>
              </a:ext>
            </a:extLst>
          </p:cNvPr>
          <p:cNvSpPr>
            <a:spLocks noGrp="1" noChangeArrowheads="1"/>
          </p:cNvSpPr>
          <p:nvPr>
            <p:ph type="title"/>
          </p:nvPr>
        </p:nvSpPr>
        <p:spPr>
          <a:xfrm>
            <a:off x="457200" y="222868"/>
            <a:ext cx="8229600" cy="576262"/>
          </a:xfrm>
        </p:spPr>
        <p:txBody>
          <a:bodyPr/>
          <a:lstStyle/>
          <a:p>
            <a:pPr eaLnBrk="1" hangingPunct="1"/>
            <a:r>
              <a:rPr lang="en-US" altLang="en-US" dirty="0"/>
              <a:t>Many-to-One</a:t>
            </a:r>
          </a:p>
        </p:txBody>
      </p:sp>
      <p:sp>
        <p:nvSpPr>
          <p:cNvPr id="33794" name="Rectangle 3">
            <a:extLst>
              <a:ext uri="{FF2B5EF4-FFF2-40B4-BE49-F238E27FC236}">
                <a16:creationId xmlns:a16="http://schemas.microsoft.com/office/drawing/2014/main" id="{5D915EFA-C388-487C-B6EF-E80827050A34}"/>
              </a:ext>
            </a:extLst>
          </p:cNvPr>
          <p:cNvSpPr>
            <a:spLocks noGrp="1" noChangeArrowheads="1"/>
          </p:cNvSpPr>
          <p:nvPr>
            <p:ph type="body" idx="1"/>
          </p:nvPr>
        </p:nvSpPr>
        <p:spPr>
          <a:xfrm>
            <a:off x="806450" y="1233488"/>
            <a:ext cx="7721730" cy="4530725"/>
          </a:xfrm>
        </p:spPr>
        <p:txBody>
          <a:bodyPr/>
          <a:lstStyle/>
          <a:p>
            <a:r>
              <a:rPr lang="en-US" altLang="en-US" dirty="0"/>
              <a:t>Many user-level threads mapped to single kernel thread</a:t>
            </a:r>
          </a:p>
          <a:p>
            <a:r>
              <a:rPr lang="en-US" altLang="en-US" dirty="0"/>
              <a:t>One thread blocking causes all to block</a:t>
            </a:r>
          </a:p>
          <a:p>
            <a:r>
              <a:rPr lang="en-US" altLang="en-US" dirty="0"/>
              <a:t>Multiple threads may not run in parallel on </a:t>
            </a:r>
            <a:r>
              <a:rPr lang="en-US" altLang="en-US" dirty="0" err="1"/>
              <a:t>muticore</a:t>
            </a:r>
            <a:r>
              <a:rPr lang="en-US" altLang="en-US" dirty="0"/>
              <a:t> system because only one may be in kernel at a time</a:t>
            </a:r>
          </a:p>
          <a:p>
            <a:r>
              <a:rPr lang="en-US" altLang="en-US" dirty="0"/>
              <a:t>Few systems currently use this model</a:t>
            </a:r>
          </a:p>
          <a:p>
            <a:r>
              <a:rPr lang="en-US" altLang="en-US" dirty="0"/>
              <a:t>Examples:</a:t>
            </a:r>
          </a:p>
          <a:p>
            <a:pPr lvl="1"/>
            <a:r>
              <a:rPr lang="en-US" altLang="en-US" b="1" dirty="0">
                <a:solidFill>
                  <a:srgbClr val="006699"/>
                </a:solidFill>
                <a:latin typeface="+mj-lt"/>
              </a:rPr>
              <a:t>Solaris Green Threads</a:t>
            </a:r>
          </a:p>
          <a:p>
            <a:pPr lvl="1"/>
            <a:r>
              <a:rPr lang="en-US" altLang="en-US" b="1" dirty="0">
                <a:solidFill>
                  <a:srgbClr val="006699"/>
                </a:solidFill>
                <a:latin typeface="+mj-lt"/>
              </a:rPr>
              <a:t>GNU Portable Threads</a:t>
            </a:r>
          </a:p>
        </p:txBody>
      </p:sp>
      <p:pic>
        <p:nvPicPr>
          <p:cNvPr id="33795" name="Picture 1">
            <a:extLst>
              <a:ext uri="{FF2B5EF4-FFF2-40B4-BE49-F238E27FC236}">
                <a16:creationId xmlns:a16="http://schemas.microsoft.com/office/drawing/2014/main" id="{6B215585-915F-44AD-918A-FBC0A438F83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68955" y="3672082"/>
            <a:ext cx="395922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4FBEFB0E-7F3F-4EF4-9827-FE005FBB4E98}"/>
              </a:ext>
            </a:extLst>
          </p:cNvPr>
          <p:cNvSpPr>
            <a:spLocks noGrp="1" noChangeArrowheads="1"/>
          </p:cNvSpPr>
          <p:nvPr>
            <p:ph type="title"/>
          </p:nvPr>
        </p:nvSpPr>
        <p:spPr>
          <a:xfrm>
            <a:off x="457200" y="224522"/>
            <a:ext cx="8229600" cy="576262"/>
          </a:xfrm>
        </p:spPr>
        <p:txBody>
          <a:bodyPr/>
          <a:lstStyle/>
          <a:p>
            <a:pPr eaLnBrk="1" hangingPunct="1"/>
            <a:r>
              <a:rPr lang="en-US" altLang="en-US" dirty="0"/>
              <a:t>One-to-One</a:t>
            </a:r>
          </a:p>
        </p:txBody>
      </p:sp>
      <p:sp>
        <p:nvSpPr>
          <p:cNvPr id="35842" name="Rectangle 3">
            <a:extLst>
              <a:ext uri="{FF2B5EF4-FFF2-40B4-BE49-F238E27FC236}">
                <a16:creationId xmlns:a16="http://schemas.microsoft.com/office/drawing/2014/main" id="{C9353153-B94C-4BC4-A944-80F7FC0E3196}"/>
              </a:ext>
            </a:extLst>
          </p:cNvPr>
          <p:cNvSpPr>
            <a:spLocks noGrp="1" noChangeArrowheads="1"/>
          </p:cNvSpPr>
          <p:nvPr>
            <p:ph type="body" idx="1"/>
          </p:nvPr>
        </p:nvSpPr>
        <p:spPr>
          <a:xfrm>
            <a:off x="806449" y="1233488"/>
            <a:ext cx="7628423" cy="4530725"/>
          </a:xfrm>
        </p:spPr>
        <p:txBody>
          <a:bodyPr/>
          <a:lstStyle/>
          <a:p>
            <a:r>
              <a:rPr lang="en-US" altLang="en-US" dirty="0"/>
              <a:t>Each user-level thread maps to kernel thread</a:t>
            </a:r>
          </a:p>
          <a:p>
            <a:r>
              <a:rPr lang="en-US" altLang="en-US" dirty="0"/>
              <a:t>Creating a user-level thread creates a kernel thread</a:t>
            </a:r>
          </a:p>
          <a:p>
            <a:r>
              <a:rPr lang="en-US" altLang="en-US" dirty="0"/>
              <a:t>More concurrency than many-to-one</a:t>
            </a:r>
          </a:p>
          <a:p>
            <a:r>
              <a:rPr lang="en-US" altLang="en-US" dirty="0"/>
              <a:t>Number of threads per process sometimes restricted due to overhead</a:t>
            </a:r>
          </a:p>
          <a:p>
            <a:r>
              <a:rPr lang="en-US" altLang="en-US" dirty="0"/>
              <a:t>Examples</a:t>
            </a:r>
          </a:p>
          <a:p>
            <a:pPr lvl="1"/>
            <a:r>
              <a:rPr lang="en-US" altLang="en-US" dirty="0"/>
              <a:t>Windows</a:t>
            </a:r>
          </a:p>
          <a:p>
            <a:pPr lvl="1"/>
            <a:r>
              <a:rPr lang="en-US" altLang="en-US" dirty="0"/>
              <a:t>Linux</a:t>
            </a:r>
          </a:p>
        </p:txBody>
      </p:sp>
      <p:pic>
        <p:nvPicPr>
          <p:cNvPr id="35843" name="Picture 1">
            <a:extLst>
              <a:ext uri="{FF2B5EF4-FFF2-40B4-BE49-F238E27FC236}">
                <a16:creationId xmlns:a16="http://schemas.microsoft.com/office/drawing/2014/main" id="{EF8F904A-031A-45E1-82C4-C375DF8A63A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84625" y="3349625"/>
            <a:ext cx="39147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C6AC490D-7E71-499F-80A2-0817A44950E2}"/>
              </a:ext>
            </a:extLst>
          </p:cNvPr>
          <p:cNvSpPr>
            <a:spLocks noGrp="1" noChangeArrowheads="1"/>
          </p:cNvSpPr>
          <p:nvPr>
            <p:ph type="title"/>
          </p:nvPr>
        </p:nvSpPr>
        <p:spPr>
          <a:xfrm>
            <a:off x="457200" y="224522"/>
            <a:ext cx="8229600" cy="576262"/>
          </a:xfrm>
        </p:spPr>
        <p:txBody>
          <a:bodyPr/>
          <a:lstStyle/>
          <a:p>
            <a:pPr eaLnBrk="1" hangingPunct="1"/>
            <a:r>
              <a:rPr lang="en-US" altLang="en-US" dirty="0"/>
              <a:t>Many-to-Many Model</a:t>
            </a:r>
          </a:p>
        </p:txBody>
      </p:sp>
      <p:sp>
        <p:nvSpPr>
          <p:cNvPr id="37890" name="Rectangle 3">
            <a:extLst>
              <a:ext uri="{FF2B5EF4-FFF2-40B4-BE49-F238E27FC236}">
                <a16:creationId xmlns:a16="http://schemas.microsoft.com/office/drawing/2014/main" id="{6A3ECDFD-78CA-4E72-9500-110C17908290}"/>
              </a:ext>
            </a:extLst>
          </p:cNvPr>
          <p:cNvSpPr>
            <a:spLocks noGrp="1" noChangeArrowheads="1"/>
          </p:cNvSpPr>
          <p:nvPr>
            <p:ph type="body" idx="1"/>
          </p:nvPr>
        </p:nvSpPr>
        <p:spPr>
          <a:xfrm>
            <a:off x="827088" y="1155700"/>
            <a:ext cx="7607785" cy="4445000"/>
          </a:xfrm>
        </p:spPr>
        <p:txBody>
          <a:bodyPr/>
          <a:lstStyle/>
          <a:p>
            <a:r>
              <a:rPr lang="en-US" altLang="en-US" dirty="0"/>
              <a:t>Allows many user level threads to be mapped to many kernel threads</a:t>
            </a:r>
          </a:p>
          <a:p>
            <a:r>
              <a:rPr lang="en-US" altLang="en-US" dirty="0"/>
              <a:t>Allows the  operating system to create a sufficient number of kernel threads</a:t>
            </a:r>
          </a:p>
          <a:p>
            <a:r>
              <a:rPr lang="en-US" altLang="en-US" dirty="0"/>
              <a:t>Windows  with the </a:t>
            </a:r>
            <a:r>
              <a:rPr lang="en-US" altLang="en-US" i="1" dirty="0" err="1"/>
              <a:t>ThreadFiber</a:t>
            </a:r>
            <a:r>
              <a:rPr lang="en-US" altLang="en-US" dirty="0"/>
              <a:t> package</a:t>
            </a:r>
          </a:p>
          <a:p>
            <a:r>
              <a:rPr lang="en-US" altLang="en-US" dirty="0"/>
              <a:t>Otherwise not very common</a:t>
            </a:r>
          </a:p>
        </p:txBody>
      </p:sp>
      <p:pic>
        <p:nvPicPr>
          <p:cNvPr id="37891" name="Picture 1">
            <a:extLst>
              <a:ext uri="{FF2B5EF4-FFF2-40B4-BE49-F238E27FC236}">
                <a16:creationId xmlns:a16="http://schemas.microsoft.com/office/drawing/2014/main" id="{CCAA589D-3ED6-47FF-8B49-15D8580890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378200"/>
            <a:ext cx="394335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A98DC882-9265-4F2A-AAAB-DD166A263E20}"/>
              </a:ext>
            </a:extLst>
          </p:cNvPr>
          <p:cNvSpPr>
            <a:spLocks noGrp="1" noChangeArrowheads="1"/>
          </p:cNvSpPr>
          <p:nvPr>
            <p:ph type="title"/>
          </p:nvPr>
        </p:nvSpPr>
        <p:spPr>
          <a:xfrm>
            <a:off x="457200" y="228830"/>
            <a:ext cx="8229600" cy="576262"/>
          </a:xfrm>
        </p:spPr>
        <p:txBody>
          <a:bodyPr/>
          <a:lstStyle/>
          <a:p>
            <a:pPr eaLnBrk="1" hangingPunct="1"/>
            <a:r>
              <a:rPr lang="en-US" altLang="en-US" dirty="0"/>
              <a:t>Two-level Model</a:t>
            </a:r>
          </a:p>
        </p:txBody>
      </p:sp>
      <p:sp>
        <p:nvSpPr>
          <p:cNvPr id="39938" name="Rectangle 3">
            <a:extLst>
              <a:ext uri="{FF2B5EF4-FFF2-40B4-BE49-F238E27FC236}">
                <a16:creationId xmlns:a16="http://schemas.microsoft.com/office/drawing/2014/main" id="{A2E2CD6A-C625-47A4-91CD-EAFB177081EE}"/>
              </a:ext>
            </a:extLst>
          </p:cNvPr>
          <p:cNvSpPr>
            <a:spLocks noGrp="1" noChangeArrowheads="1"/>
          </p:cNvSpPr>
          <p:nvPr>
            <p:ph type="body" idx="1"/>
          </p:nvPr>
        </p:nvSpPr>
        <p:spPr>
          <a:xfrm>
            <a:off x="839787" y="1155700"/>
            <a:ext cx="7641739" cy="4456113"/>
          </a:xfrm>
        </p:spPr>
        <p:txBody>
          <a:bodyPr/>
          <a:lstStyle/>
          <a:p>
            <a:r>
              <a:rPr lang="en-US" altLang="en-US" dirty="0"/>
              <a:t>Similar to M:M, except that it allows a user thread to be </a:t>
            </a:r>
            <a:r>
              <a:rPr lang="en-US" altLang="en-US" b="1" dirty="0"/>
              <a:t>bound</a:t>
            </a:r>
            <a:r>
              <a:rPr lang="en-US" altLang="en-US" dirty="0"/>
              <a:t> to kernel thread</a:t>
            </a:r>
          </a:p>
        </p:txBody>
      </p:sp>
      <p:pic>
        <p:nvPicPr>
          <p:cNvPr id="39939" name="Picture 1">
            <a:extLst>
              <a:ext uri="{FF2B5EF4-FFF2-40B4-BE49-F238E27FC236}">
                <a16:creationId xmlns:a16="http://schemas.microsoft.com/office/drawing/2014/main" id="{95426A68-78A8-483B-AE90-0C4299BC76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51100" y="2336800"/>
            <a:ext cx="422275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a:extLst>
              <a:ext uri="{FF2B5EF4-FFF2-40B4-BE49-F238E27FC236}">
                <a16:creationId xmlns:a16="http://schemas.microsoft.com/office/drawing/2014/main" id="{1A4E1028-A5C4-45A4-B6C0-DFAAAFA6FD84}"/>
              </a:ext>
            </a:extLst>
          </p:cNvPr>
          <p:cNvSpPr>
            <a:spLocks noGrp="1" noChangeArrowheads="1"/>
          </p:cNvSpPr>
          <p:nvPr>
            <p:ph type="ctrTitle"/>
          </p:nvPr>
        </p:nvSpPr>
        <p:spPr>
          <a:xfrm>
            <a:off x="685800" y="795338"/>
            <a:ext cx="7772400" cy="2127250"/>
          </a:xfrm>
        </p:spPr>
        <p:txBody>
          <a:bodyPr/>
          <a:lstStyle/>
          <a:p>
            <a:pPr eaLnBrk="1" hangingPunct="1"/>
            <a:r>
              <a:rPr lang="en-US" altLang="en-US"/>
              <a:t>End of Chapter 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94B4645F-2E7F-4FF4-B07A-CC49BE5E143C}"/>
              </a:ext>
            </a:extLst>
          </p:cNvPr>
          <p:cNvSpPr>
            <a:spLocks noGrp="1" noChangeArrowheads="1"/>
          </p:cNvSpPr>
          <p:nvPr>
            <p:ph type="title"/>
          </p:nvPr>
        </p:nvSpPr>
        <p:spPr>
          <a:xfrm>
            <a:off x="914400" y="222868"/>
            <a:ext cx="7772400" cy="576262"/>
          </a:xfrm>
        </p:spPr>
        <p:txBody>
          <a:bodyPr/>
          <a:lstStyle/>
          <a:p>
            <a:pPr eaLnBrk="1" hangingPunct="1"/>
            <a:r>
              <a:rPr lang="en-US" altLang="en-US" dirty="0"/>
              <a:t>Outline</a:t>
            </a:r>
          </a:p>
        </p:txBody>
      </p:sp>
      <p:sp>
        <p:nvSpPr>
          <p:cNvPr id="7170" name="Rectangle 3">
            <a:extLst>
              <a:ext uri="{FF2B5EF4-FFF2-40B4-BE49-F238E27FC236}">
                <a16:creationId xmlns:a16="http://schemas.microsoft.com/office/drawing/2014/main" id="{8762292C-9CCE-49EA-9062-F046A880FAC9}"/>
              </a:ext>
            </a:extLst>
          </p:cNvPr>
          <p:cNvSpPr>
            <a:spLocks noGrp="1" noChangeArrowheads="1"/>
          </p:cNvSpPr>
          <p:nvPr>
            <p:ph type="body" idx="1"/>
          </p:nvPr>
        </p:nvSpPr>
        <p:spPr>
          <a:xfrm>
            <a:off x="857250" y="1195388"/>
            <a:ext cx="7335838" cy="3773487"/>
          </a:xfrm>
        </p:spPr>
        <p:txBody>
          <a:bodyPr/>
          <a:lstStyle/>
          <a:p>
            <a:r>
              <a:rPr lang="en-US" altLang="en-US" dirty="0"/>
              <a:t>Basic Concepts</a:t>
            </a:r>
          </a:p>
          <a:p>
            <a:r>
              <a:rPr lang="en-US" altLang="en-US" dirty="0"/>
              <a:t>Scheduling Criteria </a:t>
            </a:r>
          </a:p>
          <a:p>
            <a:r>
              <a:rPr lang="en-US" altLang="en-US" dirty="0"/>
              <a:t>Scheduling Algorithms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AC8CABCD-F408-4385-AC6D-CB5E8038C31B}"/>
              </a:ext>
            </a:extLst>
          </p:cNvPr>
          <p:cNvSpPr>
            <a:spLocks noGrp="1" noChangeArrowheads="1"/>
          </p:cNvSpPr>
          <p:nvPr>
            <p:ph type="title"/>
          </p:nvPr>
        </p:nvSpPr>
        <p:spPr>
          <a:xfrm>
            <a:off x="457200" y="223450"/>
            <a:ext cx="8229600" cy="576262"/>
          </a:xfrm>
        </p:spPr>
        <p:txBody>
          <a:bodyPr/>
          <a:lstStyle/>
          <a:p>
            <a:pPr eaLnBrk="1" hangingPunct="1"/>
            <a:r>
              <a:rPr lang="en-US" altLang="en-US" dirty="0"/>
              <a:t>Basic Concepts</a:t>
            </a:r>
          </a:p>
        </p:txBody>
      </p:sp>
      <p:sp>
        <p:nvSpPr>
          <p:cNvPr id="11266" name="Rectangle 3">
            <a:extLst>
              <a:ext uri="{FF2B5EF4-FFF2-40B4-BE49-F238E27FC236}">
                <a16:creationId xmlns:a16="http://schemas.microsoft.com/office/drawing/2014/main" id="{B2D356C4-1B27-4D4C-8A80-D241E2CD7B36}"/>
              </a:ext>
            </a:extLst>
          </p:cNvPr>
          <p:cNvSpPr>
            <a:spLocks noGrp="1" noChangeArrowheads="1"/>
          </p:cNvSpPr>
          <p:nvPr>
            <p:ph type="body" idx="1"/>
          </p:nvPr>
        </p:nvSpPr>
        <p:spPr>
          <a:xfrm>
            <a:off x="841375" y="1274763"/>
            <a:ext cx="3978275" cy="5057775"/>
          </a:xfrm>
        </p:spPr>
        <p:txBody>
          <a:bodyPr/>
          <a:lstStyle/>
          <a:p>
            <a:r>
              <a:rPr lang="en-US" altLang="en-US" dirty="0"/>
              <a:t>Maximum CPU utilization obtained with multiprogramming</a:t>
            </a:r>
          </a:p>
          <a:p>
            <a:r>
              <a:rPr lang="en-US" altLang="en-US" dirty="0"/>
              <a:t>CPU–I/O Burst Cycle – Process execution consists of a </a:t>
            </a:r>
            <a:r>
              <a:rPr lang="en-US" altLang="en-US" b="1" dirty="0">
                <a:solidFill>
                  <a:srgbClr val="006699"/>
                </a:solidFill>
                <a:latin typeface="+mj-lt"/>
              </a:rPr>
              <a:t>cycle</a:t>
            </a:r>
            <a:r>
              <a:rPr lang="en-US" altLang="en-US" dirty="0"/>
              <a:t> of CPU execution and I/O wait</a:t>
            </a:r>
          </a:p>
          <a:p>
            <a:r>
              <a:rPr lang="en-US" altLang="en-US" b="1" dirty="0">
                <a:solidFill>
                  <a:srgbClr val="006699"/>
                </a:solidFill>
                <a:latin typeface="+mj-lt"/>
              </a:rPr>
              <a:t>CPU</a:t>
            </a:r>
            <a:r>
              <a:rPr lang="en-US" altLang="en-US" b="1" dirty="0">
                <a:solidFill>
                  <a:srgbClr val="3366FF"/>
                </a:solidFill>
              </a:rPr>
              <a:t> </a:t>
            </a:r>
            <a:r>
              <a:rPr lang="en-US" altLang="en-US" b="1" dirty="0">
                <a:solidFill>
                  <a:srgbClr val="006699"/>
                </a:solidFill>
                <a:latin typeface="+mj-lt"/>
              </a:rPr>
              <a:t>burst</a:t>
            </a:r>
            <a:r>
              <a:rPr lang="en-US" altLang="en-US" b="1" dirty="0">
                <a:solidFill>
                  <a:srgbClr val="3366FF"/>
                </a:solidFill>
              </a:rPr>
              <a:t> </a:t>
            </a:r>
            <a:r>
              <a:rPr lang="en-US" altLang="en-US" dirty="0"/>
              <a:t>followed by </a:t>
            </a:r>
            <a:r>
              <a:rPr lang="en-US" altLang="en-US" b="1" dirty="0">
                <a:solidFill>
                  <a:srgbClr val="006699"/>
                </a:solidFill>
                <a:latin typeface="+mj-lt"/>
              </a:rPr>
              <a:t>I/O burst</a:t>
            </a:r>
          </a:p>
          <a:p>
            <a:r>
              <a:rPr lang="en-US" altLang="en-US" dirty="0"/>
              <a:t>CPU burst distribution is of main concern</a:t>
            </a:r>
          </a:p>
          <a:p>
            <a:pPr>
              <a:buFont typeface="Monotype Sorts" pitchFamily="-84" charset="2"/>
              <a:buNone/>
            </a:pPr>
            <a:endParaRPr lang="en-US" altLang="en-US" dirty="0"/>
          </a:p>
        </p:txBody>
      </p:sp>
      <p:pic>
        <p:nvPicPr>
          <p:cNvPr id="11267" name="Picture 1">
            <a:extLst>
              <a:ext uri="{FF2B5EF4-FFF2-40B4-BE49-F238E27FC236}">
                <a16:creationId xmlns:a16="http://schemas.microsoft.com/office/drawing/2014/main" id="{42D4194B-20FB-49DE-95E2-D3F1F7D61B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86388" y="1169988"/>
            <a:ext cx="2603500" cy="484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q-AL" dirty="0"/>
              <a:t>Përmbajtja</a:t>
            </a:r>
          </a:p>
        </p:txBody>
      </p:sp>
      <p:sp>
        <p:nvSpPr>
          <p:cNvPr id="2" name="Content Placeholder 1"/>
          <p:cNvSpPr>
            <a:spLocks noGrp="1"/>
          </p:cNvSpPr>
          <p:nvPr>
            <p:ph idx="1"/>
          </p:nvPr>
        </p:nvSpPr>
        <p:spPr/>
        <p:txBody>
          <a:bodyPr>
            <a:normAutofit/>
          </a:bodyPr>
          <a:lstStyle/>
          <a:p>
            <a:r>
              <a:rPr lang="sq-AL" dirty="0"/>
              <a:t>Hyrje ne Sistemet Operative</a:t>
            </a:r>
          </a:p>
          <a:p>
            <a:r>
              <a:rPr lang="sq-AL" dirty="0"/>
              <a:t>Struktura e Sistemeve Operative</a:t>
            </a:r>
          </a:p>
          <a:p>
            <a:r>
              <a:rPr lang="sq-AL" dirty="0"/>
              <a:t>Menaxhimi i Proceseve </a:t>
            </a:r>
            <a:endParaRPr lang="en-US" dirty="0"/>
          </a:p>
          <a:p>
            <a:r>
              <a:rPr lang="sq-AL" b="1" dirty="0" err="1"/>
              <a:t>Threads</a:t>
            </a:r>
            <a:r>
              <a:rPr lang="sq-AL" b="1" dirty="0"/>
              <a:t> &amp; </a:t>
            </a:r>
            <a:r>
              <a:rPr lang="sq-AL" b="1" dirty="0" err="1"/>
              <a:t>Concurrency</a:t>
            </a:r>
            <a:endParaRPr lang="en-US" b="1" dirty="0"/>
          </a:p>
          <a:p>
            <a:r>
              <a:rPr lang="sq-AL" dirty="0" err="1"/>
              <a:t>Skedulimi</a:t>
            </a:r>
            <a:r>
              <a:rPr lang="sq-AL" dirty="0"/>
              <a:t> i CPU,</a:t>
            </a:r>
            <a:r>
              <a:rPr lang="en-US" dirty="0"/>
              <a:t> </a:t>
            </a:r>
            <a:r>
              <a:rPr lang="en-US" dirty="0" err="1"/>
              <a:t>Sinkronizimi</a:t>
            </a:r>
            <a:r>
              <a:rPr lang="en-US" dirty="0"/>
              <a:t>,</a:t>
            </a:r>
            <a:r>
              <a:rPr lang="sq-AL" dirty="0"/>
              <a:t> </a:t>
            </a:r>
            <a:r>
              <a:rPr lang="sq-AL" dirty="0" err="1"/>
              <a:t>Deadlocks</a:t>
            </a:r>
            <a:endParaRPr lang="sq-AL" dirty="0"/>
          </a:p>
          <a:p>
            <a:r>
              <a:rPr lang="sq-AL" dirty="0"/>
              <a:t>Menaxhimi i Memories, Memoria Kryesore dhe Virtuale</a:t>
            </a:r>
            <a:endParaRPr lang="en-US" dirty="0"/>
          </a:p>
          <a:p>
            <a:r>
              <a:rPr lang="sq-AL" dirty="0"/>
              <a:t>Struktura e Sistemeve për Ruajtjen e Shënimeve</a:t>
            </a:r>
            <a:endParaRPr lang="en-US" dirty="0"/>
          </a:p>
          <a:p>
            <a:r>
              <a:rPr lang="sq-AL" dirty="0"/>
              <a:t>I/O Sistemet, dhe Konfigurimi i Pajisjeve</a:t>
            </a:r>
          </a:p>
          <a:p>
            <a:r>
              <a:rPr lang="sq-AL" dirty="0"/>
              <a:t>Ndërfaqja dhe Implementimi i File Sistemeve</a:t>
            </a:r>
            <a:endParaRPr lang="en-US" dirty="0"/>
          </a:p>
          <a:p>
            <a:r>
              <a:rPr lang="sq-AL" dirty="0"/>
              <a:t>Mbrojtja dhe Siguria</a:t>
            </a:r>
          </a:p>
          <a:p>
            <a:r>
              <a:rPr lang="sq-AL" dirty="0" err="1"/>
              <a:t>Virtualizimi</a:t>
            </a:r>
            <a:r>
              <a:rPr lang="sq-AL" dirty="0"/>
              <a:t>, </a:t>
            </a:r>
            <a:r>
              <a:rPr lang="sq-AL" dirty="0" err="1"/>
              <a:t>Cloud</a:t>
            </a:r>
            <a:r>
              <a:rPr lang="sq-AL" dirty="0"/>
              <a:t> </a:t>
            </a:r>
            <a:r>
              <a:rPr lang="sq-AL" dirty="0" err="1"/>
              <a:t>Computing</a:t>
            </a:r>
            <a:endParaRPr lang="sq-AL" dirty="0"/>
          </a:p>
          <a:p>
            <a:r>
              <a:rPr lang="sq-AL" dirty="0"/>
              <a:t>Rrjetet dhe Sistemet e Shpërndara</a:t>
            </a:r>
          </a:p>
        </p:txBody>
      </p:sp>
      <p:sp>
        <p:nvSpPr>
          <p:cNvPr id="3" name="Date Placeholder 2"/>
          <p:cNvSpPr>
            <a:spLocks noGrp="1"/>
          </p:cNvSpPr>
          <p:nvPr>
            <p:ph type="dt" sz="half" idx="10"/>
          </p:nvPr>
        </p:nvSpPr>
        <p:spPr/>
        <p:txBody>
          <a:bodyPr/>
          <a:lstStyle/>
          <a:p>
            <a:fld id="{EFE14247-6844-4469-836C-79FADF16E2FE}" type="datetime1">
              <a:rPr lang="sq-AL" smtClean="0"/>
              <a:pPr/>
              <a:t>16.4.2021</a:t>
            </a:fld>
            <a:endParaRPr lang="en-US" dirty="0"/>
          </a:p>
        </p:txBody>
      </p:sp>
      <p:sp>
        <p:nvSpPr>
          <p:cNvPr id="4" name="Footer Placeholder 3"/>
          <p:cNvSpPr>
            <a:spLocks noGrp="1"/>
          </p:cNvSpPr>
          <p:nvPr>
            <p:ph type="ftr" sz="quarter" idx="11"/>
          </p:nvPr>
        </p:nvSpPr>
        <p:spPr/>
        <p:txBody>
          <a:bodyPr/>
          <a:lstStyle/>
          <a:p>
            <a:r>
              <a:rPr lang="en-US"/>
              <a:t>Sisteme Operative</a:t>
            </a:r>
            <a:endParaRPr lang="en-US" dirty="0"/>
          </a:p>
        </p:txBody>
      </p:sp>
      <p:sp>
        <p:nvSpPr>
          <p:cNvPr id="5" name="Slide Number Placeholder 4"/>
          <p:cNvSpPr>
            <a:spLocks noGrp="1"/>
          </p:cNvSpPr>
          <p:nvPr>
            <p:ph type="sldNum" sz="quarter" idx="12"/>
          </p:nvPr>
        </p:nvSpPr>
        <p:spPr/>
        <p:txBody>
          <a:bodyPr/>
          <a:lstStyle/>
          <a:p>
            <a:r>
              <a:rPr lang="en-US" dirty="0"/>
              <a:t> </a:t>
            </a:r>
            <a:fld id="{B9B0F2ED-8850-4C00-AA79-D5C881F5DE5F}" type="slidenum">
              <a:rPr lang="en-US"/>
              <a:pPr/>
              <a:t>2</a:t>
            </a:fld>
            <a:r>
              <a:rPr lang="en-US" dirty="0"/>
              <a:t>/12</a:t>
            </a:r>
          </a:p>
        </p:txBody>
      </p:sp>
    </p:spTree>
    <p:extLst>
      <p:ext uri="{BB962C8B-B14F-4D97-AF65-F5344CB8AC3E}">
        <p14:creationId xmlns:p14="http://schemas.microsoft.com/office/powerpoint/2010/main" val="755303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BA2D33B9-5D6A-48BD-BC85-C1B098FA91BE}"/>
              </a:ext>
            </a:extLst>
          </p:cNvPr>
          <p:cNvSpPr>
            <a:spLocks noGrp="1"/>
          </p:cNvSpPr>
          <p:nvPr>
            <p:ph type="title"/>
          </p:nvPr>
        </p:nvSpPr>
        <p:spPr>
          <a:xfrm>
            <a:off x="457200" y="222868"/>
            <a:ext cx="8229600" cy="576262"/>
          </a:xfrm>
        </p:spPr>
        <p:txBody>
          <a:bodyPr/>
          <a:lstStyle/>
          <a:p>
            <a:pPr eaLnBrk="1" hangingPunct="1"/>
            <a:r>
              <a:rPr lang="en-US" altLang="en-US" dirty="0"/>
              <a:t>Histogram of CPU-burst Times</a:t>
            </a:r>
          </a:p>
        </p:txBody>
      </p:sp>
      <p:sp>
        <p:nvSpPr>
          <p:cNvPr id="9218" name="Content Placeholder 2">
            <a:extLst>
              <a:ext uri="{FF2B5EF4-FFF2-40B4-BE49-F238E27FC236}">
                <a16:creationId xmlns:a16="http://schemas.microsoft.com/office/drawing/2014/main" id="{3DAC903C-4247-4B47-AD8D-48C1A580FDF4}"/>
              </a:ext>
            </a:extLst>
          </p:cNvPr>
          <p:cNvSpPr>
            <a:spLocks noGrp="1"/>
          </p:cNvSpPr>
          <p:nvPr>
            <p:ph idx="1"/>
          </p:nvPr>
        </p:nvSpPr>
        <p:spPr>
          <a:xfrm>
            <a:off x="913800" y="1228802"/>
            <a:ext cx="7575863" cy="4400395"/>
          </a:xfrm>
        </p:spPr>
        <p:txBody>
          <a:bodyPr/>
          <a:lstStyle/>
          <a:p>
            <a:r>
              <a:rPr kumimoji="0" lang="en-US" altLang="en-US" dirty="0">
                <a:latin typeface="Verdana" panose="020B0604030504040204" pitchFamily="34" charset="0"/>
              </a:rPr>
              <a:t>Large number of short bursts</a:t>
            </a:r>
          </a:p>
          <a:p>
            <a:r>
              <a:rPr kumimoji="0" lang="en-US" altLang="en-US" dirty="0">
                <a:latin typeface="Verdana" panose="020B0604030504040204" pitchFamily="34" charset="0"/>
              </a:rPr>
              <a:t>Small number of longer bursts</a:t>
            </a:r>
          </a:p>
          <a:p>
            <a:r>
              <a:rPr kumimoji="0" lang="en-US" altLang="en-US" dirty="0">
                <a:latin typeface="Verdana" panose="020B0604030504040204" pitchFamily="34" charset="0"/>
              </a:rPr>
              <a:t>Histogram</a:t>
            </a:r>
          </a:p>
          <a:p>
            <a:endParaRPr lang="en-US" altLang="en-US" dirty="0"/>
          </a:p>
        </p:txBody>
      </p:sp>
      <p:pic>
        <p:nvPicPr>
          <p:cNvPr id="4" name="Picture 1">
            <a:extLst>
              <a:ext uri="{FF2B5EF4-FFF2-40B4-BE49-F238E27FC236}">
                <a16:creationId xmlns:a16="http://schemas.microsoft.com/office/drawing/2014/main" id="{A394F423-2896-4208-9469-E219A349B2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8163" y="2449195"/>
            <a:ext cx="4922837" cy="294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1193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EB4A270-3C01-4E70-B6CB-FA456BBCDA90}"/>
              </a:ext>
            </a:extLst>
          </p:cNvPr>
          <p:cNvSpPr>
            <a:spLocks noGrp="1" noChangeArrowheads="1"/>
          </p:cNvSpPr>
          <p:nvPr>
            <p:ph type="title"/>
          </p:nvPr>
        </p:nvSpPr>
        <p:spPr>
          <a:xfrm>
            <a:off x="838200" y="229606"/>
            <a:ext cx="7848600" cy="576262"/>
          </a:xfrm>
        </p:spPr>
        <p:txBody>
          <a:bodyPr/>
          <a:lstStyle/>
          <a:p>
            <a:pPr eaLnBrk="1" hangingPunct="1"/>
            <a:r>
              <a:rPr lang="en-US" altLang="en-US" dirty="0"/>
              <a:t>CPU Scheduler</a:t>
            </a:r>
          </a:p>
        </p:txBody>
      </p:sp>
      <p:sp>
        <p:nvSpPr>
          <p:cNvPr id="27651" name="Rectangle 3">
            <a:extLst>
              <a:ext uri="{FF2B5EF4-FFF2-40B4-BE49-F238E27FC236}">
                <a16:creationId xmlns:a16="http://schemas.microsoft.com/office/drawing/2014/main" id="{6B795676-7DD0-4F16-8B81-4EFFF754D531}"/>
              </a:ext>
            </a:extLst>
          </p:cNvPr>
          <p:cNvSpPr>
            <a:spLocks noGrp="1" noChangeArrowheads="1"/>
          </p:cNvSpPr>
          <p:nvPr>
            <p:ph type="body" idx="1"/>
          </p:nvPr>
        </p:nvSpPr>
        <p:spPr>
          <a:xfrm>
            <a:off x="838201" y="1169989"/>
            <a:ext cx="7147559" cy="4743132"/>
          </a:xfrm>
        </p:spPr>
        <p:txBody>
          <a:bodyPr/>
          <a:lstStyle/>
          <a:p>
            <a:pPr>
              <a:defRPr/>
            </a:pPr>
            <a:r>
              <a:rPr lang="en-US" dirty="0">
                <a:ea typeface="ＭＳ Ｐゴシック" charset="0"/>
                <a:cs typeface="ＭＳ Ｐゴシック" charset="0"/>
              </a:rPr>
              <a:t>The</a:t>
            </a:r>
            <a:r>
              <a:rPr lang="en-US" b="1" dirty="0">
                <a:solidFill>
                  <a:srgbClr val="3366FF"/>
                </a:solidFill>
                <a:ea typeface="ＭＳ Ｐゴシック" charset="0"/>
                <a:cs typeface="ＭＳ Ｐゴシック" charset="0"/>
              </a:rPr>
              <a:t> </a:t>
            </a:r>
            <a:r>
              <a:rPr lang="en-US" b="1" dirty="0">
                <a:solidFill>
                  <a:srgbClr val="006699"/>
                </a:solidFill>
                <a:latin typeface="+mj-lt"/>
              </a:rPr>
              <a:t>CPU</a:t>
            </a:r>
            <a:r>
              <a:rPr lang="en-US" b="1" dirty="0">
                <a:solidFill>
                  <a:srgbClr val="3366FF"/>
                </a:solidFill>
                <a:ea typeface="ＭＳ Ｐゴシック" charset="0"/>
                <a:cs typeface="ＭＳ Ｐゴシック" charset="0"/>
              </a:rPr>
              <a:t> </a:t>
            </a:r>
            <a:r>
              <a:rPr lang="en-US" b="1" dirty="0">
                <a:solidFill>
                  <a:srgbClr val="006699"/>
                </a:solidFill>
                <a:latin typeface="+mj-lt"/>
              </a:rPr>
              <a:t>scheduler</a:t>
            </a:r>
            <a:r>
              <a:rPr lang="en-US" b="1" dirty="0">
                <a:solidFill>
                  <a:srgbClr val="3366FF"/>
                </a:solidFill>
                <a:ea typeface="ＭＳ Ｐゴシック" charset="0"/>
                <a:cs typeface="ＭＳ Ｐゴシック" charset="0"/>
              </a:rPr>
              <a:t> </a:t>
            </a:r>
            <a:r>
              <a:rPr lang="en-US" dirty="0">
                <a:ea typeface="ＭＳ Ｐゴシック" charset="-128"/>
                <a:cs typeface="ＭＳ Ｐゴシック" charset="-128"/>
              </a:rPr>
              <a:t>selects from among the processes in ready queue, and allocates a CPU core to one of them</a:t>
            </a:r>
          </a:p>
          <a:p>
            <a:pPr marL="742835" lvl="1">
              <a:defRPr/>
            </a:pPr>
            <a:r>
              <a:rPr lang="en-US" dirty="0">
                <a:ea typeface="ＭＳ Ｐゴシック" charset="-128"/>
              </a:rPr>
              <a:t>The ready queue may be ordered in various ways</a:t>
            </a:r>
          </a:p>
          <a:p>
            <a:pPr>
              <a:defRPr/>
            </a:pPr>
            <a:r>
              <a:rPr lang="en-US" dirty="0">
                <a:ea typeface="ＭＳ Ｐゴシック" charset="-128"/>
                <a:cs typeface="ＭＳ Ｐゴシック" charset="-128"/>
              </a:rPr>
              <a:t>CPU scheduling decisions may take place when a process:</a:t>
            </a:r>
          </a:p>
          <a:p>
            <a:pPr marL="799900" lvl="1" indent="-342815">
              <a:buFont typeface="Monotype Sorts" pitchFamily="-84" charset="2"/>
              <a:buNone/>
              <a:defRPr/>
            </a:pPr>
            <a:r>
              <a:rPr lang="en-US" dirty="0">
                <a:solidFill>
                  <a:srgbClr val="CC6600"/>
                </a:solidFill>
                <a:ea typeface="ＭＳ Ｐゴシック" charset="-128"/>
              </a:rPr>
              <a:t>1.	</a:t>
            </a:r>
            <a:r>
              <a:rPr lang="en-US" dirty="0">
                <a:ea typeface="ＭＳ Ｐゴシック" charset="-128"/>
              </a:rPr>
              <a:t>Switches from running to waiting state</a:t>
            </a:r>
          </a:p>
          <a:p>
            <a:pPr marL="799900" lvl="1" indent="-342815">
              <a:buFont typeface="Monotype Sorts" pitchFamily="-84" charset="2"/>
              <a:buNone/>
              <a:defRPr/>
            </a:pPr>
            <a:r>
              <a:rPr lang="en-US" dirty="0">
                <a:solidFill>
                  <a:srgbClr val="CC6600"/>
                </a:solidFill>
                <a:ea typeface="ＭＳ Ｐゴシック" charset="-128"/>
              </a:rPr>
              <a:t>2.</a:t>
            </a:r>
            <a:r>
              <a:rPr lang="en-US" dirty="0">
                <a:ea typeface="ＭＳ Ｐゴシック" charset="-128"/>
              </a:rPr>
              <a:t>	Switches from running to ready state</a:t>
            </a:r>
          </a:p>
          <a:p>
            <a:pPr marL="799900" lvl="1" indent="-342815">
              <a:buFont typeface="Monotype Sorts" pitchFamily="-84" charset="2"/>
              <a:buNone/>
              <a:defRPr/>
            </a:pPr>
            <a:r>
              <a:rPr lang="en-US" dirty="0">
                <a:solidFill>
                  <a:srgbClr val="CC6600"/>
                </a:solidFill>
                <a:ea typeface="ＭＳ Ｐゴシック" charset="-128"/>
              </a:rPr>
              <a:t>3.</a:t>
            </a:r>
            <a:r>
              <a:rPr lang="en-US" dirty="0">
                <a:ea typeface="ＭＳ Ｐゴシック" charset="-128"/>
              </a:rPr>
              <a:t>	Switches from waiting to ready</a:t>
            </a:r>
          </a:p>
          <a:p>
            <a:pPr marL="799900" lvl="1" indent="-342815">
              <a:buFont typeface="Monotype Sorts" charset="2"/>
              <a:buAutoNum type="arabicPeriod" startAt="4"/>
              <a:defRPr/>
            </a:pPr>
            <a:r>
              <a:rPr lang="en-US" dirty="0">
                <a:ea typeface="ＭＳ Ｐゴシック" charset="-128"/>
              </a:rPr>
              <a:t>Terminates</a:t>
            </a:r>
          </a:p>
          <a:p>
            <a:pPr>
              <a:defRPr/>
            </a:pPr>
            <a:r>
              <a:rPr lang="en-US" dirty="0">
                <a:ea typeface="ＭＳ Ｐゴシック" charset="-128"/>
                <a:cs typeface="ＭＳ Ｐゴシック" charset="-128"/>
              </a:rPr>
              <a:t>For situations 1 and 4, there is no choice in terms of scheduling. A new process (if one exists in the ready queue) must be selected for execution. </a:t>
            </a:r>
          </a:p>
          <a:p>
            <a:pPr>
              <a:defRPr/>
            </a:pPr>
            <a:r>
              <a:rPr lang="en-US" dirty="0">
                <a:ea typeface="ＭＳ Ｐゴシック" charset="-128"/>
                <a:cs typeface="ＭＳ Ｐゴシック" charset="-128"/>
              </a:rPr>
              <a:t>For situations 2 and 3, however, there is  a choice.</a:t>
            </a:r>
            <a:endParaRPr lang="en-US" b="1" dirty="0">
              <a:solidFill>
                <a:srgbClr val="3366FF"/>
              </a:solidFill>
              <a:ea typeface="ＭＳ Ｐゴシック" charset="0"/>
              <a:cs typeface="ＭＳ Ｐゴシック"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EB4A270-3C01-4E70-B6CB-FA456BBCDA90}"/>
              </a:ext>
            </a:extLst>
          </p:cNvPr>
          <p:cNvSpPr>
            <a:spLocks noGrp="1" noChangeArrowheads="1"/>
          </p:cNvSpPr>
          <p:nvPr>
            <p:ph type="title"/>
          </p:nvPr>
        </p:nvSpPr>
        <p:spPr>
          <a:xfrm>
            <a:off x="1236777" y="167086"/>
            <a:ext cx="7848600" cy="576262"/>
          </a:xfrm>
        </p:spPr>
        <p:txBody>
          <a:bodyPr/>
          <a:lstStyle/>
          <a:p>
            <a:pPr eaLnBrk="1" hangingPunct="1"/>
            <a:r>
              <a:rPr lang="en-US" altLang="en-US" sz="2800" dirty="0"/>
              <a:t>Preemptive and Nonpreemptive Scheduling</a:t>
            </a:r>
          </a:p>
        </p:txBody>
      </p:sp>
      <p:sp>
        <p:nvSpPr>
          <p:cNvPr id="27651" name="Rectangle 3">
            <a:extLst>
              <a:ext uri="{FF2B5EF4-FFF2-40B4-BE49-F238E27FC236}">
                <a16:creationId xmlns:a16="http://schemas.microsoft.com/office/drawing/2014/main" id="{6B795676-7DD0-4F16-8B81-4EFFF754D531}"/>
              </a:ext>
            </a:extLst>
          </p:cNvPr>
          <p:cNvSpPr>
            <a:spLocks noGrp="1" noChangeArrowheads="1"/>
          </p:cNvSpPr>
          <p:nvPr>
            <p:ph type="body" idx="1"/>
          </p:nvPr>
        </p:nvSpPr>
        <p:spPr>
          <a:xfrm>
            <a:off x="931985" y="1193434"/>
            <a:ext cx="6828692" cy="4707181"/>
          </a:xfrm>
        </p:spPr>
        <p:txBody>
          <a:bodyPr/>
          <a:lstStyle/>
          <a:p>
            <a:pPr>
              <a:defRPr/>
            </a:pPr>
            <a:r>
              <a:rPr lang="en-US" dirty="0">
                <a:ea typeface="ＭＳ Ｐゴシック" charset="0"/>
              </a:rPr>
              <a:t>When scheduling takes place only under circumstances 1 and 4, the scheduling scheme is </a:t>
            </a:r>
            <a:r>
              <a:rPr lang="en-US" b="1" dirty="0">
                <a:solidFill>
                  <a:srgbClr val="006699"/>
                </a:solidFill>
                <a:latin typeface="+mj-lt"/>
              </a:rPr>
              <a:t>nonpreemptive</a:t>
            </a:r>
            <a:r>
              <a:rPr lang="en-US" dirty="0">
                <a:ea typeface="ＭＳ Ｐゴシック" charset="0"/>
              </a:rPr>
              <a:t>.</a:t>
            </a:r>
          </a:p>
          <a:p>
            <a:pPr>
              <a:defRPr/>
            </a:pPr>
            <a:r>
              <a:rPr lang="en-US" dirty="0">
                <a:ea typeface="ＭＳ Ｐゴシック" charset="0"/>
              </a:rPr>
              <a:t>Otherwise, it is </a:t>
            </a:r>
            <a:r>
              <a:rPr lang="en-US" b="1" dirty="0">
                <a:solidFill>
                  <a:srgbClr val="006699"/>
                </a:solidFill>
                <a:latin typeface="+mj-lt"/>
              </a:rPr>
              <a:t>preemptive</a:t>
            </a:r>
            <a:r>
              <a:rPr lang="en-US" dirty="0">
                <a:ea typeface="ＭＳ Ｐゴシック" charset="0"/>
              </a:rPr>
              <a:t>. </a:t>
            </a:r>
          </a:p>
          <a:p>
            <a:pPr>
              <a:defRPr/>
            </a:pPr>
            <a:r>
              <a:rPr lang="en-US" dirty="0">
                <a:ea typeface="ＭＳ Ｐゴシック" charset="0"/>
              </a:rPr>
              <a:t>Under Nonpreemptive scheduling, once the CPU has been allocated to a process, the process keeps the CPU until it releases it either by terminating or by switching to the waiting state. </a:t>
            </a:r>
          </a:p>
          <a:p>
            <a:pPr lvl="1">
              <a:defRPr/>
            </a:pPr>
            <a:r>
              <a:rPr lang="en-US" dirty="0">
                <a:ea typeface="ＭＳ Ｐゴシック" charset="0"/>
              </a:rPr>
              <a:t>What is the potential problem?</a:t>
            </a:r>
          </a:p>
          <a:p>
            <a:pPr>
              <a:defRPr/>
            </a:pPr>
            <a:r>
              <a:rPr lang="en-US" dirty="0">
                <a:ea typeface="ＭＳ Ｐゴシック" charset="0"/>
              </a:rPr>
              <a:t>Virtually all modern operating systems including Windows, MacOS, Linux, and UNIX use preemptive scheduling algorithms.</a:t>
            </a:r>
            <a:endParaRPr lang="en-US" dirty="0">
              <a:ea typeface="ＭＳ Ｐゴシック" charset="-128"/>
            </a:endParaRPr>
          </a:p>
        </p:txBody>
      </p:sp>
    </p:spTree>
    <p:extLst>
      <p:ext uri="{BB962C8B-B14F-4D97-AF65-F5344CB8AC3E}">
        <p14:creationId xmlns:p14="http://schemas.microsoft.com/office/powerpoint/2010/main" val="3728729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EB4A270-3C01-4E70-B6CB-FA456BBCDA90}"/>
              </a:ext>
            </a:extLst>
          </p:cNvPr>
          <p:cNvSpPr>
            <a:spLocks noGrp="1" noChangeArrowheads="1"/>
          </p:cNvSpPr>
          <p:nvPr>
            <p:ph type="title"/>
          </p:nvPr>
        </p:nvSpPr>
        <p:spPr>
          <a:xfrm>
            <a:off x="521110" y="167086"/>
            <a:ext cx="8564267" cy="576262"/>
          </a:xfrm>
        </p:spPr>
        <p:txBody>
          <a:bodyPr/>
          <a:lstStyle/>
          <a:p>
            <a:pPr eaLnBrk="1" hangingPunct="1"/>
            <a:r>
              <a:rPr lang="en-US" altLang="en-US" sz="2800" dirty="0"/>
              <a:t>Preemptive Scheduling and Race Conditions</a:t>
            </a:r>
          </a:p>
        </p:txBody>
      </p:sp>
      <p:sp>
        <p:nvSpPr>
          <p:cNvPr id="27651" name="Rectangle 3">
            <a:extLst>
              <a:ext uri="{FF2B5EF4-FFF2-40B4-BE49-F238E27FC236}">
                <a16:creationId xmlns:a16="http://schemas.microsoft.com/office/drawing/2014/main" id="{6B795676-7DD0-4F16-8B81-4EFFF754D531}"/>
              </a:ext>
            </a:extLst>
          </p:cNvPr>
          <p:cNvSpPr>
            <a:spLocks noGrp="1" noChangeArrowheads="1"/>
          </p:cNvSpPr>
          <p:nvPr>
            <p:ph type="body" idx="1"/>
          </p:nvPr>
        </p:nvSpPr>
        <p:spPr>
          <a:xfrm>
            <a:off x="931984" y="1193435"/>
            <a:ext cx="6566095" cy="4607925"/>
          </a:xfrm>
        </p:spPr>
        <p:txBody>
          <a:bodyPr/>
          <a:lstStyle/>
          <a:p>
            <a:pPr>
              <a:defRPr/>
            </a:pPr>
            <a:r>
              <a:rPr lang="en-US" dirty="0">
                <a:ea typeface="ＭＳ Ｐゴシック" charset="0"/>
              </a:rPr>
              <a:t>Preemptive scheduling can result in race conditions when data are shared among several processes.</a:t>
            </a:r>
          </a:p>
          <a:p>
            <a:pPr>
              <a:defRPr/>
            </a:pPr>
            <a:r>
              <a:rPr lang="en-US" dirty="0">
                <a:ea typeface="ＭＳ Ｐゴシック" charset="0"/>
              </a:rPr>
              <a:t>Consider the case of two processes that share data. While one process is updating the data, it is preempted so that the second process can run. The second process then tries to read the data, which are in an inconsistent state. </a:t>
            </a:r>
          </a:p>
          <a:p>
            <a:pPr lvl="1">
              <a:defRPr/>
            </a:pPr>
            <a:r>
              <a:rPr lang="en-US" dirty="0">
                <a:ea typeface="ＭＳ Ｐゴシック" charset="0"/>
              </a:rPr>
              <a:t>We saw this in the bounded buffer example</a:t>
            </a:r>
          </a:p>
          <a:p>
            <a:pPr>
              <a:defRPr/>
            </a:pPr>
            <a:r>
              <a:rPr lang="en-US" dirty="0">
                <a:ea typeface="ＭＳ Ｐゴシック" charset="0"/>
              </a:rPr>
              <a:t>This issue will be explored in detail in Chapter 6.</a:t>
            </a:r>
            <a:endParaRPr lang="en-US" dirty="0">
              <a:ea typeface="ＭＳ Ｐゴシック" charset="-128"/>
            </a:endParaRPr>
          </a:p>
        </p:txBody>
      </p:sp>
    </p:spTree>
    <p:extLst>
      <p:ext uri="{BB962C8B-B14F-4D97-AF65-F5344CB8AC3E}">
        <p14:creationId xmlns:p14="http://schemas.microsoft.com/office/powerpoint/2010/main" val="3046456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C185CC1F-4F14-4AFD-8E13-6930EBB32CE9}"/>
              </a:ext>
            </a:extLst>
          </p:cNvPr>
          <p:cNvSpPr>
            <a:spLocks noGrp="1" noChangeArrowheads="1"/>
          </p:cNvSpPr>
          <p:nvPr>
            <p:ph type="title"/>
          </p:nvPr>
        </p:nvSpPr>
        <p:spPr>
          <a:xfrm>
            <a:off x="457200" y="217329"/>
            <a:ext cx="8229600" cy="576263"/>
          </a:xfrm>
        </p:spPr>
        <p:txBody>
          <a:bodyPr/>
          <a:lstStyle/>
          <a:p>
            <a:pPr eaLnBrk="1" hangingPunct="1"/>
            <a:r>
              <a:rPr lang="en-US" altLang="en-US" dirty="0"/>
              <a:t>Dispatcher</a:t>
            </a:r>
          </a:p>
        </p:txBody>
      </p:sp>
      <p:sp>
        <p:nvSpPr>
          <p:cNvPr id="17410" name="Rectangle 3">
            <a:extLst>
              <a:ext uri="{FF2B5EF4-FFF2-40B4-BE49-F238E27FC236}">
                <a16:creationId xmlns:a16="http://schemas.microsoft.com/office/drawing/2014/main" id="{E113DAE6-D3A7-45EF-87B5-890976FCB8D4}"/>
              </a:ext>
            </a:extLst>
          </p:cNvPr>
          <p:cNvSpPr>
            <a:spLocks noGrp="1" noChangeArrowheads="1"/>
          </p:cNvSpPr>
          <p:nvPr>
            <p:ph type="body" idx="1"/>
          </p:nvPr>
        </p:nvSpPr>
        <p:spPr>
          <a:xfrm>
            <a:off x="457200" y="875071"/>
            <a:ext cx="8313174" cy="4759825"/>
          </a:xfrm>
        </p:spPr>
        <p:txBody>
          <a:bodyPr/>
          <a:lstStyle/>
          <a:p>
            <a:r>
              <a:rPr lang="en-US" altLang="en-US" dirty="0"/>
              <a:t>Dispatcher module gives control of the CPU to the process selected by the CPU scheduler; </a:t>
            </a:r>
          </a:p>
          <a:p>
            <a:r>
              <a:rPr lang="en-US" altLang="en-US" dirty="0"/>
              <a:t>this involves:</a:t>
            </a:r>
          </a:p>
          <a:p>
            <a:pPr lvl="1"/>
            <a:r>
              <a:rPr lang="en-US" altLang="en-US" dirty="0"/>
              <a:t>Switching context</a:t>
            </a:r>
          </a:p>
          <a:p>
            <a:pPr lvl="1"/>
            <a:r>
              <a:rPr lang="en-US" altLang="en-US" dirty="0"/>
              <a:t>Switching to user mode</a:t>
            </a:r>
          </a:p>
          <a:p>
            <a:pPr lvl="1"/>
            <a:r>
              <a:rPr lang="en-US" altLang="en-US" dirty="0"/>
              <a:t>Jumping to the proper location in the user program to restart that program</a:t>
            </a:r>
          </a:p>
          <a:p>
            <a:r>
              <a:rPr lang="en-US" altLang="en-US" b="1" dirty="0">
                <a:solidFill>
                  <a:srgbClr val="006699"/>
                </a:solidFill>
                <a:latin typeface="+mj-lt"/>
              </a:rPr>
              <a:t>Dispatch</a:t>
            </a:r>
            <a:r>
              <a:rPr lang="en-US" altLang="en-US" b="1" dirty="0">
                <a:solidFill>
                  <a:srgbClr val="3366FF"/>
                </a:solidFill>
              </a:rPr>
              <a:t> </a:t>
            </a:r>
            <a:r>
              <a:rPr lang="en-US" altLang="en-US" b="1" dirty="0">
                <a:solidFill>
                  <a:srgbClr val="006699"/>
                </a:solidFill>
                <a:latin typeface="+mj-lt"/>
              </a:rPr>
              <a:t>latency</a:t>
            </a:r>
            <a:r>
              <a:rPr lang="en-US" altLang="en-US" b="1" dirty="0">
                <a:solidFill>
                  <a:srgbClr val="3366FF"/>
                </a:solidFill>
              </a:rPr>
              <a:t> </a:t>
            </a:r>
            <a:r>
              <a:rPr lang="en-US" altLang="en-US" dirty="0"/>
              <a:t>– time it takes for the dispatcher to stop one process and start another running</a:t>
            </a:r>
          </a:p>
        </p:txBody>
      </p:sp>
      <p:pic>
        <p:nvPicPr>
          <p:cNvPr id="17411" name="Picture 1">
            <a:extLst>
              <a:ext uri="{FF2B5EF4-FFF2-40B4-BE49-F238E27FC236}">
                <a16:creationId xmlns:a16="http://schemas.microsoft.com/office/drawing/2014/main" id="{4B24D036-ECCD-4EE8-9908-C3EEA54E5C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20484" y="3578942"/>
            <a:ext cx="5533581" cy="3279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684BC100-CBCD-4FBD-A30F-9EBDD59CA0FB}"/>
              </a:ext>
            </a:extLst>
          </p:cNvPr>
          <p:cNvSpPr>
            <a:spLocks noGrp="1" noChangeArrowheads="1"/>
          </p:cNvSpPr>
          <p:nvPr>
            <p:ph type="title"/>
          </p:nvPr>
        </p:nvSpPr>
        <p:spPr>
          <a:xfrm>
            <a:off x="491613" y="214313"/>
            <a:ext cx="8195187" cy="576262"/>
          </a:xfrm>
        </p:spPr>
        <p:txBody>
          <a:bodyPr/>
          <a:lstStyle/>
          <a:p>
            <a:pPr eaLnBrk="1" hangingPunct="1"/>
            <a:r>
              <a:rPr lang="en-US" altLang="en-US" dirty="0"/>
              <a:t>Scheduling Criteria</a:t>
            </a:r>
          </a:p>
        </p:txBody>
      </p:sp>
      <p:sp>
        <p:nvSpPr>
          <p:cNvPr id="19458" name="Rectangle 3">
            <a:extLst>
              <a:ext uri="{FF2B5EF4-FFF2-40B4-BE49-F238E27FC236}">
                <a16:creationId xmlns:a16="http://schemas.microsoft.com/office/drawing/2014/main" id="{4338C466-115B-47DE-A288-6C7152DF0770}"/>
              </a:ext>
            </a:extLst>
          </p:cNvPr>
          <p:cNvSpPr>
            <a:spLocks noGrp="1" noChangeArrowheads="1"/>
          </p:cNvSpPr>
          <p:nvPr>
            <p:ph type="body" idx="1"/>
          </p:nvPr>
        </p:nvSpPr>
        <p:spPr>
          <a:xfrm>
            <a:off x="491614" y="1246189"/>
            <a:ext cx="7924800" cy="4904520"/>
          </a:xfrm>
        </p:spPr>
        <p:txBody>
          <a:bodyPr/>
          <a:lstStyle/>
          <a:p>
            <a:r>
              <a:rPr lang="en-US" altLang="en-US" b="1" dirty="0"/>
              <a:t>CPU utilization </a:t>
            </a:r>
            <a:r>
              <a:rPr lang="en-US" altLang="en-US" dirty="0"/>
              <a:t>– keep the CPU as busy as possible</a:t>
            </a:r>
          </a:p>
          <a:p>
            <a:r>
              <a:rPr lang="en-US" altLang="en-US" b="1" dirty="0"/>
              <a:t>Throughput</a:t>
            </a:r>
            <a:r>
              <a:rPr lang="en-US" altLang="en-US" dirty="0"/>
              <a:t> – # of processes that complete their execution per time unit</a:t>
            </a:r>
          </a:p>
          <a:p>
            <a:r>
              <a:rPr lang="en-US" altLang="en-US" b="1" dirty="0"/>
              <a:t>Turnaround time </a:t>
            </a:r>
            <a:r>
              <a:rPr lang="en-US" altLang="en-US" dirty="0"/>
              <a:t>– amount of time to execute a particular process</a:t>
            </a:r>
          </a:p>
          <a:p>
            <a:r>
              <a:rPr lang="en-US" altLang="en-US" b="1" dirty="0"/>
              <a:t>Waiting time </a:t>
            </a:r>
            <a:r>
              <a:rPr lang="en-US" altLang="en-US" dirty="0"/>
              <a:t>– amount of time a process has been waiting in the ready queue</a:t>
            </a:r>
          </a:p>
          <a:p>
            <a:r>
              <a:rPr lang="en-US" altLang="en-US" b="1" dirty="0"/>
              <a:t>Response time </a:t>
            </a:r>
            <a:r>
              <a:rPr lang="en-US" altLang="en-US" dirty="0"/>
              <a:t>– amount of time it takes from when a request was submitted until the first response is produced. </a:t>
            </a:r>
          </a:p>
        </p:txBody>
      </p:sp>
      <p:sp>
        <p:nvSpPr>
          <p:cNvPr id="4" name="Rectangle 3">
            <a:extLst>
              <a:ext uri="{FF2B5EF4-FFF2-40B4-BE49-F238E27FC236}">
                <a16:creationId xmlns:a16="http://schemas.microsoft.com/office/drawing/2014/main" id="{AB1EE891-1133-4070-9943-0B0307A72745}"/>
              </a:ext>
            </a:extLst>
          </p:cNvPr>
          <p:cNvSpPr txBox="1">
            <a:spLocks noChangeArrowheads="1"/>
          </p:cNvSpPr>
          <p:nvPr/>
        </p:nvSpPr>
        <p:spPr bwMode="auto">
          <a:xfrm>
            <a:off x="491613" y="4387653"/>
            <a:ext cx="2559306" cy="1875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002060"/>
              </a:buClr>
              <a:buSzPct val="90000"/>
              <a:buFont typeface="Wingdings" panose="05000000000000000000" pitchFamily="2" charset="2"/>
              <a:buChar char="Ø"/>
              <a:defRPr kumimoji="1">
                <a:solidFill>
                  <a:srgbClr val="244082"/>
                </a:solidFill>
                <a:latin typeface="Arial" panose="020B0604020202020204" pitchFamily="34" charset="0"/>
                <a:ea typeface="MS PGothic" pitchFamily="34" charset="-128"/>
                <a:cs typeface="Arial" panose="020B0604020202020204" pitchFamily="34" charset="0"/>
              </a:defRPr>
            </a:lvl1pPr>
            <a:lvl2pPr marL="742950" indent="-285750" algn="l" rtl="0" eaLnBrk="0" fontAlgn="base" hangingPunct="0">
              <a:spcBef>
                <a:spcPct val="35000"/>
              </a:spcBef>
              <a:spcAft>
                <a:spcPct val="0"/>
              </a:spcAft>
              <a:buClr>
                <a:srgbClr val="002060"/>
              </a:buClr>
              <a:buSzPct val="80000"/>
              <a:buFont typeface="Wingdings" panose="05000000000000000000" pitchFamily="2" charset="2"/>
              <a:buChar char="q"/>
              <a:defRPr kumimoji="1">
                <a:solidFill>
                  <a:srgbClr val="244082"/>
                </a:solidFill>
                <a:latin typeface="Arial" panose="020B0604020202020204" pitchFamily="34" charset="0"/>
                <a:ea typeface="MS PGothic" pitchFamily="34" charset="-128"/>
                <a:cs typeface="Arial" panose="020B0604020202020204" pitchFamily="34" charset="0"/>
              </a:defRPr>
            </a:lvl2pPr>
            <a:lvl3pPr marL="1085850" indent="-228600" algn="l" rtl="0" eaLnBrk="0" fontAlgn="base" hangingPunct="0">
              <a:spcBef>
                <a:spcPct val="35000"/>
              </a:spcBef>
              <a:spcAft>
                <a:spcPct val="0"/>
              </a:spcAft>
              <a:buClr>
                <a:srgbClr val="002060"/>
              </a:buClr>
              <a:buSzPct val="75000"/>
              <a:buFont typeface="Wingdings" panose="05000000000000000000" pitchFamily="2" charset="2"/>
              <a:buChar char="§"/>
              <a:defRPr kumimoji="1">
                <a:solidFill>
                  <a:srgbClr val="244082"/>
                </a:solidFill>
                <a:latin typeface="Arial" panose="020B0604020202020204" pitchFamily="34" charset="0"/>
                <a:ea typeface="MS PGothic" pitchFamily="34" charset="-128"/>
                <a:cs typeface="Arial" panose="020B0604020202020204" pitchFamily="34" charset="0"/>
              </a:defRPr>
            </a:lvl3pPr>
            <a:lvl4pPr marL="1428750" indent="-228600" algn="l" rtl="0" eaLnBrk="0" fontAlgn="base" hangingPunct="0">
              <a:spcBef>
                <a:spcPct val="35000"/>
              </a:spcBef>
              <a:spcAft>
                <a:spcPct val="0"/>
              </a:spcAft>
              <a:buClr>
                <a:srgbClr val="002060"/>
              </a:buClr>
              <a:buSzPct val="75000"/>
              <a:buFont typeface="Wingdings" panose="05000000000000000000" pitchFamily="2" charset="2"/>
              <a:buChar char="§"/>
              <a:defRPr kumimoji="1">
                <a:solidFill>
                  <a:srgbClr val="244082"/>
                </a:solidFill>
                <a:latin typeface="Arial" panose="020B0604020202020204" pitchFamily="34" charset="0"/>
                <a:ea typeface="MS PGothic" pitchFamily="34" charset="-128"/>
                <a:cs typeface="Arial" panose="020B0604020202020204" pitchFamily="34" charset="0"/>
              </a:defRPr>
            </a:lvl4pPr>
            <a:lvl5pPr marL="1771650" indent="-228600" algn="l" rtl="0" eaLnBrk="0" fontAlgn="base" hangingPunct="0">
              <a:spcBef>
                <a:spcPct val="35000"/>
              </a:spcBef>
              <a:spcAft>
                <a:spcPct val="0"/>
              </a:spcAft>
              <a:buClr>
                <a:srgbClr val="002060"/>
              </a:buClr>
              <a:buSzPct val="75000"/>
              <a:buFont typeface="Wingdings" panose="05000000000000000000" pitchFamily="2" charset="2"/>
              <a:buChar char="§"/>
              <a:defRPr kumimoji="1">
                <a:solidFill>
                  <a:srgbClr val="244082"/>
                </a:solidFill>
                <a:latin typeface="Arial" panose="020B0604020202020204" pitchFamily="34" charset="0"/>
                <a:ea typeface="MS PGothic" pitchFamily="34" charset="-128"/>
                <a:cs typeface="Arial" panose="020B060402020202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r>
              <a:rPr lang="en-US" altLang="en-US" kern="0"/>
              <a:t>Max CPU utilization</a:t>
            </a:r>
          </a:p>
          <a:p>
            <a:r>
              <a:rPr lang="en-US" altLang="en-US" kern="0"/>
              <a:t>Max throughput</a:t>
            </a:r>
          </a:p>
          <a:p>
            <a:r>
              <a:rPr lang="en-US" altLang="en-US" kern="0"/>
              <a:t>Min turnaround time </a:t>
            </a:r>
          </a:p>
          <a:p>
            <a:r>
              <a:rPr lang="en-US" altLang="en-US" kern="0"/>
              <a:t>Min waiting time </a:t>
            </a:r>
          </a:p>
          <a:p>
            <a:r>
              <a:rPr lang="en-US" altLang="en-US" kern="0"/>
              <a:t>Min response time</a:t>
            </a:r>
            <a:endParaRPr lang="en-US" altLang="en-US" kern="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A3AF8A99-5400-4B88-80AE-AE6C448E0574}"/>
              </a:ext>
            </a:extLst>
          </p:cNvPr>
          <p:cNvSpPr>
            <a:spLocks noGrp="1" noChangeArrowheads="1"/>
          </p:cNvSpPr>
          <p:nvPr>
            <p:ph type="title"/>
          </p:nvPr>
        </p:nvSpPr>
        <p:spPr>
          <a:xfrm>
            <a:off x="1107396" y="226555"/>
            <a:ext cx="7997825" cy="457200"/>
          </a:xfrm>
        </p:spPr>
        <p:txBody>
          <a:bodyPr/>
          <a:lstStyle/>
          <a:p>
            <a:pPr eaLnBrk="1" hangingPunct="1"/>
            <a:r>
              <a:rPr lang="en-US" altLang="en-US" sz="2600" dirty="0"/>
              <a:t>First- Come, First-Served (FCFS) Scheduling</a:t>
            </a:r>
          </a:p>
        </p:txBody>
      </p:sp>
      <p:sp>
        <p:nvSpPr>
          <p:cNvPr id="23554" name="Rectangle 3">
            <a:extLst>
              <a:ext uri="{FF2B5EF4-FFF2-40B4-BE49-F238E27FC236}">
                <a16:creationId xmlns:a16="http://schemas.microsoft.com/office/drawing/2014/main" id="{00593719-A5A4-4326-8529-37EC324927D6}"/>
              </a:ext>
            </a:extLst>
          </p:cNvPr>
          <p:cNvSpPr>
            <a:spLocks noGrp="1" noChangeArrowheads="1"/>
          </p:cNvSpPr>
          <p:nvPr>
            <p:ph type="body" idx="1"/>
          </p:nvPr>
        </p:nvSpPr>
        <p:spPr>
          <a:xfrm>
            <a:off x="833438" y="1250950"/>
            <a:ext cx="7566025" cy="4114800"/>
          </a:xfrm>
        </p:spPr>
        <p:txBody>
          <a:bodyPr/>
          <a:lstStyle/>
          <a:p>
            <a:pPr>
              <a:lnSpc>
                <a:spcPct val="90000"/>
              </a:lnSpc>
              <a:tabLst>
                <a:tab pos="3028950" algn="ctr"/>
                <a:tab pos="4633913" algn="ctr"/>
              </a:tabLst>
            </a:pPr>
            <a:r>
              <a:rPr lang="en-US" altLang="en-US" dirty="0"/>
              <a:t>Example with 3 processes </a:t>
            </a:r>
            <a:r>
              <a:rPr lang="en-US" altLang="en-US" sz="1600" dirty="0"/>
              <a:t>	</a:t>
            </a:r>
          </a:p>
          <a:p>
            <a:pPr marL="0" indent="0">
              <a:lnSpc>
                <a:spcPct val="90000"/>
              </a:lnSpc>
              <a:buNone/>
              <a:tabLst>
                <a:tab pos="3028950" algn="ctr"/>
                <a:tab pos="4633913" algn="ctr"/>
              </a:tabLst>
            </a:pPr>
            <a:r>
              <a:rPr lang="en-US" altLang="en-US" sz="1600" dirty="0"/>
              <a:t>                            </a:t>
            </a:r>
            <a:r>
              <a:rPr lang="en-US" altLang="en-US" dirty="0"/>
              <a:t>                </a:t>
            </a:r>
            <a:r>
              <a:rPr lang="en-US" altLang="en-US" u="sng" dirty="0"/>
              <a:t>Process</a:t>
            </a:r>
            <a:r>
              <a:rPr lang="en-US" altLang="en-US" dirty="0"/>
              <a:t>	</a:t>
            </a:r>
            <a:r>
              <a:rPr lang="en-US" altLang="en-US" u="sng" dirty="0"/>
              <a:t>Burst Time</a:t>
            </a:r>
          </a:p>
          <a:p>
            <a:pPr>
              <a:lnSpc>
                <a:spcPct val="90000"/>
              </a:lnSpc>
              <a:buFont typeface="Monotype Sorts" pitchFamily="-84" charset="2"/>
              <a:buNone/>
              <a:tabLst>
                <a:tab pos="3028950" algn="ctr"/>
                <a:tab pos="4633913" algn="ctr"/>
              </a:tabLst>
            </a:pPr>
            <a:r>
              <a:rPr lang="en-US" altLang="en-US" dirty="0"/>
              <a:t>		 </a:t>
            </a:r>
            <a:r>
              <a:rPr lang="en-US" altLang="en-US" i="1" dirty="0"/>
              <a:t>P</a:t>
            </a:r>
            <a:r>
              <a:rPr lang="en-US" altLang="en-US" i="1" baseline="-25000" dirty="0"/>
              <a:t>1</a:t>
            </a:r>
            <a:r>
              <a:rPr lang="en-US" altLang="en-US" dirty="0"/>
              <a:t>	24</a:t>
            </a:r>
          </a:p>
          <a:p>
            <a:pPr>
              <a:lnSpc>
                <a:spcPct val="90000"/>
              </a:lnSpc>
              <a:buFont typeface="Monotype Sorts" pitchFamily="-84" charset="2"/>
              <a:buNone/>
              <a:tabLst>
                <a:tab pos="3028950" algn="ctr"/>
                <a:tab pos="4633913" algn="ctr"/>
              </a:tabLst>
            </a:pPr>
            <a:r>
              <a:rPr lang="en-US" altLang="en-US" dirty="0"/>
              <a:t>		 </a:t>
            </a:r>
            <a:r>
              <a:rPr lang="en-US" altLang="en-US" i="1" dirty="0"/>
              <a:t>P</a:t>
            </a:r>
            <a:r>
              <a:rPr lang="en-US" altLang="en-US" i="1" baseline="-25000" dirty="0"/>
              <a:t>2</a:t>
            </a:r>
            <a:r>
              <a:rPr lang="en-US" altLang="en-US" dirty="0"/>
              <a:t> 	3</a:t>
            </a:r>
          </a:p>
          <a:p>
            <a:pPr>
              <a:lnSpc>
                <a:spcPct val="90000"/>
              </a:lnSpc>
              <a:buFont typeface="Monotype Sorts" pitchFamily="-84" charset="2"/>
              <a:buNone/>
              <a:tabLst>
                <a:tab pos="3028950" algn="ctr"/>
                <a:tab pos="4633913" algn="ctr"/>
              </a:tabLst>
            </a:pPr>
            <a:r>
              <a:rPr lang="en-US" altLang="en-US" dirty="0"/>
              <a:t>		 </a:t>
            </a:r>
            <a:r>
              <a:rPr lang="en-US" altLang="en-US" i="1" dirty="0"/>
              <a:t>P</a:t>
            </a:r>
            <a:r>
              <a:rPr lang="en-US" altLang="en-US" i="1" baseline="-25000" dirty="0"/>
              <a:t>3	 </a:t>
            </a:r>
            <a:r>
              <a:rPr lang="en-US" altLang="en-US" dirty="0"/>
              <a:t>3</a:t>
            </a:r>
            <a:r>
              <a:rPr lang="en-US" altLang="en-US" i="1" baseline="-25000" dirty="0"/>
              <a:t> </a:t>
            </a:r>
          </a:p>
          <a:p>
            <a:pPr>
              <a:lnSpc>
                <a:spcPct val="90000"/>
              </a:lnSpc>
              <a:buFont typeface="Monotype Sorts" pitchFamily="-84" charset="2"/>
              <a:buNone/>
              <a:tabLst>
                <a:tab pos="3028950" algn="ctr"/>
                <a:tab pos="4633913" algn="ctr"/>
              </a:tabLst>
            </a:pPr>
            <a:endParaRPr lang="en-US" altLang="en-US" i="1" baseline="-25000" dirty="0"/>
          </a:p>
          <a:p>
            <a:pPr>
              <a:lnSpc>
                <a:spcPct val="90000"/>
              </a:lnSpc>
              <a:tabLst>
                <a:tab pos="3028950" algn="ctr"/>
                <a:tab pos="4633913" algn="ctr"/>
              </a:tabLst>
            </a:pPr>
            <a:r>
              <a:rPr lang="en-US" altLang="en-US" dirty="0"/>
              <a:t>Suppose that the processes arrive in the order: </a:t>
            </a:r>
            <a:r>
              <a:rPr lang="en-US" altLang="en-US" i="1" dirty="0"/>
              <a:t>P</a:t>
            </a:r>
            <a:r>
              <a:rPr lang="en-US" altLang="en-US" i="1" baseline="-25000" dirty="0"/>
              <a:t>1</a:t>
            </a:r>
            <a:r>
              <a:rPr lang="en-US" altLang="en-US" dirty="0"/>
              <a:t> , </a:t>
            </a:r>
            <a:r>
              <a:rPr lang="en-US" altLang="en-US" i="1" dirty="0"/>
              <a:t>P</a:t>
            </a:r>
            <a:r>
              <a:rPr lang="en-US" altLang="en-US" i="1" baseline="-25000" dirty="0"/>
              <a:t>2</a:t>
            </a:r>
            <a:r>
              <a:rPr lang="en-US" altLang="en-US" dirty="0"/>
              <a:t> , </a:t>
            </a:r>
            <a:r>
              <a:rPr lang="en-US" altLang="en-US" i="1" dirty="0"/>
              <a:t>P</a:t>
            </a:r>
            <a:r>
              <a:rPr lang="en-US" altLang="en-US" i="1" baseline="-25000" dirty="0"/>
              <a:t>3  </a:t>
            </a:r>
            <a:br>
              <a:rPr lang="en-US" altLang="en-US" i="1" baseline="-25000" dirty="0"/>
            </a:br>
            <a:r>
              <a:rPr lang="en-US" altLang="en-US" dirty="0"/>
              <a:t>The Gantt Chart for the above schedule is:</a:t>
            </a:r>
            <a:br>
              <a:rPr lang="en-US" altLang="en-US" dirty="0"/>
            </a:br>
            <a:br>
              <a:rPr lang="en-US" altLang="en-US" sz="1600" dirty="0"/>
            </a:br>
            <a:br>
              <a:rPr lang="en-US" altLang="en-US" sz="1600" dirty="0"/>
            </a:br>
            <a:br>
              <a:rPr lang="en-US" altLang="en-US" sz="1600" dirty="0"/>
            </a:br>
            <a:br>
              <a:rPr lang="en-US" altLang="en-US" sz="1600" dirty="0"/>
            </a:br>
            <a:endParaRPr lang="en-US" altLang="en-US" sz="1600" dirty="0"/>
          </a:p>
          <a:p>
            <a:pPr>
              <a:lnSpc>
                <a:spcPct val="90000"/>
              </a:lnSpc>
              <a:tabLst>
                <a:tab pos="3028950" algn="ctr"/>
                <a:tab pos="4633913" algn="ctr"/>
              </a:tabLst>
            </a:pPr>
            <a:r>
              <a:rPr lang="en-US" altLang="en-US" dirty="0"/>
              <a:t>Waiting time for </a:t>
            </a:r>
            <a:r>
              <a:rPr lang="en-US" altLang="en-US" i="1" dirty="0"/>
              <a:t>P</a:t>
            </a:r>
            <a:r>
              <a:rPr lang="en-US" altLang="en-US" i="1" baseline="-25000" dirty="0"/>
              <a:t>1</a:t>
            </a:r>
            <a:r>
              <a:rPr lang="en-US" altLang="en-US" dirty="0"/>
              <a:t>  = 0; </a:t>
            </a:r>
            <a:r>
              <a:rPr lang="en-US" altLang="en-US" i="1" dirty="0"/>
              <a:t>P</a:t>
            </a:r>
            <a:r>
              <a:rPr lang="en-US" altLang="en-US" i="1" baseline="-25000" dirty="0"/>
              <a:t>2</a:t>
            </a:r>
            <a:r>
              <a:rPr lang="en-US" altLang="en-US" dirty="0"/>
              <a:t>  = 24; </a:t>
            </a:r>
            <a:r>
              <a:rPr lang="en-US" altLang="en-US" i="1" dirty="0"/>
              <a:t>P</a:t>
            </a:r>
            <a:r>
              <a:rPr lang="en-US" altLang="en-US" i="1" baseline="-25000" dirty="0"/>
              <a:t>3 </a:t>
            </a:r>
            <a:r>
              <a:rPr lang="en-US" altLang="en-US" dirty="0"/>
              <a:t>= 27</a:t>
            </a:r>
          </a:p>
          <a:p>
            <a:pPr>
              <a:lnSpc>
                <a:spcPct val="90000"/>
              </a:lnSpc>
              <a:tabLst>
                <a:tab pos="3028950" algn="ctr"/>
                <a:tab pos="4633913" algn="ctr"/>
              </a:tabLst>
            </a:pPr>
            <a:r>
              <a:rPr lang="en-US" altLang="en-US" dirty="0"/>
              <a:t>Average waiting time:  (0 + 24 + 27)/3 = 17</a:t>
            </a:r>
          </a:p>
        </p:txBody>
      </p:sp>
      <p:pic>
        <p:nvPicPr>
          <p:cNvPr id="23555" name="Picture 1">
            <a:extLst>
              <a:ext uri="{FF2B5EF4-FFF2-40B4-BE49-F238E27FC236}">
                <a16:creationId xmlns:a16="http://schemas.microsoft.com/office/drawing/2014/main" id="{6693C49E-F1BF-40FA-ACEB-79D52B112D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5759" y="3919386"/>
            <a:ext cx="6490653" cy="748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4948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624DA10D-55B3-4B35-A002-F73DC17E003A}"/>
              </a:ext>
            </a:extLst>
          </p:cNvPr>
          <p:cNvSpPr>
            <a:spLocks noGrp="1" noChangeArrowheads="1"/>
          </p:cNvSpPr>
          <p:nvPr>
            <p:ph type="title"/>
          </p:nvPr>
        </p:nvSpPr>
        <p:spPr>
          <a:xfrm>
            <a:off x="982663" y="231158"/>
            <a:ext cx="7704137" cy="576262"/>
          </a:xfrm>
        </p:spPr>
        <p:txBody>
          <a:bodyPr/>
          <a:lstStyle/>
          <a:p>
            <a:pPr eaLnBrk="1" hangingPunct="1"/>
            <a:r>
              <a:rPr lang="en-US" altLang="en-US" dirty="0"/>
              <a:t>FCFS Scheduling (Cont.)</a:t>
            </a:r>
          </a:p>
        </p:txBody>
      </p:sp>
      <p:sp>
        <p:nvSpPr>
          <p:cNvPr id="13315" name="Rectangle 3">
            <a:extLst>
              <a:ext uri="{FF2B5EF4-FFF2-40B4-BE49-F238E27FC236}">
                <a16:creationId xmlns:a16="http://schemas.microsoft.com/office/drawing/2014/main" id="{332EE341-968F-42D6-9F71-9462061509EC}"/>
              </a:ext>
            </a:extLst>
          </p:cNvPr>
          <p:cNvSpPr>
            <a:spLocks noGrp="1" noChangeArrowheads="1"/>
          </p:cNvSpPr>
          <p:nvPr>
            <p:ph type="body" idx="1"/>
          </p:nvPr>
        </p:nvSpPr>
        <p:spPr>
          <a:xfrm>
            <a:off x="855663" y="1233488"/>
            <a:ext cx="7704137" cy="4530725"/>
          </a:xfrm>
        </p:spPr>
        <p:txBody>
          <a:bodyPr/>
          <a:lstStyle/>
          <a:p>
            <a:pPr>
              <a:buFont typeface="Monotype Sorts" pitchFamily="-84" charset="2"/>
              <a:buNone/>
              <a:tabLst>
                <a:tab pos="3649345" algn="ctr"/>
              </a:tabLst>
              <a:defRPr/>
            </a:pPr>
            <a:r>
              <a:rPr lang="en-US" altLang="en-US" dirty="0">
                <a:cs typeface="ＭＳ Ｐゴシック" charset="-128"/>
              </a:rPr>
              <a:t>Suppose that the processes arrive in the order:</a:t>
            </a:r>
          </a:p>
          <a:p>
            <a:pPr>
              <a:buFont typeface="Monotype Sorts" pitchFamily="-84" charset="2"/>
              <a:buNone/>
              <a:tabLst>
                <a:tab pos="3649345"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2</a:t>
            </a:r>
            <a:r>
              <a:rPr lang="en-US" altLang="en-US" dirty="0">
                <a:cs typeface="ＭＳ Ｐゴシック" charset="-128"/>
              </a:rPr>
              <a:t> , </a:t>
            </a:r>
            <a:r>
              <a:rPr lang="en-US" altLang="en-US" i="1" dirty="0">
                <a:cs typeface="ＭＳ Ｐゴシック" charset="-128"/>
              </a:rPr>
              <a:t>P</a:t>
            </a:r>
            <a:r>
              <a:rPr lang="en-US" altLang="en-US" i="1" baseline="-25000" dirty="0">
                <a:cs typeface="ＭＳ Ｐゴシック" charset="-128"/>
              </a:rPr>
              <a:t>3</a:t>
            </a:r>
            <a:r>
              <a:rPr lang="en-US" altLang="en-US" dirty="0">
                <a:cs typeface="ＭＳ Ｐゴシック" charset="-128"/>
              </a:rPr>
              <a:t> , </a:t>
            </a:r>
            <a:r>
              <a:rPr lang="en-US" altLang="en-US" i="1" dirty="0">
                <a:cs typeface="ＭＳ Ｐゴシック" charset="-128"/>
              </a:rPr>
              <a:t>P</a:t>
            </a:r>
            <a:r>
              <a:rPr lang="en-US" altLang="en-US" i="1" baseline="-25000" dirty="0">
                <a:cs typeface="ＭＳ Ｐゴシック" charset="-128"/>
              </a:rPr>
              <a:t>1</a:t>
            </a:r>
            <a:r>
              <a:rPr lang="en-US" altLang="en-US" dirty="0">
                <a:cs typeface="ＭＳ Ｐゴシック" charset="-128"/>
              </a:rPr>
              <a:t> </a:t>
            </a:r>
          </a:p>
          <a:p>
            <a:pPr>
              <a:tabLst>
                <a:tab pos="3649345" algn="ctr"/>
              </a:tabLst>
              <a:defRPr/>
            </a:pPr>
            <a:r>
              <a:rPr lang="en-US" altLang="en-US" dirty="0">
                <a:cs typeface="ＭＳ Ｐゴシック" charset="-128"/>
              </a:rPr>
              <a:t>The Gantt chart for the schedule is:</a:t>
            </a:r>
            <a:br>
              <a:rPr lang="en-US" altLang="en-US" dirty="0">
                <a:cs typeface="ＭＳ Ｐゴシック" charset="-128"/>
              </a:rPr>
            </a:br>
            <a:endParaRPr lang="en-US" altLang="en-US" dirty="0">
              <a:cs typeface="ＭＳ Ｐゴシック" charset="-128"/>
            </a:endParaRPr>
          </a:p>
          <a:p>
            <a:pPr>
              <a:tabLst>
                <a:tab pos="3649345" algn="ctr"/>
              </a:tabLst>
              <a:defRPr/>
            </a:pPr>
            <a:endParaRPr lang="en-US" altLang="en-US" dirty="0">
              <a:cs typeface="ＭＳ Ｐゴシック" charset="-128"/>
            </a:endParaRPr>
          </a:p>
          <a:p>
            <a:pPr>
              <a:tabLst>
                <a:tab pos="3649345" algn="ctr"/>
              </a:tabLst>
              <a:defRPr/>
            </a:pPr>
            <a:endParaRPr lang="en-US" altLang="en-US" dirty="0">
              <a:cs typeface="ＭＳ Ｐゴシック" charset="-128"/>
            </a:endParaRPr>
          </a:p>
          <a:p>
            <a:pPr marL="0" indent="0">
              <a:buFont typeface="Monotype Sorts" pitchFamily="-84" charset="2"/>
              <a:buNone/>
              <a:tabLst>
                <a:tab pos="3649345" algn="ctr"/>
              </a:tabLst>
              <a:defRPr/>
            </a:pPr>
            <a:endParaRPr lang="en-US" altLang="en-US" dirty="0">
              <a:cs typeface="ＭＳ Ｐゴシック" charset="-128"/>
            </a:endParaRPr>
          </a:p>
          <a:p>
            <a:pPr>
              <a:tabLst>
                <a:tab pos="3649345" algn="ctr"/>
              </a:tabLst>
              <a:defRPr/>
            </a:pPr>
            <a:r>
              <a:rPr lang="en-US" altLang="en-US" dirty="0">
                <a:cs typeface="ＭＳ Ｐゴシック" charset="-128"/>
              </a:rPr>
              <a:t>Waiting time for </a:t>
            </a:r>
            <a:r>
              <a:rPr lang="en-US" altLang="en-US" i="1" dirty="0">
                <a:cs typeface="ＭＳ Ｐゴシック" charset="-128"/>
              </a:rPr>
              <a:t>P</a:t>
            </a:r>
            <a:r>
              <a:rPr lang="en-US" altLang="en-US" i="1" baseline="-25000" dirty="0">
                <a:cs typeface="ＭＳ Ｐゴシック" charset="-128"/>
              </a:rPr>
              <a:t>1 </a:t>
            </a:r>
            <a:r>
              <a:rPr lang="en-US" altLang="en-US" i="1" dirty="0">
                <a:cs typeface="ＭＳ Ｐゴシック" charset="-128"/>
              </a:rPr>
              <a:t>=</a:t>
            </a:r>
            <a:r>
              <a:rPr lang="en-US" altLang="en-US" dirty="0">
                <a:cs typeface="ＭＳ Ｐゴシック" charset="-128"/>
              </a:rPr>
              <a:t> 6</a:t>
            </a:r>
            <a:r>
              <a:rPr lang="en-US" altLang="en-US" i="1" dirty="0">
                <a:cs typeface="ＭＳ Ｐゴシック" charset="-128"/>
              </a:rPr>
              <a:t>;</a:t>
            </a:r>
            <a:r>
              <a:rPr lang="en-US" altLang="en-US" i="1" baseline="-25000" dirty="0">
                <a:cs typeface="ＭＳ Ｐゴシック" charset="-128"/>
              </a:rPr>
              <a:t> </a:t>
            </a:r>
            <a:r>
              <a:rPr lang="en-US" altLang="en-US" i="1" dirty="0">
                <a:cs typeface="ＭＳ Ｐゴシック" charset="-128"/>
              </a:rPr>
              <a:t>P</a:t>
            </a:r>
            <a:r>
              <a:rPr lang="en-US" altLang="en-US" i="1" baseline="-25000" dirty="0">
                <a:cs typeface="ＭＳ Ｐゴシック" charset="-128"/>
              </a:rPr>
              <a:t>2</a:t>
            </a:r>
            <a:r>
              <a:rPr lang="en-US" altLang="en-US" dirty="0">
                <a:cs typeface="ＭＳ Ｐゴシック" charset="-128"/>
              </a:rPr>
              <a:t> = 0</a:t>
            </a:r>
            <a:r>
              <a:rPr lang="en-US" altLang="en-US" i="1" baseline="-25000" dirty="0">
                <a:cs typeface="ＭＳ Ｐゴシック" charset="-128"/>
              </a:rPr>
              <a:t>; </a:t>
            </a:r>
            <a:r>
              <a:rPr lang="en-US" altLang="en-US" i="1" dirty="0">
                <a:cs typeface="ＭＳ Ｐゴシック" charset="-128"/>
              </a:rPr>
              <a:t>P</a:t>
            </a:r>
            <a:r>
              <a:rPr lang="en-US" altLang="en-US" i="1" baseline="-25000" dirty="0">
                <a:cs typeface="ＭＳ Ｐゴシック" charset="-128"/>
              </a:rPr>
              <a:t>3 </a:t>
            </a:r>
            <a:r>
              <a:rPr lang="en-US" altLang="en-US" i="1" dirty="0">
                <a:cs typeface="ＭＳ Ｐゴシック" charset="-128"/>
              </a:rPr>
              <a:t>= </a:t>
            </a:r>
            <a:r>
              <a:rPr lang="en-US" altLang="en-US" dirty="0">
                <a:cs typeface="ＭＳ Ｐゴシック" charset="-128"/>
              </a:rPr>
              <a:t>3</a:t>
            </a:r>
            <a:endParaRPr lang="en-US" altLang="en-US" i="1" dirty="0">
              <a:cs typeface="ＭＳ Ｐゴシック" charset="-128"/>
            </a:endParaRPr>
          </a:p>
          <a:p>
            <a:pPr>
              <a:tabLst>
                <a:tab pos="3649345" algn="ctr"/>
              </a:tabLst>
              <a:defRPr/>
            </a:pPr>
            <a:r>
              <a:rPr lang="en-US" altLang="en-US" dirty="0">
                <a:cs typeface="ＭＳ Ｐゴシック" charset="-128"/>
              </a:rPr>
              <a:t>Average waiting time:   (6 + 0 + 3)/3 = 3</a:t>
            </a:r>
          </a:p>
          <a:p>
            <a:pPr>
              <a:tabLst>
                <a:tab pos="3649345" algn="ctr"/>
              </a:tabLst>
              <a:defRPr/>
            </a:pPr>
            <a:r>
              <a:rPr lang="en-US" altLang="en-US" dirty="0">
                <a:cs typeface="ＭＳ Ｐゴシック" charset="-128"/>
              </a:rPr>
              <a:t>Much better than previous case</a:t>
            </a:r>
          </a:p>
          <a:p>
            <a:pPr>
              <a:tabLst>
                <a:tab pos="3649345" algn="ctr"/>
              </a:tabLst>
              <a:defRPr/>
            </a:pPr>
            <a:r>
              <a:rPr lang="en-US" altLang="en-US" b="1" dirty="0">
                <a:solidFill>
                  <a:srgbClr val="006699"/>
                </a:solidFill>
                <a:latin typeface="+mj-lt"/>
              </a:rPr>
              <a:t>Convoy</a:t>
            </a:r>
            <a:r>
              <a:rPr lang="en-US" altLang="en-US" b="1" dirty="0">
                <a:solidFill>
                  <a:srgbClr val="3366FF"/>
                </a:solidFill>
                <a:cs typeface="ＭＳ Ｐゴシック" charset="-128"/>
              </a:rPr>
              <a:t> </a:t>
            </a:r>
            <a:r>
              <a:rPr lang="en-US" altLang="en-US" b="1" dirty="0">
                <a:solidFill>
                  <a:srgbClr val="006699"/>
                </a:solidFill>
                <a:latin typeface="+mj-lt"/>
              </a:rPr>
              <a:t>effect</a:t>
            </a:r>
            <a:r>
              <a:rPr lang="en-US" altLang="en-US" b="1" dirty="0">
                <a:solidFill>
                  <a:srgbClr val="3366FF"/>
                </a:solidFill>
                <a:cs typeface="ＭＳ Ｐゴシック" charset="-128"/>
              </a:rPr>
              <a:t> </a:t>
            </a:r>
            <a:r>
              <a:rPr lang="en-US" altLang="en-US" dirty="0">
                <a:cs typeface="ＭＳ Ｐゴシック" charset="-128"/>
              </a:rPr>
              <a:t>- short process behind long process</a:t>
            </a:r>
          </a:p>
          <a:p>
            <a:pPr lvl="1">
              <a:tabLst>
                <a:tab pos="3649345" algn="ctr"/>
              </a:tabLst>
              <a:defRPr/>
            </a:pPr>
            <a:r>
              <a:rPr lang="en-US" altLang="en-US" dirty="0"/>
              <a:t>Consider one CPU-bound and many I/O-bound processes</a:t>
            </a:r>
          </a:p>
        </p:txBody>
      </p:sp>
      <p:pic>
        <p:nvPicPr>
          <p:cNvPr id="25603" name="Picture 1">
            <a:extLst>
              <a:ext uri="{FF2B5EF4-FFF2-40B4-BE49-F238E27FC236}">
                <a16:creationId xmlns:a16="http://schemas.microsoft.com/office/drawing/2014/main" id="{AA51E2F7-6758-4662-8420-58D4F08902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2632075"/>
            <a:ext cx="7123113"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75370DA6-23EE-4245-8D59-2BE3CA11205A}"/>
              </a:ext>
            </a:extLst>
          </p:cNvPr>
          <p:cNvSpPr>
            <a:spLocks noGrp="1" noChangeArrowheads="1"/>
          </p:cNvSpPr>
          <p:nvPr>
            <p:ph type="title"/>
          </p:nvPr>
        </p:nvSpPr>
        <p:spPr>
          <a:xfrm>
            <a:off x="1108909" y="129252"/>
            <a:ext cx="7704137" cy="576262"/>
          </a:xfrm>
        </p:spPr>
        <p:txBody>
          <a:bodyPr/>
          <a:lstStyle/>
          <a:p>
            <a:pPr eaLnBrk="1" hangingPunct="1"/>
            <a:r>
              <a:rPr lang="en-US" altLang="en-US" dirty="0"/>
              <a:t>Shortest-Job-First (SJF) Scheduling</a:t>
            </a:r>
          </a:p>
        </p:txBody>
      </p:sp>
      <p:sp>
        <p:nvSpPr>
          <p:cNvPr id="27650" name="Rectangle 3">
            <a:extLst>
              <a:ext uri="{FF2B5EF4-FFF2-40B4-BE49-F238E27FC236}">
                <a16:creationId xmlns:a16="http://schemas.microsoft.com/office/drawing/2014/main" id="{823814F7-CEBB-4A55-80A1-4EA7BB1EEA9B}"/>
              </a:ext>
            </a:extLst>
          </p:cNvPr>
          <p:cNvSpPr>
            <a:spLocks noGrp="1" noChangeArrowheads="1"/>
          </p:cNvSpPr>
          <p:nvPr>
            <p:ph type="body" idx="1"/>
          </p:nvPr>
        </p:nvSpPr>
        <p:spPr>
          <a:xfrm>
            <a:off x="821093" y="1233488"/>
            <a:ext cx="6760325" cy="4345509"/>
          </a:xfrm>
        </p:spPr>
        <p:txBody>
          <a:bodyPr/>
          <a:lstStyle/>
          <a:p>
            <a:r>
              <a:rPr lang="en-US" altLang="en-US" dirty="0"/>
              <a:t>Associate with each process the length of its next CPU burst</a:t>
            </a:r>
          </a:p>
          <a:p>
            <a:pPr lvl="1"/>
            <a:r>
              <a:rPr lang="en-US" altLang="en-US" dirty="0"/>
              <a:t>Use these lengths to schedule the process with the shortest time</a:t>
            </a:r>
          </a:p>
          <a:p>
            <a:r>
              <a:rPr lang="en-US" altLang="en-US" dirty="0"/>
              <a:t>SJF is optimal – gives minimum average waiting time for a given set of processes</a:t>
            </a:r>
          </a:p>
          <a:p>
            <a:r>
              <a:rPr lang="en-US" altLang="en-US" dirty="0"/>
              <a:t>How do we determine the length of the next CPU burst?</a:t>
            </a:r>
          </a:p>
          <a:p>
            <a:pPr lvl="1"/>
            <a:r>
              <a:rPr lang="en-US" altLang="en-US" dirty="0"/>
              <a:t>Could ask the user</a:t>
            </a:r>
          </a:p>
          <a:p>
            <a:pPr lvl="1"/>
            <a:r>
              <a:rPr lang="en-US" altLang="en-US" dirty="0"/>
              <a:t>Estimate</a:t>
            </a:r>
          </a:p>
          <a:p>
            <a:pPr lvl="1"/>
            <a:endParaRPr lang="en-US" altLang="en-US" dirty="0"/>
          </a:p>
        </p:txBody>
      </p:sp>
    </p:spTree>
    <p:extLst>
      <p:ext uri="{BB962C8B-B14F-4D97-AF65-F5344CB8AC3E}">
        <p14:creationId xmlns:p14="http://schemas.microsoft.com/office/powerpoint/2010/main" val="413677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D5874AFB-A934-48C3-B837-CB30012F18C0}"/>
              </a:ext>
            </a:extLst>
          </p:cNvPr>
          <p:cNvSpPr>
            <a:spLocks noGrp="1" noChangeArrowheads="1"/>
          </p:cNvSpPr>
          <p:nvPr>
            <p:ph type="title"/>
          </p:nvPr>
        </p:nvSpPr>
        <p:spPr>
          <a:xfrm>
            <a:off x="457200" y="229606"/>
            <a:ext cx="8229600" cy="576262"/>
          </a:xfrm>
        </p:spPr>
        <p:txBody>
          <a:bodyPr/>
          <a:lstStyle/>
          <a:p>
            <a:pPr eaLnBrk="1" hangingPunct="1"/>
            <a:r>
              <a:rPr lang="en-US" altLang="en-US" dirty="0"/>
              <a:t>Example of SJF</a:t>
            </a:r>
          </a:p>
        </p:txBody>
      </p:sp>
      <p:sp>
        <p:nvSpPr>
          <p:cNvPr id="29698" name="Rectangle 36">
            <a:extLst>
              <a:ext uri="{FF2B5EF4-FFF2-40B4-BE49-F238E27FC236}">
                <a16:creationId xmlns:a16="http://schemas.microsoft.com/office/drawing/2014/main" id="{460FD1BF-5C0A-458E-A664-05111F8290F4}"/>
              </a:ext>
            </a:extLst>
          </p:cNvPr>
          <p:cNvSpPr>
            <a:spLocks noGrp="1" noChangeArrowheads="1"/>
          </p:cNvSpPr>
          <p:nvPr>
            <p:ph type="body" idx="1"/>
          </p:nvPr>
        </p:nvSpPr>
        <p:spPr>
          <a:noFill/>
        </p:spPr>
        <p:txBody>
          <a:bodyPr/>
          <a:lstStyle/>
          <a:p>
            <a:pPr>
              <a:buFont typeface="Monotype Sorts" pitchFamily="-84" charset="2"/>
              <a:buNone/>
              <a:tabLst>
                <a:tab pos="1600200" algn="ctr"/>
                <a:tab pos="3251200" algn="ctr"/>
                <a:tab pos="5140325" algn="ctr"/>
              </a:tabLst>
            </a:pPr>
            <a:r>
              <a:rPr lang="en-US" altLang="en-US" dirty="0"/>
              <a:t>	      	                </a:t>
            </a:r>
            <a:r>
              <a:rPr lang="en-US" altLang="en-US" u="sng" dirty="0" err="1"/>
              <a:t>Process</a:t>
            </a:r>
            <a:r>
              <a:rPr lang="en-US" altLang="en-US" u="sng" dirty="0" err="1">
                <a:solidFill>
                  <a:schemeClr val="bg1"/>
                </a:solidFill>
              </a:rPr>
              <a:t>Arriv</a:t>
            </a:r>
            <a:r>
              <a:rPr lang="en-US" altLang="en-US" u="sng" dirty="0">
                <a:solidFill>
                  <a:schemeClr val="bg1"/>
                </a:solidFill>
              </a:rPr>
              <a:t>	l Time</a:t>
            </a:r>
            <a:r>
              <a:rPr lang="en-US" altLang="en-US" dirty="0"/>
              <a:t>	</a:t>
            </a:r>
            <a:r>
              <a:rPr lang="en-US" altLang="en-US" u="sng" dirty="0"/>
              <a:t>Burst Time</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a:t>
            </a:r>
            <a:r>
              <a:rPr lang="en-US" altLang="en-US" dirty="0">
                <a:solidFill>
                  <a:schemeClr val="bg1"/>
                </a:solidFill>
              </a:rPr>
              <a:t>0.0</a:t>
            </a:r>
            <a:r>
              <a:rPr lang="en-US" altLang="en-US" dirty="0"/>
              <a:t>	6</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chemeClr val="bg1"/>
                </a:solidFill>
              </a:rPr>
              <a:t>2.0</a:t>
            </a:r>
            <a:r>
              <a:rPr lang="en-US" altLang="en-US" dirty="0"/>
              <a:t>	8</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chemeClr val="bg1"/>
                </a:solidFill>
              </a:rPr>
              <a:t>4.0</a:t>
            </a:r>
            <a:r>
              <a:rPr lang="en-US" altLang="en-US" dirty="0"/>
              <a:t>	7</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chemeClr val="bg1"/>
                </a:solidFill>
              </a:rPr>
              <a:t>5.0</a:t>
            </a:r>
            <a:r>
              <a:rPr lang="en-US" altLang="en-US" dirty="0"/>
              <a:t>	3</a:t>
            </a:r>
          </a:p>
          <a:p>
            <a:pPr>
              <a:buFont typeface="Monotype Sorts" pitchFamily="-84" charset="2"/>
              <a:buNone/>
              <a:tabLst>
                <a:tab pos="1600200" algn="ctr"/>
                <a:tab pos="3251200" algn="ctr"/>
                <a:tab pos="5140325" algn="ctr"/>
              </a:tabLst>
            </a:pPr>
            <a:endParaRPr lang="en-US" altLang="en-US" dirty="0"/>
          </a:p>
          <a:p>
            <a:pPr>
              <a:tabLst>
                <a:tab pos="1600200" algn="ctr"/>
                <a:tab pos="3251200" algn="ctr"/>
                <a:tab pos="5140325" algn="ctr"/>
              </a:tabLst>
            </a:pPr>
            <a:r>
              <a:rPr lang="en-US" altLang="en-US" dirty="0"/>
              <a:t>SJF scheduling chart</a:t>
            </a:r>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a:p>
            <a:pPr>
              <a:tabLst>
                <a:tab pos="1600200" algn="ctr"/>
                <a:tab pos="3251200" algn="ctr"/>
                <a:tab pos="5140325" algn="ctr"/>
              </a:tabLst>
            </a:pPr>
            <a:r>
              <a:rPr lang="en-US" altLang="en-US" dirty="0"/>
              <a:t>Average waiting time = (3 + 16 + 9 + 0) / 4 = 7</a:t>
            </a:r>
            <a:endParaRPr lang="en-US" altLang="en-US" i="1" baseline="-25000" dirty="0"/>
          </a:p>
        </p:txBody>
      </p:sp>
      <p:pic>
        <p:nvPicPr>
          <p:cNvPr id="29699" name="Picture 1">
            <a:extLst>
              <a:ext uri="{FF2B5EF4-FFF2-40B4-BE49-F238E27FC236}">
                <a16:creationId xmlns:a16="http://schemas.microsoft.com/office/drawing/2014/main" id="{AD4AB8A1-1681-46C1-BDAD-E7E14E963D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7463" y="4076700"/>
            <a:ext cx="679608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1B293-5233-4EC1-A67E-89899BDD6E26}"/>
              </a:ext>
            </a:extLst>
          </p:cNvPr>
          <p:cNvSpPr>
            <a:spLocks noGrp="1"/>
          </p:cNvSpPr>
          <p:nvPr>
            <p:ph type="title"/>
          </p:nvPr>
        </p:nvSpPr>
        <p:spPr/>
        <p:txBody>
          <a:bodyPr/>
          <a:lstStyle/>
          <a:p>
            <a:r>
              <a:rPr lang="en-US" dirty="0"/>
              <a:t>Topic 3 - Recap</a:t>
            </a:r>
            <a:endParaRPr lang="sq-AL" dirty="0"/>
          </a:p>
        </p:txBody>
      </p:sp>
      <p:sp>
        <p:nvSpPr>
          <p:cNvPr id="3" name="Content Placeholder 2">
            <a:extLst>
              <a:ext uri="{FF2B5EF4-FFF2-40B4-BE49-F238E27FC236}">
                <a16:creationId xmlns:a16="http://schemas.microsoft.com/office/drawing/2014/main" id="{1439BF5A-B7D5-4F54-BEB5-09698FA08E0F}"/>
              </a:ext>
            </a:extLst>
          </p:cNvPr>
          <p:cNvSpPr>
            <a:spLocks noGrp="1"/>
          </p:cNvSpPr>
          <p:nvPr>
            <p:ph idx="1"/>
          </p:nvPr>
        </p:nvSpPr>
        <p:spPr/>
        <p:txBody>
          <a:bodyPr/>
          <a:lstStyle/>
          <a:p>
            <a:r>
              <a:rPr lang="en-US" altLang="en-US" dirty="0"/>
              <a:t>Process Concept</a:t>
            </a:r>
          </a:p>
          <a:p>
            <a:r>
              <a:rPr lang="en-US" altLang="en-US" dirty="0"/>
              <a:t>Process Scheduling</a:t>
            </a:r>
          </a:p>
          <a:p>
            <a:r>
              <a:rPr lang="en-US" altLang="en-US" dirty="0"/>
              <a:t>Operations on Processes</a:t>
            </a:r>
          </a:p>
          <a:p>
            <a:r>
              <a:rPr lang="en-US" altLang="en-US" dirty="0" err="1"/>
              <a:t>Interprocess</a:t>
            </a:r>
            <a:r>
              <a:rPr lang="en-US" altLang="en-US" dirty="0"/>
              <a:t> Communication</a:t>
            </a:r>
          </a:p>
          <a:p>
            <a:r>
              <a:rPr lang="en-US" altLang="en-US" dirty="0"/>
              <a:t>IPC in Shared-Memory Systems</a:t>
            </a:r>
          </a:p>
          <a:p>
            <a:r>
              <a:rPr lang="en-US" altLang="en-US" dirty="0"/>
              <a:t>IPC in Message-Passing Systems</a:t>
            </a:r>
          </a:p>
          <a:p>
            <a:r>
              <a:rPr lang="en-US" altLang="en-US" dirty="0"/>
              <a:t>Examples of IPC Systems</a:t>
            </a:r>
          </a:p>
          <a:p>
            <a:r>
              <a:rPr lang="en-US" altLang="en-US" dirty="0"/>
              <a:t>Communication in Client-Server Systems</a:t>
            </a:r>
          </a:p>
          <a:p>
            <a:endParaRPr lang="en-US" dirty="0"/>
          </a:p>
          <a:p>
            <a:endParaRPr lang="sq-AL" dirty="0"/>
          </a:p>
        </p:txBody>
      </p:sp>
      <p:sp>
        <p:nvSpPr>
          <p:cNvPr id="4" name="Date Placeholder 3">
            <a:extLst>
              <a:ext uri="{FF2B5EF4-FFF2-40B4-BE49-F238E27FC236}">
                <a16:creationId xmlns:a16="http://schemas.microsoft.com/office/drawing/2014/main" id="{901CE30C-29C8-4867-BD6C-F62BFD1CEF22}"/>
              </a:ext>
            </a:extLst>
          </p:cNvPr>
          <p:cNvSpPr>
            <a:spLocks noGrp="1"/>
          </p:cNvSpPr>
          <p:nvPr>
            <p:ph type="dt" sz="half" idx="10"/>
          </p:nvPr>
        </p:nvSpPr>
        <p:spPr/>
        <p:txBody>
          <a:bodyPr/>
          <a:lstStyle/>
          <a:p>
            <a:pPr>
              <a:defRPr/>
            </a:pPr>
            <a:fld id="{FC67EC09-C69E-41E5-A146-3FB7F7D626CC}" type="datetime1">
              <a:rPr lang="en-US" smtClean="0"/>
              <a:t>16/4/2021</a:t>
            </a:fld>
            <a:endParaRPr lang="sq-AL"/>
          </a:p>
        </p:txBody>
      </p:sp>
      <p:sp>
        <p:nvSpPr>
          <p:cNvPr id="5" name="Footer Placeholder 4">
            <a:extLst>
              <a:ext uri="{FF2B5EF4-FFF2-40B4-BE49-F238E27FC236}">
                <a16:creationId xmlns:a16="http://schemas.microsoft.com/office/drawing/2014/main" id="{B3D501E5-F681-49F5-A16F-5890459A6019}"/>
              </a:ext>
            </a:extLst>
          </p:cNvPr>
          <p:cNvSpPr>
            <a:spLocks noGrp="1"/>
          </p:cNvSpPr>
          <p:nvPr>
            <p:ph type="ftr" sz="quarter" idx="11"/>
          </p:nvPr>
        </p:nvSpPr>
        <p:spPr/>
        <p:txBody>
          <a:bodyPr/>
          <a:lstStyle/>
          <a:p>
            <a:pPr>
              <a:defRPr/>
            </a:pPr>
            <a:r>
              <a:rPr lang="sq-AL"/>
              <a:t>Sisteme Operative</a:t>
            </a:r>
            <a:endParaRPr lang="sq-AL" dirty="0"/>
          </a:p>
        </p:txBody>
      </p:sp>
      <p:sp>
        <p:nvSpPr>
          <p:cNvPr id="6" name="Slide Number Placeholder 5">
            <a:extLst>
              <a:ext uri="{FF2B5EF4-FFF2-40B4-BE49-F238E27FC236}">
                <a16:creationId xmlns:a16="http://schemas.microsoft.com/office/drawing/2014/main" id="{6F9CAC4E-6C63-49EB-B8D3-B307A552A454}"/>
              </a:ext>
            </a:extLst>
          </p:cNvPr>
          <p:cNvSpPr>
            <a:spLocks noGrp="1"/>
          </p:cNvSpPr>
          <p:nvPr>
            <p:ph type="sldNum" sz="quarter" idx="12"/>
          </p:nvPr>
        </p:nvSpPr>
        <p:spPr/>
        <p:txBody>
          <a:bodyPr/>
          <a:lstStyle/>
          <a:p>
            <a:pPr>
              <a:defRPr/>
            </a:pPr>
            <a:fld id="{0648FB08-4681-45EF-99EA-DDD363053105}" type="slidenum">
              <a:rPr lang="sq-AL" smtClean="0"/>
              <a:pPr>
                <a:defRPr/>
              </a:pPr>
              <a:t>3</a:t>
            </a:fld>
            <a:endParaRPr lang="sq-AL" dirty="0"/>
          </a:p>
        </p:txBody>
      </p:sp>
    </p:spTree>
    <p:extLst>
      <p:ext uri="{BB962C8B-B14F-4D97-AF65-F5344CB8AC3E}">
        <p14:creationId xmlns:p14="http://schemas.microsoft.com/office/powerpoint/2010/main" val="19543936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7A3CFFB8-E2A9-4251-9DDA-A9BF289B2979}"/>
              </a:ext>
            </a:extLst>
          </p:cNvPr>
          <p:cNvSpPr>
            <a:spLocks noGrp="1" noChangeArrowheads="1"/>
          </p:cNvSpPr>
          <p:nvPr>
            <p:ph type="title"/>
          </p:nvPr>
        </p:nvSpPr>
        <p:spPr>
          <a:xfrm>
            <a:off x="1018109" y="94798"/>
            <a:ext cx="8249492" cy="611187"/>
          </a:xfrm>
        </p:spPr>
        <p:txBody>
          <a:bodyPr/>
          <a:lstStyle/>
          <a:p>
            <a:pPr eaLnBrk="1" hangingPunct="1"/>
            <a:r>
              <a:rPr lang="en-US" altLang="en-US" sz="2800" dirty="0"/>
              <a:t>Determining Length of Next CPU Burst</a:t>
            </a:r>
          </a:p>
        </p:txBody>
      </p:sp>
      <p:sp>
        <p:nvSpPr>
          <p:cNvPr id="16387" name="Rectangle 3">
            <a:extLst>
              <a:ext uri="{FF2B5EF4-FFF2-40B4-BE49-F238E27FC236}">
                <a16:creationId xmlns:a16="http://schemas.microsoft.com/office/drawing/2014/main" id="{8340EA5D-E641-4F83-8451-8011ACC73F79}"/>
              </a:ext>
            </a:extLst>
          </p:cNvPr>
          <p:cNvSpPr>
            <a:spLocks noGrp="1" noChangeArrowheads="1"/>
          </p:cNvSpPr>
          <p:nvPr>
            <p:ph type="body" idx="1"/>
          </p:nvPr>
        </p:nvSpPr>
        <p:spPr>
          <a:xfrm>
            <a:off x="802433" y="1233488"/>
            <a:ext cx="7681167" cy="4935537"/>
          </a:xfrm>
        </p:spPr>
        <p:txBody>
          <a:bodyPr/>
          <a:lstStyle/>
          <a:p>
            <a:pPr>
              <a:defRPr/>
            </a:pPr>
            <a:r>
              <a:rPr lang="en-US" altLang="en-US" dirty="0">
                <a:cs typeface="ＭＳ Ｐゴシック" charset="-128"/>
              </a:rPr>
              <a:t>Can only estimate the length – should be similar to the previous one</a:t>
            </a:r>
          </a:p>
          <a:p>
            <a:pPr lvl="1">
              <a:defRPr/>
            </a:pPr>
            <a:r>
              <a:rPr lang="en-US" altLang="en-US" dirty="0"/>
              <a:t>Then pick process with shortest predicted next CPU burst</a:t>
            </a:r>
            <a:endParaRPr lang="en-US" altLang="en-US" dirty="0">
              <a:cs typeface="ＭＳ Ｐゴシック" charset="-128"/>
            </a:endParaRPr>
          </a:p>
          <a:p>
            <a:pPr>
              <a:defRPr/>
            </a:pPr>
            <a:r>
              <a:rPr lang="en-US" altLang="en-US" dirty="0">
                <a:cs typeface="ＭＳ Ｐゴシック" charset="-128"/>
              </a:rPr>
              <a:t>Can be done by using the length of previous CPU bursts, using exponential averaging</a:t>
            </a:r>
          </a:p>
          <a:p>
            <a:pPr>
              <a:defRPr/>
            </a:pPr>
            <a:endParaRPr lang="en-US" altLang="en-US" dirty="0">
              <a:cs typeface="ＭＳ Ｐゴシック" charset="-128"/>
            </a:endParaRPr>
          </a:p>
          <a:p>
            <a:pPr>
              <a:defRPr/>
            </a:pPr>
            <a:endParaRPr lang="en-US" altLang="en-US" dirty="0">
              <a:cs typeface="ＭＳ Ｐゴシック" charset="-128"/>
            </a:endParaRPr>
          </a:p>
          <a:p>
            <a:pPr>
              <a:defRPr/>
            </a:pPr>
            <a:endParaRPr lang="en-US" altLang="en-US" dirty="0">
              <a:cs typeface="ＭＳ Ｐゴシック" charset="-128"/>
            </a:endParaRPr>
          </a:p>
          <a:p>
            <a:pPr marL="0" indent="0">
              <a:buFont typeface="Monotype Sorts" pitchFamily="-84" charset="2"/>
              <a:buNone/>
              <a:defRPr/>
            </a:pPr>
            <a:endParaRPr lang="en-US" altLang="en-US" dirty="0">
              <a:cs typeface="ＭＳ Ｐゴシック" charset="-128"/>
            </a:endParaRPr>
          </a:p>
          <a:p>
            <a:pPr marL="0" indent="0">
              <a:buFont typeface="Monotype Sorts" pitchFamily="-84" charset="2"/>
              <a:buNone/>
              <a:defRPr/>
            </a:pPr>
            <a:endParaRPr lang="en-US" altLang="en-US" dirty="0">
              <a:cs typeface="ＭＳ Ｐゴシック" charset="-128"/>
            </a:endParaRPr>
          </a:p>
          <a:p>
            <a:pPr>
              <a:defRPr/>
            </a:pPr>
            <a:r>
              <a:rPr lang="en-US" altLang="en-US" dirty="0">
                <a:cs typeface="ＭＳ Ｐゴシック" charset="-128"/>
              </a:rPr>
              <a:t>Commonly, </a:t>
            </a:r>
            <a:r>
              <a:rPr lang="en-US" altLang="en-US" dirty="0">
                <a:latin typeface="Lucida Grande" pitchFamily="-84" charset="0"/>
                <a:cs typeface="ＭＳ Ｐゴシック" charset="-128"/>
              </a:rPr>
              <a:t>α </a:t>
            </a:r>
            <a:r>
              <a:rPr lang="en-US" altLang="en-US" dirty="0">
                <a:cs typeface="ＭＳ Ｐゴシック" charset="-128"/>
              </a:rPr>
              <a:t>set to ½</a:t>
            </a:r>
          </a:p>
        </p:txBody>
      </p:sp>
      <p:graphicFrame>
        <p:nvGraphicFramePr>
          <p:cNvPr id="31747" name="Object 2">
            <a:extLst>
              <a:ext uri="{FF2B5EF4-FFF2-40B4-BE49-F238E27FC236}">
                <a16:creationId xmlns:a16="http://schemas.microsoft.com/office/drawing/2014/main" id="{15715238-6D8E-4D53-8F63-29A2962FEB3C}"/>
              </a:ext>
            </a:extLst>
          </p:cNvPr>
          <p:cNvGraphicFramePr>
            <a:graphicFrameLocks noChangeAspect="1"/>
          </p:cNvGraphicFramePr>
          <p:nvPr/>
        </p:nvGraphicFramePr>
        <p:xfrm>
          <a:off x="2045653" y="2722563"/>
          <a:ext cx="4427537" cy="1254125"/>
        </p:xfrm>
        <a:graphic>
          <a:graphicData uri="http://schemas.openxmlformats.org/presentationml/2006/ole">
            <mc:AlternateContent xmlns:mc="http://schemas.openxmlformats.org/markup-compatibility/2006">
              <mc:Choice xmlns:v="urn:schemas-microsoft-com:vml" Requires="v">
                <p:oleObj name="Equation" r:id="rId3" imgW="6400800" imgH="1778000" progId="Equation.3">
                  <p:embed/>
                </p:oleObj>
              </mc:Choice>
              <mc:Fallback>
                <p:oleObj name="Equation" r:id="rId3" imgW="6400800" imgH="1778000" progId="Equation.3">
                  <p:embed/>
                  <p:pic>
                    <p:nvPicPr>
                      <p:cNvPr id="31747" name="Object 2">
                        <a:extLst>
                          <a:ext uri="{FF2B5EF4-FFF2-40B4-BE49-F238E27FC236}">
                            <a16:creationId xmlns:a16="http://schemas.microsoft.com/office/drawing/2014/main" id="{15715238-6D8E-4D53-8F63-29A2962FEB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5653" y="2722563"/>
                        <a:ext cx="4427537" cy="1254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31748" name="Picture 1">
            <a:extLst>
              <a:ext uri="{FF2B5EF4-FFF2-40B4-BE49-F238E27FC236}">
                <a16:creationId xmlns:a16="http://schemas.microsoft.com/office/drawing/2014/main" id="{E328DB97-6C8D-4434-AF77-5C40A02A287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94025" y="3976688"/>
            <a:ext cx="24511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7694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75370DA6-23EE-4245-8D59-2BE3CA11205A}"/>
              </a:ext>
            </a:extLst>
          </p:cNvPr>
          <p:cNvSpPr>
            <a:spLocks noGrp="1" noChangeArrowheads="1"/>
          </p:cNvSpPr>
          <p:nvPr>
            <p:ph type="title"/>
          </p:nvPr>
        </p:nvSpPr>
        <p:spPr>
          <a:xfrm>
            <a:off x="550607" y="129252"/>
            <a:ext cx="8359714" cy="576262"/>
          </a:xfrm>
        </p:spPr>
        <p:txBody>
          <a:bodyPr/>
          <a:lstStyle/>
          <a:p>
            <a:pPr eaLnBrk="1" hangingPunct="1"/>
            <a:r>
              <a:rPr lang="en-US" altLang="en-US" sz="2800" dirty="0"/>
              <a:t>Shortest Remaining Time First Scheduling</a:t>
            </a:r>
          </a:p>
        </p:txBody>
      </p:sp>
      <p:sp>
        <p:nvSpPr>
          <p:cNvPr id="27650" name="Rectangle 3">
            <a:extLst>
              <a:ext uri="{FF2B5EF4-FFF2-40B4-BE49-F238E27FC236}">
                <a16:creationId xmlns:a16="http://schemas.microsoft.com/office/drawing/2014/main" id="{823814F7-CEBB-4A55-80A1-4EA7BB1EEA9B}"/>
              </a:ext>
            </a:extLst>
          </p:cNvPr>
          <p:cNvSpPr>
            <a:spLocks noGrp="1" noChangeArrowheads="1"/>
          </p:cNvSpPr>
          <p:nvPr>
            <p:ph type="body" idx="1"/>
          </p:nvPr>
        </p:nvSpPr>
        <p:spPr>
          <a:xfrm>
            <a:off x="821093" y="1233488"/>
            <a:ext cx="6760325" cy="4345509"/>
          </a:xfrm>
        </p:spPr>
        <p:txBody>
          <a:bodyPr/>
          <a:lstStyle/>
          <a:p>
            <a:r>
              <a:rPr lang="en-US" altLang="en-US" dirty="0">
                <a:cs typeface="ＭＳ Ｐゴシック" charset="-128"/>
              </a:rPr>
              <a:t>Preemptive version of SJN</a:t>
            </a:r>
            <a:endParaRPr lang="en-US" altLang="en-US" b="1" dirty="0">
              <a:solidFill>
                <a:srgbClr val="006699"/>
              </a:solidFill>
              <a:latin typeface="+mj-lt"/>
            </a:endParaRPr>
          </a:p>
          <a:p>
            <a:r>
              <a:rPr lang="en-US" altLang="en-US" dirty="0"/>
              <a:t>Whenever a new process arrives in the ready queue, the decision on which process to schedule next is redone using the SJN algorithm.</a:t>
            </a:r>
          </a:p>
          <a:p>
            <a:r>
              <a:rPr lang="en-US" altLang="en-US" dirty="0"/>
              <a:t>Is SRT more “optimal” than SJN in terms of the minimum average waiting time for a given set of processes?</a:t>
            </a:r>
          </a:p>
          <a:p>
            <a:endParaRPr lang="en-US" altLang="en-US" dirty="0"/>
          </a:p>
          <a:p>
            <a:pPr lvl="1"/>
            <a:endParaRPr lang="en-US" altLang="en-US" dirty="0"/>
          </a:p>
        </p:txBody>
      </p:sp>
    </p:spTree>
    <p:extLst>
      <p:ext uri="{BB962C8B-B14F-4D97-AF65-F5344CB8AC3E}">
        <p14:creationId xmlns:p14="http://schemas.microsoft.com/office/powerpoint/2010/main" val="2452641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E841C6C2-8CFF-4FDC-A9E1-6B260CB17106}"/>
              </a:ext>
            </a:extLst>
          </p:cNvPr>
          <p:cNvSpPr>
            <a:spLocks noGrp="1" noChangeArrowheads="1"/>
          </p:cNvSpPr>
          <p:nvPr>
            <p:ph type="title"/>
          </p:nvPr>
        </p:nvSpPr>
        <p:spPr>
          <a:xfrm>
            <a:off x="599768" y="163952"/>
            <a:ext cx="8353252" cy="576262"/>
          </a:xfrm>
        </p:spPr>
        <p:txBody>
          <a:bodyPr/>
          <a:lstStyle/>
          <a:p>
            <a:pPr eaLnBrk="1" hangingPunct="1"/>
            <a:r>
              <a:rPr lang="en-US" altLang="en-US" sz="3000" dirty="0"/>
              <a:t>Example of Shortest-remaining-time-first</a:t>
            </a:r>
          </a:p>
        </p:txBody>
      </p:sp>
      <p:sp>
        <p:nvSpPr>
          <p:cNvPr id="19459" name="Rectangle 36">
            <a:extLst>
              <a:ext uri="{FF2B5EF4-FFF2-40B4-BE49-F238E27FC236}">
                <a16:creationId xmlns:a16="http://schemas.microsoft.com/office/drawing/2014/main" id="{F6B280F4-20CD-4AA5-887B-A75AC06E0F7C}"/>
              </a:ext>
            </a:extLst>
          </p:cNvPr>
          <p:cNvSpPr>
            <a:spLocks noGrp="1" noChangeArrowheads="1"/>
          </p:cNvSpPr>
          <p:nvPr>
            <p:ph type="body" idx="1"/>
          </p:nvPr>
        </p:nvSpPr>
        <p:spPr>
          <a:xfrm>
            <a:off x="802433" y="1233488"/>
            <a:ext cx="7707085" cy="4530725"/>
          </a:xfrm>
        </p:spPr>
        <p:txBody>
          <a:bodyPr/>
          <a:lstStyle/>
          <a:p>
            <a:pPr>
              <a:tabLst>
                <a:tab pos="1601312" algn="ctr"/>
                <a:tab pos="3252629" algn="ctr"/>
                <a:tab pos="5141754" algn="ctr"/>
              </a:tabLst>
              <a:defRPr/>
            </a:pPr>
            <a:r>
              <a:rPr lang="en-US" altLang="en-US" dirty="0">
                <a:cs typeface="ＭＳ Ｐゴシック" charset="-128"/>
              </a:rPr>
              <a:t>Now we add the concepts of varying arrival times and preemption to the analysis</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u="sng" dirty="0" err="1">
                <a:cs typeface="ＭＳ Ｐゴシック" charset="-128"/>
              </a:rPr>
              <a:t>Process</a:t>
            </a:r>
            <a:r>
              <a:rPr lang="en-US" altLang="en-US" u="sng" dirty="0" err="1">
                <a:solidFill>
                  <a:schemeClr val="bg1"/>
                </a:solidFill>
                <a:cs typeface="ＭＳ Ｐゴシック" charset="-128"/>
              </a:rPr>
              <a:t>A</a:t>
            </a:r>
            <a:r>
              <a:rPr lang="en-US" altLang="en-US" u="sng" dirty="0">
                <a:solidFill>
                  <a:schemeClr val="bg1"/>
                </a:solidFill>
                <a:cs typeface="ＭＳ Ｐゴシック" charset="-128"/>
              </a:rPr>
              <a:t>	</a:t>
            </a:r>
            <a:r>
              <a:rPr lang="en-US" altLang="en-US" u="sng" dirty="0" err="1">
                <a:solidFill>
                  <a:schemeClr val="bg1"/>
                </a:solidFill>
                <a:cs typeface="ＭＳ Ｐゴシック" charset="-128"/>
              </a:rPr>
              <a:t>arri</a:t>
            </a:r>
            <a:r>
              <a:rPr lang="en-US" altLang="en-US" u="sng" dirty="0">
                <a:solidFill>
                  <a:schemeClr val="bg1"/>
                </a:solidFill>
                <a:cs typeface="ＭＳ Ｐゴシック" charset="-128"/>
              </a:rPr>
              <a:t> </a:t>
            </a:r>
            <a:r>
              <a:rPr lang="en-US" altLang="en-US" i="1" u="sng" dirty="0">
                <a:cs typeface="ＭＳ Ｐゴシック" charset="-128"/>
              </a:rPr>
              <a:t>Arrival </a:t>
            </a:r>
            <a:r>
              <a:rPr lang="en-US" altLang="en-US" u="sng" dirty="0" err="1">
                <a:cs typeface="ＭＳ Ｐゴシック" charset="-128"/>
              </a:rPr>
              <a:t>Time</a:t>
            </a:r>
            <a:r>
              <a:rPr lang="en-US" altLang="en-US" u="sng" dirty="0" err="1">
                <a:solidFill>
                  <a:schemeClr val="bg1"/>
                </a:solidFill>
                <a:cs typeface="ＭＳ Ｐゴシック" charset="-128"/>
              </a:rPr>
              <a:t>T</a:t>
            </a:r>
            <a:r>
              <a:rPr lang="en-US" altLang="en-US" dirty="0">
                <a:cs typeface="ＭＳ Ｐゴシック" charset="-128"/>
              </a:rPr>
              <a:t>	</a:t>
            </a:r>
            <a:r>
              <a:rPr lang="en-US" altLang="en-US" u="sng" dirty="0">
                <a:cs typeface="ＭＳ Ｐゴシック" charset="-128"/>
              </a:rPr>
              <a:t>Burst Time</a:t>
            </a:r>
            <a:endParaRPr lang="en-US" altLang="en-US" dirty="0">
              <a:cs typeface="ＭＳ Ｐゴシック" charset="-128"/>
            </a:endParaRP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1</a:t>
            </a:r>
            <a:r>
              <a:rPr lang="en-US" altLang="en-US" dirty="0">
                <a:cs typeface="ＭＳ Ｐゴシック" charset="-128"/>
              </a:rPr>
              <a:t>	</a:t>
            </a:r>
            <a:r>
              <a:rPr lang="en-US" altLang="en-US" dirty="0">
                <a:solidFill>
                  <a:srgbClr val="000000"/>
                </a:solidFill>
                <a:cs typeface="ＭＳ Ｐゴシック" charset="-128"/>
              </a:rPr>
              <a:t>0</a:t>
            </a:r>
            <a:r>
              <a:rPr lang="en-US" altLang="en-US" dirty="0">
                <a:cs typeface="ＭＳ Ｐゴシック" charset="-128"/>
              </a:rPr>
              <a:t>	8</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2 	</a:t>
            </a:r>
            <a:r>
              <a:rPr lang="en-US" altLang="en-US" dirty="0">
                <a:solidFill>
                  <a:srgbClr val="000000"/>
                </a:solidFill>
                <a:cs typeface="ＭＳ Ｐゴシック" charset="-128"/>
              </a:rPr>
              <a:t>1</a:t>
            </a:r>
            <a:r>
              <a:rPr lang="en-US" altLang="en-US" dirty="0">
                <a:cs typeface="ＭＳ Ｐゴシック" charset="-128"/>
              </a:rPr>
              <a:t>	4</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3</a:t>
            </a:r>
            <a:r>
              <a:rPr lang="en-US" altLang="en-US" dirty="0">
                <a:cs typeface="ＭＳ Ｐゴシック" charset="-128"/>
              </a:rPr>
              <a:t>	</a:t>
            </a:r>
            <a:r>
              <a:rPr lang="en-US" altLang="en-US" dirty="0">
                <a:solidFill>
                  <a:srgbClr val="000000"/>
                </a:solidFill>
                <a:cs typeface="ＭＳ Ｐゴシック" charset="-128"/>
              </a:rPr>
              <a:t>2</a:t>
            </a:r>
            <a:r>
              <a:rPr lang="en-US" altLang="en-US" dirty="0">
                <a:cs typeface="ＭＳ Ｐゴシック" charset="-128"/>
              </a:rPr>
              <a:t>	9</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4</a:t>
            </a:r>
            <a:r>
              <a:rPr lang="en-US" altLang="en-US" dirty="0">
                <a:cs typeface="ＭＳ Ｐゴシック" charset="-128"/>
              </a:rPr>
              <a:t>	</a:t>
            </a:r>
            <a:r>
              <a:rPr lang="en-US" altLang="en-US" dirty="0">
                <a:solidFill>
                  <a:srgbClr val="000000"/>
                </a:solidFill>
                <a:cs typeface="ＭＳ Ｐゴシック" charset="-128"/>
              </a:rPr>
              <a:t>3</a:t>
            </a:r>
            <a:r>
              <a:rPr lang="en-US" altLang="en-US" dirty="0">
                <a:cs typeface="ＭＳ Ｐゴシック" charset="-128"/>
              </a:rPr>
              <a:t>	5</a:t>
            </a:r>
          </a:p>
          <a:p>
            <a:pPr>
              <a:tabLst>
                <a:tab pos="1601312" algn="ctr"/>
                <a:tab pos="3252629" algn="ctr"/>
                <a:tab pos="5141754" algn="ctr"/>
              </a:tabLst>
              <a:defRPr/>
            </a:pPr>
            <a:r>
              <a:rPr lang="en-US" altLang="en-US" i="1" dirty="0">
                <a:cs typeface="ＭＳ Ｐゴシック" charset="-128"/>
              </a:rPr>
              <a:t>Preemptive </a:t>
            </a:r>
            <a:r>
              <a:rPr lang="en-US" altLang="en-US" dirty="0">
                <a:cs typeface="ＭＳ Ｐゴシック" charset="-128"/>
              </a:rPr>
              <a:t>SJF Gantt Chart</a:t>
            </a:r>
          </a:p>
          <a:p>
            <a:pPr>
              <a:tabLst>
                <a:tab pos="1601312" algn="ctr"/>
                <a:tab pos="3252629" algn="ctr"/>
                <a:tab pos="5141754" algn="ctr"/>
              </a:tabLst>
              <a:defRPr/>
            </a:pPr>
            <a:endParaRPr lang="en-US" altLang="en-US" dirty="0">
              <a:cs typeface="ＭＳ Ｐゴシック" charset="-128"/>
            </a:endParaRPr>
          </a:p>
          <a:p>
            <a:pPr>
              <a:tabLst>
                <a:tab pos="1601312" algn="ctr"/>
                <a:tab pos="3252629" algn="ctr"/>
                <a:tab pos="5141754" algn="ctr"/>
              </a:tabLst>
              <a:defRPr/>
            </a:pPr>
            <a:endParaRPr lang="en-US" altLang="en-US" dirty="0">
              <a:cs typeface="ＭＳ Ｐゴシック" charset="-128"/>
            </a:endParaRPr>
          </a:p>
          <a:p>
            <a:pPr marL="0" indent="0">
              <a:buFont typeface="Monotype Sorts" pitchFamily="-84" charset="2"/>
              <a:buNone/>
              <a:tabLst>
                <a:tab pos="1601312" algn="ctr"/>
                <a:tab pos="3252629" algn="ctr"/>
                <a:tab pos="5141754" algn="ctr"/>
              </a:tabLst>
              <a:defRPr/>
            </a:pPr>
            <a:endParaRPr lang="en-US" altLang="en-US" dirty="0">
              <a:cs typeface="ＭＳ Ｐゴシック" charset="-128"/>
            </a:endParaRPr>
          </a:p>
          <a:p>
            <a:pPr>
              <a:tabLst>
                <a:tab pos="1601312" algn="ctr"/>
                <a:tab pos="3252629" algn="ctr"/>
                <a:tab pos="5141754" algn="ctr"/>
              </a:tabLst>
              <a:defRPr/>
            </a:pPr>
            <a:r>
              <a:rPr lang="en-US" altLang="en-US" dirty="0">
                <a:cs typeface="ＭＳ Ｐゴシック" charset="-128"/>
              </a:rPr>
              <a:t>Average waiting time = [(10-1)+(1-1)+(17-2)+(5-3)]/4 = 26/4 = 6.5</a:t>
            </a:r>
          </a:p>
          <a:p>
            <a:pPr>
              <a:tabLst>
                <a:tab pos="1601312" algn="ctr"/>
                <a:tab pos="3252629" algn="ctr"/>
                <a:tab pos="5141754" algn="ctr"/>
              </a:tabLst>
              <a:defRPr/>
            </a:pPr>
            <a:endParaRPr lang="en-US" altLang="en-US" i="1" baseline="-25000" dirty="0">
              <a:cs typeface="ＭＳ Ｐゴシック" charset="-128"/>
            </a:endParaRPr>
          </a:p>
          <a:p>
            <a:pPr>
              <a:buFont typeface="Monotype Sorts" pitchFamily="-84" charset="2"/>
              <a:buNone/>
              <a:tabLst>
                <a:tab pos="1601312" algn="ctr"/>
                <a:tab pos="3252629" algn="ctr"/>
                <a:tab pos="5141754" algn="ctr"/>
              </a:tabLst>
              <a:defRPr/>
            </a:pPr>
            <a:endParaRPr lang="en-US" altLang="en-US" i="1" baseline="-25000" dirty="0">
              <a:cs typeface="ＭＳ Ｐゴシック" charset="-128"/>
            </a:endParaRPr>
          </a:p>
        </p:txBody>
      </p:sp>
      <p:pic>
        <p:nvPicPr>
          <p:cNvPr id="37891" name="Picture 1">
            <a:extLst>
              <a:ext uri="{FF2B5EF4-FFF2-40B4-BE49-F238E27FC236}">
                <a16:creationId xmlns:a16="http://schemas.microsoft.com/office/drawing/2014/main" id="{100802A9-2833-4519-B21E-A1B2D0AF97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6213" y="4284663"/>
            <a:ext cx="653573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0C539CA8-5BE8-4B08-A540-B4382F3C2212}"/>
              </a:ext>
            </a:extLst>
          </p:cNvPr>
          <p:cNvSpPr>
            <a:spLocks noGrp="1" noChangeArrowheads="1"/>
          </p:cNvSpPr>
          <p:nvPr>
            <p:ph type="title"/>
          </p:nvPr>
        </p:nvSpPr>
        <p:spPr>
          <a:xfrm>
            <a:off x="457200" y="153418"/>
            <a:ext cx="8229600" cy="576262"/>
          </a:xfrm>
        </p:spPr>
        <p:txBody>
          <a:bodyPr/>
          <a:lstStyle/>
          <a:p>
            <a:pPr eaLnBrk="1" hangingPunct="1"/>
            <a:r>
              <a:rPr lang="en-US" altLang="en-US" dirty="0"/>
              <a:t>Round Robin (RR)</a:t>
            </a:r>
          </a:p>
        </p:txBody>
      </p:sp>
      <p:sp>
        <p:nvSpPr>
          <p:cNvPr id="39938" name="Rectangle 3">
            <a:extLst>
              <a:ext uri="{FF2B5EF4-FFF2-40B4-BE49-F238E27FC236}">
                <a16:creationId xmlns:a16="http://schemas.microsoft.com/office/drawing/2014/main" id="{8A6C6617-67BF-4484-A025-320FA2994436}"/>
              </a:ext>
            </a:extLst>
          </p:cNvPr>
          <p:cNvSpPr>
            <a:spLocks noGrp="1" noChangeArrowheads="1"/>
          </p:cNvSpPr>
          <p:nvPr>
            <p:ph type="body" idx="1"/>
          </p:nvPr>
        </p:nvSpPr>
        <p:spPr>
          <a:xfrm>
            <a:off x="811763" y="1058277"/>
            <a:ext cx="7244217" cy="4381822"/>
          </a:xfrm>
        </p:spPr>
        <p:txBody>
          <a:bodyPr/>
          <a:lstStyle/>
          <a:p>
            <a:r>
              <a:rPr lang="en-US" altLang="en-US" dirty="0"/>
              <a:t>Each process gets a small unit of CPU time (</a:t>
            </a:r>
            <a:r>
              <a:rPr lang="en-US" altLang="en-US" b="1" dirty="0">
                <a:solidFill>
                  <a:srgbClr val="006699"/>
                </a:solidFill>
                <a:latin typeface="+mj-lt"/>
              </a:rPr>
              <a:t>time</a:t>
            </a:r>
            <a:r>
              <a:rPr lang="en-US" altLang="en-US" b="1" dirty="0"/>
              <a:t> </a:t>
            </a:r>
            <a:r>
              <a:rPr lang="en-US" altLang="en-US" b="1" dirty="0">
                <a:solidFill>
                  <a:srgbClr val="006699"/>
                </a:solidFill>
                <a:latin typeface="+mj-lt"/>
              </a:rPr>
              <a:t>quantum</a:t>
            </a:r>
            <a:r>
              <a:rPr lang="en-US" altLang="en-US" b="1" dirty="0"/>
              <a:t> </a:t>
            </a:r>
            <a:r>
              <a:rPr lang="en-US" altLang="en-US" i="1" dirty="0"/>
              <a:t>q</a:t>
            </a:r>
            <a:r>
              <a:rPr lang="en-US" altLang="en-US" dirty="0"/>
              <a:t>), usually 10-100 milliseconds.  After this time has elapsed, the process is preempted and added to the end of the ready queue.</a:t>
            </a:r>
          </a:p>
          <a:p>
            <a:r>
              <a:rPr lang="en-US" altLang="en-US" dirty="0"/>
              <a:t>If there are </a:t>
            </a:r>
            <a:r>
              <a:rPr lang="en-US" altLang="en-US" i="1" dirty="0"/>
              <a:t>n</a:t>
            </a:r>
            <a:r>
              <a:rPr lang="en-US" altLang="en-US" dirty="0"/>
              <a:t> processes in the ready queue and the time quantum is </a:t>
            </a:r>
            <a:r>
              <a:rPr lang="en-US" altLang="en-US" i="1" dirty="0"/>
              <a:t>q</a:t>
            </a:r>
            <a:r>
              <a:rPr lang="en-US" altLang="en-US" dirty="0"/>
              <a:t>, then each process gets 1/</a:t>
            </a:r>
            <a:r>
              <a:rPr lang="en-US" altLang="en-US" i="1" dirty="0"/>
              <a:t>n</a:t>
            </a:r>
            <a:r>
              <a:rPr lang="en-US" altLang="en-US" dirty="0"/>
              <a:t> of the CPU time in chunks of at most </a:t>
            </a:r>
            <a:r>
              <a:rPr lang="en-US" altLang="en-US" i="1" dirty="0"/>
              <a:t>q</a:t>
            </a:r>
            <a:r>
              <a:rPr lang="en-US" altLang="en-US" dirty="0"/>
              <a:t> time units at once.  No process waits more than (</a:t>
            </a:r>
            <a:r>
              <a:rPr lang="en-US" altLang="en-US" i="1" dirty="0"/>
              <a:t>n</a:t>
            </a:r>
            <a:r>
              <a:rPr lang="en-US" altLang="en-US" dirty="0"/>
              <a:t>-1)</a:t>
            </a:r>
            <a:r>
              <a:rPr lang="en-US" altLang="en-US" i="1" dirty="0"/>
              <a:t>q </a:t>
            </a:r>
            <a:r>
              <a:rPr lang="en-US" altLang="en-US" dirty="0"/>
              <a:t>time units.</a:t>
            </a:r>
          </a:p>
          <a:p>
            <a:r>
              <a:rPr lang="en-US" altLang="en-US" dirty="0"/>
              <a:t>Timer interrupts every quantum to schedule next process</a:t>
            </a:r>
          </a:p>
          <a:p>
            <a:r>
              <a:rPr lang="en-US" altLang="en-US" dirty="0"/>
              <a:t>Performance</a:t>
            </a:r>
          </a:p>
          <a:p>
            <a:pPr lvl="1"/>
            <a:r>
              <a:rPr lang="en-US" altLang="en-US" i="1" dirty="0"/>
              <a:t>q</a:t>
            </a:r>
            <a:r>
              <a:rPr lang="en-US" altLang="en-US" dirty="0"/>
              <a:t> large </a:t>
            </a:r>
            <a:r>
              <a:rPr lang="en-US" altLang="en-US" dirty="0">
                <a:sym typeface="Symbol" panose="05050102010706020507" pitchFamily="18" charset="2"/>
              </a:rPr>
              <a:t> FIFO</a:t>
            </a:r>
          </a:p>
          <a:p>
            <a:pPr lvl="1"/>
            <a:r>
              <a:rPr lang="en-US" altLang="en-US" i="1" dirty="0">
                <a:sym typeface="Symbol" panose="05050102010706020507" pitchFamily="18" charset="2"/>
              </a:rPr>
              <a:t>q </a:t>
            </a:r>
            <a:r>
              <a:rPr lang="en-US" altLang="en-US" dirty="0">
                <a:sym typeface="Symbol" panose="05050102010706020507" pitchFamily="18" charset="2"/>
              </a:rPr>
              <a:t>small  </a:t>
            </a:r>
            <a:r>
              <a:rPr lang="en-US" altLang="en-US" i="1" dirty="0">
                <a:sym typeface="Symbol" panose="05050102010706020507" pitchFamily="18" charset="2"/>
              </a:rPr>
              <a:t>q </a:t>
            </a:r>
            <a:r>
              <a:rPr lang="en-US" altLang="en-US" dirty="0">
                <a:sym typeface="Symbol" panose="05050102010706020507" pitchFamily="18" charset="2"/>
              </a:rPr>
              <a:t>must be large with respect to context switch, otherwise overhead is too high</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6DF101FA-59C2-4431-9504-FC73D47453BC}"/>
              </a:ext>
            </a:extLst>
          </p:cNvPr>
          <p:cNvSpPr>
            <a:spLocks noGrp="1" noChangeArrowheads="1"/>
          </p:cNvSpPr>
          <p:nvPr>
            <p:ph type="title"/>
          </p:nvPr>
        </p:nvSpPr>
        <p:spPr>
          <a:xfrm>
            <a:off x="501445" y="86668"/>
            <a:ext cx="8896998" cy="647700"/>
          </a:xfrm>
        </p:spPr>
        <p:txBody>
          <a:bodyPr/>
          <a:lstStyle/>
          <a:p>
            <a:pPr eaLnBrk="1" hangingPunct="1"/>
            <a:r>
              <a:rPr lang="en-US" altLang="en-US" dirty="0"/>
              <a:t>Example of RR with Time Quantum = 4</a:t>
            </a:r>
          </a:p>
        </p:txBody>
      </p:sp>
      <p:sp>
        <p:nvSpPr>
          <p:cNvPr id="41986" name="Rectangle 3">
            <a:extLst>
              <a:ext uri="{FF2B5EF4-FFF2-40B4-BE49-F238E27FC236}">
                <a16:creationId xmlns:a16="http://schemas.microsoft.com/office/drawing/2014/main" id="{E17EE130-D776-4D6D-84E6-F464A160ACBF}"/>
              </a:ext>
            </a:extLst>
          </p:cNvPr>
          <p:cNvSpPr>
            <a:spLocks noGrp="1" noChangeArrowheads="1"/>
          </p:cNvSpPr>
          <p:nvPr>
            <p:ph type="body" idx="1"/>
          </p:nvPr>
        </p:nvSpPr>
        <p:spPr>
          <a:xfrm>
            <a:off x="954087" y="1193799"/>
            <a:ext cx="7460707" cy="4639841"/>
          </a:xfrm>
        </p:spPr>
        <p:txBody>
          <a:bodyPr/>
          <a:lstStyle/>
          <a:p>
            <a:pPr>
              <a:lnSpc>
                <a:spcPct val="90000"/>
              </a:lnSpc>
              <a:buFont typeface="Monotype Sorts" pitchFamily="-84" charset="2"/>
              <a:buNone/>
              <a:tabLst>
                <a:tab pos="2219325" algn="ctr"/>
                <a:tab pos="3994150" algn="ctr"/>
              </a:tabLst>
            </a:pPr>
            <a:r>
              <a:rPr lang="en-US" altLang="en-US" dirty="0"/>
              <a:t>		</a:t>
            </a:r>
            <a:r>
              <a:rPr lang="en-US" altLang="en-US" u="sng" dirty="0"/>
              <a:t>Process</a:t>
            </a:r>
            <a:r>
              <a:rPr lang="en-US" altLang="en-US" dirty="0"/>
              <a:t>	</a:t>
            </a:r>
            <a:r>
              <a:rPr lang="en-US" altLang="en-US" u="sng" dirty="0"/>
              <a:t>Burst Time</a:t>
            </a:r>
          </a:p>
          <a:p>
            <a:pPr>
              <a:lnSpc>
                <a:spcPct val="90000"/>
              </a:lnSpc>
              <a:buFont typeface="Monotype Sorts" pitchFamily="-84" charset="2"/>
              <a:buNone/>
              <a:tabLst>
                <a:tab pos="2219325" algn="ctr"/>
                <a:tab pos="3994150" algn="ctr"/>
              </a:tabLst>
            </a:pPr>
            <a:r>
              <a:rPr lang="en-US" altLang="en-US" i="1" dirty="0"/>
              <a:t>		P</a:t>
            </a:r>
            <a:r>
              <a:rPr lang="en-US" altLang="en-US" i="1" baseline="-25000" dirty="0"/>
              <a:t>1	</a:t>
            </a:r>
            <a:r>
              <a:rPr lang="en-US" altLang="en-US" dirty="0"/>
              <a:t>24</a:t>
            </a:r>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2	 </a:t>
            </a:r>
            <a:r>
              <a:rPr lang="en-US" altLang="en-US" dirty="0"/>
              <a:t>3</a:t>
            </a:r>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3	</a:t>
            </a:r>
            <a:r>
              <a:rPr lang="en-US" altLang="en-US" dirty="0"/>
              <a:t>3	</a:t>
            </a:r>
          </a:p>
          <a:p>
            <a:pPr>
              <a:lnSpc>
                <a:spcPct val="90000"/>
              </a:lnSpc>
              <a:tabLst>
                <a:tab pos="2219325" algn="ctr"/>
                <a:tab pos="3994150" algn="ctr"/>
              </a:tabLst>
            </a:pPr>
            <a:r>
              <a:rPr lang="en-US" altLang="en-US" dirty="0"/>
              <a:t>The Gantt chart is: </a:t>
            </a:r>
            <a:br>
              <a:rPr lang="en-US" altLang="en-US" dirty="0"/>
            </a:br>
            <a:br>
              <a:rPr lang="en-US" altLang="en-US" dirty="0"/>
            </a:br>
            <a:br>
              <a:rPr lang="en-US" altLang="en-US" dirty="0"/>
            </a:br>
            <a:br>
              <a:rPr lang="en-US" altLang="en-US" dirty="0"/>
            </a:br>
            <a:endParaRPr lang="en-US" altLang="en-US" dirty="0"/>
          </a:p>
          <a:p>
            <a:pPr>
              <a:lnSpc>
                <a:spcPct val="90000"/>
              </a:lnSpc>
              <a:tabLst>
                <a:tab pos="2219325" algn="ctr"/>
                <a:tab pos="3994150" algn="ctr"/>
              </a:tabLst>
            </a:pPr>
            <a:r>
              <a:rPr lang="en-US" altLang="en-US" dirty="0"/>
              <a:t>Typically, higher average turnaround than SJF, but better </a:t>
            </a:r>
            <a:r>
              <a:rPr lang="en-US" altLang="en-US" b="1" i="1" dirty="0"/>
              <a:t>response</a:t>
            </a:r>
          </a:p>
          <a:p>
            <a:pPr>
              <a:lnSpc>
                <a:spcPct val="90000"/>
              </a:lnSpc>
              <a:tabLst>
                <a:tab pos="2219325" algn="ctr"/>
                <a:tab pos="3994150" algn="ctr"/>
              </a:tabLst>
            </a:pPr>
            <a:r>
              <a:rPr lang="en-US" altLang="en-US" dirty="0"/>
              <a:t>q should be large compared to context switch time</a:t>
            </a:r>
          </a:p>
          <a:p>
            <a:pPr lvl="1">
              <a:lnSpc>
                <a:spcPct val="90000"/>
              </a:lnSpc>
              <a:tabLst>
                <a:tab pos="2219325" algn="ctr"/>
                <a:tab pos="3994150" algn="ctr"/>
              </a:tabLst>
            </a:pPr>
            <a:r>
              <a:rPr lang="en-US" altLang="en-US" dirty="0"/>
              <a:t>q usually 10 milliseconds  to 100 milliseconds, </a:t>
            </a:r>
          </a:p>
          <a:p>
            <a:pPr lvl="1">
              <a:lnSpc>
                <a:spcPct val="90000"/>
              </a:lnSpc>
              <a:tabLst>
                <a:tab pos="2219325" algn="ctr"/>
                <a:tab pos="3994150" algn="ctr"/>
              </a:tabLst>
            </a:pPr>
            <a:r>
              <a:rPr lang="en-US" altLang="en-US" dirty="0"/>
              <a:t>Context switch &lt; 10 microseconds</a:t>
            </a:r>
          </a:p>
        </p:txBody>
      </p:sp>
      <p:pic>
        <p:nvPicPr>
          <p:cNvPr id="41987" name="Picture 1">
            <a:extLst>
              <a:ext uri="{FF2B5EF4-FFF2-40B4-BE49-F238E27FC236}">
                <a16:creationId xmlns:a16="http://schemas.microsoft.com/office/drawing/2014/main" id="{0835376E-2FE4-439A-B19A-4C86254AE5E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8588" y="2926442"/>
            <a:ext cx="6770687"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14D05664-D904-4350-AFC8-65EA9CF0431F}"/>
              </a:ext>
            </a:extLst>
          </p:cNvPr>
          <p:cNvSpPr>
            <a:spLocks noGrp="1" noChangeArrowheads="1"/>
          </p:cNvSpPr>
          <p:nvPr>
            <p:ph type="title"/>
          </p:nvPr>
        </p:nvSpPr>
        <p:spPr>
          <a:xfrm>
            <a:off x="511277" y="183273"/>
            <a:ext cx="8603351" cy="525462"/>
          </a:xfrm>
        </p:spPr>
        <p:txBody>
          <a:bodyPr/>
          <a:lstStyle/>
          <a:p>
            <a:pPr eaLnBrk="1" hangingPunct="1"/>
            <a:r>
              <a:rPr lang="en-US" altLang="en-US" sz="3000" dirty="0"/>
              <a:t>Time Quantum and Context Switch Time</a:t>
            </a:r>
          </a:p>
        </p:txBody>
      </p:sp>
      <p:pic>
        <p:nvPicPr>
          <p:cNvPr id="44034" name="Picture 1">
            <a:extLst>
              <a:ext uri="{FF2B5EF4-FFF2-40B4-BE49-F238E27FC236}">
                <a16:creationId xmlns:a16="http://schemas.microsoft.com/office/drawing/2014/main" id="{3018707B-932C-4506-B190-526E13C485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68450" y="1890713"/>
            <a:ext cx="6630988"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A4B4E05D-43D4-46FF-8EED-AA150E4C753C}"/>
              </a:ext>
            </a:extLst>
          </p:cNvPr>
          <p:cNvSpPr>
            <a:spLocks noGrp="1" noChangeArrowheads="1"/>
          </p:cNvSpPr>
          <p:nvPr>
            <p:ph type="title"/>
          </p:nvPr>
        </p:nvSpPr>
        <p:spPr>
          <a:xfrm>
            <a:off x="334297" y="260322"/>
            <a:ext cx="9170852" cy="457200"/>
          </a:xfrm>
        </p:spPr>
        <p:txBody>
          <a:bodyPr/>
          <a:lstStyle/>
          <a:p>
            <a:pPr eaLnBrk="1" hangingPunct="1"/>
            <a:r>
              <a:rPr lang="en-US" altLang="en-US" sz="2600" dirty="0"/>
              <a:t>Turnaround Time Varies With The Time Quantum</a:t>
            </a:r>
          </a:p>
        </p:txBody>
      </p:sp>
      <p:sp>
        <p:nvSpPr>
          <p:cNvPr id="46082" name="TextBox 3">
            <a:extLst>
              <a:ext uri="{FF2B5EF4-FFF2-40B4-BE49-F238E27FC236}">
                <a16:creationId xmlns:a16="http://schemas.microsoft.com/office/drawing/2014/main" id="{39A4C5F4-2866-44DE-AC4E-665A67CEF2FC}"/>
              </a:ext>
            </a:extLst>
          </p:cNvPr>
          <p:cNvSpPr txBox="1">
            <a:spLocks noChangeArrowheads="1"/>
          </p:cNvSpPr>
          <p:nvPr/>
        </p:nvSpPr>
        <p:spPr bwMode="auto">
          <a:xfrm>
            <a:off x="6167438" y="3354388"/>
            <a:ext cx="23129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7" tIns="45709" rIns="91417" bIns="45709">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300">
                <a:latin typeface="Verdana" panose="020B0604030504040204" pitchFamily="34" charset="0"/>
              </a:rPr>
              <a:t>80% of CPU bursts should be shorter than q</a:t>
            </a:r>
          </a:p>
        </p:txBody>
      </p:sp>
      <p:pic>
        <p:nvPicPr>
          <p:cNvPr id="46083" name="Picture 1">
            <a:extLst>
              <a:ext uri="{FF2B5EF4-FFF2-40B4-BE49-F238E27FC236}">
                <a16:creationId xmlns:a16="http://schemas.microsoft.com/office/drawing/2014/main" id="{D2AB9074-3E6B-4C59-9AF1-F5390D98DA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4588" y="1557338"/>
            <a:ext cx="4684712" cy="389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97EB9085-4F50-4C0E-A2E6-8B8193DC54B9}"/>
              </a:ext>
            </a:extLst>
          </p:cNvPr>
          <p:cNvSpPr>
            <a:spLocks noGrp="1" noChangeArrowheads="1"/>
          </p:cNvSpPr>
          <p:nvPr>
            <p:ph type="title"/>
          </p:nvPr>
        </p:nvSpPr>
        <p:spPr>
          <a:xfrm>
            <a:off x="963613" y="148326"/>
            <a:ext cx="7723187" cy="576262"/>
          </a:xfrm>
        </p:spPr>
        <p:txBody>
          <a:bodyPr/>
          <a:lstStyle/>
          <a:p>
            <a:pPr eaLnBrk="1" hangingPunct="1"/>
            <a:r>
              <a:rPr lang="en-US" altLang="en-US" dirty="0"/>
              <a:t>Priority Scheduling</a:t>
            </a:r>
          </a:p>
        </p:txBody>
      </p:sp>
      <p:sp>
        <p:nvSpPr>
          <p:cNvPr id="48130" name="Rectangle 3">
            <a:extLst>
              <a:ext uri="{FF2B5EF4-FFF2-40B4-BE49-F238E27FC236}">
                <a16:creationId xmlns:a16="http://schemas.microsoft.com/office/drawing/2014/main" id="{328AB413-1FAE-4AEC-A110-AFD45B9A75C2}"/>
              </a:ext>
            </a:extLst>
          </p:cNvPr>
          <p:cNvSpPr>
            <a:spLocks noGrp="1" noChangeArrowheads="1"/>
          </p:cNvSpPr>
          <p:nvPr>
            <p:ph type="body" idx="1"/>
          </p:nvPr>
        </p:nvSpPr>
        <p:spPr>
          <a:xfrm>
            <a:off x="821094" y="1152208"/>
            <a:ext cx="7357706" cy="4608512"/>
          </a:xfrm>
        </p:spPr>
        <p:txBody>
          <a:bodyPr/>
          <a:lstStyle/>
          <a:p>
            <a:r>
              <a:rPr lang="en-US" altLang="en-US" dirty="0"/>
              <a:t>A priority number (integer) is associated with each process</a:t>
            </a:r>
            <a:endParaRPr lang="en-US" altLang="en-US" sz="800" dirty="0"/>
          </a:p>
          <a:p>
            <a:r>
              <a:rPr lang="en-US" altLang="en-US" dirty="0"/>
              <a:t>The CPU is allocated to the process with the highest priority (usually, smallest integer </a:t>
            </a:r>
            <a:r>
              <a:rPr lang="en-US" altLang="en-US" dirty="0">
                <a:sym typeface="Symbol" panose="05050102010706020507" pitchFamily="18" charset="2"/>
              </a:rPr>
              <a:t> highest priority)</a:t>
            </a:r>
          </a:p>
          <a:p>
            <a:r>
              <a:rPr lang="en-US" altLang="en-US" dirty="0">
                <a:sym typeface="Symbol" panose="05050102010706020507" pitchFamily="18" charset="2"/>
              </a:rPr>
              <a:t>Two schemes:</a:t>
            </a:r>
          </a:p>
          <a:p>
            <a:pPr lvl="1"/>
            <a:r>
              <a:rPr lang="en-US" altLang="en-US" dirty="0"/>
              <a:t>Preemptive</a:t>
            </a:r>
          </a:p>
          <a:p>
            <a:pPr lvl="1"/>
            <a:r>
              <a:rPr lang="en-US" altLang="en-US" dirty="0"/>
              <a:t>Nonpreemptive</a:t>
            </a:r>
            <a:endParaRPr lang="en-US" altLang="en-US" sz="800" dirty="0"/>
          </a:p>
          <a:p>
            <a:r>
              <a:rPr lang="en-US" altLang="en-US" dirty="0"/>
              <a:t>Problem </a:t>
            </a:r>
            <a:r>
              <a:rPr lang="en-US" altLang="en-US" dirty="0">
                <a:sym typeface="Symbol" panose="05050102010706020507" pitchFamily="18" charset="2"/>
              </a:rPr>
              <a:t> </a:t>
            </a:r>
            <a:r>
              <a:rPr lang="en-US" altLang="en-US" b="1" dirty="0">
                <a:solidFill>
                  <a:srgbClr val="006699"/>
                </a:solidFill>
                <a:latin typeface="+mj-lt"/>
                <a:sym typeface="Symbol" panose="05050102010706020507" pitchFamily="18" charset="2"/>
              </a:rPr>
              <a:t>Starvation</a:t>
            </a:r>
            <a:r>
              <a:rPr lang="en-US" altLang="en-US" b="1" dirty="0">
                <a:sym typeface="Symbol" panose="05050102010706020507" pitchFamily="18" charset="2"/>
              </a:rPr>
              <a:t> </a:t>
            </a:r>
            <a:r>
              <a:rPr lang="en-US" altLang="en-US" dirty="0">
                <a:sym typeface="Symbol" panose="05050102010706020507" pitchFamily="18" charset="2"/>
              </a:rPr>
              <a:t>– low priority processes may never execute</a:t>
            </a:r>
            <a:endParaRPr lang="en-US" altLang="en-US" sz="800" dirty="0">
              <a:sym typeface="Symbol" panose="05050102010706020507" pitchFamily="18" charset="2"/>
            </a:endParaRPr>
          </a:p>
          <a:p>
            <a:r>
              <a:rPr lang="en-US" altLang="en-US" dirty="0">
                <a:sym typeface="Symbol" panose="05050102010706020507" pitchFamily="18" charset="2"/>
              </a:rPr>
              <a:t>Solution  </a:t>
            </a:r>
            <a:r>
              <a:rPr lang="en-US" altLang="en-US" b="1" dirty="0">
                <a:solidFill>
                  <a:srgbClr val="006699"/>
                </a:solidFill>
                <a:latin typeface="+mj-lt"/>
                <a:sym typeface="Symbol" panose="05050102010706020507" pitchFamily="18" charset="2"/>
              </a:rPr>
              <a:t>Aging</a:t>
            </a:r>
            <a:r>
              <a:rPr lang="en-US" altLang="en-US" b="1" dirty="0">
                <a:sym typeface="Symbol" panose="05050102010706020507" pitchFamily="18" charset="2"/>
              </a:rPr>
              <a:t> </a:t>
            </a:r>
            <a:r>
              <a:rPr lang="en-US" altLang="en-US" dirty="0">
                <a:sym typeface="Symbol" panose="05050102010706020507" pitchFamily="18" charset="2"/>
              </a:rPr>
              <a:t>– as time progresses increase the priority of the process</a:t>
            </a:r>
          </a:p>
          <a:p>
            <a:r>
              <a:rPr lang="en-US" altLang="en-US" dirty="0">
                <a:sym typeface="Symbol" panose="05050102010706020507" pitchFamily="18" charset="2"/>
              </a:rPr>
              <a:t>Note: </a:t>
            </a:r>
            <a:r>
              <a:rPr lang="en-US" altLang="en-US" dirty="0"/>
              <a:t>SJF is priority scheduling where priority is the inverse of predicted next CPU burst time</a:t>
            </a:r>
            <a:endParaRPr lang="en-US" altLang="en-US" sz="800" dirty="0"/>
          </a:p>
          <a:p>
            <a:endParaRPr lang="en-US" altLang="en-US" dirty="0">
              <a:sym typeface="Symbol" panose="05050102010706020507" pitchFamily="18" charset="2"/>
            </a:endParaRPr>
          </a:p>
          <a:p>
            <a:pPr>
              <a:buFont typeface="Monotype Sorts" pitchFamily="-84" charset="2"/>
              <a:buNone/>
            </a:pPr>
            <a:endParaRPr lang="en-US" altLang="en-US" b="1" dirty="0">
              <a:solidFill>
                <a:srgbClr val="3366FF"/>
              </a:solidFill>
              <a:sym typeface="Symbol" panose="05050102010706020507" pitchFamily="18" charset="2"/>
            </a:endParaRPr>
          </a:p>
        </p:txBody>
      </p:sp>
    </p:spTree>
    <p:extLst>
      <p:ext uri="{BB962C8B-B14F-4D97-AF65-F5344CB8AC3E}">
        <p14:creationId xmlns:p14="http://schemas.microsoft.com/office/powerpoint/2010/main" val="8240907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BD1CE599-A709-401F-8DD0-F7F4CCB2DDF1}"/>
              </a:ext>
            </a:extLst>
          </p:cNvPr>
          <p:cNvSpPr>
            <a:spLocks noGrp="1" noChangeArrowheads="1"/>
          </p:cNvSpPr>
          <p:nvPr>
            <p:ph type="title"/>
          </p:nvPr>
        </p:nvSpPr>
        <p:spPr>
          <a:xfrm>
            <a:off x="1406525" y="229606"/>
            <a:ext cx="7280275" cy="576262"/>
          </a:xfrm>
        </p:spPr>
        <p:txBody>
          <a:bodyPr/>
          <a:lstStyle/>
          <a:p>
            <a:pPr eaLnBrk="1" hangingPunct="1"/>
            <a:r>
              <a:rPr lang="en-US" altLang="en-US" dirty="0"/>
              <a:t>Example of Priority Scheduling</a:t>
            </a:r>
          </a:p>
        </p:txBody>
      </p:sp>
      <p:sp>
        <p:nvSpPr>
          <p:cNvPr id="50178" name="Rectangle 36">
            <a:extLst>
              <a:ext uri="{FF2B5EF4-FFF2-40B4-BE49-F238E27FC236}">
                <a16:creationId xmlns:a16="http://schemas.microsoft.com/office/drawing/2014/main" id="{CDADF2B2-580D-4F09-8A23-D969CD614667}"/>
              </a:ext>
            </a:extLst>
          </p:cNvPr>
          <p:cNvSpPr>
            <a:spLocks noGrp="1" noChangeArrowheads="1"/>
          </p:cNvSpPr>
          <p:nvPr>
            <p:ph type="body" idx="1"/>
          </p:nvPr>
        </p:nvSpPr>
        <p:spPr>
          <a:xfrm>
            <a:off x="530942" y="1233488"/>
            <a:ext cx="8072284" cy="4887912"/>
          </a:xfrm>
          <a:noFill/>
        </p:spPr>
        <p:txBody>
          <a:bodyPr/>
          <a:lstStyle/>
          <a:p>
            <a:pPr>
              <a:buFont typeface="Monotype Sorts" pitchFamily="-84" charset="2"/>
              <a:buNone/>
              <a:tabLst>
                <a:tab pos="1600200" algn="ctr"/>
                <a:tab pos="3251200" algn="ctr"/>
                <a:tab pos="5140325" algn="ctr"/>
              </a:tabLst>
            </a:pPr>
            <a:r>
              <a:rPr lang="en-US" altLang="en-US" dirty="0"/>
              <a:t>		         </a:t>
            </a:r>
            <a:r>
              <a:rPr lang="en-US" altLang="en-US" u="sng" dirty="0" err="1"/>
              <a:t>Process</a:t>
            </a:r>
            <a:r>
              <a:rPr lang="en-US" altLang="en-US" u="sng" dirty="0" err="1">
                <a:solidFill>
                  <a:schemeClr val="bg1"/>
                </a:solidFill>
              </a:rPr>
              <a:t>A</a:t>
            </a:r>
            <a:r>
              <a:rPr lang="en-US" altLang="en-US" u="sng" dirty="0">
                <a:solidFill>
                  <a:schemeClr val="bg1"/>
                </a:solidFill>
              </a:rPr>
              <a:t>	</a:t>
            </a:r>
            <a:r>
              <a:rPr lang="en-US" altLang="en-US" u="sng" dirty="0" err="1">
                <a:solidFill>
                  <a:schemeClr val="bg1"/>
                </a:solidFill>
              </a:rPr>
              <a:t>arri</a:t>
            </a:r>
            <a:r>
              <a:rPr lang="en-US" altLang="en-US" u="sng" dirty="0">
                <a:solidFill>
                  <a:schemeClr val="bg1"/>
                </a:solidFill>
              </a:rPr>
              <a:t> </a:t>
            </a:r>
            <a:r>
              <a:rPr lang="en-US" altLang="en-US" u="sng" dirty="0"/>
              <a:t>Burst </a:t>
            </a:r>
            <a:r>
              <a:rPr lang="en-US" altLang="en-US" u="sng" dirty="0" err="1"/>
              <a:t>Time</a:t>
            </a:r>
            <a:r>
              <a:rPr lang="en-US" altLang="en-US" u="sng" dirty="0" err="1">
                <a:solidFill>
                  <a:schemeClr val="bg1"/>
                </a:solidFill>
              </a:rPr>
              <a:t>T</a:t>
            </a:r>
            <a:r>
              <a:rPr lang="en-US" altLang="en-US" dirty="0"/>
              <a:t>	</a:t>
            </a:r>
            <a:r>
              <a:rPr lang="en-US" altLang="en-US" u="sng" dirty="0"/>
              <a:t>Priority</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1</a:t>
            </a:r>
            <a:r>
              <a:rPr lang="en-US" altLang="en-US" dirty="0">
                <a:solidFill>
                  <a:srgbClr val="000000"/>
                </a:solidFill>
              </a:rPr>
              <a:t>0</a:t>
            </a:r>
            <a:r>
              <a:rPr lang="en-US" altLang="en-US" dirty="0"/>
              <a:t>	3</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rgbClr val="000000"/>
                </a:solidFill>
              </a:rPr>
              <a:t>1</a:t>
            </a:r>
            <a:r>
              <a:rPr lang="en-US" altLang="en-US" dirty="0"/>
              <a:t>	1</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2</a:t>
            </a:r>
            <a:r>
              <a:rPr lang="en-US" altLang="en-US" dirty="0"/>
              <a:t>	4</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1</a:t>
            </a:r>
            <a:r>
              <a:rPr lang="en-US" altLang="en-US" dirty="0"/>
              <a:t>	5</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5	</a:t>
            </a:r>
            <a:r>
              <a:rPr lang="en-US" altLang="en-US" dirty="0"/>
              <a:t>5	2</a:t>
            </a:r>
          </a:p>
          <a:p>
            <a:pPr>
              <a:buFont typeface="Monotype Sorts" pitchFamily="-84" charset="2"/>
              <a:buNone/>
              <a:tabLst>
                <a:tab pos="1600200" algn="ctr"/>
                <a:tab pos="3251200" algn="ctr"/>
                <a:tab pos="5140325" algn="ctr"/>
              </a:tabLst>
            </a:pPr>
            <a:endParaRPr lang="en-US" altLang="en-US" baseline="-25000" dirty="0"/>
          </a:p>
          <a:p>
            <a:pPr>
              <a:tabLst>
                <a:tab pos="1600200" algn="ctr"/>
                <a:tab pos="3251200" algn="ctr"/>
                <a:tab pos="5140325" algn="ctr"/>
              </a:tabLst>
            </a:pPr>
            <a:r>
              <a:rPr lang="en-US" altLang="en-US" dirty="0"/>
              <a:t>Priority scheduling Gantt Chart</a:t>
            </a:r>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a:p>
            <a:pPr>
              <a:tabLst>
                <a:tab pos="1600200" algn="ctr"/>
                <a:tab pos="3251200" algn="ctr"/>
                <a:tab pos="5140325" algn="ctr"/>
              </a:tabLst>
            </a:pPr>
            <a:r>
              <a:rPr lang="en-US" altLang="en-US" dirty="0"/>
              <a:t>Average waiting time = 8.2</a:t>
            </a:r>
            <a:endParaRPr lang="en-US" altLang="en-US" i="1" baseline="-25000" dirty="0"/>
          </a:p>
        </p:txBody>
      </p:sp>
      <p:pic>
        <p:nvPicPr>
          <p:cNvPr id="50179" name="Picture 1">
            <a:extLst>
              <a:ext uri="{FF2B5EF4-FFF2-40B4-BE49-F238E27FC236}">
                <a16:creationId xmlns:a16="http://schemas.microsoft.com/office/drawing/2014/main" id="{A77EE5E1-F152-4172-9935-567FC2AB99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7050" y="4400550"/>
            <a:ext cx="64674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CDE24674-CB1D-4389-9B31-B04F87B0ABF8}"/>
              </a:ext>
            </a:extLst>
          </p:cNvPr>
          <p:cNvSpPr>
            <a:spLocks noGrp="1" noChangeArrowheads="1"/>
          </p:cNvSpPr>
          <p:nvPr>
            <p:ph type="title"/>
          </p:nvPr>
        </p:nvSpPr>
        <p:spPr>
          <a:xfrm>
            <a:off x="521111" y="137006"/>
            <a:ext cx="8211990" cy="576262"/>
          </a:xfrm>
        </p:spPr>
        <p:txBody>
          <a:bodyPr/>
          <a:lstStyle/>
          <a:p>
            <a:pPr eaLnBrk="1" hangingPunct="1"/>
            <a:r>
              <a:rPr lang="en-US" altLang="en-US" dirty="0"/>
              <a:t>Priority Scheduling w/ Round-Robin</a:t>
            </a:r>
          </a:p>
        </p:txBody>
      </p:sp>
      <p:sp>
        <p:nvSpPr>
          <p:cNvPr id="52226" name="Rectangle 36">
            <a:extLst>
              <a:ext uri="{FF2B5EF4-FFF2-40B4-BE49-F238E27FC236}">
                <a16:creationId xmlns:a16="http://schemas.microsoft.com/office/drawing/2014/main" id="{2105BD44-B36B-488F-9B4A-6D230FFCC50A}"/>
              </a:ext>
            </a:extLst>
          </p:cNvPr>
          <p:cNvSpPr>
            <a:spLocks noGrp="1" noChangeArrowheads="1"/>
          </p:cNvSpPr>
          <p:nvPr>
            <p:ph type="body" idx="1"/>
          </p:nvPr>
        </p:nvSpPr>
        <p:spPr>
          <a:xfrm>
            <a:off x="806450" y="1142048"/>
            <a:ext cx="7675077" cy="4887912"/>
          </a:xfrm>
          <a:noFill/>
        </p:spPr>
        <p:txBody>
          <a:bodyPr/>
          <a:lstStyle/>
          <a:p>
            <a:pPr>
              <a:tabLst>
                <a:tab pos="1600200" algn="ctr"/>
                <a:tab pos="3251200" algn="ctr"/>
                <a:tab pos="5140325" algn="ctr"/>
              </a:tabLst>
            </a:pPr>
            <a:r>
              <a:rPr lang="en-US" altLang="en-US" dirty="0"/>
              <a:t>Run the process with the highest priority. Processes with the same priority run round-robin</a:t>
            </a:r>
          </a:p>
          <a:p>
            <a:pPr>
              <a:tabLst>
                <a:tab pos="1600200" algn="ctr"/>
                <a:tab pos="3251200" algn="ctr"/>
                <a:tab pos="5140325" algn="ctr"/>
              </a:tabLst>
            </a:pPr>
            <a:r>
              <a:rPr lang="en-US" altLang="en-US" dirty="0"/>
              <a:t>Example:</a:t>
            </a:r>
          </a:p>
          <a:p>
            <a:pPr>
              <a:buFont typeface="Monotype Sorts" pitchFamily="-84" charset="2"/>
              <a:buNone/>
              <a:tabLst>
                <a:tab pos="1600200" algn="ctr"/>
                <a:tab pos="3251200" algn="ctr"/>
                <a:tab pos="5140325" algn="ctr"/>
              </a:tabLst>
            </a:pPr>
            <a:r>
              <a:rPr lang="en-US" altLang="en-US" dirty="0"/>
              <a:t>                     </a:t>
            </a:r>
            <a:r>
              <a:rPr lang="en-US" altLang="en-US" u="sng" dirty="0"/>
              <a:t>Process</a:t>
            </a:r>
            <a:r>
              <a:rPr lang="en-US" altLang="en-US" u="sng" dirty="0">
                <a:solidFill>
                  <a:schemeClr val="bg1"/>
                </a:solidFill>
              </a:rPr>
              <a:t>	a   </a:t>
            </a:r>
            <a:r>
              <a:rPr lang="en-US" altLang="en-US" u="sng" dirty="0"/>
              <a:t>Burst Time</a:t>
            </a:r>
            <a:r>
              <a:rPr lang="en-US" altLang="en-US" dirty="0"/>
              <a:t>	</a:t>
            </a:r>
            <a:r>
              <a:rPr lang="en-US" altLang="en-US" u="sng" dirty="0"/>
              <a:t>Priority</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4	3</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rgbClr val="000000"/>
                </a:solidFill>
              </a:rPr>
              <a:t>5</a:t>
            </a:r>
            <a:r>
              <a:rPr lang="en-US" altLang="en-US" dirty="0"/>
              <a:t>	2</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8</a:t>
            </a:r>
            <a:r>
              <a:rPr lang="en-US" altLang="en-US" dirty="0"/>
              <a:t>	2</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7</a:t>
            </a:r>
            <a:r>
              <a:rPr lang="en-US" altLang="en-US" dirty="0"/>
              <a:t>	1</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5	</a:t>
            </a:r>
            <a:r>
              <a:rPr lang="en-US" altLang="en-US" dirty="0"/>
              <a:t>3	3</a:t>
            </a:r>
            <a:endParaRPr lang="en-US" altLang="en-US" baseline="-25000" dirty="0"/>
          </a:p>
          <a:p>
            <a:pPr>
              <a:tabLst>
                <a:tab pos="1600200" algn="ctr"/>
                <a:tab pos="3251200" algn="ctr"/>
                <a:tab pos="5140325" algn="ctr"/>
              </a:tabLst>
            </a:pPr>
            <a:r>
              <a:rPr lang="en-US" altLang="en-US" dirty="0"/>
              <a:t>Gantt Chart with time quantum = 2</a:t>
            </a:r>
          </a:p>
          <a:p>
            <a:pPr>
              <a:tabLst>
                <a:tab pos="1600200" algn="ctr"/>
                <a:tab pos="3251200" algn="ctr"/>
                <a:tab pos="5140325" algn="ctr"/>
              </a:tabLst>
            </a:pPr>
            <a:endParaRPr lang="en-US" altLang="en-US" dirty="0"/>
          </a:p>
          <a:p>
            <a:pPr marL="0" indent="0">
              <a:buNone/>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p:txBody>
      </p:sp>
      <p:pic>
        <p:nvPicPr>
          <p:cNvPr id="52227" name="Picture 2">
            <a:extLst>
              <a:ext uri="{FF2B5EF4-FFF2-40B4-BE49-F238E27FC236}">
                <a16:creationId xmlns:a16="http://schemas.microsoft.com/office/drawing/2014/main" id="{E776F08C-5E1F-44C8-AB6B-D21CDC72CD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8480" y="4968240"/>
            <a:ext cx="6200925" cy="724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1695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203D3746-8758-479C-93A3-DC90B12F640F}"/>
              </a:ext>
            </a:extLst>
          </p:cNvPr>
          <p:cNvSpPr>
            <a:spLocks noGrp="1" noChangeArrowheads="1"/>
          </p:cNvSpPr>
          <p:nvPr>
            <p:ph type="title"/>
          </p:nvPr>
        </p:nvSpPr>
        <p:spPr>
          <a:xfrm>
            <a:off x="457200" y="224522"/>
            <a:ext cx="8229600" cy="576262"/>
          </a:xfrm>
        </p:spPr>
        <p:txBody>
          <a:bodyPr/>
          <a:lstStyle/>
          <a:p>
            <a:pPr eaLnBrk="1" hangingPunct="1"/>
            <a:r>
              <a:rPr lang="en-US" altLang="en-US" dirty="0"/>
              <a:t>Outline</a:t>
            </a:r>
          </a:p>
        </p:txBody>
      </p:sp>
      <p:sp>
        <p:nvSpPr>
          <p:cNvPr id="7170" name="Rectangle 3">
            <a:extLst>
              <a:ext uri="{FF2B5EF4-FFF2-40B4-BE49-F238E27FC236}">
                <a16:creationId xmlns:a16="http://schemas.microsoft.com/office/drawing/2014/main" id="{BE2970C8-8537-47B0-BAC1-E14D29076865}"/>
              </a:ext>
            </a:extLst>
          </p:cNvPr>
          <p:cNvSpPr>
            <a:spLocks noGrp="1" noChangeArrowheads="1"/>
          </p:cNvSpPr>
          <p:nvPr>
            <p:ph type="body" idx="1"/>
          </p:nvPr>
        </p:nvSpPr>
        <p:spPr/>
        <p:txBody>
          <a:bodyPr/>
          <a:lstStyle/>
          <a:p>
            <a:r>
              <a:rPr lang="en-US" altLang="en-US"/>
              <a:t>Overview</a:t>
            </a:r>
          </a:p>
          <a:p>
            <a:r>
              <a:rPr lang="en-US" altLang="en-US"/>
              <a:t>Multicore Programming</a:t>
            </a:r>
          </a:p>
          <a:p>
            <a:r>
              <a:rPr lang="en-US" altLang="en-US"/>
              <a:t>Multithreading Models</a:t>
            </a:r>
          </a:p>
          <a:p>
            <a:r>
              <a:rPr lang="en-US" altLang="en-US"/>
              <a:t>Thread Libraries</a:t>
            </a:r>
          </a:p>
          <a:p>
            <a:r>
              <a:rPr lang="en-US" altLang="en-US"/>
              <a:t>Implicit Threading</a:t>
            </a:r>
          </a:p>
          <a:p>
            <a:r>
              <a:rPr lang="en-US" altLang="en-US"/>
              <a:t>Threading Issues</a:t>
            </a:r>
          </a:p>
          <a:p>
            <a:r>
              <a:rPr lang="en-US" altLang="en-US"/>
              <a:t>Operating System Examples</a:t>
            </a:r>
          </a:p>
          <a:p>
            <a:pPr>
              <a:buFont typeface="Monotype Sorts" pitchFamily="-84" charset="2"/>
              <a:buNone/>
            </a:pPr>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1CD96B60-8A48-434B-B0B3-7D137B28C363}"/>
              </a:ext>
            </a:extLst>
          </p:cNvPr>
          <p:cNvSpPr>
            <a:spLocks noGrp="1" noChangeArrowheads="1"/>
          </p:cNvSpPr>
          <p:nvPr>
            <p:ph type="title"/>
          </p:nvPr>
        </p:nvSpPr>
        <p:spPr>
          <a:xfrm>
            <a:off x="973138" y="138025"/>
            <a:ext cx="7713662" cy="576262"/>
          </a:xfrm>
        </p:spPr>
        <p:txBody>
          <a:bodyPr/>
          <a:lstStyle/>
          <a:p>
            <a:pPr eaLnBrk="1" hangingPunct="1"/>
            <a:r>
              <a:rPr lang="en-US" altLang="en-US" dirty="0"/>
              <a:t>Multilevel Queue</a:t>
            </a:r>
          </a:p>
        </p:txBody>
      </p:sp>
      <p:sp>
        <p:nvSpPr>
          <p:cNvPr id="54274" name="Rectangle 3">
            <a:extLst>
              <a:ext uri="{FF2B5EF4-FFF2-40B4-BE49-F238E27FC236}">
                <a16:creationId xmlns:a16="http://schemas.microsoft.com/office/drawing/2014/main" id="{1C367D1A-7DE2-4C9D-8F9F-8D980F3D95B0}"/>
              </a:ext>
            </a:extLst>
          </p:cNvPr>
          <p:cNvSpPr>
            <a:spLocks noGrp="1" noChangeArrowheads="1"/>
          </p:cNvSpPr>
          <p:nvPr>
            <p:ph type="body" idx="1"/>
          </p:nvPr>
        </p:nvSpPr>
        <p:spPr>
          <a:xfrm>
            <a:off x="811763" y="1068389"/>
            <a:ext cx="7397517" cy="5098731"/>
          </a:xfrm>
        </p:spPr>
        <p:txBody>
          <a:bodyPr/>
          <a:lstStyle/>
          <a:p>
            <a:r>
              <a:rPr lang="en-US" altLang="en-US" dirty="0"/>
              <a:t>The ready queue consists of multiple queues</a:t>
            </a:r>
          </a:p>
          <a:p>
            <a:r>
              <a:rPr lang="en-US" altLang="en-US" dirty="0"/>
              <a:t>Example:  </a:t>
            </a:r>
          </a:p>
          <a:p>
            <a:pPr lvl="1"/>
            <a:r>
              <a:rPr lang="en-US" altLang="en-US" dirty="0"/>
              <a:t>Priority scheduling, where each priority has its separate queue.</a:t>
            </a:r>
          </a:p>
          <a:p>
            <a:pPr lvl="1"/>
            <a:r>
              <a:rPr lang="en-US" altLang="en-US" dirty="0"/>
              <a:t>Schedule the process in the highest-priority queue!</a:t>
            </a:r>
          </a:p>
        </p:txBody>
      </p:sp>
      <p:pic>
        <p:nvPicPr>
          <p:cNvPr id="54275" name="Picture 1">
            <a:extLst>
              <a:ext uri="{FF2B5EF4-FFF2-40B4-BE49-F238E27FC236}">
                <a16:creationId xmlns:a16="http://schemas.microsoft.com/office/drawing/2014/main" id="{B29FEE3D-3750-4508-92A3-9B9E46FECE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42639" y="2772384"/>
            <a:ext cx="2547211" cy="2815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95346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6F1CB462-9D7D-4499-AF00-7FB8FBEF7A03}"/>
              </a:ext>
            </a:extLst>
          </p:cNvPr>
          <p:cNvSpPr>
            <a:spLocks noGrp="1"/>
          </p:cNvSpPr>
          <p:nvPr>
            <p:ph type="title"/>
          </p:nvPr>
        </p:nvSpPr>
        <p:spPr>
          <a:xfrm>
            <a:off x="890429" y="215191"/>
            <a:ext cx="7880350" cy="576262"/>
          </a:xfrm>
        </p:spPr>
        <p:txBody>
          <a:bodyPr/>
          <a:lstStyle/>
          <a:p>
            <a:r>
              <a:rPr lang="en-US" altLang="en-US" dirty="0"/>
              <a:t>Multilevel Queue</a:t>
            </a:r>
          </a:p>
        </p:txBody>
      </p:sp>
      <p:sp>
        <p:nvSpPr>
          <p:cNvPr id="56322" name="Content Placeholder 2">
            <a:extLst>
              <a:ext uri="{FF2B5EF4-FFF2-40B4-BE49-F238E27FC236}">
                <a16:creationId xmlns:a16="http://schemas.microsoft.com/office/drawing/2014/main" id="{0F152084-C4F7-4F98-AC9A-7299EF5D225F}"/>
              </a:ext>
            </a:extLst>
          </p:cNvPr>
          <p:cNvSpPr>
            <a:spLocks noGrp="1"/>
          </p:cNvSpPr>
          <p:nvPr>
            <p:ph idx="1"/>
          </p:nvPr>
        </p:nvSpPr>
        <p:spPr/>
        <p:txBody>
          <a:bodyPr/>
          <a:lstStyle/>
          <a:p>
            <a:r>
              <a:rPr lang="en-US" altLang="en-US"/>
              <a:t>Prioritization based upon process type</a:t>
            </a:r>
          </a:p>
        </p:txBody>
      </p:sp>
      <p:pic>
        <p:nvPicPr>
          <p:cNvPr id="56323" name="Picture 3">
            <a:extLst>
              <a:ext uri="{FF2B5EF4-FFF2-40B4-BE49-F238E27FC236}">
                <a16:creationId xmlns:a16="http://schemas.microsoft.com/office/drawing/2014/main" id="{E45EDF43-47DE-4E7F-B77E-5ED79D91AC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952308"/>
            <a:ext cx="5583238" cy="297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F43CD99-B0BB-4EB6-B798-512BB1BA6A01}"/>
              </a:ext>
            </a:extLst>
          </p:cNvPr>
          <p:cNvSpPr>
            <a:spLocks noGrp="1" noChangeArrowheads="1"/>
          </p:cNvSpPr>
          <p:nvPr>
            <p:ph type="title"/>
          </p:nvPr>
        </p:nvSpPr>
        <p:spPr>
          <a:xfrm>
            <a:off x="660400" y="181838"/>
            <a:ext cx="8026400" cy="576262"/>
          </a:xfrm>
        </p:spPr>
        <p:txBody>
          <a:bodyPr/>
          <a:lstStyle/>
          <a:p>
            <a:pPr eaLnBrk="1" hangingPunct="1"/>
            <a:r>
              <a:rPr lang="en-US" altLang="en-US" dirty="0"/>
              <a:t>Multilevel Feedback Queue</a:t>
            </a:r>
          </a:p>
        </p:txBody>
      </p:sp>
      <p:sp>
        <p:nvSpPr>
          <p:cNvPr id="57346" name="Rectangle 3">
            <a:extLst>
              <a:ext uri="{FF2B5EF4-FFF2-40B4-BE49-F238E27FC236}">
                <a16:creationId xmlns:a16="http://schemas.microsoft.com/office/drawing/2014/main" id="{ABB3FE17-4C94-4A31-A709-AB137253300C}"/>
              </a:ext>
            </a:extLst>
          </p:cNvPr>
          <p:cNvSpPr>
            <a:spLocks noGrp="1" noChangeArrowheads="1"/>
          </p:cNvSpPr>
          <p:nvPr>
            <p:ph type="body" idx="1"/>
          </p:nvPr>
        </p:nvSpPr>
        <p:spPr>
          <a:xfrm>
            <a:off x="830424" y="1144346"/>
            <a:ext cx="7341303" cy="4399927"/>
          </a:xfrm>
        </p:spPr>
        <p:txBody>
          <a:bodyPr/>
          <a:lstStyle/>
          <a:p>
            <a:r>
              <a:rPr lang="en-US" altLang="en-US" dirty="0"/>
              <a:t>A process can move between the various queues.</a:t>
            </a:r>
          </a:p>
          <a:p>
            <a:r>
              <a:rPr lang="en-US" altLang="en-US" dirty="0"/>
              <a:t>Multilevel-feedback-queue scheduler defined by the following parameters:</a:t>
            </a:r>
          </a:p>
          <a:p>
            <a:pPr lvl="1"/>
            <a:r>
              <a:rPr lang="en-US" altLang="en-US" dirty="0"/>
              <a:t>Number of queues</a:t>
            </a:r>
          </a:p>
          <a:p>
            <a:pPr lvl="1"/>
            <a:r>
              <a:rPr lang="en-US" altLang="en-US" dirty="0"/>
              <a:t>Scheduling algorithms for each queue</a:t>
            </a:r>
          </a:p>
          <a:p>
            <a:pPr lvl="1"/>
            <a:r>
              <a:rPr lang="en-US" altLang="en-US" dirty="0"/>
              <a:t>Method used to determine when to upgrade a process</a:t>
            </a:r>
          </a:p>
          <a:p>
            <a:pPr lvl="1"/>
            <a:r>
              <a:rPr lang="en-US" altLang="en-US" dirty="0"/>
              <a:t>Method used to determine when to demote a process</a:t>
            </a:r>
          </a:p>
          <a:p>
            <a:pPr lvl="1"/>
            <a:r>
              <a:rPr lang="en-US" altLang="en-US" dirty="0"/>
              <a:t>Method used to determine which queue a process will enter when that process needs service</a:t>
            </a:r>
          </a:p>
          <a:p>
            <a:r>
              <a:rPr lang="en-US" altLang="en-US" dirty="0"/>
              <a:t>Aging can be implemented using multilevel feedback queue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4CCD566E-DD44-408E-84CD-E9F177C9548D}"/>
              </a:ext>
            </a:extLst>
          </p:cNvPr>
          <p:cNvSpPr>
            <a:spLocks noGrp="1" noChangeArrowheads="1"/>
          </p:cNvSpPr>
          <p:nvPr>
            <p:ph type="title"/>
          </p:nvPr>
        </p:nvSpPr>
        <p:spPr>
          <a:xfrm>
            <a:off x="442453" y="42179"/>
            <a:ext cx="8982034" cy="679450"/>
          </a:xfrm>
        </p:spPr>
        <p:txBody>
          <a:bodyPr/>
          <a:lstStyle/>
          <a:p>
            <a:pPr eaLnBrk="1" hangingPunct="1"/>
            <a:r>
              <a:rPr lang="en-US" altLang="en-US" dirty="0"/>
              <a:t>Example of Multilevel Feedback Queue</a:t>
            </a:r>
          </a:p>
        </p:txBody>
      </p:sp>
      <p:sp>
        <p:nvSpPr>
          <p:cNvPr id="59394" name="Rectangle 3">
            <a:extLst>
              <a:ext uri="{FF2B5EF4-FFF2-40B4-BE49-F238E27FC236}">
                <a16:creationId xmlns:a16="http://schemas.microsoft.com/office/drawing/2014/main" id="{613E5F61-646B-48FF-83DC-0216A8F01A46}"/>
              </a:ext>
            </a:extLst>
          </p:cNvPr>
          <p:cNvSpPr>
            <a:spLocks noGrp="1" noChangeArrowheads="1"/>
          </p:cNvSpPr>
          <p:nvPr>
            <p:ph type="body" idx="1"/>
          </p:nvPr>
        </p:nvSpPr>
        <p:spPr>
          <a:xfrm>
            <a:off x="806449" y="1101013"/>
            <a:ext cx="4742319" cy="4663180"/>
          </a:xfrm>
        </p:spPr>
        <p:txBody>
          <a:bodyPr/>
          <a:lstStyle/>
          <a:p>
            <a:r>
              <a:rPr lang="en-US" altLang="en-US" dirty="0"/>
              <a:t>Three queues: </a:t>
            </a:r>
          </a:p>
          <a:p>
            <a:pPr lvl="1"/>
            <a:r>
              <a:rPr lang="en-US" altLang="en-US" sz="1600" i="1" dirty="0"/>
              <a:t>Q</a:t>
            </a:r>
            <a:r>
              <a:rPr lang="en-US" altLang="en-US" sz="1600" baseline="-25000" dirty="0"/>
              <a:t>0</a:t>
            </a:r>
            <a:r>
              <a:rPr lang="en-US" altLang="en-US" sz="1600" dirty="0"/>
              <a:t> – RR with time quantum 8 milliseconds</a:t>
            </a:r>
          </a:p>
          <a:p>
            <a:pPr lvl="1"/>
            <a:r>
              <a:rPr lang="en-US" altLang="en-US" sz="1600" i="1" dirty="0"/>
              <a:t>Q</a:t>
            </a:r>
            <a:r>
              <a:rPr lang="en-US" altLang="en-US" sz="1600" baseline="-25000" dirty="0"/>
              <a:t>1</a:t>
            </a:r>
            <a:r>
              <a:rPr lang="en-US" altLang="en-US" sz="1600" dirty="0"/>
              <a:t> – RR time quantum 16 milliseconds</a:t>
            </a:r>
          </a:p>
          <a:p>
            <a:pPr lvl="1"/>
            <a:r>
              <a:rPr lang="en-US" altLang="en-US" sz="1600" i="1" dirty="0"/>
              <a:t>Q</a:t>
            </a:r>
            <a:r>
              <a:rPr lang="en-US" altLang="en-US" sz="1600" baseline="-25000" dirty="0"/>
              <a:t>2</a:t>
            </a:r>
            <a:r>
              <a:rPr lang="en-US" altLang="en-US" sz="1600" dirty="0"/>
              <a:t> – FCFS</a:t>
            </a:r>
            <a:endParaRPr lang="en-US" altLang="en-US" sz="1400" dirty="0"/>
          </a:p>
          <a:p>
            <a:r>
              <a:rPr lang="en-US" altLang="en-US" dirty="0"/>
              <a:t>Scheduling</a:t>
            </a:r>
          </a:p>
          <a:p>
            <a:pPr lvl="1"/>
            <a:r>
              <a:rPr lang="en-US" altLang="en-US" sz="1600" dirty="0"/>
              <a:t>A new process enters queue </a:t>
            </a:r>
            <a:r>
              <a:rPr lang="en-US" altLang="en-US" sz="1600" i="1" dirty="0"/>
              <a:t>Q</a:t>
            </a:r>
            <a:r>
              <a:rPr lang="en-US" altLang="en-US" sz="1600" i="1" baseline="-25000" dirty="0"/>
              <a:t>0</a:t>
            </a:r>
            <a:r>
              <a:rPr lang="en-US" altLang="en-US" sz="1600" i="1" dirty="0"/>
              <a:t> </a:t>
            </a:r>
            <a:r>
              <a:rPr lang="en-US" altLang="en-US" sz="1600" dirty="0"/>
              <a:t>which is served</a:t>
            </a:r>
            <a:r>
              <a:rPr lang="en-US" altLang="en-US" sz="1600" i="1" dirty="0"/>
              <a:t> </a:t>
            </a:r>
            <a:r>
              <a:rPr lang="en-US" altLang="en-US" sz="1600" dirty="0"/>
              <a:t>in</a:t>
            </a:r>
            <a:r>
              <a:rPr lang="en-US" altLang="en-US" sz="1600" i="1" dirty="0"/>
              <a:t> </a:t>
            </a:r>
            <a:r>
              <a:rPr lang="en-US" altLang="en-US" sz="1600" dirty="0"/>
              <a:t>RR</a:t>
            </a:r>
          </a:p>
          <a:p>
            <a:pPr lvl="2"/>
            <a:r>
              <a:rPr lang="en-US" altLang="en-US" sz="1400" dirty="0"/>
              <a:t>When it gains CPU, the process receives 8 milliseconds</a:t>
            </a:r>
          </a:p>
          <a:p>
            <a:pPr lvl="2"/>
            <a:r>
              <a:rPr lang="en-US" altLang="en-US" sz="1400" dirty="0"/>
              <a:t>If it does not finish in 8 milliseconds, the process  is moved to queue </a:t>
            </a:r>
            <a:r>
              <a:rPr lang="en-US" altLang="en-US" sz="1400" i="1" dirty="0"/>
              <a:t>Q</a:t>
            </a:r>
            <a:r>
              <a:rPr lang="en-US" altLang="en-US" sz="1400" baseline="-25000" dirty="0"/>
              <a:t>1</a:t>
            </a:r>
            <a:endParaRPr lang="en-US" altLang="en-US" sz="1400" dirty="0"/>
          </a:p>
          <a:p>
            <a:pPr lvl="1"/>
            <a:r>
              <a:rPr lang="en-US" altLang="en-US" sz="1600" dirty="0"/>
              <a:t>At </a:t>
            </a:r>
            <a:r>
              <a:rPr lang="en-US" altLang="en-US" sz="1600" i="1" dirty="0"/>
              <a:t>Q</a:t>
            </a:r>
            <a:r>
              <a:rPr lang="en-US" altLang="en-US" sz="1600" baseline="-25000" dirty="0"/>
              <a:t>1</a:t>
            </a:r>
            <a:r>
              <a:rPr lang="en-US" altLang="en-US" sz="1600" dirty="0"/>
              <a:t> job is again served in RR and receives 16 additional milliseconds</a:t>
            </a:r>
          </a:p>
          <a:p>
            <a:pPr lvl="2"/>
            <a:r>
              <a:rPr lang="en-US" altLang="en-US" sz="1400" dirty="0"/>
              <a:t>If it still does not complete, it is preempted and moved to queue </a:t>
            </a:r>
            <a:r>
              <a:rPr lang="en-US" altLang="en-US" sz="1400" i="1" dirty="0"/>
              <a:t>Q</a:t>
            </a:r>
            <a:r>
              <a:rPr lang="en-US" altLang="en-US" sz="1400" baseline="-25000" dirty="0"/>
              <a:t>2</a:t>
            </a:r>
            <a:endParaRPr lang="en-US" altLang="en-US" sz="1400" dirty="0"/>
          </a:p>
        </p:txBody>
      </p:sp>
      <p:pic>
        <p:nvPicPr>
          <p:cNvPr id="59395" name="Picture 1">
            <a:extLst>
              <a:ext uri="{FF2B5EF4-FFF2-40B4-BE49-F238E27FC236}">
                <a16:creationId xmlns:a16="http://schemas.microsoft.com/office/drawing/2014/main" id="{BE9B9DB7-2D01-4469-B225-66245C9CC0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48769" y="2673752"/>
            <a:ext cx="3344406" cy="203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26471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a:extLst>
              <a:ext uri="{FF2B5EF4-FFF2-40B4-BE49-F238E27FC236}">
                <a16:creationId xmlns:a16="http://schemas.microsoft.com/office/drawing/2014/main" id="{F2E0C1D0-A1A4-4022-95CF-B15DED9ADA75}"/>
              </a:ext>
            </a:extLst>
          </p:cNvPr>
          <p:cNvSpPr>
            <a:spLocks noGrp="1" noChangeArrowheads="1"/>
          </p:cNvSpPr>
          <p:nvPr>
            <p:ph type="ctrTitle"/>
          </p:nvPr>
        </p:nvSpPr>
        <p:spPr/>
        <p:txBody>
          <a:bodyPr/>
          <a:lstStyle/>
          <a:p>
            <a:pPr eaLnBrk="1" hangingPunct="1"/>
            <a:r>
              <a:rPr lang="en-US" altLang="en-US" dirty="0"/>
              <a:t>End of Chapter 5a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a:extLst>
              <a:ext uri="{FF2B5EF4-FFF2-40B4-BE49-F238E27FC236}">
                <a16:creationId xmlns:a16="http://schemas.microsoft.com/office/drawing/2014/main" id="{46D3DE18-7E7E-4C93-8C78-DD142B08CC88}"/>
              </a:ext>
            </a:extLst>
          </p:cNvPr>
          <p:cNvSpPr>
            <a:spLocks noGrp="1" noChangeArrowheads="1"/>
          </p:cNvSpPr>
          <p:nvPr>
            <p:ph type="title"/>
          </p:nvPr>
        </p:nvSpPr>
        <p:spPr>
          <a:xfrm>
            <a:off x="749300" y="228830"/>
            <a:ext cx="8499475" cy="576262"/>
          </a:xfrm>
        </p:spPr>
        <p:txBody>
          <a:bodyPr/>
          <a:lstStyle/>
          <a:p>
            <a:pPr eaLnBrk="1" hangingPunct="1"/>
            <a:r>
              <a:rPr lang="en-US" altLang="en-US" dirty="0"/>
              <a:t>Single and Multithreaded Processes</a:t>
            </a:r>
          </a:p>
        </p:txBody>
      </p:sp>
      <p:pic>
        <p:nvPicPr>
          <p:cNvPr id="12290" name="Picture 1">
            <a:extLst>
              <a:ext uri="{FF2B5EF4-FFF2-40B4-BE49-F238E27FC236}">
                <a16:creationId xmlns:a16="http://schemas.microsoft.com/office/drawing/2014/main" id="{0489C83A-880F-4FB0-8474-2FE1A357C5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9300" y="1282700"/>
            <a:ext cx="7626350" cy="428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a:extLst>
              <a:ext uri="{FF2B5EF4-FFF2-40B4-BE49-F238E27FC236}">
                <a16:creationId xmlns:a16="http://schemas.microsoft.com/office/drawing/2014/main" id="{FE08425D-ED51-450A-B441-45E2EB4CE289}"/>
              </a:ext>
            </a:extLst>
          </p:cNvPr>
          <p:cNvSpPr>
            <a:spLocks noGrp="1"/>
          </p:cNvSpPr>
          <p:nvPr>
            <p:ph type="title"/>
          </p:nvPr>
        </p:nvSpPr>
        <p:spPr>
          <a:xfrm>
            <a:off x="885825" y="168870"/>
            <a:ext cx="8229600" cy="576262"/>
          </a:xfrm>
        </p:spPr>
        <p:txBody>
          <a:bodyPr/>
          <a:lstStyle/>
          <a:p>
            <a:pPr eaLnBrk="1" hangingPunct="1"/>
            <a:r>
              <a:rPr lang="en-US" altLang="en-US" dirty="0"/>
              <a:t>Multithreaded Server Architecture</a:t>
            </a:r>
          </a:p>
        </p:txBody>
      </p:sp>
      <p:pic>
        <p:nvPicPr>
          <p:cNvPr id="14338" name="Picture 1">
            <a:extLst>
              <a:ext uri="{FF2B5EF4-FFF2-40B4-BE49-F238E27FC236}">
                <a16:creationId xmlns:a16="http://schemas.microsoft.com/office/drawing/2014/main" id="{CF5D0D58-5C7A-45B8-AD7F-B5E9EF9199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4200" y="2006600"/>
            <a:ext cx="7966075" cy="284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CB64F3E7-BE56-4BF5-89DF-866E7EA88B71}"/>
              </a:ext>
            </a:extLst>
          </p:cNvPr>
          <p:cNvSpPr>
            <a:spLocks noGrp="1" noChangeArrowheads="1"/>
          </p:cNvSpPr>
          <p:nvPr>
            <p:ph type="title"/>
          </p:nvPr>
        </p:nvSpPr>
        <p:spPr>
          <a:xfrm>
            <a:off x="862013" y="481242"/>
            <a:ext cx="6951662" cy="312738"/>
          </a:xfrm>
        </p:spPr>
        <p:txBody>
          <a:bodyPr/>
          <a:lstStyle/>
          <a:p>
            <a:pPr eaLnBrk="1" hangingPunct="1"/>
            <a:r>
              <a:rPr lang="en-US" altLang="en-US" dirty="0"/>
              <a:t>Benefits</a:t>
            </a:r>
          </a:p>
        </p:txBody>
      </p:sp>
      <p:sp>
        <p:nvSpPr>
          <p:cNvPr id="16386" name="Rectangle 3">
            <a:extLst>
              <a:ext uri="{FF2B5EF4-FFF2-40B4-BE49-F238E27FC236}">
                <a16:creationId xmlns:a16="http://schemas.microsoft.com/office/drawing/2014/main" id="{AEFC87E0-114C-4BFC-8B34-FD5EF6B87DCF}"/>
              </a:ext>
            </a:extLst>
          </p:cNvPr>
          <p:cNvSpPr>
            <a:spLocks noGrp="1" noChangeArrowheads="1"/>
          </p:cNvSpPr>
          <p:nvPr>
            <p:ph type="body" idx="1"/>
          </p:nvPr>
        </p:nvSpPr>
        <p:spPr>
          <a:xfrm>
            <a:off x="806450" y="1233488"/>
            <a:ext cx="7207250" cy="4530725"/>
          </a:xfrm>
        </p:spPr>
        <p:txBody>
          <a:bodyPr/>
          <a:lstStyle/>
          <a:p>
            <a:r>
              <a:rPr lang="en-US" altLang="en-US" b="1" dirty="0"/>
              <a:t>Responsiveness – </a:t>
            </a:r>
            <a:r>
              <a:rPr lang="en-US" altLang="en-US" dirty="0"/>
              <a:t>may allow continued execution if part of process is blocked, especially important for user interfaces</a:t>
            </a:r>
          </a:p>
          <a:p>
            <a:r>
              <a:rPr lang="en-US" altLang="en-US" b="1" dirty="0"/>
              <a:t>Resource Sharing – </a:t>
            </a:r>
            <a:r>
              <a:rPr lang="en-US" altLang="en-US" dirty="0"/>
              <a:t>threads share resources of process, easier than shared memory or message passing</a:t>
            </a:r>
          </a:p>
          <a:p>
            <a:r>
              <a:rPr lang="en-US" altLang="en-US" b="1" dirty="0"/>
              <a:t>Economy – </a:t>
            </a:r>
            <a:r>
              <a:rPr lang="en-US" altLang="en-US" dirty="0"/>
              <a:t>cheaper than process creation, thread switching lower overhead than context switching</a:t>
            </a:r>
          </a:p>
          <a:p>
            <a:r>
              <a:rPr lang="en-US" altLang="en-US" b="1" dirty="0"/>
              <a:t>Scalability – </a:t>
            </a:r>
            <a:r>
              <a:rPr lang="en-US" altLang="en-US" dirty="0"/>
              <a:t>process can take advantage of multicore architectures</a:t>
            </a:r>
            <a:br>
              <a:rPr lang="en-US" altLang="en-US" dirty="0"/>
            </a:br>
            <a:endParaRPr lang="en-US" altLang="en-US" dirty="0"/>
          </a:p>
          <a:p>
            <a:endParaRPr lang="en-US" alt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99AFB161-ED93-4730-90CF-60C15CF17766}"/>
              </a:ext>
            </a:extLst>
          </p:cNvPr>
          <p:cNvSpPr>
            <a:spLocks noGrp="1"/>
          </p:cNvSpPr>
          <p:nvPr>
            <p:ph type="title"/>
          </p:nvPr>
        </p:nvSpPr>
        <p:spPr>
          <a:xfrm>
            <a:off x="676275" y="222215"/>
            <a:ext cx="8229600" cy="576262"/>
          </a:xfrm>
        </p:spPr>
        <p:txBody>
          <a:bodyPr/>
          <a:lstStyle/>
          <a:p>
            <a:pPr eaLnBrk="1" hangingPunct="1"/>
            <a:r>
              <a:rPr lang="en-US" altLang="en-US" dirty="0"/>
              <a:t>Concurrency vs. Parallelism</a:t>
            </a:r>
          </a:p>
        </p:txBody>
      </p:sp>
      <p:sp>
        <p:nvSpPr>
          <p:cNvPr id="20482" name="Rectangle 3">
            <a:extLst>
              <a:ext uri="{FF2B5EF4-FFF2-40B4-BE49-F238E27FC236}">
                <a16:creationId xmlns:a16="http://schemas.microsoft.com/office/drawing/2014/main" id="{D036A6A0-4CE5-4725-A8D1-F915FCFB1B90}"/>
              </a:ext>
            </a:extLst>
          </p:cNvPr>
          <p:cNvSpPr>
            <a:spLocks noGrp="1" noChangeArrowheads="1"/>
          </p:cNvSpPr>
          <p:nvPr/>
        </p:nvSpPr>
        <p:spPr bwMode="auto">
          <a:xfrm>
            <a:off x="802433" y="1163638"/>
            <a:ext cx="7912359"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488950" indent="-488950">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buSzPct val="110000"/>
              <a:buFont typeface="Wingdings" panose="05000000000000000000" pitchFamily="2" charset="2"/>
              <a:buChar char="§"/>
            </a:pPr>
            <a:r>
              <a:rPr lang="en-US" altLang="en-US" b="1" dirty="0"/>
              <a:t>Concurrent execution on single-core system:</a:t>
            </a:r>
          </a:p>
          <a:p>
            <a:endParaRPr lang="en-US" altLang="en-US" b="1" dirty="0"/>
          </a:p>
          <a:p>
            <a:endParaRPr lang="en-US" altLang="en-US" b="1" dirty="0"/>
          </a:p>
          <a:p>
            <a:endParaRPr lang="en-US" altLang="en-US" b="1" dirty="0"/>
          </a:p>
          <a:p>
            <a:pPr>
              <a:buFontTx/>
              <a:buNone/>
            </a:pPr>
            <a:endParaRPr lang="en-US" altLang="en-US" b="1" dirty="0"/>
          </a:p>
          <a:p>
            <a:pPr>
              <a:buSzPct val="110000"/>
              <a:buFont typeface="Wingdings" panose="05000000000000000000" pitchFamily="2" charset="2"/>
              <a:buChar char="§"/>
            </a:pPr>
            <a:r>
              <a:rPr lang="en-US" altLang="en-US" b="1" dirty="0"/>
              <a:t>Parallelism on a multi-core system:</a:t>
            </a:r>
          </a:p>
          <a:p>
            <a:endParaRPr lang="en-US" altLang="en-US" b="1" dirty="0"/>
          </a:p>
        </p:txBody>
      </p:sp>
      <p:pic>
        <p:nvPicPr>
          <p:cNvPr id="20483" name="Picture 1">
            <a:extLst>
              <a:ext uri="{FF2B5EF4-FFF2-40B4-BE49-F238E27FC236}">
                <a16:creationId xmlns:a16="http://schemas.microsoft.com/office/drawing/2014/main" id="{823F49F0-4145-4731-B6A8-7F150BB638B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7413" y="1830388"/>
            <a:ext cx="7799387"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2">
            <a:extLst>
              <a:ext uri="{FF2B5EF4-FFF2-40B4-BE49-F238E27FC236}">
                <a16:creationId xmlns:a16="http://schemas.microsoft.com/office/drawing/2014/main" id="{B2355580-5738-4BF5-8926-EC91E28B045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25675" y="3647589"/>
            <a:ext cx="4692650" cy="162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5DAE641A-82E5-4706-A422-7614EF045674}"/>
              </a:ext>
            </a:extLst>
          </p:cNvPr>
          <p:cNvSpPr>
            <a:spLocks noGrp="1"/>
          </p:cNvSpPr>
          <p:nvPr>
            <p:ph type="title"/>
          </p:nvPr>
        </p:nvSpPr>
        <p:spPr>
          <a:xfrm>
            <a:off x="1012825" y="222868"/>
            <a:ext cx="7673975" cy="576262"/>
          </a:xfrm>
        </p:spPr>
        <p:txBody>
          <a:bodyPr/>
          <a:lstStyle/>
          <a:p>
            <a:pPr eaLnBrk="1" hangingPunct="1"/>
            <a:r>
              <a:rPr lang="en-US" altLang="en-US" dirty="0"/>
              <a:t>Multicore Programming</a:t>
            </a:r>
          </a:p>
        </p:txBody>
      </p:sp>
      <p:sp>
        <p:nvSpPr>
          <p:cNvPr id="18434" name="Content Placeholder 2">
            <a:extLst>
              <a:ext uri="{FF2B5EF4-FFF2-40B4-BE49-F238E27FC236}">
                <a16:creationId xmlns:a16="http://schemas.microsoft.com/office/drawing/2014/main" id="{A7143B20-81F4-4C44-95F8-D8F686F2F4F7}"/>
              </a:ext>
            </a:extLst>
          </p:cNvPr>
          <p:cNvSpPr>
            <a:spLocks noGrp="1"/>
          </p:cNvSpPr>
          <p:nvPr>
            <p:ph idx="1"/>
          </p:nvPr>
        </p:nvSpPr>
        <p:spPr>
          <a:xfrm>
            <a:off x="808002" y="1208088"/>
            <a:ext cx="7723188" cy="4530725"/>
          </a:xfrm>
        </p:spPr>
        <p:txBody>
          <a:bodyPr/>
          <a:lstStyle/>
          <a:p>
            <a:r>
              <a:rPr lang="en-US" altLang="en-US" b="1" dirty="0">
                <a:solidFill>
                  <a:srgbClr val="006699"/>
                </a:solidFill>
                <a:latin typeface="+mj-lt"/>
              </a:rPr>
              <a:t>Multicore</a:t>
            </a:r>
            <a:r>
              <a:rPr lang="en-US" altLang="en-US" dirty="0"/>
              <a:t> or </a:t>
            </a:r>
            <a:r>
              <a:rPr lang="en-US" altLang="en-US" b="1" dirty="0">
                <a:solidFill>
                  <a:srgbClr val="006699"/>
                </a:solidFill>
                <a:latin typeface="+mj-lt"/>
              </a:rPr>
              <a:t>multiprocessor</a:t>
            </a:r>
            <a:r>
              <a:rPr lang="en-US" altLang="en-US" dirty="0"/>
              <a:t> systems putting pressure on programmers, challenges include:</a:t>
            </a:r>
          </a:p>
          <a:p>
            <a:pPr lvl="1"/>
            <a:r>
              <a:rPr lang="en-US" altLang="en-US" b="1" dirty="0"/>
              <a:t>Dividing activities</a:t>
            </a:r>
          </a:p>
          <a:p>
            <a:pPr lvl="1"/>
            <a:r>
              <a:rPr lang="en-US" altLang="en-US" b="1" dirty="0"/>
              <a:t>Balance</a:t>
            </a:r>
          </a:p>
          <a:p>
            <a:pPr lvl="1"/>
            <a:r>
              <a:rPr lang="en-US" altLang="en-US" b="1" dirty="0"/>
              <a:t>Data splitting</a:t>
            </a:r>
          </a:p>
          <a:p>
            <a:pPr lvl="1"/>
            <a:r>
              <a:rPr lang="en-US" altLang="en-US" b="1" dirty="0"/>
              <a:t>Data dependency</a:t>
            </a:r>
          </a:p>
          <a:p>
            <a:pPr lvl="1"/>
            <a:r>
              <a:rPr lang="en-US" altLang="en-US" b="1" dirty="0"/>
              <a:t>Testing and debugging</a:t>
            </a:r>
          </a:p>
          <a:p>
            <a:r>
              <a:rPr lang="en-US" altLang="en-US" b="1" i="1" dirty="0"/>
              <a:t>Parallelism</a:t>
            </a:r>
            <a:r>
              <a:rPr lang="en-US" altLang="en-US" dirty="0"/>
              <a:t> implies a system can perform more than one task simultaneously</a:t>
            </a:r>
          </a:p>
          <a:p>
            <a:r>
              <a:rPr lang="en-US" altLang="en-US" b="1" i="1" dirty="0"/>
              <a:t>Concurrency</a:t>
            </a:r>
            <a:r>
              <a:rPr lang="en-US" altLang="en-US" dirty="0"/>
              <a:t> supports more than one task making progress</a:t>
            </a:r>
          </a:p>
          <a:p>
            <a:pPr lvl="1"/>
            <a:r>
              <a:rPr lang="en-US" altLang="en-US" dirty="0"/>
              <a:t>Single processor / core, scheduler providing concurrency</a:t>
            </a:r>
          </a:p>
          <a:p>
            <a:pPr lvl="1">
              <a:buFont typeface="Monotype Sorts" pitchFamily="-84" charset="2"/>
              <a:buNone/>
            </a:pPr>
            <a:endParaRPr lang="en-US" altLang="en-US" dirty="0"/>
          </a:p>
          <a:p>
            <a:pPr lvl="1">
              <a:buFont typeface="Monotype Sorts" pitchFamily="-84" charset="2"/>
              <a:buNone/>
            </a:pPr>
            <a:endParaRPr lang="en-US" altLang="en-US" dirty="0"/>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10918</TotalTime>
  <Words>2146</Words>
  <Application>Microsoft Office PowerPoint</Application>
  <PresentationFormat>On-screen Show (4:3)</PresentationFormat>
  <Paragraphs>343</Paragraphs>
  <Slides>44</Slides>
  <Notes>40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3" baseType="lpstr">
      <vt:lpstr>Arial</vt:lpstr>
      <vt:lpstr>Helvetica</vt:lpstr>
      <vt:lpstr>Lucida Grande</vt:lpstr>
      <vt:lpstr>Monotype Sorts</vt:lpstr>
      <vt:lpstr>Times New Roman</vt:lpstr>
      <vt:lpstr>Verdana</vt:lpstr>
      <vt:lpstr>Wingdings</vt:lpstr>
      <vt:lpstr>os-8</vt:lpstr>
      <vt:lpstr>Equation</vt:lpstr>
      <vt:lpstr>PowerPoint Presentation</vt:lpstr>
      <vt:lpstr>Përmbajtja</vt:lpstr>
      <vt:lpstr>Topic 3 - Recap</vt:lpstr>
      <vt:lpstr>Outline</vt:lpstr>
      <vt:lpstr>Single and Multithreaded Processes</vt:lpstr>
      <vt:lpstr>Multithreaded Server Architecture</vt:lpstr>
      <vt:lpstr>Benefits</vt:lpstr>
      <vt:lpstr>Concurrency vs. Parallelism</vt:lpstr>
      <vt:lpstr>Multicore Programming</vt:lpstr>
      <vt:lpstr>Multicore Programming</vt:lpstr>
      <vt:lpstr>User Threads and Kernel Threads</vt:lpstr>
      <vt:lpstr>Multithreading Models</vt:lpstr>
      <vt:lpstr>Many-to-One</vt:lpstr>
      <vt:lpstr>One-to-One</vt:lpstr>
      <vt:lpstr>Many-to-Many Model</vt:lpstr>
      <vt:lpstr>Two-level Model</vt:lpstr>
      <vt:lpstr>End of Chapter 4</vt:lpstr>
      <vt:lpstr>Outline</vt:lpstr>
      <vt:lpstr>Basic Concepts</vt:lpstr>
      <vt:lpstr>Histogram of CPU-burst Times</vt:lpstr>
      <vt:lpstr>CPU Scheduler</vt:lpstr>
      <vt:lpstr>Preemptive and Nonpreemptive Scheduling</vt:lpstr>
      <vt:lpstr>Preemptive Scheduling and Race Conditions</vt:lpstr>
      <vt:lpstr>Dispatcher</vt:lpstr>
      <vt:lpstr>Scheduling Criteria</vt:lpstr>
      <vt:lpstr>First- Come, First-Served (FCFS) Scheduling</vt:lpstr>
      <vt:lpstr>FCFS Scheduling (Cont.)</vt:lpstr>
      <vt:lpstr>Shortest-Job-First (SJF) Scheduling</vt:lpstr>
      <vt:lpstr>Example of SJF</vt:lpstr>
      <vt:lpstr>Determining Length of Next CPU Burst</vt:lpstr>
      <vt:lpstr>Shortest Remaining Time First Scheduling</vt:lpstr>
      <vt:lpstr>Example of Shortest-remaining-time-first</vt:lpstr>
      <vt:lpstr>Round Robin (RR)</vt:lpstr>
      <vt:lpstr>Example of RR with Time Quantum = 4</vt:lpstr>
      <vt:lpstr>Time Quantum and Context Switch Time</vt:lpstr>
      <vt:lpstr>Turnaround Time Varies With The Time Quantum</vt:lpstr>
      <vt:lpstr>Priority Scheduling</vt:lpstr>
      <vt:lpstr>Example of Priority Scheduling</vt:lpstr>
      <vt:lpstr>Priority Scheduling w/ Round-Robin</vt:lpstr>
      <vt:lpstr>Multilevel Queue</vt:lpstr>
      <vt:lpstr>Multilevel Queue</vt:lpstr>
      <vt:lpstr>Multilevel Feedback Queue</vt:lpstr>
      <vt:lpstr>Example of Multilevel Feedback Queue</vt:lpstr>
      <vt:lpstr>End of Chapter 5a</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Token LLC</cp:lastModifiedBy>
  <cp:revision>287</cp:revision>
  <cp:lastPrinted>2001-06-14T13:58:17Z</cp:lastPrinted>
  <dcterms:created xsi:type="dcterms:W3CDTF">2011-01-13T23:43:38Z</dcterms:created>
  <dcterms:modified xsi:type="dcterms:W3CDTF">2021-04-16T08:04:55Z</dcterms:modified>
</cp:coreProperties>
</file>