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7"/>
  </p:notesMasterIdLst>
  <p:handoutMasterIdLst>
    <p:handoutMasterId r:id="rId58"/>
  </p:handoutMasterIdLst>
  <p:sldIdLst>
    <p:sldId id="256" r:id="rId2"/>
    <p:sldId id="261" r:id="rId3"/>
    <p:sldId id="332" r:id="rId4"/>
    <p:sldId id="390" r:id="rId5"/>
    <p:sldId id="333" r:id="rId6"/>
    <p:sldId id="420" r:id="rId7"/>
    <p:sldId id="290" r:id="rId8"/>
    <p:sldId id="291" r:id="rId9"/>
    <p:sldId id="293" r:id="rId10"/>
    <p:sldId id="446" r:id="rId11"/>
    <p:sldId id="295" r:id="rId12"/>
    <p:sldId id="294" r:id="rId13"/>
    <p:sldId id="296" r:id="rId14"/>
    <p:sldId id="450" r:id="rId15"/>
    <p:sldId id="297" r:id="rId16"/>
    <p:sldId id="298" r:id="rId17"/>
    <p:sldId id="299" r:id="rId18"/>
    <p:sldId id="300" r:id="rId19"/>
    <p:sldId id="301" r:id="rId20"/>
    <p:sldId id="302" r:id="rId21"/>
    <p:sldId id="370" r:id="rId22"/>
    <p:sldId id="371" r:id="rId23"/>
    <p:sldId id="372" r:id="rId24"/>
    <p:sldId id="303" r:id="rId25"/>
    <p:sldId id="304" r:id="rId26"/>
    <p:sldId id="404" r:id="rId27"/>
    <p:sldId id="488" r:id="rId28"/>
    <p:sldId id="489" r:id="rId29"/>
    <p:sldId id="334" r:id="rId30"/>
    <p:sldId id="335" r:id="rId31"/>
    <p:sldId id="337" r:id="rId32"/>
    <p:sldId id="315" r:id="rId33"/>
    <p:sldId id="491" r:id="rId34"/>
    <p:sldId id="340" r:id="rId35"/>
    <p:sldId id="341" r:id="rId36"/>
    <p:sldId id="342" r:id="rId37"/>
    <p:sldId id="492" r:id="rId38"/>
    <p:sldId id="344" r:id="rId39"/>
    <p:sldId id="345" r:id="rId40"/>
    <p:sldId id="493" r:id="rId41"/>
    <p:sldId id="494" r:id="rId42"/>
    <p:sldId id="350" r:id="rId43"/>
    <p:sldId id="351" r:id="rId44"/>
    <p:sldId id="495" r:id="rId45"/>
    <p:sldId id="496" r:id="rId46"/>
    <p:sldId id="354" r:id="rId47"/>
    <p:sldId id="355" r:id="rId48"/>
    <p:sldId id="356" r:id="rId49"/>
    <p:sldId id="364" r:id="rId50"/>
    <p:sldId id="365" r:id="rId51"/>
    <p:sldId id="366" r:id="rId52"/>
    <p:sldId id="367" r:id="rId53"/>
    <p:sldId id="502" r:id="rId54"/>
    <p:sldId id="374" r:id="rId55"/>
    <p:sldId id="375" r:id="rId56"/>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4082"/>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2" autoAdjust="0"/>
    <p:restoredTop sz="94660"/>
  </p:normalViewPr>
  <p:slideViewPr>
    <p:cSldViewPr snapToGrid="0">
      <p:cViewPr varScale="1">
        <p:scale>
          <a:sx n="78" d="100"/>
          <a:sy n="78" d="100"/>
        </p:scale>
        <p:origin x="1531" y="67"/>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EDF6375D-3224-4DCD-87D9-D43BCD3BEE8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95F65B04-D962-4697-93DA-5A4817936F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94713BEE-C1CE-484C-819E-C7874EAB1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73D603-B8D2-4718-A866-542F17F0E427}"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B58D9914-4AE8-433F-9B79-3F921095428F}"/>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1AF60734-AFF9-4268-9BD1-9AFF6E1D6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132B9CC-18EE-4478-8D12-79FCC5CB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27E375-79F8-453D-B390-C386C8FE8BB0}"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D46E798B-69C3-4350-B87E-8BCD5B93D3E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C55E9DD-8D6A-4B1C-8480-D1203C92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8FA3A32-704A-40C6-89E2-871116108DB6}"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7551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59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C3333D1D-E65D-4B89-8425-6E44461AB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2AD3C6-3796-443F-BEF1-D7BB5126679A}"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0D8270D-05F7-42B0-9BA1-8DD9811B93C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ECF7658-4FEB-4CBF-80D9-CB99F52E4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4AF2CC2-7843-4103-B4FD-A7AAC6D1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24F6B0-400A-4243-88CD-37282AB90F11}"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C1843D4D-D422-4E71-885E-FB6A7F165B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49A406CF-8133-4241-A273-A716941B1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7A3C8EC-B1D6-4E88-BD43-3582AB965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BAD9A3-4FA1-4968-95B7-8DD9DB52AB80}"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0A48504-0C82-4A63-A6BD-6647B10740AD}"/>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AAF36EC-FFD6-4C4B-AA91-C9F49D483B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3" name="Rectangle 4"/>
            <p:cNvSpPr>
              <a:spLocks noChangeArrowheads="1"/>
            </p:cNvSpPr>
            <p:nvPr/>
          </p:nvSpPr>
          <p:spPr bwMode="auto">
            <a:xfrm>
              <a:off x="125"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dirty="0">
                <a:solidFill>
                  <a:srgbClr val="002060"/>
                </a:solidFill>
              </a:endParaRPr>
            </a:p>
          </p:txBody>
        </p:sp>
        <p:sp>
          <p:nvSpPr>
            <p:cNvPr id="4" name="Rectangle 5"/>
            <p:cNvSpPr>
              <a:spLocks noChangeArrowheads="1"/>
            </p:cNvSpPr>
            <p:nvPr/>
          </p:nvSpPr>
          <p:spPr bwMode="auto">
            <a:xfrm>
              <a:off x="1933" y="1865"/>
              <a:ext cx="1808" cy="127"/>
            </a:xfrm>
            <a:prstGeom prst="rect">
              <a:avLst/>
            </a:prstGeom>
            <a:solidFill>
              <a:schemeClr val="accent3">
                <a:lumMod val="50000"/>
              </a:schemeClr>
            </a:solidFill>
            <a:ln w="9525">
              <a:noFill/>
              <a:miter lim="800000"/>
              <a:headEnd/>
              <a:tailEnd/>
            </a:ln>
          </p:spPr>
          <p:txBody>
            <a:bodyPr wrap="none" anchor="ctr"/>
            <a:lstStyle/>
            <a:p>
              <a:pPr>
                <a:defRPr/>
              </a:pPr>
              <a:endParaRPr lang="en-US"/>
            </a:p>
          </p:txBody>
        </p:sp>
        <p:sp>
          <p:nvSpPr>
            <p:cNvPr id="5" name="Rectangle 6"/>
            <p:cNvSpPr>
              <a:spLocks noChangeArrowheads="1"/>
            </p:cNvSpPr>
            <p:nvPr/>
          </p:nvSpPr>
          <p:spPr bwMode="auto">
            <a:xfrm>
              <a:off x="3741"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6" name="Rectangle 2"/>
          <p:cNvSpPr txBox="1">
            <a:spLocks noChangeArrowheads="1"/>
          </p:cNvSpPr>
          <p:nvPr userDrawn="1"/>
        </p:nvSpPr>
        <p:spPr bwMode="auto">
          <a:xfrm>
            <a:off x="685800" y="19304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sq-AL" altLang="en-US" sz="4300" b="1" i="0" noProof="0" dirty="0">
                <a:solidFill>
                  <a:srgbClr val="244082"/>
                </a:solidFill>
                <a:latin typeface="+mj-lt"/>
              </a:rPr>
              <a:t>Sistemet Operative</a:t>
            </a:r>
          </a:p>
        </p:txBody>
      </p:sp>
      <p:pic>
        <p:nvPicPr>
          <p:cNvPr id="7" name="Picture 20"/>
          <p:cNvPicPr>
            <a:picLocks noChangeAspect="1"/>
          </p:cNvPicPr>
          <p:nvPr userDrawn="1"/>
        </p:nvPicPr>
        <p:blipFill>
          <a:blip r:embed="rId2"/>
          <a:stretch>
            <a:fillRect/>
          </a:stretch>
        </p:blipFill>
        <p:spPr bwMode="auto">
          <a:xfrm>
            <a:off x="3853231" y="4386273"/>
            <a:ext cx="1437535" cy="143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1"/>
          <p:cNvSpPr txBox="1">
            <a:spLocks noChangeArrowheads="1"/>
          </p:cNvSpPr>
          <p:nvPr userDrawn="1"/>
        </p:nvSpPr>
        <p:spPr bwMode="auto">
          <a:xfrm>
            <a:off x="2495549" y="6077597"/>
            <a:ext cx="4152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dirty="0">
                <a:solidFill>
                  <a:srgbClr val="002060"/>
                </a:solidFill>
              </a:rPr>
              <a:t>UBT, 2021</a:t>
            </a:r>
            <a:endParaRPr lang="sq-AL" altLang="en-US" dirty="0">
              <a:solidFill>
                <a:srgbClr val="002060"/>
              </a:solidFill>
            </a:endParaRPr>
          </a:p>
        </p:txBody>
      </p:sp>
      <p:sp>
        <p:nvSpPr>
          <p:cNvPr id="9" name="Rectangle 2"/>
          <p:cNvSpPr txBox="1">
            <a:spLocks noChangeArrowheads="1"/>
          </p:cNvSpPr>
          <p:nvPr userDrawn="1"/>
        </p:nvSpPr>
        <p:spPr bwMode="auto">
          <a:xfrm>
            <a:off x="685800" y="3504417"/>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4300" b="1" i="0" noProof="0" dirty="0">
                <a:solidFill>
                  <a:srgbClr val="244082"/>
                </a:solidFill>
                <a:latin typeface="+mj-lt"/>
              </a:rPr>
              <a:t>Operating Systems</a:t>
            </a:r>
            <a:endParaRPr lang="sq-AL" altLang="en-US" sz="4300" b="1" i="0" noProof="0" dirty="0">
              <a:solidFill>
                <a:srgbClr val="244082"/>
              </a:solidFill>
              <a:latin typeface="+mj-lt"/>
            </a:endParaRPr>
          </a:p>
        </p:txBody>
      </p:sp>
    </p:spTree>
    <p:extLst>
      <p:ext uri="{BB962C8B-B14F-4D97-AF65-F5344CB8AC3E}">
        <p14:creationId xmlns:p14="http://schemas.microsoft.com/office/powerpoint/2010/main" val="116815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6902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9800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21532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4283313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3976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67246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710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45346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4082"/>
                </a:solidFill>
              </a:defRPr>
            </a:lvl1pPr>
          </a:lstStyle>
          <a:p>
            <a:r>
              <a:rPr lang="en-US" dirty="0"/>
              <a:t>Click to edit Master title style</a:t>
            </a:r>
          </a:p>
        </p:txBody>
      </p:sp>
      <p:sp>
        <p:nvSpPr>
          <p:cNvPr id="3" name="Content Placeholder 2"/>
          <p:cNvSpPr>
            <a:spLocks noGrp="1"/>
          </p:cNvSpPr>
          <p:nvPr>
            <p:ph idx="1" hasCustomPrompt="1"/>
          </p:nvPr>
        </p:nvSpPr>
        <p:spPr>
          <a:xfrm>
            <a:off x="457200" y="1180730"/>
            <a:ext cx="7781925" cy="4953740"/>
          </a:xfrm>
        </p:spPr>
        <p:txBody>
          <a:bodyPr/>
          <a:lstStyle>
            <a:lvl1pPr>
              <a:defRPr>
                <a:solidFill>
                  <a:srgbClr val="244082"/>
                </a:solidFill>
                <a:latin typeface="Arial" panose="020B0604020202020204" pitchFamily="34" charset="0"/>
                <a:cs typeface="Arial" panose="020B0604020202020204" pitchFamily="34" charset="0"/>
              </a:defRPr>
            </a:lvl1pPr>
            <a:lvl2pPr>
              <a:defRPr>
                <a:solidFill>
                  <a:srgbClr val="244082"/>
                </a:solidFill>
                <a:latin typeface="Arial" panose="020B0604020202020204" pitchFamily="34" charset="0"/>
                <a:cs typeface="Arial" panose="020B0604020202020204" pitchFamily="34" charset="0"/>
              </a:defRPr>
            </a:lvl2pPr>
            <a:lvl3pPr>
              <a:defRPr>
                <a:solidFill>
                  <a:srgbClr val="244082"/>
                </a:solidFill>
                <a:latin typeface="Arial" panose="020B0604020202020204" pitchFamily="34" charset="0"/>
                <a:cs typeface="Arial" panose="020B0604020202020204" pitchFamily="34" charset="0"/>
              </a:defRPr>
            </a:lvl3pPr>
            <a:lvl4pPr>
              <a:defRPr>
                <a:solidFill>
                  <a:srgbClr val="244082"/>
                </a:solidFill>
                <a:latin typeface="Arial" panose="020B0604020202020204" pitchFamily="34" charset="0"/>
                <a:cs typeface="Arial" panose="020B0604020202020204" pitchFamily="34" charset="0"/>
              </a:defRPr>
            </a:lvl4pPr>
            <a:lvl5pPr>
              <a:defRPr>
                <a:solidFill>
                  <a:srgbClr val="244082"/>
                </a:solidFill>
                <a:latin typeface="Arial" panose="020B0604020202020204" pitchFamily="34" charset="0"/>
                <a:cs typeface="Arial" panose="020B0604020202020204" pitchFamily="34" charset="0"/>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457200" y="6356350"/>
            <a:ext cx="1859872" cy="365125"/>
          </a:xfrm>
        </p:spPr>
        <p:txBody>
          <a:bodyPr/>
          <a:lstStyle>
            <a:lvl1pPr algn="l">
              <a:defRPr sz="1200" smtClean="0">
                <a:solidFill>
                  <a:schemeClr val="tx1">
                    <a:tint val="75000"/>
                  </a:schemeClr>
                </a:solidFill>
              </a:defRPr>
            </a:lvl1pPr>
          </a:lstStyle>
          <a:p>
            <a:pPr>
              <a:defRPr/>
            </a:pPr>
            <a:fld id="{FC67EC09-C69E-41E5-A146-3FB7F7D626CC}" type="datetime1">
              <a:rPr lang="en-US" smtClean="0"/>
              <a:t>05/5/2021</a:t>
            </a:fld>
            <a:endParaRPr lang="sq-AL"/>
          </a:p>
        </p:txBody>
      </p:sp>
      <p:sp>
        <p:nvSpPr>
          <p:cNvPr id="5" name="Footer Placeholder 4"/>
          <p:cNvSpPr>
            <a:spLocks noGrp="1"/>
          </p:cNvSpPr>
          <p:nvPr>
            <p:ph type="ftr" sz="quarter" idx="11"/>
          </p:nvPr>
        </p:nvSpPr>
        <p:spPr>
          <a:xfrm>
            <a:off x="2759075" y="6356350"/>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6" name="Slide Number Placeholder 5"/>
          <p:cNvSpPr>
            <a:spLocks noGrp="1"/>
          </p:cNvSpPr>
          <p:nvPr>
            <p:ph type="sldNum" sz="quarter" idx="12"/>
          </p:nvPr>
        </p:nvSpPr>
        <p:spPr>
          <a:xfrm>
            <a:off x="6405563" y="6356350"/>
            <a:ext cx="233894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06287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075954"/>
            <a:ext cx="438785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7450" y="1075954"/>
            <a:ext cx="403860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49"/>
            <a:ext cx="1975282" cy="365125"/>
          </a:xfrm>
        </p:spPr>
        <p:txBody>
          <a:bodyPr/>
          <a:lstStyle>
            <a:lvl1pPr algn="l">
              <a:defRPr sz="1200" smtClean="0">
                <a:solidFill>
                  <a:schemeClr val="tx1">
                    <a:tint val="75000"/>
                  </a:schemeClr>
                </a:solidFill>
              </a:defRPr>
            </a:lvl1pPr>
          </a:lstStyle>
          <a:p>
            <a:pPr>
              <a:defRPr/>
            </a:pPr>
            <a:fld id="{9AECB071-ACDB-4E54-B0F6-1A68B75078EF}" type="datetime1">
              <a:rPr lang="en-US" smtClean="0"/>
              <a:t>05/5/2021</a:t>
            </a:fld>
            <a:endParaRPr lang="sq-AL" dirty="0"/>
          </a:p>
        </p:txBody>
      </p:sp>
      <p:sp>
        <p:nvSpPr>
          <p:cNvPr id="6" name="Footer Placeholder 4"/>
          <p:cNvSpPr>
            <a:spLocks noGrp="1"/>
          </p:cNvSpPr>
          <p:nvPr>
            <p:ph type="ftr" sz="quarter" idx="11"/>
          </p:nvPr>
        </p:nvSpPr>
        <p:spPr>
          <a:xfrm>
            <a:off x="2759075" y="6356349"/>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7" name="Slide Number Placeholder 5"/>
          <p:cNvSpPr>
            <a:spLocks noGrp="1"/>
          </p:cNvSpPr>
          <p:nvPr>
            <p:ph type="sldNum" sz="quarter" idx="12"/>
          </p:nvPr>
        </p:nvSpPr>
        <p:spPr>
          <a:xfrm>
            <a:off x="7202488" y="6356350"/>
            <a:ext cx="183356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20684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62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58552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5305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227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9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5.5.2021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534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7781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title</a:t>
            </a:r>
            <a:r>
              <a:rPr lang="sq-AL" altLang="en-US" noProof="0" dirty="0"/>
              <a:t> </a:t>
            </a:r>
            <a:r>
              <a:rPr lang="sq-AL" altLang="en-US" noProof="0" dirty="0" err="1"/>
              <a:t>style</a:t>
            </a:r>
            <a:endParaRPr lang="sq-AL" altLang="en-US" noProof="0" dirty="0"/>
          </a:p>
        </p:txBody>
      </p:sp>
      <p:sp>
        <p:nvSpPr>
          <p:cNvPr id="1027" name="Rectangle 4"/>
          <p:cNvSpPr>
            <a:spLocks noGrp="1" noChangeArrowheads="1"/>
          </p:cNvSpPr>
          <p:nvPr>
            <p:ph type="body" idx="1"/>
          </p:nvPr>
        </p:nvSpPr>
        <p:spPr bwMode="auto">
          <a:xfrm>
            <a:off x="457200" y="1131888"/>
            <a:ext cx="7781925" cy="50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text</a:t>
            </a:r>
            <a:r>
              <a:rPr lang="sq-AL" altLang="en-US" noProof="0" dirty="0"/>
              <a:t> </a:t>
            </a:r>
            <a:r>
              <a:rPr lang="sq-AL" altLang="en-US" noProof="0" dirty="0" err="1"/>
              <a:t>styles</a:t>
            </a:r>
            <a:endParaRPr lang="sq-AL" altLang="en-US" noProof="0" dirty="0"/>
          </a:p>
          <a:p>
            <a:pPr lvl="1"/>
            <a:r>
              <a:rPr lang="sq-AL" altLang="en-US" noProof="0" dirty="0" err="1"/>
              <a:t>Second</a:t>
            </a:r>
            <a:r>
              <a:rPr lang="sq-AL" altLang="en-US" noProof="0" dirty="0"/>
              <a:t> </a:t>
            </a:r>
            <a:r>
              <a:rPr lang="sq-AL" altLang="en-US" noProof="0" dirty="0" err="1"/>
              <a:t>level</a:t>
            </a:r>
            <a:endParaRPr lang="sq-AL" altLang="en-US" noProof="0" dirty="0"/>
          </a:p>
          <a:p>
            <a:pPr lvl="2"/>
            <a:r>
              <a:rPr lang="sq-AL" altLang="en-US" noProof="0" dirty="0" err="1"/>
              <a:t>Third</a:t>
            </a:r>
            <a:r>
              <a:rPr lang="sq-AL" altLang="en-US" noProof="0" dirty="0"/>
              <a:t> </a:t>
            </a:r>
            <a:r>
              <a:rPr lang="sq-AL" altLang="en-US" noProof="0" dirty="0" err="1"/>
              <a:t>level</a:t>
            </a:r>
            <a:endParaRPr lang="sq-AL" altLang="en-US" noProof="0" dirty="0"/>
          </a:p>
          <a:p>
            <a:pPr lvl="3"/>
            <a:r>
              <a:rPr lang="sq-AL" altLang="en-US" noProof="0" dirty="0" err="1"/>
              <a:t>Fourth</a:t>
            </a:r>
            <a:r>
              <a:rPr lang="sq-AL" altLang="en-US" noProof="0" dirty="0"/>
              <a:t> </a:t>
            </a:r>
            <a:r>
              <a:rPr lang="sq-AL" altLang="en-US" noProof="0" dirty="0" err="1"/>
              <a:t>level</a:t>
            </a:r>
            <a:endParaRPr lang="sq-AL" altLang="en-US" noProof="0" dirty="0"/>
          </a:p>
          <a:p>
            <a:pPr lvl="4"/>
            <a:r>
              <a:rPr lang="sq-AL" altLang="en-US" noProof="0" dirty="0" err="1"/>
              <a:t>Fifth</a:t>
            </a:r>
            <a:r>
              <a:rPr lang="sq-AL" altLang="en-US" noProof="0" dirty="0"/>
              <a:t> </a:t>
            </a:r>
            <a:r>
              <a:rPr lang="sq-AL" altLang="en-US" noProof="0" dirty="0" err="1"/>
              <a:t>level</a:t>
            </a:r>
            <a:endParaRPr lang="sq-AL" altLang="en-US" noProof="0" dirty="0"/>
          </a:p>
        </p:txBody>
      </p:sp>
      <p:sp>
        <p:nvSpPr>
          <p:cNvPr id="1028" name="Rectangle 5"/>
          <p:cNvSpPr>
            <a:spLocks noChangeArrowheads="1"/>
          </p:cNvSpPr>
          <p:nvPr/>
        </p:nvSpPr>
        <p:spPr bwMode="auto">
          <a:xfrm>
            <a:off x="0" y="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29" name="Line 6"/>
          <p:cNvSpPr>
            <a:spLocks noChangeShapeType="1"/>
          </p:cNvSpPr>
          <p:nvPr/>
        </p:nvSpPr>
        <p:spPr bwMode="auto">
          <a:xfrm flipV="1">
            <a:off x="457200" y="854075"/>
            <a:ext cx="7781925" cy="6350"/>
          </a:xfrm>
          <a:prstGeom prst="line">
            <a:avLst/>
          </a:prstGeom>
          <a:noFill/>
          <a:ln w="19050">
            <a:solidFill>
              <a:srgbClr val="244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chemeClr val="bg1">
              <a:lumMod val="75000"/>
            </a:schemeClr>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2" name="Rectangle 8"/>
          <p:cNvSpPr>
            <a:spLocks noChangeArrowheads="1"/>
          </p:cNvSpPr>
          <p:nvPr/>
        </p:nvSpPr>
        <p:spPr bwMode="auto">
          <a:xfrm>
            <a:off x="0" y="457200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pic>
        <p:nvPicPr>
          <p:cNvPr id="1032" name="Picture 12"/>
          <p:cNvPicPr>
            <a:picLocks noChangeAspect="1"/>
          </p:cNvPicPr>
          <p:nvPr userDrawn="1"/>
        </p:nvPicPr>
        <p:blipFill>
          <a:blip r:embed="rId19"/>
          <a:stretch>
            <a:fillRect/>
          </a:stretch>
        </p:blipFill>
        <p:spPr bwMode="auto">
          <a:xfrm>
            <a:off x="8239125" y="35718"/>
            <a:ext cx="7889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Date Placeholder 3"/>
          <p:cNvSpPr>
            <a:spLocks noGrp="1"/>
          </p:cNvSpPr>
          <p:nvPr>
            <p:ph type="dt" sz="half" idx="2"/>
          </p:nvPr>
        </p:nvSpPr>
        <p:spPr>
          <a:xfrm>
            <a:off x="457200" y="6356350"/>
            <a:ext cx="221497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6A6C60EB-116B-4150-959A-20AA0325FF57}" type="datetime1">
              <a:rPr lang="en-US" smtClean="0"/>
              <a:t>05/5/2021</a:t>
            </a:fld>
            <a:endParaRPr lang="sq-AL"/>
          </a:p>
        </p:txBody>
      </p:sp>
      <p:sp>
        <p:nvSpPr>
          <p:cNvPr id="15" name="Footer Placeholder 4"/>
          <p:cNvSpPr>
            <a:spLocks noGrp="1"/>
          </p:cNvSpPr>
          <p:nvPr>
            <p:ph type="ftr" sz="quarter" idx="3"/>
          </p:nvPr>
        </p:nvSpPr>
        <p:spPr>
          <a:xfrm>
            <a:off x="3119437" y="6356350"/>
            <a:ext cx="29051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err="1"/>
              <a:t>Sisteme</a:t>
            </a:r>
            <a:r>
              <a:rPr lang="en-US" dirty="0"/>
              <a:t> Operative</a:t>
            </a:r>
            <a:endParaRPr lang="sq-AL" dirty="0"/>
          </a:p>
        </p:txBody>
      </p:sp>
      <p:sp>
        <p:nvSpPr>
          <p:cNvPr id="16" name="Slide Number Placeholder 5"/>
          <p:cNvSpPr>
            <a:spLocks noGrp="1"/>
          </p:cNvSpPr>
          <p:nvPr>
            <p:ph type="sldNum" sz="quarter" idx="4"/>
          </p:nvPr>
        </p:nvSpPr>
        <p:spPr>
          <a:xfrm>
            <a:off x="6428559" y="6356349"/>
            <a:ext cx="2449112"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F146F42-DC5F-4893-ABED-FF58ABDBC945}" type="slidenum">
              <a:rPr lang="sq-AL"/>
              <a:pPr>
                <a:defRPr/>
              </a:pPr>
              <a:t>‹#›</a:t>
            </a:fld>
            <a:endParaRPr lang="sq-AL" dirty="0"/>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hf hdr="0"/>
  <p:txStyles>
    <p:titleStyle>
      <a:lvl1pPr algn="l" rtl="0" eaLnBrk="0" fontAlgn="base" hangingPunct="0">
        <a:spcBef>
          <a:spcPct val="0"/>
        </a:spcBef>
        <a:spcAft>
          <a:spcPct val="0"/>
        </a:spcAft>
        <a:defRPr sz="3200" b="1">
          <a:solidFill>
            <a:srgbClr val="244082"/>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002060"/>
        </a:buClr>
        <a:buSzPct val="90000"/>
        <a:buFont typeface="Wingdings" panose="05000000000000000000" pitchFamily="2" charset="2"/>
        <a:buChar char="Ø"/>
        <a:defRPr kumimoji="1">
          <a:solidFill>
            <a:srgbClr val="244082"/>
          </a:solidFill>
          <a:latin typeface="+mj-lt"/>
          <a:ea typeface="MS PGothic" pitchFamily="34" charset="-128"/>
          <a:cs typeface="ＭＳ Ｐゴシック" charset="-128"/>
        </a:defRPr>
      </a:lvl1pPr>
      <a:lvl2pPr marL="742950" indent="-285750" algn="l" rtl="0" eaLnBrk="0" fontAlgn="base" hangingPunct="0">
        <a:spcBef>
          <a:spcPct val="35000"/>
        </a:spcBef>
        <a:spcAft>
          <a:spcPct val="0"/>
        </a:spcAft>
        <a:buClr>
          <a:srgbClr val="002060"/>
        </a:buClr>
        <a:buSzPct val="80000"/>
        <a:buFont typeface="Wingdings" panose="05000000000000000000" pitchFamily="2" charset="2"/>
        <a:buChar char="q"/>
        <a:defRPr kumimoji="1">
          <a:solidFill>
            <a:srgbClr val="244082"/>
          </a:solidFill>
          <a:latin typeface="+mj-lt"/>
          <a:ea typeface="MS PGothic" pitchFamily="34" charset="-128"/>
        </a:defRPr>
      </a:lvl2pPr>
      <a:lvl3pPr marL="10858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3pPr>
      <a:lvl4pPr marL="14287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4pPr>
      <a:lvl5pPr marL="17716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30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Sinkronizimi</a:t>
            </a:r>
            <a:r>
              <a:rPr lang="en-US" dirty="0"/>
              <a:t> </a:t>
            </a:r>
            <a:r>
              <a:rPr lang="en-US" dirty="0" err="1"/>
              <a:t>Harduerik</a:t>
            </a:r>
            <a:endParaRPr lang="sq-AL" dirty="0"/>
          </a:p>
        </p:txBody>
      </p:sp>
      <p:sp>
        <p:nvSpPr>
          <p:cNvPr id="3" name="Content Placeholder 2"/>
          <p:cNvSpPr>
            <a:spLocks noGrp="1"/>
          </p:cNvSpPr>
          <p:nvPr>
            <p:ph idx="1"/>
          </p:nvPr>
        </p:nvSpPr>
        <p:spPr/>
        <p:txBody>
          <a:bodyPr/>
          <a:lstStyle/>
          <a:p>
            <a:r>
              <a:rPr lang="sq-AL" dirty="0"/>
              <a:t>Te gjitha </a:t>
            </a:r>
            <a:r>
              <a:rPr lang="sq-AL" dirty="0" err="1"/>
              <a:t>sinkronizimet</a:t>
            </a:r>
            <a:r>
              <a:rPr lang="sq-AL" dirty="0"/>
              <a:t> janë te bazuara ne </a:t>
            </a:r>
            <a:r>
              <a:rPr lang="sq-AL" dirty="0" err="1"/>
              <a:t>LOCK’s</a:t>
            </a:r>
            <a:endParaRPr lang="sq-AL" dirty="0"/>
          </a:p>
          <a:p>
            <a:r>
              <a:rPr lang="sq-AL" dirty="0"/>
              <a:t>Sistemet me një Procesor Ndërprerja e sinjaleve kontrolluese (</a:t>
            </a:r>
            <a:r>
              <a:rPr lang="sq-AL" dirty="0" err="1"/>
              <a:t>Interrrupts</a:t>
            </a:r>
            <a:r>
              <a:rPr lang="sq-AL" dirty="0"/>
              <a:t>) </a:t>
            </a:r>
          </a:p>
          <a:p>
            <a:pPr lvl="1"/>
            <a:r>
              <a:rPr lang="sq-AL" dirty="0"/>
              <a:t>Shume e thjeshte, por mund te shkaktoje probleme</a:t>
            </a:r>
          </a:p>
          <a:p>
            <a:pPr lvl="1"/>
            <a:r>
              <a:rPr lang="sq-AL" dirty="0"/>
              <a:t>Nëse </a:t>
            </a:r>
            <a:r>
              <a:rPr lang="sq-AL" dirty="0" err="1"/>
              <a:t>nderprehen</a:t>
            </a:r>
            <a:r>
              <a:rPr lang="sq-AL" dirty="0"/>
              <a:t> sinjalet kontrolluese gjate qasjes ne zonën kritike, koha e sistemit nuk operon</a:t>
            </a:r>
          </a:p>
          <a:p>
            <a:pPr lvl="1"/>
            <a:r>
              <a:rPr lang="sq-AL" dirty="0"/>
              <a:t>Gjate kësaj kohe po ashtu nuk është e mundur te ndjekja e gjurmëve te një procesi për shkak se koha e sinjaleve kontrolluese nuk funksionon</a:t>
            </a:r>
          </a:p>
          <a:p>
            <a:pPr lvl="1"/>
            <a:r>
              <a:rPr lang="sq-AL" dirty="0"/>
              <a:t>Nëse sistemi ndërpritet te punon si duhet atëherë as proceset qe përfundojnë ekzekutimet nuk do t’ia kthejnë kontrollin sistemit</a:t>
            </a:r>
          </a:p>
          <a:p>
            <a:pPr marL="457200" lvl="1" indent="0">
              <a:buNone/>
            </a:pPr>
            <a:endParaRPr lang="en-US"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281791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Sinkronizimi</a:t>
            </a:r>
            <a:r>
              <a:rPr lang="en-US" dirty="0"/>
              <a:t> </a:t>
            </a:r>
            <a:r>
              <a:rPr lang="en-US" dirty="0" err="1"/>
              <a:t>Harduerik</a:t>
            </a:r>
            <a:endParaRPr lang="sq-AL" dirty="0"/>
          </a:p>
        </p:txBody>
      </p:sp>
      <p:sp>
        <p:nvSpPr>
          <p:cNvPr id="3" name="Content Placeholder 2"/>
          <p:cNvSpPr>
            <a:spLocks noGrp="1"/>
          </p:cNvSpPr>
          <p:nvPr>
            <p:ph idx="1"/>
          </p:nvPr>
        </p:nvSpPr>
        <p:spPr/>
        <p:txBody>
          <a:bodyPr/>
          <a:lstStyle/>
          <a:p>
            <a:r>
              <a:rPr lang="sq-AL" dirty="0"/>
              <a:t>Sistemet moderne me shume procesor ofrojnë instruksione harduerike shumë te vogla – </a:t>
            </a:r>
            <a:r>
              <a:rPr lang="sq-AL" dirty="0" err="1"/>
              <a:t>Atomic</a:t>
            </a:r>
            <a:endParaRPr lang="sq-AL" dirty="0"/>
          </a:p>
          <a:p>
            <a:pPr lvl="1"/>
            <a:r>
              <a:rPr lang="sq-AL" dirty="0" err="1"/>
              <a:t>Atomic</a:t>
            </a:r>
            <a:r>
              <a:rPr lang="sq-AL" dirty="0"/>
              <a:t> – </a:t>
            </a:r>
            <a:r>
              <a:rPr lang="sq-AL" dirty="0" err="1"/>
              <a:t>non-interruptible</a:t>
            </a:r>
            <a:r>
              <a:rPr lang="sq-AL" dirty="0"/>
              <a:t> </a:t>
            </a:r>
          </a:p>
          <a:p>
            <a:pPr>
              <a:lnSpc>
                <a:spcPct val="90000"/>
              </a:lnSpc>
              <a:tabLst>
                <a:tab pos="739775" algn="l"/>
                <a:tab pos="1020763" algn="l"/>
                <a:tab pos="1257300" algn="l"/>
              </a:tabLst>
            </a:pPr>
            <a:r>
              <a:rPr lang="sq-AL" altLang="en-US" dirty="0"/>
              <a:t>Test </a:t>
            </a:r>
            <a:r>
              <a:rPr lang="sq-AL" altLang="en-US" dirty="0" err="1"/>
              <a:t>and</a:t>
            </a:r>
            <a:r>
              <a:rPr lang="sq-AL" altLang="en-US" dirty="0"/>
              <a:t> Set (Kontrollo dhe Vendos</a:t>
            </a:r>
            <a:r>
              <a:rPr lang="en-US" altLang="en-US" dirty="0"/>
              <a:t>)</a:t>
            </a:r>
            <a:endParaRPr lang="sq-AL" altLang="en-US" dirty="0"/>
          </a:p>
          <a:p>
            <a:pPr>
              <a:lnSpc>
                <a:spcPct val="90000"/>
              </a:lnSpc>
              <a:tabLst>
                <a:tab pos="739775" algn="l"/>
                <a:tab pos="1020763" algn="l"/>
                <a:tab pos="1257300" algn="l"/>
              </a:tabLst>
            </a:pPr>
            <a:r>
              <a:rPr lang="sq-AL" altLang="en-US" dirty="0" err="1"/>
              <a:t>Compare</a:t>
            </a:r>
            <a:r>
              <a:rPr lang="sq-AL" altLang="en-US" dirty="0"/>
              <a:t> </a:t>
            </a:r>
            <a:r>
              <a:rPr lang="sq-AL" altLang="en-US" dirty="0" err="1"/>
              <a:t>and</a:t>
            </a:r>
            <a:r>
              <a:rPr lang="sq-AL" altLang="en-US" dirty="0"/>
              <a:t> </a:t>
            </a:r>
            <a:r>
              <a:rPr lang="sq-AL" altLang="en-US" dirty="0" err="1"/>
              <a:t>Swap</a:t>
            </a:r>
            <a:r>
              <a:rPr lang="sq-AL" altLang="en-US" dirty="0"/>
              <a:t> (Krahaso dhe Shkëmbe)</a:t>
            </a:r>
          </a:p>
          <a:p>
            <a:pPr lvl="1"/>
            <a:r>
              <a:rPr lang="sq-AL" dirty="0"/>
              <a:t>Është një instruksion i pa zbërthyer qe përdoret ne </a:t>
            </a:r>
            <a:r>
              <a:rPr lang="sq-AL" dirty="0" err="1"/>
              <a:t>multi-threding</a:t>
            </a:r>
            <a:r>
              <a:rPr lang="sq-AL" dirty="0"/>
              <a:t> për te mundësuar sinkronizimin dhe përjashtimin reciprok</a:t>
            </a:r>
          </a:p>
          <a:p>
            <a:pPr lvl="1"/>
            <a:r>
              <a:rPr lang="sq-AL" dirty="0"/>
              <a:t>Realizon përjashtimin reciprok për çfarëdo strukture te </a:t>
            </a:r>
            <a:r>
              <a:rPr lang="sq-AL" dirty="0" err="1"/>
              <a:t>te</a:t>
            </a:r>
            <a:r>
              <a:rPr lang="sq-AL" dirty="0"/>
              <a:t> dhënave duke e krijuar një liste ne te cilën çdo </a:t>
            </a:r>
            <a:r>
              <a:rPr lang="en-US" dirty="0" err="1"/>
              <a:t>proces</a:t>
            </a:r>
            <a:r>
              <a:rPr lang="sq-AL" dirty="0"/>
              <a:t> paraqet preference për operacionet qe </a:t>
            </a:r>
            <a:r>
              <a:rPr lang="en-US" dirty="0" err="1"/>
              <a:t>duan</a:t>
            </a:r>
            <a:r>
              <a:rPr lang="sq-AL" dirty="0"/>
              <a:t> t’i ekzekutojnë</a:t>
            </a:r>
          </a:p>
          <a:p>
            <a:pPr lvl="1"/>
            <a:r>
              <a:rPr lang="sq-AL" dirty="0"/>
              <a:t>Krahason përmbajtjen e lokacionit te memories me një vlere specifike dhe vetëm nëse ato shifra qe krahasohen përputhen do te lejohet modifikimi i përmbajtjes se lokacionit te memories ne një vlere tjetër te re. Këtu pra është ajo se ku fillon te aplikohet shkëmbimi.</a:t>
            </a:r>
          </a:p>
          <a:p>
            <a:pPr>
              <a:lnSpc>
                <a:spcPct val="90000"/>
              </a:lnSpc>
              <a:buFont typeface="Monotype Sorts" pitchFamily="-84" charset="2"/>
              <a:buNone/>
              <a:tabLst>
                <a:tab pos="739775" algn="l"/>
                <a:tab pos="1020763" algn="l"/>
                <a:tab pos="1257300" algn="l"/>
              </a:tabLst>
            </a:pPr>
            <a:endParaRPr lang="en-US"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48130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a:t>
            </a:r>
            <a:endParaRPr lang="sq-AL" dirty="0"/>
          </a:p>
        </p:txBody>
      </p:sp>
      <p:sp>
        <p:nvSpPr>
          <p:cNvPr id="3" name="Content Placeholder 2"/>
          <p:cNvSpPr>
            <a:spLocks noGrp="1"/>
          </p:cNvSpPr>
          <p:nvPr>
            <p:ph idx="1"/>
          </p:nvPr>
        </p:nvSpPr>
        <p:spPr/>
        <p:txBody>
          <a:bodyPr/>
          <a:lstStyle/>
          <a:p>
            <a:r>
              <a:rPr lang="sq-AL" dirty="0"/>
              <a:t>Ne sistemet </a:t>
            </a:r>
            <a:r>
              <a:rPr lang="sq-AL" dirty="0" err="1"/>
              <a:t>konkuruese</a:t>
            </a:r>
            <a:r>
              <a:rPr lang="sq-AL" dirty="0"/>
              <a:t>, </a:t>
            </a:r>
            <a:r>
              <a:rPr lang="sq-AL" dirty="0" err="1"/>
              <a:t>perjashtimi</a:t>
            </a:r>
            <a:r>
              <a:rPr lang="sq-AL" dirty="0"/>
              <a:t> reciprok, apo </a:t>
            </a:r>
            <a:r>
              <a:rPr lang="sq-AL" dirty="0" err="1"/>
              <a:t>siq</a:t>
            </a:r>
            <a:r>
              <a:rPr lang="sq-AL" dirty="0"/>
              <a:t> njihet edhe si ‘</a:t>
            </a:r>
            <a:r>
              <a:rPr lang="sq-AL" dirty="0" err="1"/>
              <a:t>Mutex</a:t>
            </a:r>
            <a:r>
              <a:rPr lang="sq-AL" dirty="0"/>
              <a:t>’, qe </a:t>
            </a:r>
            <a:r>
              <a:rPr lang="sq-AL" dirty="0" err="1"/>
              <a:t>eshte</a:t>
            </a:r>
            <a:r>
              <a:rPr lang="sq-AL" dirty="0"/>
              <a:t> </a:t>
            </a:r>
            <a:r>
              <a:rPr lang="sq-AL" dirty="0" err="1"/>
              <a:t>nje</a:t>
            </a:r>
            <a:r>
              <a:rPr lang="sq-AL" dirty="0"/>
              <a:t> lloj kodi apo program (program </a:t>
            </a:r>
            <a:r>
              <a:rPr lang="sq-AL" dirty="0" err="1"/>
              <a:t>object</a:t>
            </a:r>
            <a:r>
              <a:rPr lang="sq-AL" dirty="0"/>
              <a:t>) qe u </a:t>
            </a:r>
            <a:r>
              <a:rPr lang="sq-AL" dirty="0" err="1"/>
              <a:t>mundeson</a:t>
            </a:r>
            <a:r>
              <a:rPr lang="sq-AL" dirty="0"/>
              <a:t> shume </a:t>
            </a:r>
            <a:r>
              <a:rPr lang="sq-AL" dirty="0" err="1"/>
              <a:t>thredeve</a:t>
            </a:r>
            <a:r>
              <a:rPr lang="sq-AL" dirty="0"/>
              <a:t> qasje ne burime te </a:t>
            </a:r>
            <a:r>
              <a:rPr lang="sq-AL" dirty="0" err="1"/>
              <a:t>perbashketa</a:t>
            </a:r>
            <a:r>
              <a:rPr lang="sq-AL" dirty="0"/>
              <a:t>, por jo kohe te </a:t>
            </a:r>
            <a:r>
              <a:rPr lang="sq-AL" dirty="0" err="1"/>
              <a:t>njejte</a:t>
            </a:r>
            <a:r>
              <a:rPr lang="sq-AL" dirty="0"/>
              <a:t>.</a:t>
            </a:r>
            <a:endParaRPr lang="en-US" dirty="0"/>
          </a:p>
          <a:p>
            <a:r>
              <a:rPr lang="sq-AL" dirty="0"/>
              <a:t>Kur </a:t>
            </a:r>
            <a:r>
              <a:rPr lang="sq-AL" dirty="0" err="1"/>
              <a:t>nje</a:t>
            </a:r>
            <a:r>
              <a:rPr lang="sq-AL" dirty="0"/>
              <a:t> program fillon se ekzekutuari, krijohet </a:t>
            </a:r>
            <a:r>
              <a:rPr lang="sq-AL" dirty="0" err="1"/>
              <a:t>nje</a:t>
            </a:r>
            <a:r>
              <a:rPr lang="sq-AL" dirty="0"/>
              <a:t> kod (</a:t>
            </a:r>
            <a:r>
              <a:rPr lang="sq-AL" dirty="0" err="1"/>
              <a:t>mutex</a:t>
            </a:r>
            <a:r>
              <a:rPr lang="sq-AL" dirty="0"/>
              <a:t>) qe i lejon qasje </a:t>
            </a:r>
            <a:r>
              <a:rPr lang="sq-AL" dirty="0" err="1"/>
              <a:t>ketij</a:t>
            </a:r>
            <a:r>
              <a:rPr lang="sq-AL" dirty="0"/>
              <a:t> programi ne burime te </a:t>
            </a:r>
            <a:r>
              <a:rPr lang="sq-AL" dirty="0" err="1"/>
              <a:t>perbashketa</a:t>
            </a:r>
            <a:r>
              <a:rPr lang="sq-AL" dirty="0"/>
              <a:t> dhe i cili kod ka </a:t>
            </a:r>
            <a:r>
              <a:rPr lang="sq-AL" dirty="0" err="1"/>
              <a:t>nje</a:t>
            </a:r>
            <a:r>
              <a:rPr lang="sq-AL" dirty="0"/>
              <a:t> </a:t>
            </a:r>
            <a:r>
              <a:rPr lang="sq-AL" dirty="0" err="1"/>
              <a:t>emer</a:t>
            </a:r>
            <a:r>
              <a:rPr lang="sq-AL" dirty="0"/>
              <a:t> unik. </a:t>
            </a:r>
            <a:endParaRPr lang="en-US" dirty="0"/>
          </a:p>
          <a:p>
            <a:r>
              <a:rPr lang="sq-AL" dirty="0"/>
              <a:t>Pas </a:t>
            </a:r>
            <a:r>
              <a:rPr lang="sq-AL" dirty="0" err="1"/>
              <a:t>ketij</a:t>
            </a:r>
            <a:r>
              <a:rPr lang="sq-AL" dirty="0"/>
              <a:t> hapi, cilido </a:t>
            </a:r>
            <a:r>
              <a:rPr lang="sq-AL" dirty="0" err="1"/>
              <a:t>thred</a:t>
            </a:r>
            <a:r>
              <a:rPr lang="sq-AL" dirty="0"/>
              <a:t> qe </a:t>
            </a:r>
            <a:r>
              <a:rPr lang="sq-AL" dirty="0" err="1"/>
              <a:t>kerkon</a:t>
            </a:r>
            <a:r>
              <a:rPr lang="sq-AL" dirty="0"/>
              <a:t> qasje ne </a:t>
            </a:r>
            <a:r>
              <a:rPr lang="sq-AL" dirty="0" err="1"/>
              <a:t>keto</a:t>
            </a:r>
            <a:r>
              <a:rPr lang="sq-AL" dirty="0"/>
              <a:t> burime duhet te bllokoje kodin ‘</a:t>
            </a:r>
            <a:r>
              <a:rPr lang="sq-AL" dirty="0" err="1"/>
              <a:t>mutex</a:t>
            </a:r>
            <a:r>
              <a:rPr lang="sq-AL" dirty="0"/>
              <a:t>’ prej </a:t>
            </a:r>
            <a:r>
              <a:rPr lang="sq-AL" dirty="0" err="1"/>
              <a:t>thredeve</a:t>
            </a:r>
            <a:r>
              <a:rPr lang="sq-AL" dirty="0"/>
              <a:t> tjera deri sa vazhdon te </a:t>
            </a:r>
            <a:r>
              <a:rPr lang="sq-AL" dirty="0" err="1"/>
              <a:t>kete</a:t>
            </a:r>
            <a:r>
              <a:rPr lang="sq-AL" dirty="0"/>
              <a:t> qasje ne burime te </a:t>
            </a:r>
            <a:r>
              <a:rPr lang="sq-AL" dirty="0" err="1"/>
              <a:t>perbashketa</a:t>
            </a:r>
            <a:r>
              <a:rPr lang="sq-AL" dirty="0"/>
              <a:t>. Ky kod (</a:t>
            </a:r>
            <a:r>
              <a:rPr lang="sq-AL" dirty="0" err="1"/>
              <a:t>mutex</a:t>
            </a:r>
            <a:r>
              <a:rPr lang="sq-AL" dirty="0"/>
              <a:t>) lirohet ose zhbllokohet sapo te </a:t>
            </a:r>
            <a:r>
              <a:rPr lang="sq-AL" dirty="0" err="1"/>
              <a:t>perfundoje</a:t>
            </a:r>
            <a:r>
              <a:rPr lang="sq-AL" dirty="0"/>
              <a:t> ekzekutimi.</a:t>
            </a:r>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340269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Two operations:</a:t>
            </a:r>
          </a:p>
          <a:p>
            <a:pPr lvl="1">
              <a:lnSpc>
                <a:spcPct val="90000"/>
              </a:lnSpc>
            </a:pP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sz="2000" b="1" dirty="0">
                <a:latin typeface="Courier New" panose="02070309020205020404" pitchFamily="49" charset="0"/>
              </a:rPr>
              <a:t>release()</a:t>
            </a:r>
            <a:r>
              <a:rPr lang="en-US" altLang="en-US" sz="2000" dirty="0"/>
              <a:t> a</a:t>
            </a:r>
            <a:r>
              <a:rPr lang="en-US" altLang="en-US" dirty="0"/>
              <a:t> lock</a:t>
            </a:r>
          </a:p>
          <a:p>
            <a:pPr>
              <a:lnSpc>
                <a:spcPct val="90000"/>
              </a:lnSpc>
            </a:pPr>
            <a:r>
              <a:rPr lang="en-US" altLang="en-US" dirty="0"/>
              <a:t>The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dirty="0"/>
              <a:t>are executed  atomically</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a:t>
            </a:r>
            <a:r>
              <a:rPr lang="en-US" altLang="en-US" b="1" dirty="0">
                <a:solidFill>
                  <a:srgbClr val="3366FF"/>
                </a:solidFill>
              </a:rPr>
              <a:t> </a:t>
            </a:r>
            <a:r>
              <a:rPr lang="en-US" altLang="en-US" b="1" dirty="0">
                <a:solidFill>
                  <a:srgbClr val="006699"/>
                </a:solidFill>
                <a:latin typeface="+mj-lt"/>
              </a:rPr>
              <a:t>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Semaforet</a:t>
            </a:r>
            <a:endParaRPr lang="sq-AL" dirty="0"/>
          </a:p>
        </p:txBody>
      </p:sp>
      <p:sp>
        <p:nvSpPr>
          <p:cNvPr id="3" name="Content Placeholder 2"/>
          <p:cNvSpPr>
            <a:spLocks noGrp="1"/>
          </p:cNvSpPr>
          <p:nvPr>
            <p:ph idx="1"/>
          </p:nvPr>
        </p:nvSpPr>
        <p:spPr/>
        <p:txBody>
          <a:bodyPr/>
          <a:lstStyle/>
          <a:p>
            <a:r>
              <a:rPr lang="sq-AL" dirty="0"/>
              <a:t>Semafori ne sistemet </a:t>
            </a:r>
            <a:r>
              <a:rPr lang="sq-AL" dirty="0" err="1"/>
              <a:t>konkuruese</a:t>
            </a:r>
            <a:r>
              <a:rPr lang="sq-AL" dirty="0"/>
              <a:t> dhe qe </a:t>
            </a:r>
            <a:r>
              <a:rPr lang="sq-AL" dirty="0" err="1"/>
              <a:t>nganjehere</a:t>
            </a:r>
            <a:r>
              <a:rPr lang="sq-AL" dirty="0"/>
              <a:t> njihet edhe si </a:t>
            </a:r>
            <a:r>
              <a:rPr lang="sq-AL" dirty="0" err="1"/>
              <a:t>qeles</a:t>
            </a:r>
            <a:r>
              <a:rPr lang="sq-AL" dirty="0"/>
              <a:t>/Token semafori </a:t>
            </a:r>
            <a:r>
              <a:rPr lang="sq-AL" dirty="0" err="1"/>
              <a:t>eshte</a:t>
            </a:r>
            <a:r>
              <a:rPr lang="sq-AL" dirty="0"/>
              <a:t> </a:t>
            </a:r>
            <a:r>
              <a:rPr lang="sq-AL" dirty="0" err="1"/>
              <a:t>nje</a:t>
            </a:r>
            <a:r>
              <a:rPr lang="sq-AL" dirty="0"/>
              <a:t> </a:t>
            </a:r>
            <a:r>
              <a:rPr lang="sq-AL" dirty="0" err="1"/>
              <a:t>concept</a:t>
            </a:r>
            <a:r>
              <a:rPr lang="sq-AL" dirty="0"/>
              <a:t> programimi qe </a:t>
            </a:r>
            <a:r>
              <a:rPr lang="sq-AL" dirty="0" err="1"/>
              <a:t>perdoret</a:t>
            </a:r>
            <a:r>
              <a:rPr lang="sq-AL" dirty="0"/>
              <a:t> shpesh </a:t>
            </a:r>
            <a:r>
              <a:rPr lang="sq-AL" dirty="0" err="1"/>
              <a:t>per</a:t>
            </a:r>
            <a:r>
              <a:rPr lang="sq-AL" dirty="0"/>
              <a:t> te zgjidhur problem te ndryshme me </a:t>
            </a:r>
            <a:r>
              <a:rPr lang="sq-AL" dirty="0" err="1"/>
              <a:t>multi-threding</a:t>
            </a:r>
            <a:r>
              <a:rPr lang="sq-AL" dirty="0"/>
              <a:t>. </a:t>
            </a:r>
            <a:endParaRPr lang="en-US" dirty="0"/>
          </a:p>
          <a:p>
            <a:r>
              <a:rPr lang="sq-AL" dirty="0"/>
              <a:t>Tri funksionet kryesore te lidhura me </a:t>
            </a:r>
            <a:r>
              <a:rPr lang="sq-AL" dirty="0" err="1"/>
              <a:t>semaforet</a:t>
            </a:r>
            <a:r>
              <a:rPr lang="sq-AL" dirty="0"/>
              <a:t> </a:t>
            </a:r>
            <a:r>
              <a:rPr lang="sq-AL" dirty="0" err="1"/>
              <a:t>jane</a:t>
            </a:r>
            <a:r>
              <a:rPr lang="sq-AL" dirty="0"/>
              <a:t>:</a:t>
            </a:r>
            <a:endParaRPr lang="en-US" dirty="0"/>
          </a:p>
          <a:p>
            <a:pPr lvl="1"/>
            <a:r>
              <a:rPr lang="sq-AL" dirty="0"/>
              <a:t>Vendos (Set)</a:t>
            </a:r>
            <a:endParaRPr lang="en-US" dirty="0"/>
          </a:p>
          <a:p>
            <a:pPr lvl="1"/>
            <a:r>
              <a:rPr lang="sq-AL" dirty="0"/>
              <a:t>Kontrollo (</a:t>
            </a:r>
            <a:r>
              <a:rPr lang="sq-AL" dirty="0" err="1"/>
              <a:t>check</a:t>
            </a:r>
            <a:r>
              <a:rPr lang="sq-AL" dirty="0"/>
              <a:t>) dhe </a:t>
            </a:r>
            <a:endParaRPr lang="en-US" dirty="0"/>
          </a:p>
          <a:p>
            <a:pPr lvl="1"/>
            <a:r>
              <a:rPr lang="sq-AL" dirty="0"/>
              <a:t>Prit deri sa vlera paraprake </a:t>
            </a:r>
            <a:r>
              <a:rPr lang="sq-AL" dirty="0" err="1"/>
              <a:t>eshte</a:t>
            </a:r>
            <a:r>
              <a:rPr lang="sq-AL" dirty="0"/>
              <a:t> realizuar dhe te vendoset </a:t>
            </a:r>
            <a:r>
              <a:rPr lang="sq-AL" dirty="0" err="1"/>
              <a:t>prap</a:t>
            </a:r>
            <a:r>
              <a:rPr lang="sq-AL" dirty="0"/>
              <a:t>.</a:t>
            </a:r>
            <a:endParaRPr lang="en-US" dirty="0"/>
          </a:p>
          <a:p>
            <a:pPr marL="0" indent="0">
              <a:buNone/>
            </a:pPr>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146167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Semaforet</a:t>
            </a:r>
            <a:endParaRPr lang="sq-AL" dirty="0"/>
          </a:p>
        </p:txBody>
      </p:sp>
      <p:sp>
        <p:nvSpPr>
          <p:cNvPr id="3" name="Content Placeholder 2"/>
          <p:cNvSpPr>
            <a:spLocks noGrp="1"/>
          </p:cNvSpPr>
          <p:nvPr>
            <p:ph idx="1"/>
          </p:nvPr>
        </p:nvSpPr>
        <p:spPr/>
        <p:txBody>
          <a:bodyPr/>
          <a:lstStyle/>
          <a:p>
            <a:pPr lvl="0"/>
            <a:r>
              <a:rPr lang="sq-AL" u="sng" dirty="0"/>
              <a:t>Prit(S) (</a:t>
            </a:r>
            <a:r>
              <a:rPr lang="sq-AL" u="sng" dirty="0" err="1"/>
              <a:t>Wait</a:t>
            </a:r>
            <a:r>
              <a:rPr lang="sq-AL" dirty="0"/>
              <a:t> (S))</a:t>
            </a:r>
            <a:endParaRPr lang="en-US" dirty="0"/>
          </a:p>
          <a:p>
            <a:pPr lvl="1"/>
            <a:r>
              <a:rPr lang="sq-AL" dirty="0"/>
              <a:t>Vlera e S qe paraqet numrin e </a:t>
            </a:r>
            <a:r>
              <a:rPr lang="sq-AL" dirty="0" err="1"/>
              <a:t>Tokeneve</a:t>
            </a:r>
            <a:r>
              <a:rPr lang="sq-AL" dirty="0"/>
              <a:t> te semaforit </a:t>
            </a:r>
            <a:r>
              <a:rPr lang="sq-AL" dirty="0" err="1"/>
              <a:t>zvoglohet</a:t>
            </a:r>
            <a:r>
              <a:rPr lang="sq-AL" dirty="0"/>
              <a:t> </a:t>
            </a:r>
            <a:r>
              <a:rPr lang="sq-AL" dirty="0" err="1"/>
              <a:t>per</a:t>
            </a:r>
            <a:r>
              <a:rPr lang="sq-AL" dirty="0"/>
              <a:t> 1 sa here qe </a:t>
            </a:r>
            <a:r>
              <a:rPr lang="sq-AL" dirty="0" err="1"/>
              <a:t>nje</a:t>
            </a:r>
            <a:r>
              <a:rPr lang="sq-AL" dirty="0"/>
              <a:t> </a:t>
            </a:r>
            <a:r>
              <a:rPr lang="sq-AL" dirty="0" err="1"/>
              <a:t>process</a:t>
            </a:r>
            <a:r>
              <a:rPr lang="sq-AL" dirty="0"/>
              <a:t>/</a:t>
            </a:r>
            <a:r>
              <a:rPr lang="sq-AL" dirty="0" err="1"/>
              <a:t>thred</a:t>
            </a:r>
            <a:r>
              <a:rPr lang="sq-AL" dirty="0"/>
              <a:t> e merr </a:t>
            </a:r>
            <a:r>
              <a:rPr lang="sq-AL" dirty="0" err="1"/>
              <a:t>nje</a:t>
            </a:r>
            <a:r>
              <a:rPr lang="sq-AL" dirty="0"/>
              <a:t> Token</a:t>
            </a:r>
            <a:endParaRPr lang="en-US" dirty="0"/>
          </a:p>
          <a:p>
            <a:pPr lvl="1"/>
            <a:r>
              <a:rPr lang="sq-AL" dirty="0"/>
              <a:t>Kontrollo </a:t>
            </a:r>
            <a:r>
              <a:rPr lang="sq-AL" dirty="0" err="1"/>
              <a:t>vleren</a:t>
            </a:r>
            <a:r>
              <a:rPr lang="sq-AL" dirty="0"/>
              <a:t> e S</a:t>
            </a:r>
            <a:endParaRPr lang="en-US" dirty="0"/>
          </a:p>
          <a:p>
            <a:pPr lvl="1"/>
            <a:r>
              <a:rPr lang="sq-AL" dirty="0" err="1"/>
              <a:t>Nese</a:t>
            </a:r>
            <a:r>
              <a:rPr lang="sq-AL" dirty="0"/>
              <a:t> S </a:t>
            </a:r>
            <a:r>
              <a:rPr lang="sq-AL" dirty="0" err="1"/>
              <a:t>eshte</a:t>
            </a:r>
            <a:r>
              <a:rPr lang="sq-AL" dirty="0"/>
              <a:t> zero, </a:t>
            </a:r>
            <a:r>
              <a:rPr lang="sq-AL" dirty="0" err="1"/>
              <a:t>pera</a:t>
            </a:r>
            <a:r>
              <a:rPr lang="sq-AL" dirty="0"/>
              <a:t> nuk ke me </a:t>
            </a:r>
            <a:r>
              <a:rPr lang="sq-AL" dirty="0" err="1"/>
              <a:t>Tokena</a:t>
            </a:r>
            <a:r>
              <a:rPr lang="sq-AL" dirty="0"/>
              <a:t>, </a:t>
            </a:r>
            <a:r>
              <a:rPr lang="sq-AL" dirty="0" err="1"/>
              <a:t>ateher</a:t>
            </a:r>
            <a:r>
              <a:rPr lang="sq-AL" dirty="0"/>
              <a:t> duhet shkuar </a:t>
            </a:r>
            <a:r>
              <a:rPr lang="sq-AL" dirty="0" err="1"/>
              <a:t>per</a:t>
            </a:r>
            <a:r>
              <a:rPr lang="sq-AL" dirty="0"/>
              <a:t> te vjetur apo pritur deri </a:t>
            </a:r>
            <a:r>
              <a:rPr lang="sq-AL" dirty="0" err="1"/>
              <a:t>san</a:t>
            </a:r>
            <a:r>
              <a:rPr lang="sq-AL" dirty="0"/>
              <a:t> je proces nuk e ka kthyer </a:t>
            </a:r>
            <a:r>
              <a:rPr lang="sq-AL" dirty="0" err="1"/>
              <a:t>nje</a:t>
            </a:r>
            <a:r>
              <a:rPr lang="sq-AL" dirty="0"/>
              <a:t> Token dhe nuk e ka </a:t>
            </a:r>
            <a:r>
              <a:rPr lang="sq-AL" dirty="0" err="1"/>
              <a:t>lajmeruar</a:t>
            </a:r>
            <a:r>
              <a:rPr lang="sq-AL" dirty="0"/>
              <a:t> </a:t>
            </a:r>
            <a:r>
              <a:rPr lang="sq-AL" dirty="0" err="1"/>
              <a:t>kete</a:t>
            </a:r>
            <a:r>
              <a:rPr lang="sq-AL" dirty="0"/>
              <a:t> kthim</a:t>
            </a:r>
            <a:endParaRPr lang="en-US" dirty="0"/>
          </a:p>
          <a:p>
            <a:pPr lvl="0"/>
            <a:r>
              <a:rPr lang="sq-AL" u="sng" dirty="0" err="1"/>
              <a:t>Signal</a:t>
            </a:r>
            <a:r>
              <a:rPr lang="sq-AL" dirty="0"/>
              <a:t> (S)</a:t>
            </a:r>
            <a:endParaRPr lang="en-US" dirty="0"/>
          </a:p>
          <a:p>
            <a:pPr lvl="1"/>
            <a:r>
              <a:rPr lang="sq-AL" dirty="0"/>
              <a:t>Vera e S rritet </a:t>
            </a:r>
            <a:r>
              <a:rPr lang="sq-AL" dirty="0" err="1"/>
              <a:t>per</a:t>
            </a:r>
            <a:r>
              <a:rPr lang="sq-AL" dirty="0"/>
              <a:t> 1 sa here qe </a:t>
            </a:r>
            <a:r>
              <a:rPr lang="sq-AL" dirty="0" err="1"/>
              <a:t>nje</a:t>
            </a:r>
            <a:r>
              <a:rPr lang="sq-AL" dirty="0"/>
              <a:t> </a:t>
            </a:r>
            <a:r>
              <a:rPr lang="sq-AL" dirty="0" err="1"/>
              <a:t>process</a:t>
            </a:r>
            <a:r>
              <a:rPr lang="sq-AL" dirty="0"/>
              <a:t>/</a:t>
            </a:r>
            <a:r>
              <a:rPr lang="sq-AL" dirty="0" err="1"/>
              <a:t>thred</a:t>
            </a:r>
            <a:r>
              <a:rPr lang="sq-AL" dirty="0"/>
              <a:t> a kthen </a:t>
            </a:r>
            <a:r>
              <a:rPr lang="sq-AL" dirty="0" err="1"/>
              <a:t>ndonje</a:t>
            </a:r>
            <a:r>
              <a:rPr lang="sq-AL" dirty="0"/>
              <a:t> Token</a:t>
            </a:r>
            <a:endParaRPr lang="en-US" dirty="0"/>
          </a:p>
          <a:p>
            <a:pPr lvl="1"/>
            <a:r>
              <a:rPr lang="sq-AL" dirty="0"/>
              <a:t>Ky kthim e </a:t>
            </a:r>
            <a:r>
              <a:rPr lang="sq-AL" dirty="0" err="1"/>
              <a:t>lajmeron</a:t>
            </a:r>
            <a:r>
              <a:rPr lang="sq-AL" dirty="0"/>
              <a:t> procesin/</a:t>
            </a:r>
            <a:r>
              <a:rPr lang="sq-AL" dirty="0" err="1"/>
              <a:t>thredin</a:t>
            </a:r>
            <a:r>
              <a:rPr lang="sq-AL" dirty="0"/>
              <a:t> duke pritur dhe mund te zgjohet </a:t>
            </a:r>
            <a:r>
              <a:rPr lang="sq-AL" dirty="0" err="1"/>
              <a:t>nese</a:t>
            </a:r>
            <a:r>
              <a:rPr lang="sq-AL" dirty="0"/>
              <a:t> ka qene duke </a:t>
            </a:r>
            <a:r>
              <a:rPr lang="sq-AL" dirty="0" err="1"/>
              <a:t>fjetuer</a:t>
            </a:r>
            <a:endParaRPr lang="en-US" dirty="0"/>
          </a:p>
          <a:p>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91410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Semaforet</a:t>
            </a:r>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pic>
        <p:nvPicPr>
          <p:cNvPr id="1026" name="Picture 2" descr="Click To exp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511" y="1861843"/>
            <a:ext cx="5372978" cy="328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62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Semaforet</a:t>
            </a:r>
            <a:endParaRPr lang="sq-AL" dirty="0"/>
          </a:p>
        </p:txBody>
      </p:sp>
      <p:sp>
        <p:nvSpPr>
          <p:cNvPr id="3" name="Content Placeholder 2"/>
          <p:cNvSpPr>
            <a:spLocks noGrp="1"/>
          </p:cNvSpPr>
          <p:nvPr>
            <p:ph idx="1"/>
          </p:nvPr>
        </p:nvSpPr>
        <p:spPr>
          <a:xfrm>
            <a:off x="457200" y="1180730"/>
            <a:ext cx="7781925" cy="1882981"/>
          </a:xfrm>
        </p:spPr>
        <p:txBody>
          <a:bodyPr/>
          <a:lstStyle/>
          <a:p>
            <a:r>
              <a:rPr lang="sq-AL" b="1" dirty="0"/>
              <a:t>Llojet e </a:t>
            </a:r>
            <a:r>
              <a:rPr lang="sq-AL" b="1" dirty="0" err="1"/>
              <a:t>Semaforeve</a:t>
            </a:r>
            <a:endParaRPr lang="en-US" b="1" dirty="0"/>
          </a:p>
          <a:p>
            <a:pPr lvl="1"/>
            <a:r>
              <a:rPr lang="sq-AL" dirty="0" err="1"/>
              <a:t>Semaforet</a:t>
            </a:r>
            <a:r>
              <a:rPr lang="sq-AL" dirty="0"/>
              <a:t> </a:t>
            </a:r>
            <a:r>
              <a:rPr lang="sq-AL" dirty="0" err="1"/>
              <a:t>numerues</a:t>
            </a:r>
            <a:endParaRPr lang="en-US" dirty="0"/>
          </a:p>
          <a:p>
            <a:pPr lvl="2"/>
            <a:r>
              <a:rPr lang="sq-AL" dirty="0" err="1"/>
              <a:t>Jane</a:t>
            </a:r>
            <a:r>
              <a:rPr lang="sq-AL" dirty="0"/>
              <a:t> lloj i </a:t>
            </a:r>
            <a:r>
              <a:rPr lang="sq-AL" dirty="0" err="1"/>
              <a:t>pergjithshem</a:t>
            </a:r>
            <a:r>
              <a:rPr lang="sq-AL" dirty="0"/>
              <a:t> i </a:t>
            </a:r>
            <a:r>
              <a:rPr lang="sq-AL" dirty="0" err="1"/>
              <a:t>semaforeve</a:t>
            </a:r>
            <a:endParaRPr lang="en-US" dirty="0"/>
          </a:p>
          <a:p>
            <a:pPr lvl="1"/>
            <a:r>
              <a:rPr lang="sq-AL" dirty="0" err="1"/>
              <a:t>Semaforet</a:t>
            </a:r>
            <a:r>
              <a:rPr lang="sq-AL" dirty="0"/>
              <a:t> binar</a:t>
            </a:r>
            <a:endParaRPr lang="en-US" dirty="0"/>
          </a:p>
          <a:p>
            <a:pPr lvl="2"/>
            <a:r>
              <a:rPr lang="sq-AL" dirty="0" err="1"/>
              <a:t>Nje</a:t>
            </a:r>
            <a:r>
              <a:rPr lang="sq-AL" dirty="0"/>
              <a:t> rast </a:t>
            </a:r>
            <a:r>
              <a:rPr lang="sq-AL" dirty="0" err="1"/>
              <a:t>specific</a:t>
            </a:r>
            <a:r>
              <a:rPr lang="sq-AL" dirty="0"/>
              <a:t> i </a:t>
            </a:r>
            <a:r>
              <a:rPr lang="sq-AL" dirty="0" err="1"/>
              <a:t>semaforeve</a:t>
            </a:r>
            <a:endParaRPr lang="en-US" dirty="0"/>
          </a:p>
          <a:p>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pic>
        <p:nvPicPr>
          <p:cNvPr id="7" name="Picture 6"/>
          <p:cNvPicPr/>
          <p:nvPr/>
        </p:nvPicPr>
        <p:blipFill>
          <a:blip r:embed="rId2">
            <a:extLst>
              <a:ext uri="{28A0092B-C50C-407E-A947-70E740481C1C}">
                <a14:useLocalDpi xmlns:a14="http://schemas.microsoft.com/office/drawing/2010/main" val="0"/>
              </a:ext>
            </a:extLst>
          </a:blip>
          <a:srcRect l="28220" t="39163" r="37675" b="33049"/>
          <a:stretch>
            <a:fillRect/>
          </a:stretch>
        </p:blipFill>
        <p:spPr bwMode="auto">
          <a:xfrm>
            <a:off x="457200" y="3390366"/>
            <a:ext cx="3897984" cy="188470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l="27803" t="53163" r="37636" b="26259"/>
          <a:stretch>
            <a:fillRect/>
          </a:stretch>
        </p:blipFill>
        <p:spPr bwMode="auto">
          <a:xfrm>
            <a:off x="4355184" y="3601039"/>
            <a:ext cx="3883941" cy="1564849"/>
          </a:xfrm>
          <a:prstGeom prst="rect">
            <a:avLst/>
          </a:prstGeom>
          <a:noFill/>
          <a:ln>
            <a:noFill/>
          </a:ln>
        </p:spPr>
      </p:pic>
    </p:spTree>
    <p:extLst>
      <p:ext uri="{BB962C8B-B14F-4D97-AF65-F5344CB8AC3E}">
        <p14:creationId xmlns:p14="http://schemas.microsoft.com/office/powerpoint/2010/main" val="315262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q-AL" dirty="0" err="1"/>
              <a:t>Mutex</a:t>
            </a:r>
            <a:r>
              <a:rPr lang="sq-AL" dirty="0"/>
              <a:t> </a:t>
            </a:r>
            <a:r>
              <a:rPr lang="sq-AL" dirty="0" err="1"/>
              <a:t>vs</a:t>
            </a:r>
            <a:r>
              <a:rPr lang="sq-AL" dirty="0"/>
              <a:t>. </a:t>
            </a:r>
            <a:r>
              <a:rPr lang="sq-AL" dirty="0" err="1"/>
              <a:t>Semaforet</a:t>
            </a:r>
            <a:endParaRPr lang="sq-AL" dirty="0"/>
          </a:p>
        </p:txBody>
      </p:sp>
      <p:sp>
        <p:nvSpPr>
          <p:cNvPr id="3" name="Content Placeholder 2"/>
          <p:cNvSpPr>
            <a:spLocks noGrp="1"/>
          </p:cNvSpPr>
          <p:nvPr>
            <p:ph idx="1"/>
          </p:nvPr>
        </p:nvSpPr>
        <p:spPr/>
        <p:txBody>
          <a:bodyPr/>
          <a:lstStyle/>
          <a:p>
            <a:r>
              <a:rPr lang="sq-AL" dirty="0" err="1"/>
              <a:t>Mutex</a:t>
            </a:r>
            <a:r>
              <a:rPr lang="sq-AL" dirty="0"/>
              <a:t> (shkurt për </a:t>
            </a:r>
            <a:r>
              <a:rPr lang="sq-AL" dirty="0" err="1"/>
              <a:t>Mutual</a:t>
            </a:r>
            <a:r>
              <a:rPr lang="sq-AL" dirty="0"/>
              <a:t> </a:t>
            </a:r>
            <a:r>
              <a:rPr lang="sq-AL" dirty="0" err="1"/>
              <a:t>Exclusion</a:t>
            </a:r>
            <a:r>
              <a:rPr lang="sq-AL" dirty="0"/>
              <a:t>) është një mekanizëm për bllokim qe përdoret për sinkronizim te qasjes ne burimet e përbashkëta. Vetëm një proces apo </a:t>
            </a:r>
            <a:r>
              <a:rPr lang="sq-AL" dirty="0" err="1"/>
              <a:t>thred</a:t>
            </a:r>
            <a:r>
              <a:rPr lang="sq-AL" dirty="0"/>
              <a:t> mund te marr </a:t>
            </a:r>
            <a:r>
              <a:rPr lang="sq-AL" dirty="0" err="1"/>
              <a:t>qelësin</a:t>
            </a:r>
            <a:r>
              <a:rPr lang="sq-AL" dirty="0"/>
              <a:t> e bllokimit (</a:t>
            </a:r>
            <a:r>
              <a:rPr lang="sq-AL" dirty="0" err="1"/>
              <a:t>Mutex</a:t>
            </a:r>
            <a:r>
              <a:rPr lang="sq-AL" dirty="0"/>
              <a:t>). Kjo do te </a:t>
            </a:r>
            <a:r>
              <a:rPr lang="sq-AL" dirty="0" err="1"/>
              <a:t>thot</a:t>
            </a:r>
            <a:r>
              <a:rPr lang="sq-AL" dirty="0"/>
              <a:t> se ne rastin e </a:t>
            </a:r>
            <a:r>
              <a:rPr lang="sq-AL" dirty="0" err="1"/>
              <a:t>Mutex</a:t>
            </a:r>
            <a:r>
              <a:rPr lang="sq-AL" dirty="0"/>
              <a:t>, </a:t>
            </a:r>
            <a:r>
              <a:rPr lang="sq-AL" dirty="0" err="1"/>
              <a:t>Mutex</a:t>
            </a:r>
            <a:r>
              <a:rPr lang="sq-AL" dirty="0"/>
              <a:t> është ne pronësi te dikujt dhe vetëm pronari mund te liroje këtë qelës.</a:t>
            </a:r>
            <a:endParaRPr lang="en-US" dirty="0"/>
          </a:p>
          <a:p>
            <a:r>
              <a:rPr lang="sq-AL" dirty="0"/>
              <a:t>Semafori kufizon numrin e shfrytëzuesve qe mund te kenë qasje ne burimet e përbashkëta ne te njëjtën kohe. </a:t>
            </a:r>
            <a:r>
              <a:rPr lang="sq-AL" dirty="0" err="1"/>
              <a:t>Thredet</a:t>
            </a:r>
            <a:r>
              <a:rPr lang="sq-AL" dirty="0"/>
              <a:t> mund te kërkojnë te kenë qasje tek burimet (duke e zvogëluar numrin e </a:t>
            </a:r>
            <a:r>
              <a:rPr lang="sq-AL" dirty="0" err="1"/>
              <a:t>Tokenëve</a:t>
            </a:r>
            <a:r>
              <a:rPr lang="sq-AL" dirty="0"/>
              <a:t>) dhe mund te sinjalizojnë kur te mbarojnë pune (duke e rritur numrin e </a:t>
            </a:r>
            <a:r>
              <a:rPr lang="sq-AL" dirty="0" err="1"/>
              <a:t>Tokenëve</a:t>
            </a:r>
            <a:r>
              <a:rPr lang="sq-AL" dirty="0"/>
              <a:t>).</a:t>
            </a:r>
            <a:endParaRPr lang="en-US" dirty="0"/>
          </a:p>
          <a:p>
            <a:r>
              <a:rPr lang="sq-AL" dirty="0" err="1"/>
              <a:t>Mutex</a:t>
            </a:r>
            <a:r>
              <a:rPr lang="sq-AL" dirty="0"/>
              <a:t> konsiderohet te jete shume i ngjashëm me semaforin binar</a:t>
            </a:r>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210812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q-AL" dirty="0"/>
              <a:t>Përmbajtja</a:t>
            </a:r>
          </a:p>
        </p:txBody>
      </p:sp>
      <p:sp>
        <p:nvSpPr>
          <p:cNvPr id="2" name="Content Placeholder 1"/>
          <p:cNvSpPr>
            <a:spLocks noGrp="1"/>
          </p:cNvSpPr>
          <p:nvPr>
            <p:ph idx="1"/>
          </p:nvPr>
        </p:nvSpPr>
        <p:spPr/>
        <p:txBody>
          <a:bodyPr>
            <a:normAutofit/>
          </a:bodyPr>
          <a:lstStyle/>
          <a:p>
            <a:r>
              <a:rPr lang="sq-AL" dirty="0"/>
              <a:t>Hyrje ne Sistemet Operative</a:t>
            </a:r>
          </a:p>
          <a:p>
            <a:r>
              <a:rPr lang="sq-AL" dirty="0"/>
              <a:t>Struktura e Sistemeve Operative</a:t>
            </a:r>
          </a:p>
          <a:p>
            <a:r>
              <a:rPr lang="sq-AL" dirty="0"/>
              <a:t>Menaxhimi i Proceseve </a:t>
            </a:r>
            <a:endParaRPr lang="en-US" dirty="0"/>
          </a:p>
          <a:p>
            <a:r>
              <a:rPr lang="sq-AL" dirty="0" err="1"/>
              <a:t>Threads</a:t>
            </a:r>
            <a:r>
              <a:rPr lang="sq-AL" dirty="0"/>
              <a:t> &amp; </a:t>
            </a:r>
            <a:r>
              <a:rPr lang="sq-AL" dirty="0" err="1"/>
              <a:t>Concurrency</a:t>
            </a:r>
            <a:endParaRPr lang="en-US" dirty="0"/>
          </a:p>
          <a:p>
            <a:r>
              <a:rPr lang="sq-AL" b="1" dirty="0" err="1"/>
              <a:t>Skedulimi</a:t>
            </a:r>
            <a:r>
              <a:rPr lang="sq-AL" b="1" dirty="0"/>
              <a:t> i CPU,</a:t>
            </a:r>
            <a:r>
              <a:rPr lang="en-US" b="1" dirty="0"/>
              <a:t> </a:t>
            </a:r>
            <a:r>
              <a:rPr lang="en-US" b="1" dirty="0" err="1"/>
              <a:t>Sinkronizimi</a:t>
            </a:r>
            <a:r>
              <a:rPr lang="en-US" b="1" dirty="0"/>
              <a:t>,</a:t>
            </a:r>
            <a:r>
              <a:rPr lang="sq-AL" b="1" dirty="0"/>
              <a:t> </a:t>
            </a:r>
            <a:r>
              <a:rPr lang="sq-AL" b="1" dirty="0" err="1"/>
              <a:t>Deadlocks</a:t>
            </a:r>
            <a:endParaRPr lang="sq-AL" b="1" dirty="0"/>
          </a:p>
          <a:p>
            <a:r>
              <a:rPr lang="sq-AL" dirty="0"/>
              <a:t>Menaxhimi i Memories, Memoria Kryesore dhe Virtuale</a:t>
            </a:r>
            <a:endParaRPr lang="en-US" dirty="0"/>
          </a:p>
          <a:p>
            <a:r>
              <a:rPr lang="sq-AL" dirty="0"/>
              <a:t>Struktura e Sistemeve për Ruajtjen e Shënimeve</a:t>
            </a:r>
            <a:endParaRPr lang="en-US" dirty="0"/>
          </a:p>
          <a:p>
            <a:r>
              <a:rPr lang="sq-AL" dirty="0"/>
              <a:t>I/O Sistemet, dhe Konfigurimi i Pajisjeve</a:t>
            </a:r>
          </a:p>
          <a:p>
            <a:r>
              <a:rPr lang="sq-AL" dirty="0"/>
              <a:t>Ndërfaqja dhe Implementimi i File Sistemeve</a:t>
            </a:r>
            <a:endParaRPr lang="en-US" dirty="0"/>
          </a:p>
          <a:p>
            <a:r>
              <a:rPr lang="sq-AL" dirty="0"/>
              <a:t>Mbrojtja dhe Siguria</a:t>
            </a:r>
          </a:p>
          <a:p>
            <a:r>
              <a:rPr lang="sq-AL" dirty="0" err="1"/>
              <a:t>Virtualizimi</a:t>
            </a:r>
            <a:r>
              <a:rPr lang="sq-AL" dirty="0"/>
              <a:t>, </a:t>
            </a:r>
            <a:r>
              <a:rPr lang="sq-AL" dirty="0" err="1"/>
              <a:t>Cloud</a:t>
            </a:r>
            <a:r>
              <a:rPr lang="sq-AL" dirty="0"/>
              <a:t> </a:t>
            </a:r>
            <a:r>
              <a:rPr lang="sq-AL" dirty="0" err="1"/>
              <a:t>Computing</a:t>
            </a:r>
            <a:endParaRPr lang="sq-AL" dirty="0"/>
          </a:p>
          <a:p>
            <a:r>
              <a:rPr lang="sq-AL" dirty="0"/>
              <a:t>Rrjetet dhe Sistemet e Shpërndara</a:t>
            </a:r>
          </a:p>
        </p:txBody>
      </p:sp>
      <p:sp>
        <p:nvSpPr>
          <p:cNvPr id="3" name="Date Placeholder 2"/>
          <p:cNvSpPr>
            <a:spLocks noGrp="1"/>
          </p:cNvSpPr>
          <p:nvPr>
            <p:ph type="dt" sz="half" idx="10"/>
          </p:nvPr>
        </p:nvSpPr>
        <p:spPr/>
        <p:txBody>
          <a:bodyPr/>
          <a:lstStyle/>
          <a:p>
            <a:fld id="{EFE14247-6844-4469-836C-79FADF16E2FE}" type="datetime1">
              <a:rPr lang="sq-AL" smtClean="0"/>
              <a:pPr/>
              <a:t>5.5.2021</a:t>
            </a:fld>
            <a:endParaRPr lang="en-US" dirty="0"/>
          </a:p>
        </p:txBody>
      </p:sp>
    </p:spTree>
    <p:extLst>
      <p:ext uri="{BB962C8B-B14F-4D97-AF65-F5344CB8AC3E}">
        <p14:creationId xmlns:p14="http://schemas.microsoft.com/office/powerpoint/2010/main" val="75530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Monitoret</a:t>
            </a:r>
            <a:endParaRPr lang="sq-AL" dirty="0"/>
          </a:p>
        </p:txBody>
      </p:sp>
      <p:sp>
        <p:nvSpPr>
          <p:cNvPr id="3" name="Content Placeholder 2"/>
          <p:cNvSpPr>
            <a:spLocks noGrp="1"/>
          </p:cNvSpPr>
          <p:nvPr>
            <p:ph idx="1"/>
          </p:nvPr>
        </p:nvSpPr>
        <p:spPr>
          <a:xfrm>
            <a:off x="457200" y="1180730"/>
            <a:ext cx="7781925" cy="5677270"/>
          </a:xfrm>
        </p:spPr>
        <p:txBody>
          <a:bodyPr/>
          <a:lstStyle/>
          <a:p>
            <a:r>
              <a:rPr lang="sq-AL" dirty="0"/>
              <a:t>Është një koncept me rendësi për sinkronizim ne sistemet operative. </a:t>
            </a:r>
            <a:endParaRPr lang="en-US" dirty="0"/>
          </a:p>
          <a:p>
            <a:r>
              <a:rPr lang="sq-AL" dirty="0"/>
              <a:t>Ne programim </a:t>
            </a:r>
            <a:r>
              <a:rPr lang="sq-AL" dirty="0" err="1"/>
              <a:t>konkurues</a:t>
            </a:r>
            <a:r>
              <a:rPr lang="sq-AL" dirty="0"/>
              <a:t>, monitori është një koncept qe u mundëson </a:t>
            </a:r>
            <a:r>
              <a:rPr lang="sq-AL" dirty="0" err="1"/>
              <a:t>thredeve</a:t>
            </a:r>
            <a:r>
              <a:rPr lang="sq-AL" dirty="0"/>
              <a:t> te kenë qasje ne burime përmes përjashtimit reciprok dhe te kenë mundësinë për te pritur/bllokuar deri sa një kusht nuk plotësohet.</a:t>
            </a:r>
            <a:endParaRPr lang="en-US" dirty="0"/>
          </a:p>
          <a:p>
            <a:r>
              <a:rPr lang="sq-AL" dirty="0"/>
              <a:t>Monitorët po ashtu kane një mekanizëm për t’i sinjalizuar </a:t>
            </a:r>
            <a:r>
              <a:rPr lang="sq-AL" dirty="0" err="1"/>
              <a:t>thredet</a:t>
            </a:r>
            <a:r>
              <a:rPr lang="sq-AL" dirty="0"/>
              <a:t> tjera kur një kusht është plotësuar. </a:t>
            </a:r>
            <a:endParaRPr lang="en-US" dirty="0"/>
          </a:p>
          <a:p>
            <a:pPr>
              <a:lnSpc>
                <a:spcPct val="80000"/>
              </a:lnSpc>
            </a:pPr>
            <a:r>
              <a:rPr lang="en-US" altLang="en-US" sz="1700" dirty="0"/>
              <a:t>Pseudocode syntax of a monitor:</a:t>
            </a: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dirty="0"/>
          </a:p>
        </p:txBody>
      </p:sp>
    </p:spTree>
    <p:extLst>
      <p:ext uri="{BB962C8B-B14F-4D97-AF65-F5344CB8AC3E}">
        <p14:creationId xmlns:p14="http://schemas.microsoft.com/office/powerpoint/2010/main" val="111389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14679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000" b="1" dirty="0">
                <a:solidFill>
                  <a:srgbClr val="000000"/>
                </a:solidFill>
                <a:latin typeface="Courier New" panose="02070309020205020404" pitchFamily="49" charset="0"/>
              </a:rPr>
              <a:t>condition x, y;</a:t>
            </a:r>
            <a:endParaRPr lang="en-US" altLang="en-US" sz="2000" dirty="0">
              <a:solidFill>
                <a:srgbClr val="0000FF"/>
              </a:solidFill>
            </a:endParaRPr>
          </a:p>
          <a:p>
            <a:r>
              <a:rPr lang="en-US" altLang="en-US" sz="1700" dirty="0"/>
              <a:t>Two operations are allowed on a condition variable</a:t>
            </a:r>
            <a:r>
              <a:rPr lang="en-US" altLang="en-US" dirty="0"/>
              <a:t>:</a:t>
            </a:r>
          </a:p>
          <a:p>
            <a:pPr lvl="1"/>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 </a:t>
            </a:r>
            <a:r>
              <a:rPr lang="en-US" altLang="en-US" dirty="0"/>
              <a:t>–  </a:t>
            </a:r>
            <a:r>
              <a:rPr lang="en-US" altLang="en-US" sz="1700" dirty="0"/>
              <a:t>a process that invokes the operation is suspended</a:t>
            </a:r>
            <a:r>
              <a:rPr lang="en-US" altLang="en-US" dirty="0"/>
              <a:t> </a:t>
            </a:r>
            <a:r>
              <a:rPr lang="en-US" altLang="en-US" sz="1700" dirty="0"/>
              <a:t>until</a:t>
            </a:r>
            <a:r>
              <a:rPr lang="en-US" altLang="en-US" dirty="0"/>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lvl="1"/>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sz="1700" dirty="0"/>
              <a:t>resumes one of processes</a:t>
            </a:r>
            <a:r>
              <a:rPr lang="en-US" altLang="en-US" sz="1700" dirty="0">
                <a:solidFill>
                  <a:srgbClr val="0000FF"/>
                </a:solidFill>
              </a:rPr>
              <a:t> </a:t>
            </a:r>
            <a:r>
              <a:rPr lang="en-US" altLang="en-US" sz="1700" dirty="0"/>
              <a:t>(if any)</a:t>
            </a:r>
            <a:r>
              <a:rPr lang="en-US" altLang="en-US" sz="1700" dirty="0">
                <a:solidFill>
                  <a:srgbClr val="0000FF"/>
                </a:solidFill>
              </a:rPr>
              <a:t> </a:t>
            </a:r>
            <a:r>
              <a:rPr lang="en-US" altLang="en-US" sz="1700" dirty="0"/>
              <a:t>that</a:t>
            </a:r>
            <a:r>
              <a:rPr lang="en-US" altLang="en-US" sz="1700" dirty="0">
                <a:solidFill>
                  <a:srgbClr val="0000FF"/>
                </a:solidFill>
              </a:rPr>
              <a:t> </a:t>
            </a:r>
            <a:r>
              <a:rPr lang="en-US" altLang="en-US" sz="1700" dirty="0"/>
              <a:t> invoked</a:t>
            </a:r>
            <a:r>
              <a:rPr lang="en-US" altLang="en-US" sz="1700" dirty="0">
                <a:solidFill>
                  <a:srgbClr val="0000FF"/>
                </a:solidFill>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p>
          <a:p>
            <a:pPr lvl="2"/>
            <a:r>
              <a:rPr lang="en-US" altLang="en-US" sz="1700" dirty="0"/>
              <a:t>If no</a:t>
            </a:r>
            <a:r>
              <a:rPr lang="en-US" altLang="en-US" dirty="0"/>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sz="1700" dirty="0"/>
              <a:t>on the variable, then it has no effect on the variable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q-AL" dirty="0" err="1"/>
              <a:t>Monitoret</a:t>
            </a:r>
            <a:r>
              <a:rPr lang="sq-AL" dirty="0"/>
              <a:t> </a:t>
            </a:r>
            <a:r>
              <a:rPr lang="sq-AL" dirty="0" err="1"/>
              <a:t>vs</a:t>
            </a:r>
            <a:r>
              <a:rPr lang="sq-AL" dirty="0"/>
              <a:t>. </a:t>
            </a:r>
            <a:r>
              <a:rPr lang="sq-AL" dirty="0" err="1"/>
              <a:t>Semaforet</a:t>
            </a:r>
            <a:endParaRPr lang="sq-AL" dirty="0"/>
          </a:p>
        </p:txBody>
      </p:sp>
      <p:sp>
        <p:nvSpPr>
          <p:cNvPr id="3" name="Content Placeholder 2"/>
          <p:cNvSpPr>
            <a:spLocks noGrp="1"/>
          </p:cNvSpPr>
          <p:nvPr>
            <p:ph idx="1"/>
          </p:nvPr>
        </p:nvSpPr>
        <p:spPr/>
        <p:txBody>
          <a:bodyPr/>
          <a:lstStyle/>
          <a:p>
            <a:r>
              <a:rPr lang="sq-AL" dirty="0"/>
              <a:t>Operacionet </a:t>
            </a:r>
            <a:r>
              <a:rPr lang="sq-AL" i="1" dirty="0" err="1"/>
              <a:t>wait</a:t>
            </a:r>
            <a:r>
              <a:rPr lang="sq-AL" dirty="0"/>
              <a:t> dhe </a:t>
            </a:r>
            <a:r>
              <a:rPr lang="sq-AL" i="1" dirty="0" err="1"/>
              <a:t>signal</a:t>
            </a:r>
            <a:endParaRPr lang="en-US" dirty="0"/>
          </a:p>
          <a:p>
            <a:r>
              <a:rPr lang="sq-AL" dirty="0"/>
              <a:t>Funksioni </a:t>
            </a:r>
            <a:r>
              <a:rPr lang="sq-AL" i="1" dirty="0" err="1"/>
              <a:t>wait</a:t>
            </a:r>
            <a:r>
              <a:rPr lang="sq-AL" dirty="0"/>
              <a:t> </a:t>
            </a:r>
            <a:endParaRPr lang="en-US" dirty="0"/>
          </a:p>
          <a:p>
            <a:pPr lvl="1"/>
            <a:r>
              <a:rPr lang="en-US" dirty="0" err="1"/>
              <a:t>Semaforet</a:t>
            </a:r>
            <a:r>
              <a:rPr lang="en-US" dirty="0"/>
              <a:t> – </a:t>
            </a:r>
            <a:r>
              <a:rPr lang="en-US" dirty="0" err="1"/>
              <a:t>Nese</a:t>
            </a:r>
            <a:r>
              <a:rPr lang="en-US" dirty="0"/>
              <a:t> </a:t>
            </a:r>
            <a:r>
              <a:rPr lang="en-US" dirty="0" err="1"/>
              <a:t>numri</a:t>
            </a:r>
            <a:r>
              <a:rPr lang="en-US" dirty="0"/>
              <a:t> &gt; 0 </a:t>
            </a:r>
            <a:r>
              <a:rPr lang="en-US" dirty="0" err="1"/>
              <a:t>nuk</a:t>
            </a:r>
            <a:r>
              <a:rPr lang="en-US" dirty="0"/>
              <a:t> </a:t>
            </a:r>
            <a:r>
              <a:rPr lang="en-US" dirty="0" err="1"/>
              <a:t>bllokohet</a:t>
            </a:r>
            <a:r>
              <a:rPr lang="en-US" dirty="0"/>
              <a:t> </a:t>
            </a:r>
            <a:r>
              <a:rPr lang="en-US" dirty="0" err="1"/>
              <a:t>procesi</a:t>
            </a:r>
            <a:endParaRPr lang="en-US" dirty="0"/>
          </a:p>
          <a:p>
            <a:pPr lvl="1"/>
            <a:r>
              <a:rPr lang="en-US" dirty="0" err="1"/>
              <a:t>Monitoret</a:t>
            </a:r>
            <a:r>
              <a:rPr lang="en-US" dirty="0"/>
              <a:t> – </a:t>
            </a:r>
            <a:r>
              <a:rPr lang="en-US" dirty="0" err="1"/>
              <a:t>Bllokohet</a:t>
            </a:r>
            <a:endParaRPr lang="en-US" dirty="0"/>
          </a:p>
          <a:p>
            <a:r>
              <a:rPr lang="en-US" dirty="0" err="1"/>
              <a:t>Funksioni</a:t>
            </a:r>
            <a:r>
              <a:rPr lang="en-US" dirty="0"/>
              <a:t> signal</a:t>
            </a:r>
          </a:p>
          <a:p>
            <a:pPr lvl="1"/>
            <a:r>
              <a:rPr lang="en-US" dirty="0" err="1"/>
              <a:t>Semaforet</a:t>
            </a:r>
            <a:r>
              <a:rPr lang="en-US" dirty="0"/>
              <a:t> – </a:t>
            </a:r>
            <a:r>
              <a:rPr lang="en-US" dirty="0" err="1"/>
              <a:t>ose</a:t>
            </a:r>
            <a:r>
              <a:rPr lang="en-US" dirty="0"/>
              <a:t> </a:t>
            </a:r>
            <a:r>
              <a:rPr lang="en-US" dirty="0" err="1"/>
              <a:t>zhbllokohet</a:t>
            </a:r>
            <a:r>
              <a:rPr lang="en-US" dirty="0"/>
              <a:t> </a:t>
            </a:r>
            <a:r>
              <a:rPr lang="en-US" dirty="0" err="1"/>
              <a:t>ose</a:t>
            </a:r>
            <a:r>
              <a:rPr lang="en-US" dirty="0"/>
              <a:t> </a:t>
            </a:r>
            <a:r>
              <a:rPr lang="en-US" dirty="0" err="1"/>
              <a:t>rritet</a:t>
            </a:r>
            <a:r>
              <a:rPr lang="en-US" dirty="0"/>
              <a:t> </a:t>
            </a:r>
            <a:r>
              <a:rPr lang="en-US" dirty="0" err="1"/>
              <a:t>numri</a:t>
            </a:r>
            <a:r>
              <a:rPr lang="en-US" dirty="0"/>
              <a:t> </a:t>
            </a:r>
            <a:r>
              <a:rPr lang="en-US" dirty="0" err="1"/>
              <a:t>i</a:t>
            </a:r>
            <a:r>
              <a:rPr lang="en-US" dirty="0"/>
              <a:t> </a:t>
            </a:r>
            <a:r>
              <a:rPr lang="en-US" dirty="0" err="1"/>
              <a:t>tokeneve</a:t>
            </a:r>
            <a:endParaRPr lang="en-US" dirty="0"/>
          </a:p>
          <a:p>
            <a:pPr lvl="1"/>
            <a:r>
              <a:rPr lang="en-US" dirty="0" err="1"/>
              <a:t>Monitoret</a:t>
            </a:r>
            <a:r>
              <a:rPr lang="en-US" dirty="0"/>
              <a:t> – </a:t>
            </a:r>
            <a:r>
              <a:rPr lang="en-US" dirty="0" err="1"/>
              <a:t>Nuk</a:t>
            </a:r>
            <a:r>
              <a:rPr lang="en-US" dirty="0"/>
              <a:t> ka </a:t>
            </a:r>
            <a:r>
              <a:rPr lang="en-US" dirty="0" err="1"/>
              <a:t>efekt</a:t>
            </a:r>
            <a:r>
              <a:rPr lang="en-US" dirty="0"/>
              <a:t> ne </a:t>
            </a:r>
            <a:r>
              <a:rPr lang="en-US" dirty="0" err="1"/>
              <a:t>variablen</a:t>
            </a:r>
            <a:r>
              <a:rPr lang="en-US" dirty="0"/>
              <a:t> </a:t>
            </a:r>
            <a:r>
              <a:rPr lang="en-US" dirty="0" err="1"/>
              <a:t>kushtezuese</a:t>
            </a:r>
            <a:endParaRPr lang="en-US" dirty="0"/>
          </a:p>
          <a:p>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Tree>
    <p:extLst>
      <p:ext uri="{BB962C8B-B14F-4D97-AF65-F5344CB8AC3E}">
        <p14:creationId xmlns:p14="http://schemas.microsoft.com/office/powerpoint/2010/main" val="2090575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q-AL" dirty="0"/>
              <a:t>Shembuj te Sinkronizimit te Proceseve</a:t>
            </a:r>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dirty="0"/>
          </a:p>
        </p:txBody>
      </p:sp>
      <p:sp>
        <p:nvSpPr>
          <p:cNvPr id="11" name="Content Placeholder 2"/>
          <p:cNvSpPr>
            <a:spLocks noGrp="1"/>
          </p:cNvSpPr>
          <p:nvPr>
            <p:ph idx="1"/>
          </p:nvPr>
        </p:nvSpPr>
        <p:spPr>
          <a:xfrm>
            <a:off x="457200" y="1180729"/>
            <a:ext cx="7781925" cy="1157117"/>
          </a:xfrm>
        </p:spPr>
        <p:txBody>
          <a:bodyPr/>
          <a:lstStyle/>
          <a:p>
            <a:r>
              <a:rPr lang="sq-AL" dirty="0"/>
              <a:t>Problemi i darkës se filozof</a:t>
            </a:r>
            <a:r>
              <a:rPr lang="en-US" dirty="0"/>
              <a:t>ë</a:t>
            </a:r>
            <a:r>
              <a:rPr lang="sq-AL" dirty="0"/>
              <a:t>ve</a:t>
            </a:r>
            <a:endParaRPr lang="en-US" dirty="0"/>
          </a:p>
          <a:p>
            <a:pPr lvl="1"/>
            <a:r>
              <a:rPr lang="en-US" dirty="0"/>
              <a:t>Eat</a:t>
            </a:r>
          </a:p>
          <a:p>
            <a:pPr lvl="1"/>
            <a:r>
              <a:rPr lang="en-US" dirty="0"/>
              <a:t>Think</a:t>
            </a:r>
            <a:endParaRPr lang="sq-AL" dirty="0"/>
          </a:p>
          <a:p>
            <a:endParaRPr lang="sq-AL" dirty="0"/>
          </a:p>
        </p:txBody>
      </p:sp>
      <p:pic>
        <p:nvPicPr>
          <p:cNvPr id="7" name="Picture 6"/>
          <p:cNvPicPr>
            <a:picLocks noChangeAspect="1"/>
          </p:cNvPicPr>
          <p:nvPr/>
        </p:nvPicPr>
        <p:blipFill>
          <a:blip r:embed="rId2"/>
          <a:stretch>
            <a:fillRect/>
          </a:stretch>
        </p:blipFill>
        <p:spPr>
          <a:xfrm>
            <a:off x="2753996" y="1890712"/>
            <a:ext cx="5485129" cy="4113847"/>
          </a:xfrm>
          <a:prstGeom prst="rect">
            <a:avLst/>
          </a:prstGeom>
        </p:spPr>
      </p:pic>
    </p:spTree>
    <p:extLst>
      <p:ext uri="{BB962C8B-B14F-4D97-AF65-F5344CB8AC3E}">
        <p14:creationId xmlns:p14="http://schemas.microsoft.com/office/powerpoint/2010/main" val="900549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20AB209-B0F9-420A-89E6-E8E9E50B2ABD}"/>
              </a:ext>
            </a:extLst>
          </p:cNvPr>
          <p:cNvSpPr>
            <a:spLocks noGrp="1" noChangeArrowheads="1"/>
          </p:cNvSpPr>
          <p:nvPr>
            <p:ph type="title"/>
          </p:nvPr>
        </p:nvSpPr>
        <p:spPr>
          <a:xfrm>
            <a:off x="806450" y="225461"/>
            <a:ext cx="788035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1D54AC39-219B-4A2F-8A80-B3261E1F1575}"/>
              </a:ext>
            </a:extLst>
          </p:cNvPr>
          <p:cNvSpPr>
            <a:spLocks noGrp="1" noChangeArrowheads="1"/>
          </p:cNvSpPr>
          <p:nvPr>
            <p:ph type="body" idx="1"/>
          </p:nvPr>
        </p:nvSpPr>
        <p:spPr>
          <a:xfrm>
            <a:off x="806450" y="1309170"/>
            <a:ext cx="7588250" cy="4530725"/>
          </a:xfrm>
        </p:spPr>
        <p:txBody>
          <a:bodyPr/>
          <a:lstStyle/>
          <a:p>
            <a:r>
              <a:rPr lang="en-US" altLang="en-US" dirty="0"/>
              <a:t>System Model</a:t>
            </a:r>
          </a:p>
          <a:p>
            <a:r>
              <a:rPr lang="en-US" altLang="en-US" dirty="0"/>
              <a:t>Deadlock Characterization</a:t>
            </a:r>
          </a:p>
          <a:p>
            <a:r>
              <a:rPr lang="en-US" altLang="en-US" dirty="0"/>
              <a:t>Methods for Handling Deadlocks</a:t>
            </a:r>
          </a:p>
          <a:p>
            <a:r>
              <a:rPr lang="en-US" altLang="en-US" dirty="0"/>
              <a:t>Deadlock Prevention</a:t>
            </a:r>
          </a:p>
          <a:p>
            <a:r>
              <a:rPr lang="en-US" altLang="en-US" dirty="0"/>
              <a:t>Deadlock Avoidance</a:t>
            </a:r>
          </a:p>
          <a:p>
            <a:r>
              <a:rPr lang="en-US" altLang="en-US" dirty="0"/>
              <a:t>Deadlock Detection </a:t>
            </a:r>
          </a:p>
          <a:p>
            <a:r>
              <a:rPr lang="en-US" altLang="en-US" dirty="0"/>
              <a:t>Recovery from Deadlock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38D12EB-E650-49F7-BF5C-969347526EE5}"/>
              </a:ext>
            </a:extLst>
          </p:cNvPr>
          <p:cNvSpPr>
            <a:spLocks noGrp="1" noChangeArrowheads="1"/>
          </p:cNvSpPr>
          <p:nvPr>
            <p:ph type="title"/>
          </p:nvPr>
        </p:nvSpPr>
        <p:spPr>
          <a:xfrm>
            <a:off x="457200" y="228830"/>
            <a:ext cx="8229600" cy="576262"/>
          </a:xfrm>
        </p:spPr>
        <p:txBody>
          <a:bodyPr/>
          <a:lstStyle/>
          <a:p>
            <a:pPr eaLnBrk="1" hangingPunct="1"/>
            <a:r>
              <a:rPr lang="en-US" altLang="en-US" dirty="0"/>
              <a:t>Chapter Objectives</a:t>
            </a:r>
          </a:p>
        </p:txBody>
      </p:sp>
      <p:sp>
        <p:nvSpPr>
          <p:cNvPr id="9218" name="Rectangle 3">
            <a:extLst>
              <a:ext uri="{FF2B5EF4-FFF2-40B4-BE49-F238E27FC236}">
                <a16:creationId xmlns:a16="http://schemas.microsoft.com/office/drawing/2014/main" id="{6DA4E9BA-E5B9-48E9-A6E9-2CB00D152082}"/>
              </a:ext>
            </a:extLst>
          </p:cNvPr>
          <p:cNvSpPr>
            <a:spLocks noGrp="1" noChangeArrowheads="1"/>
          </p:cNvSpPr>
          <p:nvPr>
            <p:ph type="body" idx="1"/>
          </p:nvPr>
        </p:nvSpPr>
        <p:spPr>
          <a:xfrm>
            <a:off x="802433" y="1308136"/>
            <a:ext cx="7772400" cy="4500562"/>
          </a:xfrm>
        </p:spPr>
        <p:txBody>
          <a:bodyPr/>
          <a:lstStyle/>
          <a:p>
            <a:r>
              <a:rPr lang="en-US" altLang="en-US" dirty="0"/>
              <a:t>Illustrate how deadlock can occur when mutex locks are used</a:t>
            </a:r>
          </a:p>
          <a:p>
            <a:r>
              <a:rPr lang="en-US" altLang="en-US" dirty="0"/>
              <a:t>Define the four necessary conditions that characterize deadlock</a:t>
            </a:r>
          </a:p>
          <a:p>
            <a:r>
              <a:rPr lang="en-US" altLang="en-US" dirty="0"/>
              <a:t>Identify a deadlock situation in a resource allocation graph</a:t>
            </a:r>
          </a:p>
          <a:p>
            <a:r>
              <a:rPr lang="en-US" altLang="en-US" dirty="0"/>
              <a:t>Evaluate the four different approaches for preventing deadlocks</a:t>
            </a:r>
          </a:p>
          <a:p>
            <a:r>
              <a:rPr lang="en-US" altLang="en-US" dirty="0"/>
              <a:t>Apply the banker’s algorithm for deadlock avoidance</a:t>
            </a:r>
          </a:p>
          <a:p>
            <a:r>
              <a:rPr lang="en-US" altLang="en-US" dirty="0"/>
              <a:t>Apply the deadlock detection algorithm</a:t>
            </a:r>
          </a:p>
          <a:p>
            <a:r>
              <a:rPr lang="en-US" altLang="en-US" dirty="0"/>
              <a:t>Evaluate approaches for recovering from deadlock</a:t>
            </a:r>
          </a:p>
          <a:p>
            <a:endParaRPr lang="en-US" altLang="en-US" dirty="0"/>
          </a:p>
          <a:p>
            <a:pPr>
              <a:buSzPct val="85000"/>
              <a:buFont typeface="Monotype Sorts" pitchFamily="-84" charset="2"/>
              <a:buNone/>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eaLnBrk="1" hangingPunct="1"/>
            <a:r>
              <a:rPr lang="en-US" altLang="en-US" dirty="0"/>
              <a:t>System 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802834" y="1354816"/>
            <a:ext cx="7351712" cy="4483100"/>
          </a:xfrm>
        </p:spPr>
        <p:txBody>
          <a:bodyPr/>
          <a:lstStyle/>
          <a:p>
            <a:r>
              <a:rPr lang="en-US" altLang="en-US" dirty="0"/>
              <a:t>System consists of resources</a:t>
            </a:r>
          </a:p>
          <a:p>
            <a:r>
              <a:rPr lang="en-US" altLang="en-US" dirty="0"/>
              <a:t>Resource types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p>
          <a:p>
            <a:pPr lvl="1"/>
            <a:r>
              <a:rPr lang="en-US" altLang="en-US" i="1" dirty="0"/>
              <a:t>CPU cycles, memory space, I/O devices</a:t>
            </a:r>
          </a:p>
          <a:p>
            <a:r>
              <a:rPr lang="en-US" altLang="en-US" dirty="0"/>
              <a:t>Each resource type </a:t>
            </a:r>
            <a:r>
              <a:rPr lang="en-US" altLang="en-US" i="1" dirty="0"/>
              <a:t>R</a:t>
            </a:r>
            <a:r>
              <a:rPr lang="en-US" altLang="en-US" baseline="-25000" dirty="0"/>
              <a:t>i</a:t>
            </a:r>
            <a:r>
              <a:rPr lang="en-US" altLang="en-US" dirty="0"/>
              <a:t> has </a:t>
            </a:r>
            <a:r>
              <a:rPr lang="en-US" altLang="en-US" i="1" dirty="0"/>
              <a:t>W</a:t>
            </a:r>
            <a:r>
              <a:rPr lang="en-US" altLang="en-US" baseline="-25000" dirty="0"/>
              <a:t>i</a:t>
            </a:r>
            <a:r>
              <a:rPr lang="en-US" altLang="en-US" dirty="0"/>
              <a:t> instances.</a:t>
            </a:r>
          </a:p>
          <a:p>
            <a:r>
              <a:rPr lang="en-US" altLang="en-US" dirty="0"/>
              <a:t>Each process utilizes a resource as follows:</a:t>
            </a:r>
          </a:p>
          <a:p>
            <a:pPr lvl="1"/>
            <a:r>
              <a:rPr lang="en-US" altLang="en-US" b="1" dirty="0"/>
              <a:t>request </a:t>
            </a:r>
          </a:p>
          <a:p>
            <a:pPr lvl="1"/>
            <a:r>
              <a:rPr lang="en-US" altLang="en-US" b="1" dirty="0"/>
              <a:t>use </a:t>
            </a:r>
          </a:p>
          <a:p>
            <a:pPr lvl="1"/>
            <a:r>
              <a:rPr lang="en-US" altLang="en-US" b="1" dirty="0"/>
              <a:t>release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203D3746-8758-479C-93A3-DC90B12F640F}"/>
              </a:ext>
            </a:extLst>
          </p:cNvPr>
          <p:cNvSpPr>
            <a:spLocks noGrp="1" noChangeArrowheads="1"/>
          </p:cNvSpPr>
          <p:nvPr>
            <p:ph type="title"/>
          </p:nvPr>
        </p:nvSpPr>
        <p:spPr>
          <a:xfrm>
            <a:off x="457200" y="224522"/>
            <a:ext cx="8229600" cy="576262"/>
          </a:xfrm>
        </p:spPr>
        <p:txBody>
          <a:bodyPr/>
          <a:lstStyle/>
          <a:p>
            <a:pPr eaLnBrk="1" hangingPunct="1"/>
            <a:r>
              <a:rPr lang="en-US" dirty="0"/>
              <a:t>Topic 4 - Recap</a:t>
            </a:r>
            <a:endParaRPr lang="en-US" altLang="en-US" dirty="0"/>
          </a:p>
        </p:txBody>
      </p:sp>
      <p:sp>
        <p:nvSpPr>
          <p:cNvPr id="7170" name="Rectangle 3">
            <a:extLst>
              <a:ext uri="{FF2B5EF4-FFF2-40B4-BE49-F238E27FC236}">
                <a16:creationId xmlns:a16="http://schemas.microsoft.com/office/drawing/2014/main" id="{BE2970C8-8537-47B0-BAC1-E14D29076865}"/>
              </a:ext>
            </a:extLst>
          </p:cNvPr>
          <p:cNvSpPr>
            <a:spLocks noGrp="1" noChangeArrowheads="1"/>
          </p:cNvSpPr>
          <p:nvPr>
            <p:ph type="body" idx="1"/>
          </p:nvPr>
        </p:nvSpPr>
        <p:spPr/>
        <p:txBody>
          <a:bodyPr/>
          <a:lstStyle/>
          <a:p>
            <a:r>
              <a:rPr lang="en-US" altLang="en-US" dirty="0"/>
              <a:t>Overview</a:t>
            </a:r>
          </a:p>
          <a:p>
            <a:r>
              <a:rPr lang="en-US" altLang="en-US" dirty="0"/>
              <a:t>Multicore Programming</a:t>
            </a:r>
          </a:p>
          <a:p>
            <a:r>
              <a:rPr lang="en-US" altLang="en-US" dirty="0"/>
              <a:t>Multithreading Models</a:t>
            </a:r>
          </a:p>
          <a:p>
            <a:r>
              <a:rPr lang="en-US" altLang="en-US" dirty="0"/>
              <a:t>Operating System Examples</a:t>
            </a:r>
          </a:p>
          <a:p>
            <a:r>
              <a:rPr lang="en-US" altLang="en-US" dirty="0"/>
              <a:t>CPU Schedule</a:t>
            </a:r>
          </a:p>
          <a:p>
            <a:pPr>
              <a:buFont typeface="Monotype Sorts" pitchFamily="-84" charset="2"/>
              <a:buNone/>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eaLnBrk="1" hangingPunct="1"/>
            <a:r>
              <a:rPr lang="en-US" altLang="en-US" dirty="0"/>
              <a:t>Deadlock 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570271" y="1685190"/>
            <a:ext cx="7380447" cy="4668837"/>
          </a:xfrm>
        </p:spPr>
        <p:txBody>
          <a:bodyPr/>
          <a:lstStyle/>
          <a:p>
            <a:r>
              <a:rPr lang="en-US" altLang="en-US" b="1" dirty="0">
                <a:solidFill>
                  <a:srgbClr val="006699"/>
                </a:solidFill>
                <a:latin typeface="+mj-lt"/>
              </a:rPr>
              <a:t>Mutual exclusion</a:t>
            </a:r>
            <a:r>
              <a:rPr lang="en-US" altLang="en-US" b="1" dirty="0"/>
              <a:t>:</a:t>
            </a:r>
            <a:r>
              <a:rPr lang="en-US" altLang="en-US" dirty="0"/>
              <a:t>  only one process at a time can use a resource</a:t>
            </a:r>
            <a:endParaRPr lang="en-US" altLang="en-US" sz="800" dirty="0"/>
          </a:p>
          <a:p>
            <a:r>
              <a:rPr lang="en-US" altLang="en-US" b="1" dirty="0">
                <a:solidFill>
                  <a:srgbClr val="006699"/>
                </a:solidFill>
                <a:latin typeface="+mj-lt"/>
              </a:rPr>
              <a:t>Hold and wait</a:t>
            </a:r>
            <a:r>
              <a:rPr lang="en-US" altLang="en-US" b="1" dirty="0"/>
              <a:t>:</a:t>
            </a:r>
            <a:r>
              <a:rPr lang="en-US" altLang="en-US" dirty="0"/>
              <a:t>  a process holding at least one resource is waiting to acquire additional resources held by other processes</a:t>
            </a:r>
            <a:endParaRPr lang="en-US" altLang="en-US" sz="800" dirty="0"/>
          </a:p>
          <a:p>
            <a:r>
              <a:rPr lang="en-US" altLang="en-US" b="1" dirty="0">
                <a:solidFill>
                  <a:srgbClr val="006699"/>
                </a:solidFill>
                <a:latin typeface="+mj-lt"/>
              </a:rPr>
              <a:t>No preemption</a:t>
            </a:r>
            <a:r>
              <a:rPr lang="en-US" altLang="en-US" b="1" dirty="0"/>
              <a:t>:</a:t>
            </a:r>
            <a:r>
              <a:rPr lang="en-US" altLang="en-US" dirty="0"/>
              <a:t>  a resource can be released only voluntarily by the process holding it, after that process has completed its task</a:t>
            </a:r>
            <a:endParaRPr lang="en-US" altLang="en-US" sz="800" dirty="0"/>
          </a:p>
          <a:p>
            <a:r>
              <a:rPr lang="en-US" altLang="en-US" b="1" dirty="0">
                <a:solidFill>
                  <a:srgbClr val="006699"/>
                </a:solidFill>
                <a:latin typeface="+mj-lt"/>
              </a:rPr>
              <a:t>Circular wait</a:t>
            </a:r>
            <a:r>
              <a:rPr lang="en-US" altLang="en-US" b="1" dirty="0"/>
              <a:t>:</a:t>
            </a:r>
            <a:r>
              <a:rPr lang="en-US" altLang="en-US" dirty="0"/>
              <a:t>  there exists a set {</a:t>
            </a:r>
            <a:r>
              <a:rPr lang="en-US" altLang="en-US" i="1" dirty="0"/>
              <a:t>P</a:t>
            </a:r>
            <a:r>
              <a:rPr lang="en-US" altLang="en-US" baseline="-25000" dirty="0"/>
              <a:t>0</a:t>
            </a:r>
            <a:r>
              <a:rPr lang="en-US" altLang="en-US" dirty="0"/>
              <a:t>, </a:t>
            </a:r>
            <a:r>
              <a:rPr lang="en-US" altLang="en-US" i="1" dirty="0"/>
              <a:t>P</a:t>
            </a:r>
            <a:r>
              <a:rPr lang="en-US" altLang="en-US" baseline="-25000" dirty="0"/>
              <a:t>1</a:t>
            </a:r>
            <a:r>
              <a:rPr lang="en-US" altLang="en-US" dirty="0"/>
              <a:t>, …, </a:t>
            </a:r>
            <a:r>
              <a:rPr lang="en-US" altLang="en-US" i="1" dirty="0" err="1"/>
              <a:t>P</a:t>
            </a:r>
            <a:r>
              <a:rPr lang="en-US" altLang="en-US" baseline="-25000" dirty="0" err="1"/>
              <a:t>n</a:t>
            </a:r>
            <a:r>
              <a:rPr lang="en-US" altLang="en-US" dirty="0"/>
              <a:t>} of waiting processes such that </a:t>
            </a:r>
            <a:r>
              <a:rPr lang="en-US" altLang="en-US" i="1" dirty="0"/>
              <a:t>P</a:t>
            </a:r>
            <a:r>
              <a:rPr lang="en-US" altLang="en-US" baseline="-25000" dirty="0"/>
              <a:t>0 </a:t>
            </a:r>
            <a:r>
              <a:rPr lang="en-US" altLang="en-US" dirty="0"/>
              <a:t>is waiting for a resource that is held by </a:t>
            </a:r>
            <a:r>
              <a:rPr lang="en-US" altLang="en-US" i="1" dirty="0"/>
              <a:t>P</a:t>
            </a:r>
            <a:r>
              <a:rPr lang="en-US" altLang="en-US" baseline="-25000" dirty="0"/>
              <a:t>1</a:t>
            </a:r>
            <a:r>
              <a:rPr lang="en-US" altLang="en-US" dirty="0"/>
              <a:t>, </a:t>
            </a:r>
            <a:r>
              <a:rPr lang="en-US" altLang="en-US" i="1" dirty="0"/>
              <a:t>P</a:t>
            </a:r>
            <a:r>
              <a:rPr lang="en-US" altLang="en-US" baseline="-25000" dirty="0"/>
              <a:t>1</a:t>
            </a:r>
            <a:r>
              <a:rPr lang="en-US" altLang="en-US" dirty="0"/>
              <a:t> is waiting for a resource that is held by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baseline="-25000" dirty="0"/>
              <a:t>–1</a:t>
            </a:r>
            <a:r>
              <a:rPr lang="en-US" altLang="en-US" dirty="0"/>
              <a:t> is waiting for a resource that is held by </a:t>
            </a:r>
            <a:r>
              <a:rPr lang="en-US" altLang="en-US" i="1" dirty="0" err="1"/>
              <a:t>P</a:t>
            </a:r>
            <a:r>
              <a:rPr lang="en-US" altLang="en-US" baseline="-25000" dirty="0" err="1"/>
              <a:t>n</a:t>
            </a:r>
            <a:r>
              <a:rPr lang="en-US" altLang="en-US" dirty="0"/>
              <a:t>, and </a:t>
            </a:r>
            <a:r>
              <a:rPr lang="en-US" altLang="en-US" i="1" dirty="0" err="1"/>
              <a:t>P</a:t>
            </a:r>
            <a:r>
              <a:rPr lang="en-US" altLang="en-US" baseline="-25000" dirty="0" err="1"/>
              <a:t>n</a:t>
            </a:r>
            <a:r>
              <a:rPr lang="en-US" altLang="en-US" dirty="0"/>
              <a:t> is waiting for a resource that is held by </a:t>
            </a:r>
            <a:r>
              <a:rPr lang="en-US" altLang="en-US" i="1" dirty="0"/>
              <a:t>P</a:t>
            </a:r>
            <a:r>
              <a:rPr lang="en-US" altLang="en-US" baseline="-25000" dirty="0"/>
              <a:t>0</a:t>
            </a:r>
            <a:r>
              <a:rPr lang="en-US" altLang="en-US" dirty="0"/>
              <a:t>.</a:t>
            </a:r>
          </a:p>
          <a:p>
            <a:endParaRPr lang="en-US" altLang="en-US"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570272" y="1118465"/>
            <a:ext cx="680204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lang="en-US" altLang="en-US" dirty="0">
                <a:solidFill>
                  <a:srgbClr val="244082"/>
                </a:solidFill>
                <a:latin typeface="Arial" panose="020B0604020202020204" pitchFamily="34" charset="0"/>
                <a:cs typeface="Arial" panose="020B0604020202020204" pitchFamily="34" charset="0"/>
              </a:rPr>
              <a:t>Deadlock</a:t>
            </a:r>
            <a:r>
              <a:rPr kumimoji="0" lang="en-US" altLang="en-US" dirty="0"/>
              <a:t> </a:t>
            </a:r>
            <a:r>
              <a:rPr lang="en-US" altLang="en-US" dirty="0">
                <a:solidFill>
                  <a:srgbClr val="244082"/>
                </a:solidFill>
                <a:latin typeface="Arial" panose="020B0604020202020204" pitchFamily="34" charset="0"/>
                <a:cs typeface="Arial" panose="020B0604020202020204" pitchFamily="34" charset="0"/>
              </a:rPr>
              <a:t>can arise if four conditions hold simultaneously</a:t>
            </a:r>
            <a:r>
              <a:rPr kumimoji="0" lang="en-US"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eaLnBrk="1" hangingPunct="1"/>
            <a:r>
              <a:rPr lang="en-US" altLang="en-US" dirty="0"/>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1418253" y="1771945"/>
            <a:ext cx="6574810" cy="4019550"/>
          </a:xfrm>
        </p:spPr>
        <p:txBody>
          <a:bodyPr/>
          <a:lstStyle/>
          <a:p>
            <a:r>
              <a:rPr lang="en-US" altLang="en-US"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006699"/>
                </a:solidFill>
                <a:latin typeface="+mj-lt"/>
              </a:rPr>
              <a:t>request edge </a:t>
            </a:r>
            <a:r>
              <a:rPr lang="en-US" altLang="en-US" dirty="0"/>
              <a:t>– directed edge </a:t>
            </a:r>
            <a:r>
              <a:rPr lang="en-US" altLang="en-US" i="1" dirty="0"/>
              <a:t>P</a:t>
            </a:r>
            <a:r>
              <a:rPr lang="en-US" altLang="en-US" i="1" baseline="-25000" dirty="0"/>
              <a:t>i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006699"/>
                </a:solidFill>
                <a:latin typeface="+mj-lt"/>
                <a:sym typeface="Symbol" panose="05050102010706020507" pitchFamily="18" charset="2"/>
              </a:rPr>
              <a:t>assignment edge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endParaRPr lang="en-US" altLang="en-US"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solidFill>
                  <a:srgbClr val="244082"/>
                </a:solidFill>
              </a:rPr>
              <a:t>A set of vertices </a:t>
            </a:r>
            <a:r>
              <a:rPr kumimoji="0" lang="en-US" altLang="en-US" i="1" dirty="0">
                <a:solidFill>
                  <a:srgbClr val="244082"/>
                </a:solidFill>
              </a:rPr>
              <a:t>V</a:t>
            </a:r>
            <a:r>
              <a:rPr kumimoji="0" lang="en-US" altLang="en-US" dirty="0">
                <a:solidFill>
                  <a:srgbClr val="244082"/>
                </a:solidFill>
              </a:rPr>
              <a:t> and a set of edges </a:t>
            </a:r>
            <a:r>
              <a:rPr kumimoji="0" lang="en-US" altLang="en-US" i="1" dirty="0">
                <a:solidFill>
                  <a:srgbClr val="244082"/>
                </a:solidFill>
              </a:rPr>
              <a:t>E</a:t>
            </a:r>
            <a:r>
              <a:rPr kumimoji="0" lang="en-US" altLang="en-US" dirty="0">
                <a:solidFill>
                  <a:srgbClr val="244082"/>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Resource-Allocation Graph (Cont.)</a:t>
            </a:r>
          </a:p>
        </p:txBody>
      </p:sp>
      <p:sp>
        <p:nvSpPr>
          <p:cNvPr id="10243" name="Rectangle 3"/>
          <p:cNvSpPr>
            <a:spLocks noGrp="1" noChangeArrowheads="1"/>
          </p:cNvSpPr>
          <p:nvPr>
            <p:ph idx="1"/>
          </p:nvPr>
        </p:nvSpPr>
        <p:spPr/>
        <p:txBody>
          <a:bodyPr/>
          <a:lstStyle/>
          <a:p>
            <a:r>
              <a:rPr lang="en-US" altLang="en-US" dirty="0"/>
              <a:t>Thread</a:t>
            </a:r>
            <a:br>
              <a:rPr lang="en-US" altLang="en-US" dirty="0"/>
            </a:br>
            <a:br>
              <a:rPr lang="en-US" altLang="en-US" dirty="0"/>
            </a:br>
            <a:br>
              <a:rPr lang="en-US" altLang="en-US" dirty="0"/>
            </a:br>
            <a:endParaRPr lang="en-US" altLang="en-US" dirty="0"/>
          </a:p>
          <a:p>
            <a:r>
              <a:rPr lang="en-US" altLang="en-US" dirty="0"/>
              <a:t>Resource Type with 4 instances</a:t>
            </a:r>
          </a:p>
          <a:p>
            <a:pPr>
              <a:buFont typeface="Monotype Sorts" pitchFamily="-84" charset="2"/>
              <a:buNone/>
            </a:pPr>
            <a:endParaRPr lang="en-US" altLang="en-US" dirty="0"/>
          </a:p>
          <a:p>
            <a:endParaRPr lang="en-US" altLang="en-US" dirty="0"/>
          </a:p>
          <a:p>
            <a:r>
              <a:rPr lang="en-US" altLang="en-US" i="1" dirty="0"/>
              <a:t>P</a:t>
            </a:r>
            <a:r>
              <a:rPr lang="en-US" altLang="en-US" i="1" baseline="-25000" dirty="0"/>
              <a:t>i</a:t>
            </a:r>
            <a:r>
              <a:rPr lang="en-US" altLang="en-US" i="1" dirty="0"/>
              <a:t> </a:t>
            </a:r>
            <a:r>
              <a:rPr lang="en-US" altLang="en-US" dirty="0"/>
              <a:t>requests instance of </a:t>
            </a:r>
            <a:r>
              <a:rPr lang="en-US" altLang="en-US" i="1" dirty="0" err="1"/>
              <a:t>R</a:t>
            </a:r>
            <a:r>
              <a:rPr lang="en-US" altLang="en-US" i="1" baseline="-25000" dirty="0" err="1"/>
              <a:t>j</a:t>
            </a:r>
            <a:endParaRPr lang="en-US" altLang="en-US" dirty="0"/>
          </a:p>
          <a:p>
            <a:endParaRPr lang="en-US" altLang="en-US" dirty="0"/>
          </a:p>
          <a:p>
            <a:pPr>
              <a:buFont typeface="Monotype Sorts" pitchFamily="-84" charset="2"/>
              <a:buNone/>
            </a:pPr>
            <a:endParaRPr lang="en-US" altLang="en-US" dirty="0"/>
          </a:p>
          <a:p>
            <a:r>
              <a:rPr lang="en-US" altLang="en-US" i="1" dirty="0"/>
              <a:t>P</a:t>
            </a:r>
            <a:r>
              <a:rPr lang="en-US" altLang="en-US" i="1" baseline="-25000" dirty="0"/>
              <a:t>i</a:t>
            </a:r>
            <a:r>
              <a:rPr lang="en-US" altLang="en-US" dirty="0"/>
              <a:t> is holding an instance of </a:t>
            </a:r>
            <a:r>
              <a:rPr lang="en-US" altLang="en-US" i="1" dirty="0" err="1"/>
              <a:t>R</a:t>
            </a:r>
            <a:r>
              <a:rPr lang="en-US" altLang="en-US" i="1" baseline="-25000" dirty="0" err="1"/>
              <a:t>j</a:t>
            </a:r>
            <a:endParaRPr lang="en-US" altLang="en-US" i="1" dirty="0"/>
          </a:p>
        </p:txBody>
      </p:sp>
      <p:sp>
        <p:nvSpPr>
          <p:cNvPr id="10244" name="Oval 4"/>
          <p:cNvSpPr>
            <a:spLocks noChangeArrowheads="1"/>
          </p:cNvSpPr>
          <p:nvPr/>
        </p:nvSpPr>
        <p:spPr bwMode="auto">
          <a:xfrm>
            <a:off x="2570213" y="1110380"/>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0245" name="Oval 5"/>
          <p:cNvSpPr>
            <a:spLocks noChangeArrowheads="1"/>
          </p:cNvSpPr>
          <p:nvPr/>
        </p:nvSpPr>
        <p:spPr bwMode="auto">
          <a:xfrm>
            <a:off x="4181476" y="4470963"/>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i="1">
                <a:latin typeface="Helvetica" panose="020B0604020202020204" pitchFamily="34" charset="0"/>
              </a:rPr>
              <a:t>P</a:t>
            </a:r>
            <a:r>
              <a:rPr lang="en-US" altLang="en-US" i="1" baseline="-25000">
                <a:latin typeface="Helvetica" panose="020B0604020202020204" pitchFamily="34" charset="0"/>
              </a:rPr>
              <a:t>i</a:t>
            </a:r>
            <a:endParaRPr lang="en-US" altLang="en-US">
              <a:latin typeface="Helvetica" panose="020B0604020202020204" pitchFamily="34" charset="0"/>
            </a:endParaRPr>
          </a:p>
        </p:txBody>
      </p:sp>
      <p:sp>
        <p:nvSpPr>
          <p:cNvPr id="10246" name="Oval 6"/>
          <p:cNvSpPr>
            <a:spLocks noChangeArrowheads="1"/>
          </p:cNvSpPr>
          <p:nvPr/>
        </p:nvSpPr>
        <p:spPr bwMode="auto">
          <a:xfrm>
            <a:off x="3860800" y="3393663"/>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i="1">
                <a:latin typeface="Helvetica" panose="020B0604020202020204" pitchFamily="34" charset="0"/>
              </a:rPr>
              <a:t>P</a:t>
            </a:r>
            <a:r>
              <a:rPr lang="en-US" altLang="en-US" i="1" baseline="-25000">
                <a:latin typeface="Helvetica" panose="020B0604020202020204" pitchFamily="34" charset="0"/>
              </a:rPr>
              <a:t>i</a:t>
            </a:r>
            <a:endParaRPr lang="en-US" altLang="en-US" i="1">
              <a:latin typeface="Helvetica" panose="020B0604020202020204" pitchFamily="34" charset="0"/>
            </a:endParaRPr>
          </a:p>
        </p:txBody>
      </p:sp>
      <p:grpSp>
        <p:nvGrpSpPr>
          <p:cNvPr id="2" name="Group 12"/>
          <p:cNvGrpSpPr>
            <a:grpSpLocks/>
          </p:cNvGrpSpPr>
          <p:nvPr/>
        </p:nvGrpSpPr>
        <p:grpSpPr bwMode="auto">
          <a:xfrm>
            <a:off x="4637088" y="2360613"/>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3" name="Group 13"/>
          <p:cNvGrpSpPr>
            <a:grpSpLocks/>
          </p:cNvGrpSpPr>
          <p:nvPr/>
        </p:nvGrpSpPr>
        <p:grpSpPr bwMode="auto">
          <a:xfrm>
            <a:off x="4692650" y="3457163"/>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49" name="Line 19"/>
          <p:cNvSpPr>
            <a:spLocks noChangeShapeType="1"/>
          </p:cNvSpPr>
          <p:nvPr/>
        </p:nvSpPr>
        <p:spPr bwMode="auto">
          <a:xfrm>
            <a:off x="4365625" y="3660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sq-AL"/>
          </a:p>
        </p:txBody>
      </p:sp>
      <p:sp>
        <p:nvSpPr>
          <p:cNvPr id="10250" name="Text Box 20"/>
          <p:cNvSpPr txBox="1">
            <a:spLocks noChangeArrowheads="1"/>
          </p:cNvSpPr>
          <p:nvPr/>
        </p:nvSpPr>
        <p:spPr bwMode="auto">
          <a:xfrm>
            <a:off x="4752975" y="3874676"/>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i="1" dirty="0" err="1">
                <a:latin typeface="Helvetica" panose="020B0604020202020204" pitchFamily="34" charset="0"/>
              </a:rPr>
              <a:t>R</a:t>
            </a:r>
            <a:r>
              <a:rPr lang="en-US" altLang="en-US" sz="1400" i="1" baseline="-25000" dirty="0" err="1">
                <a:latin typeface="Helvetica" panose="020B0604020202020204" pitchFamily="34" charset="0"/>
              </a:rPr>
              <a:t>j</a:t>
            </a:r>
            <a:endParaRPr lang="en-US" altLang="en-US" sz="1400" i="1" dirty="0">
              <a:latin typeface="Helvetica" panose="020B0604020202020204" pitchFamily="34" charset="0"/>
            </a:endParaRPr>
          </a:p>
        </p:txBody>
      </p:sp>
      <p:grpSp>
        <p:nvGrpSpPr>
          <p:cNvPr id="4" name="Group 21"/>
          <p:cNvGrpSpPr>
            <a:grpSpLocks/>
          </p:cNvGrpSpPr>
          <p:nvPr/>
        </p:nvGrpSpPr>
        <p:grpSpPr bwMode="auto">
          <a:xfrm>
            <a:off x="4975226" y="4534463"/>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52" name="Line 27"/>
          <p:cNvSpPr>
            <a:spLocks noChangeShapeType="1"/>
          </p:cNvSpPr>
          <p:nvPr/>
        </p:nvSpPr>
        <p:spPr bwMode="auto">
          <a:xfrm flipH="1">
            <a:off x="4648201" y="4680513"/>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sq-AL"/>
          </a:p>
        </p:txBody>
      </p:sp>
      <p:sp>
        <p:nvSpPr>
          <p:cNvPr id="10253" name="Text Box 28"/>
          <p:cNvSpPr txBox="1">
            <a:spLocks noChangeArrowheads="1"/>
          </p:cNvSpPr>
          <p:nvPr/>
        </p:nvSpPr>
        <p:spPr bwMode="auto">
          <a:xfrm>
            <a:off x="5026026" y="4923400"/>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Tree>
    <p:extLst>
      <p:ext uri="{BB962C8B-B14F-4D97-AF65-F5344CB8AC3E}">
        <p14:creationId xmlns:p14="http://schemas.microsoft.com/office/powerpoint/2010/main" val="5510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a:rPr lang="en-US" altLang="en-US" dirty="0"/>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a:rPr lang="en-US" altLang="en-US" dirty="0"/>
              <a:t>One instance of R1</a:t>
            </a:r>
          </a:p>
          <a:p>
            <a:r>
              <a:rPr lang="en-US" altLang="en-US" dirty="0"/>
              <a:t>Two instances of R2</a:t>
            </a:r>
          </a:p>
          <a:p>
            <a:r>
              <a:rPr lang="en-US" altLang="en-US" dirty="0"/>
              <a:t>One instance of R3</a:t>
            </a:r>
          </a:p>
          <a:p>
            <a:r>
              <a:rPr lang="en-US" altLang="en-US" dirty="0"/>
              <a:t>Three instance of R4</a:t>
            </a:r>
          </a:p>
          <a:p>
            <a:r>
              <a:rPr lang="en-US" altLang="en-US" dirty="0"/>
              <a:t>T1 holds one instance of R2 and is waiting for an instance of R1</a:t>
            </a:r>
          </a:p>
          <a:p>
            <a:r>
              <a:rPr lang="en-US" altLang="en-US" dirty="0"/>
              <a:t>T2 holds one instance of R1, one instance of R2, and is waiting for an instance of R3</a:t>
            </a:r>
          </a:p>
          <a:p>
            <a:r>
              <a:rPr lang="en-US" altLang="en-US" dirty="0"/>
              <a:t>T3 is holds one instance of R3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550606" y="221637"/>
            <a:ext cx="8806293" cy="469900"/>
          </a:xfrm>
        </p:spPr>
        <p:txBody>
          <a:bodyPr/>
          <a:lstStyle/>
          <a:p>
            <a:pPr eaLnBrk="1" hangingPunct="1"/>
            <a:r>
              <a:rPr lang="en-US" altLang="en-US" sz="2800" dirty="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1162411" y="292068"/>
            <a:ext cx="7913497" cy="457200"/>
          </a:xfrm>
        </p:spPr>
        <p:txBody>
          <a:bodyPr/>
          <a:lstStyle/>
          <a:p>
            <a:pPr eaLnBrk="1" hangingPunct="1"/>
            <a:r>
              <a:rPr lang="en-US" altLang="en-US" dirty="0"/>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865188" y="1217613"/>
            <a:ext cx="5018254" cy="3992061"/>
          </a:xfrm>
        </p:spPr>
        <p:txBody>
          <a:bodyPr/>
          <a:lstStyle/>
          <a:p>
            <a:r>
              <a:rPr lang="en-US" altLang="en-US" dirty="0"/>
              <a:t>If graph contains no cycles </a:t>
            </a:r>
            <a:r>
              <a:rPr lang="en-US" altLang="en-US" dirty="0">
                <a:sym typeface="Symbol" panose="05050102010706020507" pitchFamily="18" charset="2"/>
              </a:rPr>
              <a:t> no deadlock</a:t>
            </a:r>
          </a:p>
          <a:p>
            <a:r>
              <a:rPr lang="en-US" altLang="en-US" dirty="0">
                <a:sym typeface="Symbol" panose="05050102010706020507" pitchFamily="18" charset="2"/>
              </a:rPr>
              <a:t>If graph contains a cycle </a:t>
            </a:r>
          </a:p>
          <a:p>
            <a:pPr lvl="1"/>
            <a:r>
              <a:rPr lang="en-US" altLang="en-US" dirty="0">
                <a:sym typeface="Symbol" panose="05050102010706020507" pitchFamily="18" charset="2"/>
              </a:rPr>
              <a:t>If only one instance per resource type, then deadlock</a:t>
            </a:r>
          </a:p>
          <a:p>
            <a:pPr lvl="1"/>
            <a:r>
              <a:rPr lang="en-US" altLang="en-US" dirty="0">
                <a:sym typeface="Symbol" panose="05050102010706020507" pitchFamily="18" charset="2"/>
              </a:rPr>
              <a:t>If several instances per resource type, possibility of deadlock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eaLnBrk="1" hangingPunct="1"/>
            <a:r>
              <a:rPr lang="en-US" altLang="en-US" dirty="0"/>
              <a:t>Methods 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882649" y="1198563"/>
            <a:ext cx="7577137" cy="3295650"/>
          </a:xfrm>
        </p:spPr>
        <p:txBody>
          <a:bodyPr/>
          <a:lstStyle/>
          <a:p>
            <a:r>
              <a:rPr lang="en-US" altLang="en-US" dirty="0"/>
              <a:t>Ensure that the system will </a:t>
            </a:r>
            <a:r>
              <a:rPr lang="en-US" altLang="en-US" b="1" dirty="0">
                <a:solidFill>
                  <a:srgbClr val="006699"/>
                </a:solidFill>
                <a:latin typeface="+mj-lt"/>
              </a:rPr>
              <a:t>never</a:t>
            </a:r>
            <a:r>
              <a:rPr lang="en-US" altLang="en-US" dirty="0"/>
              <a:t> enter a deadlock state:</a:t>
            </a:r>
          </a:p>
          <a:p>
            <a:pPr lvl="1"/>
            <a:r>
              <a:rPr lang="en-US" altLang="en-US" dirty="0"/>
              <a:t>Deadlock prevention</a:t>
            </a:r>
          </a:p>
          <a:p>
            <a:pPr lvl="1"/>
            <a:r>
              <a:rPr lang="en-US" altLang="en-US" dirty="0"/>
              <a:t>Deadlock avoidance</a:t>
            </a:r>
          </a:p>
          <a:p>
            <a:r>
              <a:rPr lang="en-US" altLang="en-US" dirty="0"/>
              <a:t>Allow the system to enter a deadlock state and then recover</a:t>
            </a:r>
          </a:p>
          <a:p>
            <a:r>
              <a:rPr lang="en-US" altLang="en-US" dirty="0"/>
              <a:t>Ignore the problem and pretend that deadlocks never occur in the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eaLnBrk="1" hangingPunct="1"/>
            <a:r>
              <a:rPr lang="en-US" altLang="en-US" dirty="0"/>
              <a:t>Deadlock 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253773" y="1512973"/>
            <a:ext cx="7237084" cy="3822700"/>
          </a:xfrm>
        </p:spPr>
        <p:txBody>
          <a:bodyPr/>
          <a:lstStyle/>
          <a:p>
            <a:r>
              <a:rPr lang="en-US" altLang="en-US" b="1" dirty="0"/>
              <a:t>Mutual Exclusion</a:t>
            </a:r>
            <a:r>
              <a:rPr lang="en-US" altLang="en-US" dirty="0"/>
              <a:t> – not required for sharable resources (e.g., read-only files); must hold for non-sharable resources</a:t>
            </a:r>
          </a:p>
          <a:p>
            <a:r>
              <a:rPr lang="en-US" altLang="en-US" b="1" dirty="0"/>
              <a:t>Hold and Wait</a:t>
            </a:r>
            <a:r>
              <a:rPr lang="en-US" altLang="en-US" dirty="0"/>
              <a:t> – must guarantee that whenever a process requests a resource, it does not hold any other resources</a:t>
            </a:r>
          </a:p>
          <a:p>
            <a:pPr lvl="1"/>
            <a:r>
              <a:rPr lang="en-US" altLang="en-US" dirty="0"/>
              <a:t>Require process to request and be allocated all its resources before it begins execution, or allow process to request resources only when the process has none allocated to it.</a:t>
            </a:r>
          </a:p>
          <a:p>
            <a:pPr lvl="1"/>
            <a:r>
              <a:rPr lang="en-US" altLang="en-US" dirty="0"/>
              <a:t>Low resource utilization; starvation possible</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24542"/>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solidFill>
                  <a:srgbClr val="244082"/>
                </a:solidFill>
              </a:rPr>
              <a:t>Invalidate one of the four necessary conditions for deadlock: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eaLnBrk="1" hangingPunct="1"/>
            <a:r>
              <a:rPr lang="en-US" altLang="en-US" dirty="0"/>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838200" y="1085853"/>
            <a:ext cx="7683500" cy="4446588"/>
          </a:xfrm>
        </p:spPr>
        <p:txBody>
          <a:bodyPr/>
          <a:lstStyle/>
          <a:p>
            <a:r>
              <a:rPr lang="en-US" altLang="en-US" b="1" dirty="0"/>
              <a:t>No Preemption</a:t>
            </a:r>
            <a:r>
              <a:rPr lang="en-US" altLang="en-US" dirty="0"/>
              <a:t>:</a:t>
            </a:r>
          </a:p>
          <a:p>
            <a:pPr lvl="1"/>
            <a:r>
              <a:rPr lang="en-US" altLang="en-US" dirty="0"/>
              <a:t>If a process that is holding some resources requests another resource that cannot be immediately allocated to it, then all resources currently being held are released</a:t>
            </a:r>
          </a:p>
          <a:p>
            <a:pPr lvl="1"/>
            <a:r>
              <a:rPr lang="en-US" altLang="en-US" dirty="0"/>
              <a:t>Preempted resources are added to the list of resources for which the process is waiting</a:t>
            </a:r>
          </a:p>
          <a:p>
            <a:pPr lvl="1"/>
            <a:r>
              <a:rPr lang="en-US" altLang="en-US" dirty="0"/>
              <a:t>Process will be restarted only when it can regain its old resources, as well as the new ones that it is requesting</a:t>
            </a:r>
          </a:p>
          <a:p>
            <a:r>
              <a:rPr lang="en-US" altLang="en-US" b="1" dirty="0"/>
              <a:t>Circular Wait:</a:t>
            </a:r>
          </a:p>
          <a:p>
            <a:pPr lvl="1"/>
            <a:r>
              <a:rPr lang="en-US" altLang="en-US" dirty="0"/>
              <a:t>Impose a total ordering of all resource types, and require that each process requests resources in an increasing order of enumeration</a:t>
            </a:r>
          </a:p>
          <a:p>
            <a:pPr lvl="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eaLnBrk="1" hangingPunct="1"/>
            <a:r>
              <a:rPr lang="en-US" altLang="en-US" dirty="0"/>
              <a:t>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240971" y="1814513"/>
            <a:ext cx="6543461" cy="3671887"/>
          </a:xfrm>
        </p:spPr>
        <p:txBody>
          <a:bodyPr/>
          <a:lstStyle/>
          <a:p>
            <a:r>
              <a:rPr lang="en-US" altLang="en-US" dirty="0"/>
              <a:t>Simplest and most useful model requires that each process declare the </a:t>
            </a:r>
            <a:r>
              <a:rPr lang="en-US" altLang="en-US" b="1" i="1" dirty="0"/>
              <a:t>maximum number</a:t>
            </a:r>
            <a:r>
              <a:rPr lang="en-US" altLang="en-US" b="1" dirty="0"/>
              <a:t> </a:t>
            </a:r>
            <a:r>
              <a:rPr lang="en-US" altLang="en-US" dirty="0"/>
              <a:t>of resources of each type that it may need</a:t>
            </a:r>
          </a:p>
          <a:p>
            <a:r>
              <a:rPr lang="en-US" altLang="en-US" dirty="0"/>
              <a:t>The deadlock-avoidance algorithm dynamically examines the resource-allocation state to ensure that there can never be a circular-wait condition</a:t>
            </a:r>
          </a:p>
          <a:p>
            <a:r>
              <a:rPr lang="en-US" altLang="en-US" dirty="0"/>
              <a:t>Resource-allocation </a:t>
            </a:r>
            <a:r>
              <a:rPr lang="en-US" altLang="en-US" i="1" dirty="0"/>
              <a:t>state</a:t>
            </a:r>
            <a:r>
              <a:rPr lang="en-US" altLang="en-US" dirty="0"/>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Requires that the system has some additional </a:t>
            </a:r>
            <a:r>
              <a:rPr kumimoji="0" lang="en-US" altLang="en-US" b="1" i="1" dirty="0"/>
              <a:t>a priori </a:t>
            </a:r>
            <a:r>
              <a:rPr kumimoji="0" lang="en-US" altLang="en-US" dirty="0"/>
              <a:t>information </a:t>
            </a:r>
            <a:br>
              <a:rPr kumimoji="0" lang="en-US" altLang="en-US" dirty="0"/>
            </a:br>
            <a:r>
              <a:rPr kumimoji="0" lang="en-US" altLang="en-US" dirty="0"/>
              <a:t>available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919163" y="1165225"/>
            <a:ext cx="7310438" cy="4914562"/>
          </a:xfrm>
        </p:spPr>
        <p:txBody>
          <a:bodyPr/>
          <a:lstStyle/>
          <a:p>
            <a:r>
              <a:rPr lang="en-US" altLang="en-US" dirty="0"/>
              <a:t>When a process requests an available resource, system must decide if immediate allocation leaves the system in a safe state</a:t>
            </a:r>
          </a:p>
          <a:p>
            <a:r>
              <a:rPr lang="en-US" altLang="en-US" dirty="0"/>
              <a:t>System is in </a:t>
            </a:r>
            <a:r>
              <a:rPr lang="en-US" altLang="en-US" b="1" dirty="0">
                <a:solidFill>
                  <a:srgbClr val="006699"/>
                </a:solidFill>
                <a:latin typeface="+mj-lt"/>
              </a:rPr>
              <a:t>safe state </a:t>
            </a:r>
            <a:r>
              <a:rPr lang="en-US" altLang="en-US" dirty="0"/>
              <a:t>if there exists a sequence &lt;</a:t>
            </a:r>
            <a:r>
              <a:rPr lang="en-US" altLang="en-US" i="1" dirty="0"/>
              <a:t>P</a:t>
            </a:r>
            <a:r>
              <a:rPr lang="en-US" altLang="en-US" i="1" baseline="-25000" dirty="0"/>
              <a:t>1</a:t>
            </a:r>
            <a:r>
              <a:rPr lang="en-US" altLang="en-US" i="1" dirty="0"/>
              <a:t>, P</a:t>
            </a:r>
            <a:r>
              <a:rPr lang="en-US" altLang="en-US" i="1" baseline="-25000" dirty="0"/>
              <a:t>2</a:t>
            </a:r>
            <a:r>
              <a:rPr lang="en-US" altLang="en-US" i="1" dirty="0"/>
              <a:t>, …, </a:t>
            </a:r>
            <a:r>
              <a:rPr lang="en-US" altLang="en-US" i="1" dirty="0" err="1"/>
              <a:t>P</a:t>
            </a:r>
            <a:r>
              <a:rPr lang="en-US" altLang="en-US" i="1" baseline="-25000" dirty="0" err="1"/>
              <a:t>n</a:t>
            </a:r>
            <a:r>
              <a:rPr lang="en-US" altLang="en-US" dirty="0"/>
              <a:t>&gt; of ALL the  processes  in the systems such that  for each P</a:t>
            </a:r>
            <a:r>
              <a:rPr lang="en-US" altLang="en-US" baseline="-25000" dirty="0"/>
              <a:t>i</a:t>
            </a:r>
            <a:r>
              <a:rPr lang="en-US" altLang="en-US" dirty="0"/>
              <a:t>, the resources that P</a:t>
            </a:r>
            <a:r>
              <a:rPr lang="en-US" altLang="en-US" baseline="-25000" dirty="0"/>
              <a:t>i </a:t>
            </a:r>
            <a:r>
              <a:rPr lang="en-US" altLang="en-US" dirty="0"/>
              <a:t>can still request can be satisfied by currently available resources + resources held by all the </a:t>
            </a:r>
            <a:r>
              <a:rPr lang="en-US" altLang="en-US" i="1" dirty="0" err="1"/>
              <a:t>P</a:t>
            </a:r>
            <a:r>
              <a:rPr lang="en-US" altLang="en-US" i="1" baseline="-25000" dirty="0" err="1"/>
              <a:t>j</a:t>
            </a:r>
            <a:r>
              <a:rPr lang="en-US" altLang="en-US" dirty="0"/>
              <a:t>, with</a:t>
            </a:r>
            <a:r>
              <a:rPr lang="en-US" altLang="en-US" i="1" dirty="0"/>
              <a:t> j </a:t>
            </a:r>
            <a:r>
              <a:rPr lang="en-US" altLang="en-US" dirty="0"/>
              <a:t>&lt; </a:t>
            </a:r>
            <a:r>
              <a:rPr lang="en-US" altLang="en-US" i="1" dirty="0"/>
              <a:t>I</a:t>
            </a:r>
            <a:endParaRPr lang="en-US" altLang="en-US" dirty="0"/>
          </a:p>
          <a:p>
            <a:r>
              <a:rPr lang="en-US" altLang="en-US" dirty="0"/>
              <a:t>That is:</a:t>
            </a:r>
          </a:p>
          <a:p>
            <a:pPr lvl="1"/>
            <a:r>
              <a:rPr lang="en-US" altLang="en-US" dirty="0"/>
              <a:t>If P</a:t>
            </a:r>
            <a:r>
              <a:rPr lang="en-US" altLang="en-US" baseline="-25000" dirty="0"/>
              <a:t>i</a:t>
            </a:r>
            <a:r>
              <a:rPr lang="en-US" altLang="en-US" dirty="0"/>
              <a:t> resource needs are not immediately available, then </a:t>
            </a:r>
            <a:r>
              <a:rPr lang="en-US" altLang="en-US" i="1" dirty="0"/>
              <a:t>P</a:t>
            </a:r>
            <a:r>
              <a:rPr lang="en-US" altLang="en-US" i="1" baseline="-25000" dirty="0"/>
              <a:t>i</a:t>
            </a:r>
            <a:r>
              <a:rPr lang="en-US" altLang="en-US" dirty="0"/>
              <a:t> can wait until all </a:t>
            </a:r>
            <a:r>
              <a:rPr lang="en-US" altLang="en-US" i="1" dirty="0" err="1"/>
              <a:t>P</a:t>
            </a:r>
            <a:r>
              <a:rPr lang="en-US" altLang="en-US" i="1" baseline="-25000" dirty="0" err="1"/>
              <a:t>j</a:t>
            </a:r>
            <a:r>
              <a:rPr lang="en-US" altLang="en-US" i="1" dirty="0"/>
              <a:t> </a:t>
            </a:r>
            <a:r>
              <a:rPr lang="en-US" altLang="en-US" dirty="0"/>
              <a:t>have finished</a:t>
            </a:r>
          </a:p>
          <a:p>
            <a:pPr lvl="1"/>
            <a:r>
              <a:rPr lang="en-US" altLang="en-US" dirty="0"/>
              <a:t>When </a:t>
            </a:r>
            <a:r>
              <a:rPr lang="en-US" altLang="en-US" i="1" dirty="0" err="1"/>
              <a:t>P</a:t>
            </a:r>
            <a:r>
              <a:rPr lang="en-US" altLang="en-US" i="1" baseline="-25000" dirty="0" err="1"/>
              <a:t>j</a:t>
            </a:r>
            <a:r>
              <a:rPr lang="en-US" altLang="en-US" dirty="0"/>
              <a:t> is finished, </a:t>
            </a:r>
            <a:r>
              <a:rPr lang="en-US" altLang="en-US" i="1" dirty="0"/>
              <a:t>P</a:t>
            </a:r>
            <a:r>
              <a:rPr lang="en-US" altLang="en-US" i="1" baseline="-25000" dirty="0"/>
              <a:t>i</a:t>
            </a:r>
            <a:r>
              <a:rPr lang="en-US" altLang="en-US" dirty="0"/>
              <a:t> can obtain needed resources, execute, return allocated resources, and terminate</a:t>
            </a:r>
          </a:p>
          <a:p>
            <a:pPr lvl="1"/>
            <a:r>
              <a:rPr lang="en-US" altLang="en-US" dirty="0"/>
              <a:t>When </a:t>
            </a:r>
            <a:r>
              <a:rPr lang="en-US" altLang="en-US" i="1" dirty="0"/>
              <a:t>P</a:t>
            </a:r>
            <a:r>
              <a:rPr lang="en-US" altLang="en-US" i="1" baseline="-25000" dirty="0"/>
              <a:t>i</a:t>
            </a:r>
            <a:r>
              <a:rPr lang="en-US" altLang="en-US" dirty="0"/>
              <a:t> terminates, </a:t>
            </a:r>
            <a:r>
              <a:rPr lang="en-US" altLang="en-US" i="1" dirty="0"/>
              <a:t>P</a:t>
            </a:r>
            <a:r>
              <a:rPr lang="en-US" altLang="en-US" i="1" baseline="-25000" dirty="0"/>
              <a:t>i </a:t>
            </a:r>
            <a:r>
              <a:rPr lang="en-US" altLang="en-US" baseline="-25000" dirty="0"/>
              <a:t>+1</a:t>
            </a:r>
            <a:r>
              <a:rPr lang="en-US" altLang="en-US" dirty="0"/>
              <a:t> can obtain its needed resources, and so 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922337" y="1190625"/>
            <a:ext cx="7652495" cy="4414838"/>
          </a:xfrm>
        </p:spPr>
        <p:txBody>
          <a:bodyPr/>
          <a:lstStyle/>
          <a:p>
            <a:r>
              <a:rPr lang="en-US" altLang="en-US" dirty="0"/>
              <a:t>If a system is in safe state </a:t>
            </a:r>
            <a:r>
              <a:rPr lang="en-US" altLang="en-US" dirty="0">
                <a:sym typeface="Symbol" panose="05050102010706020507" pitchFamily="18" charset="2"/>
              </a:rPr>
              <a:t> no deadlocks</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If a system is in unsafe state  possibility of deadlock</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Avoidance  ensure that a system will never enter an unsafe state.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eaLnBrk="1" hangingPunct="1"/>
            <a:r>
              <a:rPr lang="en-US" altLang="en-US" dirty="0"/>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eaLnBrk="1" hangingPunct="1"/>
            <a:r>
              <a:rPr lang="en-US" altLang="en-US" dirty="0"/>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906463" y="1171575"/>
            <a:ext cx="6659562" cy="4483100"/>
          </a:xfrm>
        </p:spPr>
        <p:txBody>
          <a:bodyPr/>
          <a:lstStyle/>
          <a:p>
            <a:r>
              <a:rPr lang="en-US" altLang="en-US" dirty="0"/>
              <a:t>Single instance of a resource type</a:t>
            </a:r>
          </a:p>
          <a:p>
            <a:pPr lvl="1"/>
            <a:r>
              <a:rPr lang="en-US" altLang="en-US" dirty="0"/>
              <a:t>Use a modified resource-allocation graph</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2E1847-7FBC-4E3E-907B-AD5F78E08F0D}"/>
              </a:ext>
            </a:extLst>
          </p:cNvPr>
          <p:cNvSpPr>
            <a:spLocks noGrp="1" noChangeArrowheads="1"/>
          </p:cNvSpPr>
          <p:nvPr>
            <p:ph type="title"/>
          </p:nvPr>
        </p:nvSpPr>
        <p:spPr>
          <a:xfrm>
            <a:off x="1236658" y="139506"/>
            <a:ext cx="7831138" cy="576262"/>
          </a:xfrm>
        </p:spPr>
        <p:txBody>
          <a:bodyPr/>
          <a:lstStyle/>
          <a:p>
            <a:pPr eaLnBrk="1" hangingPunct="1"/>
            <a:r>
              <a:rPr lang="en-US" altLang="en-US" sz="2600" dirty="0"/>
              <a:t>Modified Resource-Allocation Graph Scheme</a:t>
            </a:r>
          </a:p>
        </p:txBody>
      </p:sp>
      <p:sp>
        <p:nvSpPr>
          <p:cNvPr id="39938" name="Rectangle 3">
            <a:extLst>
              <a:ext uri="{FF2B5EF4-FFF2-40B4-BE49-F238E27FC236}">
                <a16:creationId xmlns:a16="http://schemas.microsoft.com/office/drawing/2014/main" id="{86FC01CE-3998-490A-BDE6-3A6213797806}"/>
              </a:ext>
            </a:extLst>
          </p:cNvPr>
          <p:cNvSpPr>
            <a:spLocks noGrp="1" noChangeArrowheads="1"/>
          </p:cNvSpPr>
          <p:nvPr>
            <p:ph type="body" idx="1"/>
          </p:nvPr>
        </p:nvSpPr>
        <p:spPr>
          <a:xfrm>
            <a:off x="983989" y="1209508"/>
            <a:ext cx="7009816" cy="4438984"/>
          </a:xfrm>
        </p:spPr>
        <p:txBody>
          <a:bodyPr/>
          <a:lstStyle/>
          <a:p>
            <a:r>
              <a:rPr lang="en-US" altLang="en-US" b="1" dirty="0">
                <a:solidFill>
                  <a:srgbClr val="006699"/>
                </a:solidFill>
                <a:latin typeface="+mj-lt"/>
              </a:rPr>
              <a:t>Claim edge </a:t>
            </a:r>
            <a:r>
              <a:rPr lang="en-US" altLang="en-US" i="1" dirty="0"/>
              <a:t>P</a:t>
            </a:r>
            <a:r>
              <a:rPr lang="en-US" altLang="en-US" i="1" baseline="-25000" dirty="0"/>
              <a:t>i</a:t>
            </a:r>
            <a:r>
              <a:rPr lang="en-US" altLang="en-US" dirty="0"/>
              <a:t>  </a:t>
            </a:r>
            <a:r>
              <a:rPr lang="en-US" altLang="en-US" dirty="0">
                <a:sym typeface="Symbol" panose="05050102010706020507" pitchFamily="18" charset="2"/>
              </a:rPr>
              <a:t>--&gt;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indicates that process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may request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dirty="0">
              <a:sym typeface="Symbol" panose="05050102010706020507" pitchFamily="18" charset="2"/>
            </a:endParaRPr>
          </a:p>
          <a:p>
            <a:r>
              <a:rPr lang="en-US" altLang="en-US" b="1" dirty="0">
                <a:solidFill>
                  <a:srgbClr val="006699"/>
                </a:solidFill>
              </a:rPr>
              <a:t>Request edge </a:t>
            </a:r>
            <a:r>
              <a:rPr lang="en-US" altLang="en-US" i="1" dirty="0"/>
              <a:t>P</a:t>
            </a:r>
            <a:r>
              <a:rPr lang="en-US" altLang="en-US" i="1" baseline="-25000" dirty="0"/>
              <a:t>i</a:t>
            </a:r>
            <a:r>
              <a:rPr lang="en-US" altLang="en-US" dirty="0"/>
              <a:t>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indicates that process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requests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dirty="0">
              <a:sym typeface="Symbol" panose="05050102010706020507" pitchFamily="18" charset="2"/>
            </a:endParaRPr>
          </a:p>
          <a:p>
            <a:pPr lvl="1"/>
            <a:r>
              <a:rPr lang="en-US" altLang="en-US" dirty="0">
                <a:sym typeface="Symbol" panose="05050102010706020507" pitchFamily="18" charset="2"/>
              </a:rPr>
              <a:t>Claim edge converts to request edge when a process requests a resource</a:t>
            </a:r>
          </a:p>
          <a:p>
            <a:r>
              <a:rPr lang="en-US" altLang="en-US" b="1" dirty="0">
                <a:solidFill>
                  <a:srgbClr val="006699"/>
                </a:solidFill>
              </a:rPr>
              <a:t>Assignment  edge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 </a:t>
            </a:r>
            <a:r>
              <a:rPr lang="en-US" altLang="en-US" i="1" dirty="0"/>
              <a:t>P</a:t>
            </a:r>
            <a:r>
              <a:rPr lang="en-US" altLang="en-US" i="1" baseline="-25000" dirty="0"/>
              <a:t>i </a:t>
            </a:r>
            <a:r>
              <a:rPr lang="en-US" altLang="en-US" dirty="0">
                <a:sym typeface="Symbol" panose="05050102010706020507" pitchFamily="18" charset="2"/>
              </a:rPr>
              <a:t> indicates that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was allocated to process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t>
            </a:r>
          </a:p>
          <a:p>
            <a:pPr lvl="1"/>
            <a:r>
              <a:rPr lang="en-US" altLang="en-US" dirty="0">
                <a:sym typeface="Symbol" panose="05050102010706020507" pitchFamily="18" charset="2"/>
              </a:rPr>
              <a:t>Request edge converts to an assignment edge when the  resource is allocated to the process</a:t>
            </a:r>
          </a:p>
          <a:p>
            <a:r>
              <a:rPr lang="en-US" altLang="en-US" dirty="0">
                <a:sym typeface="Symbol" panose="05050102010706020507" pitchFamily="18" charset="2"/>
              </a:rPr>
              <a:t>When a resource is released by a process, assignment edge reconverts to a claim edge</a:t>
            </a:r>
          </a:p>
          <a:p>
            <a:r>
              <a:rPr lang="en-US" altLang="en-US" dirty="0">
                <a:sym typeface="Symbol" panose="05050102010706020507" pitchFamily="18" charset="2"/>
              </a:rPr>
              <a:t>Resources must be claimed </a:t>
            </a:r>
            <a:r>
              <a:rPr lang="en-US" altLang="en-US" i="1" dirty="0">
                <a:sym typeface="Symbol" panose="05050102010706020507" pitchFamily="18" charset="2"/>
              </a:rPr>
              <a:t>a priori</a:t>
            </a:r>
            <a:r>
              <a:rPr lang="en-US" altLang="en-US" dirty="0">
                <a:sym typeface="Symbol" panose="05050102010706020507" pitchFamily="18" charset="2"/>
              </a:rPr>
              <a:t> in the system</a:t>
            </a:r>
            <a:endParaRPr lang="en-US" altLang="en-US" dirty="0"/>
          </a:p>
        </p:txBody>
      </p:sp>
    </p:spTree>
    <p:extLst>
      <p:ext uri="{BB962C8B-B14F-4D97-AF65-F5344CB8AC3E}">
        <p14:creationId xmlns:p14="http://schemas.microsoft.com/office/powerpoint/2010/main" val="979839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169641F8-B5ED-4701-ADC4-AF8830265D8A}"/>
              </a:ext>
            </a:extLst>
          </p:cNvPr>
          <p:cNvSpPr>
            <a:spLocks noGrp="1" noChangeArrowheads="1"/>
          </p:cNvSpPr>
          <p:nvPr>
            <p:ph type="title"/>
          </p:nvPr>
        </p:nvSpPr>
        <p:spPr>
          <a:xfrm>
            <a:off x="564079" y="355636"/>
            <a:ext cx="8224837" cy="457200"/>
          </a:xfrm>
        </p:spPr>
        <p:txBody>
          <a:bodyPr/>
          <a:lstStyle/>
          <a:p>
            <a:pPr eaLnBrk="1" hangingPunct="1"/>
            <a:r>
              <a:rPr lang="en-US" altLang="en-US" dirty="0"/>
              <a:t>Resource-Allocation Graph</a:t>
            </a:r>
          </a:p>
        </p:txBody>
      </p:sp>
      <p:pic>
        <p:nvPicPr>
          <p:cNvPr id="41986" name="Picture 1">
            <a:extLst>
              <a:ext uri="{FF2B5EF4-FFF2-40B4-BE49-F238E27FC236}">
                <a16:creationId xmlns:a16="http://schemas.microsoft.com/office/drawing/2014/main" id="{971D754B-5ADF-443C-9EFE-EC7015D917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8077" y="1423696"/>
            <a:ext cx="36623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B73D6D1-D7A9-4A37-BC41-6815A8C70DF7}"/>
              </a:ext>
            </a:extLst>
          </p:cNvPr>
          <p:cNvSpPr>
            <a:spLocks noGrp="1" noChangeArrowheads="1"/>
          </p:cNvSpPr>
          <p:nvPr>
            <p:ph type="title"/>
          </p:nvPr>
        </p:nvSpPr>
        <p:spPr>
          <a:xfrm>
            <a:off x="907952" y="353656"/>
            <a:ext cx="8243887" cy="457200"/>
          </a:xfrm>
        </p:spPr>
        <p:txBody>
          <a:bodyPr/>
          <a:lstStyle/>
          <a:p>
            <a:pPr eaLnBrk="1" hangingPunct="1"/>
            <a:r>
              <a:rPr lang="en-US" altLang="en-US" sz="2800" dirty="0"/>
              <a:t>Unsafe State In Resource-Allocation Graph</a:t>
            </a:r>
          </a:p>
        </p:txBody>
      </p:sp>
      <p:pic>
        <p:nvPicPr>
          <p:cNvPr id="44034" name="Picture 1">
            <a:extLst>
              <a:ext uri="{FF2B5EF4-FFF2-40B4-BE49-F238E27FC236}">
                <a16:creationId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38275"/>
            <a:ext cx="3902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B8F846-16AC-4967-ACDC-17AEF923DCDF}"/>
              </a:ext>
            </a:extLst>
          </p:cNvPr>
          <p:cNvSpPr>
            <a:spLocks noGrp="1" noChangeArrowheads="1"/>
          </p:cNvSpPr>
          <p:nvPr>
            <p:ph type="title"/>
          </p:nvPr>
        </p:nvSpPr>
        <p:spPr>
          <a:xfrm>
            <a:off x="521110" y="190548"/>
            <a:ext cx="8411496" cy="576262"/>
          </a:xfrm>
        </p:spPr>
        <p:txBody>
          <a:bodyPr/>
          <a:lstStyle/>
          <a:p>
            <a:pPr eaLnBrk="1" hangingPunct="1"/>
            <a:r>
              <a:rPr lang="en-US" altLang="en-US" dirty="0"/>
              <a:t>Resource-Allocation Graph Algorithm</a:t>
            </a:r>
          </a:p>
        </p:txBody>
      </p:sp>
      <p:sp>
        <p:nvSpPr>
          <p:cNvPr id="46082" name="Rectangle 3">
            <a:extLst>
              <a:ext uri="{FF2B5EF4-FFF2-40B4-BE49-F238E27FC236}">
                <a16:creationId xmlns:a16="http://schemas.microsoft.com/office/drawing/2014/main" id="{0A7AE779-FF63-41A9-B5BD-D519561ABD9E}"/>
              </a:ext>
            </a:extLst>
          </p:cNvPr>
          <p:cNvSpPr>
            <a:spLocks noGrp="1" noChangeArrowheads="1"/>
          </p:cNvSpPr>
          <p:nvPr>
            <p:ph type="body" idx="1"/>
          </p:nvPr>
        </p:nvSpPr>
        <p:spPr>
          <a:xfrm>
            <a:off x="825015" y="1187450"/>
            <a:ext cx="7656512" cy="4303713"/>
          </a:xfrm>
        </p:spPr>
        <p:txBody>
          <a:bodyPr/>
          <a:lstStyle/>
          <a:p>
            <a:r>
              <a:rPr lang="en-US" altLang="en-US" dirty="0"/>
              <a:t>Suppose that process</a:t>
            </a:r>
            <a:r>
              <a:rPr lang="en-US" altLang="en-US" i="1" dirty="0"/>
              <a:t> P</a:t>
            </a:r>
            <a:r>
              <a:rPr lang="en-US" altLang="en-US" i="1" baseline="-25000" dirty="0"/>
              <a:t>i</a:t>
            </a:r>
            <a:r>
              <a:rPr lang="en-US" altLang="en-US" dirty="0"/>
              <a:t> requests a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r>
              <a:rPr lang="en-US" altLang="en-US" dirty="0">
                <a:sym typeface="Symbol" panose="05050102010706020507" pitchFamily="18"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eaLnBrk="1" hangingPunct="1"/>
            <a:r>
              <a:rPr lang="en-US" altLang="en-US" dirty="0"/>
              <a:t>Deadlock 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811765" y="1233488"/>
            <a:ext cx="7527990" cy="4530725"/>
          </a:xfrm>
        </p:spPr>
        <p:txBody>
          <a:bodyPr/>
          <a:lstStyle/>
          <a:p>
            <a:r>
              <a:rPr lang="en-US" altLang="en-US" dirty="0"/>
              <a:t>Allow system to enter deadlock state </a:t>
            </a:r>
            <a:br>
              <a:rPr lang="en-US" altLang="en-US" dirty="0"/>
            </a:br>
            <a:endParaRPr lang="en-US" altLang="en-US" dirty="0"/>
          </a:p>
          <a:p>
            <a:r>
              <a:rPr lang="en-US" altLang="en-US" dirty="0"/>
              <a:t>Detection algorithm</a:t>
            </a:r>
            <a:br>
              <a:rPr lang="en-US" altLang="en-US" dirty="0"/>
            </a:br>
            <a:endParaRPr lang="en-US" altLang="en-US" dirty="0"/>
          </a:p>
          <a:p>
            <a:r>
              <a:rPr lang="en-US" altLang="en-US" dirty="0"/>
              <a:t>Recovery scheme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9"/>
            <a:ext cx="6770084" cy="4209731"/>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540774" y="108155"/>
            <a:ext cx="8679703" cy="612237"/>
          </a:xfrm>
        </p:spPr>
        <p:txBody>
          <a:bodyPr/>
          <a:lstStyle/>
          <a:p>
            <a:pPr eaLnBrk="1" hangingPunct="1"/>
            <a:r>
              <a:rPr lang="en-US" altLang="en-US" sz="2800" dirty="0"/>
              <a:t>Single Instance of Each Resource Type</a:t>
            </a:r>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827088" y="1173163"/>
            <a:ext cx="7585075" cy="4511675"/>
          </a:xfrm>
        </p:spPr>
        <p:txBody>
          <a:bodyPr/>
          <a:lstStyle/>
          <a:p>
            <a:r>
              <a:rPr lang="en-US" altLang="en-US" dirty="0"/>
              <a:t>Maintain </a:t>
            </a:r>
            <a:r>
              <a:rPr lang="en-US" altLang="en-US" b="1" dirty="0">
                <a:solidFill>
                  <a:srgbClr val="006699"/>
                </a:solidFill>
                <a:latin typeface="+mj-lt"/>
              </a:rPr>
              <a:t>wait-for</a:t>
            </a:r>
            <a:r>
              <a:rPr lang="en-US" altLang="en-US" b="1" dirty="0">
                <a:solidFill>
                  <a:srgbClr val="3366FF"/>
                </a:solidFill>
              </a:rPr>
              <a:t> </a:t>
            </a:r>
            <a:r>
              <a:rPr lang="en-US" altLang="en-US" dirty="0"/>
              <a:t>graph</a:t>
            </a:r>
          </a:p>
          <a:p>
            <a:pPr lvl="1"/>
            <a:r>
              <a:rPr lang="en-US" altLang="en-US" dirty="0"/>
              <a:t>Nodes are processes</a:t>
            </a:r>
          </a:p>
          <a:p>
            <a:pPr lvl="1"/>
            <a:r>
              <a:rPr lang="en-US" altLang="en-US" b="1" i="1" dirty="0"/>
              <a:t>P</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err="1">
                <a:sym typeface="Symbol" panose="05050102010706020507" pitchFamily="18" charset="2"/>
              </a:rPr>
              <a:t>P</a:t>
            </a:r>
            <a:r>
              <a:rPr lang="en-US" altLang="en-US" b="1" i="1" baseline="-25000" dirty="0" err="1">
                <a:sym typeface="Symbol" panose="05050102010706020507" pitchFamily="18" charset="2"/>
              </a:rPr>
              <a:t>j</a:t>
            </a:r>
            <a:r>
              <a:rPr lang="en-US" altLang="en-US" b="1" i="1" baseline="-25000" dirty="0">
                <a:sym typeface="Symbol" panose="05050102010706020507" pitchFamily="18" charset="2"/>
              </a:rPr>
              <a:t>   </a:t>
            </a:r>
            <a:r>
              <a:rPr lang="en-US" altLang="en-US" dirty="0">
                <a:sym typeface="Symbol" panose="05050102010706020507" pitchFamily="18" charset="2"/>
              </a:rPr>
              <a:t>if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waiting for</a:t>
            </a:r>
            <a:r>
              <a:rPr lang="en-US" altLang="en-US" i="1" dirty="0">
                <a:sym typeface="Symbol" panose="05050102010706020507" pitchFamily="18" charset="2"/>
              </a:rPr>
              <a:t> </a:t>
            </a:r>
            <a:r>
              <a:rPr lang="en-US" altLang="en-US" b="1" i="1" dirty="0" err="1">
                <a:sym typeface="Symbol" panose="05050102010706020507" pitchFamily="18" charset="2"/>
              </a:rPr>
              <a:t>P</a:t>
            </a:r>
            <a:r>
              <a:rPr lang="en-US" altLang="en-US" b="1" i="1" baseline="-25000" dirty="0" err="1">
                <a:sym typeface="Symbol" panose="05050102010706020507" pitchFamily="18" charset="2"/>
              </a:rPr>
              <a:t>j</a:t>
            </a:r>
            <a:br>
              <a:rPr lang="en-US" altLang="en-US" b="1" i="1" dirty="0">
                <a:sym typeface="Symbol" panose="05050102010706020507" pitchFamily="18" charset="2"/>
              </a:rPr>
            </a:br>
            <a:endParaRPr lang="en-US" altLang="en-US" b="1" i="1" dirty="0">
              <a:sym typeface="Symbol" panose="05050102010706020507" pitchFamily="18" charset="2"/>
            </a:endParaRPr>
          </a:p>
          <a:p>
            <a:r>
              <a:rPr lang="en-US" altLang="en-US" dirty="0"/>
              <a:t>Periodically invoke an algorithm that searches for a cycle in the graph. If there is a cycle, there exists a deadlock</a:t>
            </a:r>
          </a:p>
          <a:p>
            <a:pPr>
              <a:buFont typeface="Monotype Sorts" pitchFamily="-84" charset="2"/>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758164" y="270077"/>
            <a:ext cx="8288629" cy="457200"/>
          </a:xfrm>
        </p:spPr>
        <p:txBody>
          <a:bodyPr/>
          <a:lstStyle/>
          <a:p>
            <a:pPr eaLnBrk="1" hangingPunct="1"/>
            <a:r>
              <a:rPr lang="en-US" altLang="en-US" sz="2400" dirty="0"/>
              <a:t>Resource-Allocation Graph and  Wait-for Graph</a:t>
            </a:r>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Resource-Allocation Graph</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Corresponding wait-for graph</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252538"/>
            <a:ext cx="5740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580103" y="131947"/>
            <a:ext cx="8408628" cy="628650"/>
          </a:xfrm>
        </p:spPr>
        <p:txBody>
          <a:bodyPr/>
          <a:lstStyle/>
          <a:p>
            <a:pPr eaLnBrk="1" hangingPunct="1"/>
            <a:r>
              <a:rPr lang="en-US" altLang="en-US" dirty="0"/>
              <a:t>Several Instances of a Resource Type</a:t>
            </a:r>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882650" y="1187450"/>
            <a:ext cx="7580215" cy="3851275"/>
          </a:xfrm>
        </p:spPr>
        <p:txBody>
          <a:bodyPr/>
          <a:lstStyle/>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process</a:t>
            </a:r>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process.  </a:t>
            </a:r>
          </a:p>
          <a:p>
            <a:pPr lvl="1"/>
            <a:r>
              <a:rPr lang="en-US" altLang="en-US" dirty="0"/>
              <a:t>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process</a:t>
            </a:r>
            <a:r>
              <a:rPr lang="en-US" altLang="en-US" i="1" dirty="0"/>
              <a:t> </a:t>
            </a:r>
            <a:r>
              <a:rPr lang="en-US" altLang="en-US" b="1" i="1" dirty="0"/>
              <a:t>P</a:t>
            </a:r>
            <a:r>
              <a:rPr lang="en-US" altLang="en-US" b="1" i="1" baseline="-25000" dirty="0"/>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err="1"/>
              <a:t>R</a:t>
            </a:r>
            <a:r>
              <a:rPr lang="en-US" altLang="en-US" b="1" i="1" baseline="-25000" dirty="0" err="1"/>
              <a:t>j</a:t>
            </a:r>
            <a:r>
              <a:rPr lang="en-US" alt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462116" y="231907"/>
            <a:ext cx="8978657" cy="457200"/>
          </a:xfrm>
        </p:spPr>
        <p:txBody>
          <a:bodyPr/>
          <a:lstStyle/>
          <a:p>
            <a:pPr eaLnBrk="1" hangingPunct="1"/>
            <a:r>
              <a:rPr lang="en-US" altLang="en-US" sz="2400" dirty="0"/>
              <a:t>Recovery 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963613" y="1108075"/>
            <a:ext cx="7694612" cy="4530725"/>
          </a:xfrm>
        </p:spPr>
        <p:txBody>
          <a:bodyPr/>
          <a:lstStyle/>
          <a:p>
            <a:r>
              <a:rPr lang="en-US" altLang="en-US" dirty="0"/>
              <a:t>Abort all deadlocked processes</a:t>
            </a:r>
          </a:p>
          <a:p>
            <a:r>
              <a:rPr lang="en-US" altLang="en-US" dirty="0"/>
              <a:t>Abort one process at a time until the deadlock cycle is eliminated</a:t>
            </a:r>
          </a:p>
          <a:p>
            <a:r>
              <a:rPr lang="en-US" altLang="en-US" dirty="0"/>
              <a:t>In which order should we choose to abort?</a:t>
            </a:r>
          </a:p>
          <a:p>
            <a:pPr lvl="1"/>
            <a:r>
              <a:rPr lang="en-US" altLang="en-US" dirty="0"/>
              <a:t>Priority of the process</a:t>
            </a:r>
          </a:p>
          <a:p>
            <a:pPr lvl="1"/>
            <a:r>
              <a:rPr lang="en-US" altLang="en-US" dirty="0"/>
              <a:t>How long process has computed, and how much longer to completion</a:t>
            </a:r>
          </a:p>
          <a:p>
            <a:pPr lvl="1"/>
            <a:r>
              <a:rPr lang="en-US" altLang="en-US" dirty="0"/>
              <a:t>Resources the process has used</a:t>
            </a:r>
          </a:p>
          <a:p>
            <a:pPr lvl="1"/>
            <a:r>
              <a:rPr lang="en-US" altLang="en-US" dirty="0"/>
              <a:t>Resources process needs to complete</a:t>
            </a:r>
          </a:p>
          <a:p>
            <a:pPr lvl="1"/>
            <a:r>
              <a:rPr lang="en-US" altLang="en-US" dirty="0"/>
              <a:t>How many processes will need to be terminated</a:t>
            </a:r>
          </a:p>
          <a:p>
            <a:pPr lvl="1"/>
            <a:r>
              <a:rPr lang="en-US" altLang="en-US" dirty="0"/>
              <a:t>Is process interactive or batch?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511277" y="221570"/>
            <a:ext cx="8645907" cy="457200"/>
          </a:xfrm>
        </p:spPr>
        <p:txBody>
          <a:bodyPr/>
          <a:lstStyle/>
          <a:p>
            <a:pPr eaLnBrk="1" hangingPunct="1"/>
            <a:r>
              <a:rPr lang="en-US" altLang="en-US" sz="2400" dirty="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858839" y="1150938"/>
            <a:ext cx="6143846" cy="4370186"/>
          </a:xfrm>
        </p:spPr>
        <p:txBody>
          <a:bodyPr/>
          <a:lstStyle/>
          <a:p>
            <a:r>
              <a:rPr lang="en-US" altLang="en-US" b="1" dirty="0"/>
              <a:t>Selecting a victim </a:t>
            </a:r>
            <a:r>
              <a:rPr lang="en-US" altLang="en-US" dirty="0"/>
              <a:t>– minimize cost</a:t>
            </a:r>
          </a:p>
          <a:p>
            <a:r>
              <a:rPr lang="en-US" altLang="en-US" b="1" dirty="0"/>
              <a:t>Rollback</a:t>
            </a:r>
            <a:r>
              <a:rPr lang="en-US" altLang="en-US" dirty="0"/>
              <a:t> – return to some safe state, restart process for that state</a:t>
            </a:r>
          </a:p>
          <a:p>
            <a:r>
              <a:rPr lang="en-US" altLang="en-US" b="1" dirty="0"/>
              <a:t>Starvation</a:t>
            </a:r>
            <a:r>
              <a:rPr lang="en-US" altLang="en-US" dirty="0"/>
              <a:t> –  same process may always be picked as victim, include number of rollback in cost factor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030AF7D-20DF-4721-ADDB-52BDFA1CE740}"/>
              </a:ext>
            </a:extLst>
          </p:cNvPr>
          <p:cNvSpPr>
            <a:spLocks noGrp="1" noChangeArrowheads="1"/>
          </p:cNvSpPr>
          <p:nvPr>
            <p:ph type="ctrTitle"/>
          </p:nvPr>
        </p:nvSpPr>
        <p:spPr>
          <a:xfrm>
            <a:off x="685800" y="814388"/>
            <a:ext cx="7772400" cy="2127250"/>
          </a:xfrm>
        </p:spPr>
        <p:txBody>
          <a:bodyPr/>
          <a:lstStyle/>
          <a:p>
            <a:pPr eaLnBrk="1" hangingPunct="1"/>
            <a:r>
              <a:rPr lang="en-US" altLang="en-US"/>
              <a:t>End of Chapter 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Sinkronizimi</a:t>
            </a:r>
            <a:r>
              <a:rPr lang="en-US" dirty="0"/>
              <a:t> </a:t>
            </a:r>
            <a:r>
              <a:rPr lang="en-US" dirty="0" err="1"/>
              <a:t>i</a:t>
            </a:r>
            <a:r>
              <a:rPr lang="en-US" dirty="0"/>
              <a:t> </a:t>
            </a:r>
            <a:r>
              <a:rPr lang="en-US" dirty="0" err="1"/>
              <a:t>Proceseve</a:t>
            </a:r>
            <a:endParaRPr lang="sq-AL" dirty="0"/>
          </a:p>
        </p:txBody>
      </p:sp>
      <p:sp>
        <p:nvSpPr>
          <p:cNvPr id="3" name="Content Placeholder 2"/>
          <p:cNvSpPr>
            <a:spLocks noGrp="1"/>
          </p:cNvSpPr>
          <p:nvPr>
            <p:ph idx="1"/>
          </p:nvPr>
        </p:nvSpPr>
        <p:spPr/>
        <p:txBody>
          <a:bodyPr/>
          <a:lstStyle/>
          <a:p>
            <a:r>
              <a:rPr lang="en-US" dirty="0" err="1"/>
              <a:t>Sinronizimi</a:t>
            </a:r>
            <a:r>
              <a:rPr lang="en-US" dirty="0"/>
              <a:t> </a:t>
            </a:r>
            <a:r>
              <a:rPr lang="en-US" dirty="0" err="1"/>
              <a:t>i</a:t>
            </a:r>
            <a:r>
              <a:rPr lang="en-US" dirty="0"/>
              <a:t> </a:t>
            </a:r>
            <a:r>
              <a:rPr lang="en-US" dirty="0" err="1"/>
              <a:t>Proceseve</a:t>
            </a:r>
            <a:r>
              <a:rPr lang="en-US" dirty="0"/>
              <a:t> </a:t>
            </a:r>
          </a:p>
          <a:p>
            <a:pPr lvl="1"/>
            <a:r>
              <a:rPr lang="en-US" dirty="0" err="1"/>
              <a:t>Koordinimi</a:t>
            </a:r>
            <a:r>
              <a:rPr lang="en-US" dirty="0"/>
              <a:t> ne </a:t>
            </a:r>
            <a:r>
              <a:rPr lang="en-US" dirty="0" err="1"/>
              <a:t>mes</a:t>
            </a:r>
            <a:r>
              <a:rPr lang="en-US" dirty="0"/>
              <a:t> </a:t>
            </a:r>
            <a:r>
              <a:rPr lang="en-US" dirty="0" err="1"/>
              <a:t>tyre</a:t>
            </a:r>
            <a:endParaRPr lang="en-US" dirty="0"/>
          </a:p>
          <a:p>
            <a:pPr lvl="1"/>
            <a:r>
              <a:rPr lang="en-US" dirty="0" err="1"/>
              <a:t>Evitimi</a:t>
            </a:r>
            <a:r>
              <a:rPr lang="en-US" dirty="0"/>
              <a:t> </a:t>
            </a:r>
            <a:r>
              <a:rPr lang="en-US" dirty="0" err="1"/>
              <a:t>i</a:t>
            </a:r>
            <a:r>
              <a:rPr lang="en-US" dirty="0"/>
              <a:t> </a:t>
            </a:r>
            <a:r>
              <a:rPr lang="en-US" dirty="0" err="1"/>
              <a:t>konflikteve</a:t>
            </a:r>
            <a:endParaRPr lang="en-US" dirty="0"/>
          </a:p>
          <a:p>
            <a:r>
              <a:rPr lang="sq-AL" dirty="0"/>
              <a:t>Kjo </a:t>
            </a:r>
            <a:r>
              <a:rPr lang="sq-AL" dirty="0" err="1"/>
              <a:t>kerkon</a:t>
            </a:r>
            <a:r>
              <a:rPr lang="sq-AL" dirty="0"/>
              <a:t> </a:t>
            </a:r>
            <a:r>
              <a:rPr lang="sq-AL" dirty="0" err="1"/>
              <a:t>nje</a:t>
            </a:r>
            <a:r>
              <a:rPr lang="sq-AL" dirty="0"/>
              <a:t> komunikim ne mes te proceseve dhe ky komunikim duhet te </a:t>
            </a:r>
            <a:r>
              <a:rPr lang="sq-AL" dirty="0" err="1"/>
              <a:t>perkrahet</a:t>
            </a:r>
            <a:r>
              <a:rPr lang="sq-AL" dirty="0"/>
              <a:t> nga sistemi </a:t>
            </a:r>
            <a:r>
              <a:rPr lang="sq-AL" dirty="0" err="1"/>
              <a:t>kompjuteristik</a:t>
            </a:r>
            <a:r>
              <a:rPr lang="sq-AL" dirty="0"/>
              <a:t>. </a:t>
            </a:r>
            <a:endParaRPr lang="en-US" dirty="0"/>
          </a:p>
          <a:p>
            <a:pPr marL="0" indent="0">
              <a:buNone/>
            </a:pPr>
            <a:endParaRPr lang="sq-AL" dirty="0"/>
          </a:p>
          <a:p>
            <a:r>
              <a:rPr lang="en-US" dirty="0"/>
              <a:t>Sin</a:t>
            </a:r>
            <a:r>
              <a:rPr lang="sq-AL" dirty="0" err="1"/>
              <a:t>kronizmi</a:t>
            </a:r>
            <a:r>
              <a:rPr lang="sq-AL" dirty="0"/>
              <a:t> </a:t>
            </a:r>
            <a:r>
              <a:rPr lang="sq-AL" dirty="0" err="1"/>
              <a:t>perdoret</a:t>
            </a:r>
            <a:r>
              <a:rPr lang="sq-AL" dirty="0"/>
              <a:t> </a:t>
            </a:r>
            <a:r>
              <a:rPr lang="sq-AL" dirty="0" err="1"/>
              <a:t>per</a:t>
            </a:r>
            <a:r>
              <a:rPr lang="sq-AL" dirty="0"/>
              <a:t> kontrolluar qasjen tek:</a:t>
            </a:r>
          </a:p>
          <a:p>
            <a:pPr lvl="1"/>
            <a:r>
              <a:rPr lang="sq-AL" dirty="0"/>
              <a:t>Sistemet e vogla </a:t>
            </a:r>
            <a:r>
              <a:rPr lang="sq-AL" dirty="0" err="1"/>
              <a:t>multi-procesuese</a:t>
            </a:r>
            <a:endParaRPr lang="sq-AL" dirty="0"/>
          </a:p>
          <a:p>
            <a:pPr lvl="1"/>
            <a:r>
              <a:rPr lang="sq-AL" dirty="0" err="1"/>
              <a:t>Kompjuteret</a:t>
            </a:r>
            <a:r>
              <a:rPr lang="sq-AL" dirty="0"/>
              <a:t> me </a:t>
            </a:r>
            <a:r>
              <a:rPr lang="sq-AL" dirty="0" err="1"/>
              <a:t>multi</a:t>
            </a:r>
            <a:r>
              <a:rPr lang="sq-AL" dirty="0"/>
              <a:t>-procesor dhe sistemet me </a:t>
            </a:r>
            <a:r>
              <a:rPr lang="sq-AL" dirty="0" err="1"/>
              <a:t>multi-threde</a:t>
            </a:r>
            <a:endParaRPr lang="sq-AL" dirty="0"/>
          </a:p>
          <a:p>
            <a:pPr lvl="1"/>
            <a:r>
              <a:rPr lang="sq-AL" dirty="0"/>
              <a:t>Sistemet </a:t>
            </a:r>
            <a:r>
              <a:rPr lang="sq-AL" dirty="0" err="1"/>
              <a:t>distributive</a:t>
            </a:r>
            <a:r>
              <a:rPr lang="sq-AL" dirty="0"/>
              <a:t> qe </a:t>
            </a:r>
            <a:r>
              <a:rPr lang="sq-AL" dirty="0" err="1"/>
              <a:t>perfshine</a:t>
            </a:r>
            <a:r>
              <a:rPr lang="sq-AL" dirty="0"/>
              <a:t> </a:t>
            </a:r>
            <a:r>
              <a:rPr lang="sq-AL" dirty="0" err="1"/>
              <a:t>mijera</a:t>
            </a:r>
            <a:r>
              <a:rPr lang="sq-AL" dirty="0"/>
              <a:t> </a:t>
            </a:r>
            <a:r>
              <a:rPr lang="sq-AL" dirty="0" err="1"/>
              <a:t>njesi</a:t>
            </a:r>
            <a:endParaRPr lang="sq-AL" dirty="0"/>
          </a:p>
          <a:p>
            <a:pPr lvl="2"/>
            <a:r>
              <a:rPr lang="sq-AL" dirty="0"/>
              <a:t>Si tek sistemet</a:t>
            </a:r>
            <a:r>
              <a:rPr lang="en-US" dirty="0"/>
              <a:t> </a:t>
            </a:r>
            <a:r>
              <a:rPr lang="sq-AL" dirty="0"/>
              <a:t>bankare dhe </a:t>
            </a:r>
            <a:r>
              <a:rPr lang="sq-AL" dirty="0" err="1"/>
              <a:t>databazave</a:t>
            </a:r>
            <a:r>
              <a:rPr lang="sq-AL" dirty="0"/>
              <a:t>, </a:t>
            </a:r>
          </a:p>
          <a:p>
            <a:pPr lvl="2"/>
            <a:r>
              <a:rPr lang="sq-AL" dirty="0"/>
              <a:t>Si tek </a:t>
            </a:r>
            <a:r>
              <a:rPr lang="sq-AL" dirty="0" err="1"/>
              <a:t>serverat</a:t>
            </a:r>
            <a:r>
              <a:rPr lang="sq-AL" dirty="0"/>
              <a:t> ne </a:t>
            </a:r>
            <a:r>
              <a:rPr lang="sq-AL" dirty="0" err="1"/>
              <a:t>Web</a:t>
            </a:r>
            <a:r>
              <a:rPr lang="sq-AL" dirty="0"/>
              <a:t> </a:t>
            </a:r>
            <a:r>
              <a:rPr lang="sq-AL" dirty="0" err="1"/>
              <a:t>etj</a:t>
            </a:r>
            <a:endParaRPr lang="sq-AL" dirty="0"/>
          </a:p>
          <a:p>
            <a:endParaRPr lang="en-US" dirty="0"/>
          </a:p>
        </p:txBody>
      </p:sp>
      <p:sp>
        <p:nvSpPr>
          <p:cNvPr id="4" name="Date Placeholder 3"/>
          <p:cNvSpPr>
            <a:spLocks noGrp="1"/>
          </p:cNvSpPr>
          <p:nvPr>
            <p:ph type="dt" sz="half" idx="10"/>
          </p:nvPr>
        </p:nvSpPr>
        <p:spPr/>
        <p:txBody>
          <a:bodyPr/>
          <a:lstStyle/>
          <a:p>
            <a:pPr>
              <a:defRPr/>
            </a:pPr>
            <a:fld id="{3A99AAE7-85E0-49B5-99E2-F2D28C68D262}" type="datetime1">
              <a:rPr lang="sq-AL" smtClean="0"/>
              <a:t>5.5.2021</a:t>
            </a:fld>
            <a:endParaRPr lang="sq-AL"/>
          </a:p>
        </p:txBody>
      </p:sp>
    </p:spTree>
    <p:extLst>
      <p:ext uri="{BB962C8B-B14F-4D97-AF65-F5344CB8AC3E}">
        <p14:creationId xmlns:p14="http://schemas.microsoft.com/office/powerpoint/2010/main" val="27982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q-AL" dirty="0"/>
              <a:t>Seksioni Kritik</a:t>
            </a:r>
          </a:p>
        </p:txBody>
      </p:sp>
      <p:sp>
        <p:nvSpPr>
          <p:cNvPr id="3" name="Content Placeholder 2"/>
          <p:cNvSpPr>
            <a:spLocks noGrp="1"/>
          </p:cNvSpPr>
          <p:nvPr>
            <p:ph idx="1"/>
          </p:nvPr>
        </p:nvSpPr>
        <p:spPr/>
        <p:txBody>
          <a:bodyPr/>
          <a:lstStyle/>
          <a:p>
            <a:r>
              <a:rPr lang="sq-AL" dirty="0"/>
              <a:t>Çdo proces ka një segment te kodit qe quhet </a:t>
            </a:r>
            <a:r>
              <a:rPr lang="sq-AL" b="1" dirty="0"/>
              <a:t>seksioni</a:t>
            </a:r>
            <a:r>
              <a:rPr lang="sq-AL" dirty="0"/>
              <a:t> </a:t>
            </a:r>
            <a:r>
              <a:rPr lang="sq-AL" b="1" dirty="0"/>
              <a:t>kritik</a:t>
            </a:r>
            <a:r>
              <a:rPr lang="sq-AL" dirty="0"/>
              <a:t>. Ne këtë seksioni procesi munde te jete duke ndryshuar ndonjë variabël, duke rishkruar një tabelë, duke shkruar një file etj.</a:t>
            </a:r>
            <a:endParaRPr lang="en-US" dirty="0"/>
          </a:p>
          <a:p>
            <a:r>
              <a:rPr lang="en-US" dirty="0"/>
              <a:t>Entry Section</a:t>
            </a:r>
          </a:p>
          <a:p>
            <a:r>
              <a:rPr lang="en-US" dirty="0"/>
              <a:t>Exit Section</a:t>
            </a:r>
          </a:p>
          <a:p>
            <a:r>
              <a:rPr lang="en-US" dirty="0"/>
              <a:t>Reminder Section</a:t>
            </a:r>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7191" y="2377895"/>
            <a:ext cx="4791934" cy="331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27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Problemi</a:t>
            </a:r>
            <a:r>
              <a:rPr lang="en-US" dirty="0"/>
              <a:t> </a:t>
            </a:r>
            <a:r>
              <a:rPr lang="en-US" dirty="0" err="1"/>
              <a:t>i</a:t>
            </a:r>
            <a:r>
              <a:rPr lang="en-US" dirty="0"/>
              <a:t> </a:t>
            </a:r>
            <a:r>
              <a:rPr lang="sq-AL" dirty="0"/>
              <a:t>Seksioni Kritik</a:t>
            </a:r>
          </a:p>
        </p:txBody>
      </p:sp>
      <p:sp>
        <p:nvSpPr>
          <p:cNvPr id="3" name="Content Placeholder 2"/>
          <p:cNvSpPr>
            <a:spLocks noGrp="1"/>
          </p:cNvSpPr>
          <p:nvPr>
            <p:ph idx="1"/>
          </p:nvPr>
        </p:nvSpPr>
        <p:spPr/>
        <p:txBody>
          <a:bodyPr/>
          <a:lstStyle/>
          <a:p>
            <a:r>
              <a:rPr lang="sq-AL" dirty="0"/>
              <a:t>Zgjidhja e problemit te seksionit kritik duhet ti përmbush këto tri kërkesa:</a:t>
            </a:r>
          </a:p>
          <a:p>
            <a:pPr lvl="1"/>
            <a:r>
              <a:rPr lang="sq-AL" dirty="0"/>
              <a:t>Përjashtimin Reciprok – Nëse një procese është duke e ekzekutuar seksionin kritik atëherë asnjë proces tjetër nuk lejohet te ekzekutoj seksionin kritik</a:t>
            </a:r>
          </a:p>
          <a:p>
            <a:pPr lvl="0"/>
            <a:r>
              <a:rPr lang="sq-AL" dirty="0"/>
              <a:t>Vazhdimësinë/Progresin – Nëse asnjë prej proceseve nuk gjendet ne fazën kritike dhe disa prej proceseve janë duke tentuar te hyjnë ne fazën kritike atëherë vetëm ato procese te cilat nuk gjenden ne seksionin </a:t>
            </a:r>
            <a:r>
              <a:rPr lang="sq-AL" dirty="0" err="1"/>
              <a:t>Reminder</a:t>
            </a:r>
            <a:r>
              <a:rPr lang="sq-AL" dirty="0"/>
              <a:t> munde te pjesëmarrës ne vendimmarrjen se cili proces duhet te</a:t>
            </a:r>
            <a:r>
              <a:rPr lang="en-US" dirty="0"/>
              <a:t> </a:t>
            </a:r>
            <a:r>
              <a:rPr lang="sq-AL" dirty="0"/>
              <a:t>hyj ne fazën kritike. Kjo vendimmarrje nuk duhet te jete e stërzgjatur ose e pafundme.</a:t>
            </a:r>
          </a:p>
          <a:p>
            <a:pPr lvl="0"/>
            <a:r>
              <a:rPr lang="sq-AL" dirty="0"/>
              <a:t>Pritjet e Kufizuara (</a:t>
            </a:r>
            <a:r>
              <a:rPr lang="sq-AL" dirty="0" err="1"/>
              <a:t>Bounded</a:t>
            </a:r>
            <a:r>
              <a:rPr lang="sq-AL" dirty="0"/>
              <a:t> </a:t>
            </a:r>
            <a:r>
              <a:rPr lang="sq-AL" dirty="0" err="1"/>
              <a:t>Waiting</a:t>
            </a:r>
            <a:r>
              <a:rPr lang="sq-AL" dirty="0"/>
              <a:t>) – Ekziston një limit një kufizim për numrin se sa here një proces lejohet qe te hyje ne fazën kritike pasi qe ai proces te këtë bere kërkesën edhe pasi qe i është aprovuar kërkesa.</a:t>
            </a:r>
          </a:p>
        </p:txBody>
      </p:sp>
      <p:sp>
        <p:nvSpPr>
          <p:cNvPr id="4" name="Date Placeholder 3"/>
          <p:cNvSpPr>
            <a:spLocks noGrp="1"/>
          </p:cNvSpPr>
          <p:nvPr>
            <p:ph type="dt" sz="half" idx="10"/>
          </p:nvPr>
        </p:nvSpPr>
        <p:spPr/>
        <p:txBody>
          <a:bodyPr/>
          <a:lstStyle/>
          <a:p>
            <a:pPr>
              <a:defRPr/>
            </a:pPr>
            <a:fld id="{FC67EC09-C69E-41E5-A146-3FB7F7D626CC}" type="datetime1">
              <a:rPr lang="en-US" smtClean="0"/>
              <a:t>05/5/2021</a:t>
            </a:fld>
            <a:endParaRPr lang="sq-AL"/>
          </a:p>
        </p:txBody>
      </p:sp>
      <p:sp>
        <p:nvSpPr>
          <p:cNvPr id="5" name="Footer Placeholder 4"/>
          <p:cNvSpPr>
            <a:spLocks noGrp="1"/>
          </p:cNvSpPr>
          <p:nvPr>
            <p:ph type="ftr" sz="quarter" idx="11"/>
          </p:nvPr>
        </p:nvSpPr>
        <p:spPr/>
        <p:txBody>
          <a:bodyPr/>
          <a:lstStyle/>
          <a:p>
            <a:pPr>
              <a:defRPr/>
            </a:pPr>
            <a:r>
              <a:rPr lang="sq-AL"/>
              <a:t>Sisteme Operative</a:t>
            </a:r>
            <a:endParaRPr lang="sq-AL" dirty="0"/>
          </a:p>
        </p:txBody>
      </p:sp>
      <p:sp>
        <p:nvSpPr>
          <p:cNvPr id="6" name="Slide Number Placeholder 5"/>
          <p:cNvSpPr>
            <a:spLocks noGrp="1"/>
          </p:cNvSpPr>
          <p:nvPr>
            <p:ph type="sldNum" sz="quarter" idx="12"/>
          </p:nvPr>
        </p:nvSpPr>
        <p:spPr/>
        <p:txBody>
          <a:bodyPr/>
          <a:lstStyle/>
          <a:p>
            <a:pPr>
              <a:defRPr/>
            </a:pPr>
            <a:fld id="{0648FB08-4681-45EF-99EA-DDD363053105}" type="slidenum">
              <a:rPr lang="sq-AL" smtClean="0"/>
              <a:pPr>
                <a:defRPr/>
              </a:pPr>
              <a:t>9</a:t>
            </a:fld>
            <a:endParaRPr lang="sq-AL" dirty="0"/>
          </a:p>
        </p:txBody>
      </p:sp>
    </p:spTree>
    <p:extLst>
      <p:ext uri="{BB962C8B-B14F-4D97-AF65-F5344CB8AC3E}">
        <p14:creationId xmlns:p14="http://schemas.microsoft.com/office/powerpoint/2010/main" val="354174325"/>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11274</TotalTime>
  <Words>2992</Words>
  <Application>Microsoft Office PowerPoint</Application>
  <PresentationFormat>On-screen Show (4:3)</PresentationFormat>
  <Paragraphs>370</Paragraphs>
  <Slides>55</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Courier New</vt:lpstr>
      <vt:lpstr>Helvetica</vt:lpstr>
      <vt:lpstr>Monotype Sorts</vt:lpstr>
      <vt:lpstr>Times New Roman</vt:lpstr>
      <vt:lpstr>Verdana</vt:lpstr>
      <vt:lpstr>Webdings</vt:lpstr>
      <vt:lpstr>Wingdings</vt:lpstr>
      <vt:lpstr>os-8</vt:lpstr>
      <vt:lpstr>PowerPoint Presentation</vt:lpstr>
      <vt:lpstr>Përmbajtja</vt:lpstr>
      <vt:lpstr>Topic 4 - Recap</vt:lpstr>
      <vt:lpstr>Outline</vt:lpstr>
      <vt:lpstr>Objectives</vt:lpstr>
      <vt:lpstr>Background</vt:lpstr>
      <vt:lpstr>Sinkronizimi i Proceseve</vt:lpstr>
      <vt:lpstr>Seksioni Kritik</vt:lpstr>
      <vt:lpstr>Problemi i Seksioni Kritik</vt:lpstr>
      <vt:lpstr>Interrupt-based Solution</vt:lpstr>
      <vt:lpstr>Sinkronizimi Harduerik</vt:lpstr>
      <vt:lpstr>Sinkronizimi Harduerik</vt:lpstr>
      <vt:lpstr>Mutex</vt:lpstr>
      <vt:lpstr>Mutex Locks</vt:lpstr>
      <vt:lpstr>Semaforet</vt:lpstr>
      <vt:lpstr>Semaforet</vt:lpstr>
      <vt:lpstr>Semaforet</vt:lpstr>
      <vt:lpstr>Semaforet</vt:lpstr>
      <vt:lpstr>Mutex vs. Semaforet</vt:lpstr>
      <vt:lpstr>Monitoret</vt:lpstr>
      <vt:lpstr>Schematic view of a Monitor</vt:lpstr>
      <vt:lpstr>Condition Variables</vt:lpstr>
      <vt:lpstr> Monitor with Condition Variables</vt:lpstr>
      <vt:lpstr>Monitoret vs. Semaforet</vt:lpstr>
      <vt:lpstr>Shembuj te Sinkronizimit te Proceseve</vt:lpstr>
      <vt:lpstr>End of Chapter 6</vt:lpstr>
      <vt:lpstr>Outline</vt:lpstr>
      <vt:lpstr>Chapter Objectives</vt:lpstr>
      <vt:lpstr>System Model</vt:lpstr>
      <vt:lpstr>Deadlock Characterization</vt:lpstr>
      <vt:lpstr>Resource-Allocation Graph</vt:lpstr>
      <vt:lpstr>Resource-Allocation Graph (Cont.)</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Modified Resource-Allocation Graph Scheme</vt:lpstr>
      <vt:lpstr>Resource-Allocation Graph</vt:lpstr>
      <vt:lpstr>Unsafe State In Resource-Allocation Graph</vt:lpstr>
      <vt:lpstr>Resource-Allocation Graph Algorithm</vt:lpstr>
      <vt:lpstr>Deadlock Detection</vt:lpstr>
      <vt:lpstr>Single Instance of Each Resource Type</vt:lpstr>
      <vt:lpstr>Resource-Allocation Graph and  Wait-for Graph</vt:lpstr>
      <vt:lpstr>Several Instances of a Resource Type</vt:lpstr>
      <vt:lpstr>Recovery from Deadlock:  Process Termination</vt:lpstr>
      <vt:lpstr>Recovery from Deadlock:  Resource Preemption</vt:lpstr>
      <vt:lpstr>End of Chapter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Token LLC</cp:lastModifiedBy>
  <cp:revision>301</cp:revision>
  <cp:lastPrinted>2001-06-14T13:58:17Z</cp:lastPrinted>
  <dcterms:created xsi:type="dcterms:W3CDTF">2011-01-13T23:43:38Z</dcterms:created>
  <dcterms:modified xsi:type="dcterms:W3CDTF">2021-05-05T16:45:46Z</dcterms:modified>
</cp:coreProperties>
</file>