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78"/>
  </p:notesMasterIdLst>
  <p:handoutMasterIdLst>
    <p:handoutMasterId r:id="rId79"/>
  </p:handoutMasterIdLst>
  <p:sldIdLst>
    <p:sldId id="256" r:id="rId2"/>
    <p:sldId id="261" r:id="rId3"/>
    <p:sldId id="390" r:id="rId4"/>
    <p:sldId id="257" r:id="rId5"/>
    <p:sldId id="258" r:id="rId6"/>
    <p:sldId id="259" r:id="rId7"/>
    <p:sldId id="329" r:id="rId8"/>
    <p:sldId id="260" r:id="rId9"/>
    <p:sldId id="391" r:id="rId10"/>
    <p:sldId id="330" r:id="rId11"/>
    <p:sldId id="331" r:id="rId12"/>
    <p:sldId id="373" r:id="rId13"/>
    <p:sldId id="332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4" r:id="rId24"/>
    <p:sldId id="343" r:id="rId25"/>
    <p:sldId id="345" r:id="rId26"/>
    <p:sldId id="346" r:id="rId27"/>
    <p:sldId id="347" r:id="rId28"/>
    <p:sldId id="348" r:id="rId29"/>
    <p:sldId id="349" r:id="rId30"/>
    <p:sldId id="353" r:id="rId31"/>
    <p:sldId id="352" r:id="rId32"/>
    <p:sldId id="354" r:id="rId33"/>
    <p:sldId id="355" r:id="rId34"/>
    <p:sldId id="356" r:id="rId35"/>
    <p:sldId id="357" r:id="rId36"/>
    <p:sldId id="358" r:id="rId37"/>
    <p:sldId id="360" r:id="rId38"/>
    <p:sldId id="361" r:id="rId39"/>
    <p:sldId id="362" r:id="rId40"/>
    <p:sldId id="364" r:id="rId41"/>
    <p:sldId id="363" r:id="rId42"/>
    <p:sldId id="365" r:id="rId43"/>
    <p:sldId id="366" r:id="rId44"/>
    <p:sldId id="368" r:id="rId45"/>
    <p:sldId id="367" r:id="rId46"/>
    <p:sldId id="369" r:id="rId47"/>
    <p:sldId id="370" r:id="rId48"/>
    <p:sldId id="371" r:id="rId49"/>
    <p:sldId id="372" r:id="rId50"/>
    <p:sldId id="392" r:id="rId51"/>
    <p:sldId id="393" r:id="rId52"/>
    <p:sldId id="394" r:id="rId53"/>
    <p:sldId id="374" r:id="rId54"/>
    <p:sldId id="375" r:id="rId55"/>
    <p:sldId id="376" r:id="rId56"/>
    <p:sldId id="377" r:id="rId57"/>
    <p:sldId id="378" r:id="rId58"/>
    <p:sldId id="379" r:id="rId59"/>
    <p:sldId id="380" r:id="rId60"/>
    <p:sldId id="381" r:id="rId61"/>
    <p:sldId id="382" r:id="rId62"/>
    <p:sldId id="383" r:id="rId63"/>
    <p:sldId id="384" r:id="rId64"/>
    <p:sldId id="385" r:id="rId65"/>
    <p:sldId id="386" r:id="rId66"/>
    <p:sldId id="387" r:id="rId67"/>
    <p:sldId id="388" r:id="rId68"/>
    <p:sldId id="389" r:id="rId69"/>
    <p:sldId id="395" r:id="rId70"/>
    <p:sldId id="396" r:id="rId71"/>
    <p:sldId id="397" r:id="rId72"/>
    <p:sldId id="398" r:id="rId73"/>
    <p:sldId id="399" r:id="rId74"/>
    <p:sldId id="400" r:id="rId75"/>
    <p:sldId id="401" r:id="rId76"/>
    <p:sldId id="402" r:id="rId77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berschatz, Avi" initials="SA" lastIdx="1" clrIdx="0">
    <p:extLst>
      <p:ext uri="{19B8F6BF-5375-455C-9EA6-DF929625EA0E}">
        <p15:presenceInfo xmlns:p15="http://schemas.microsoft.com/office/powerpoint/2012/main" userId="S::avi@yale.edu::016206a9-3acf-4d04-9473-be90a77fc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4082"/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31" y="5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05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301625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ctr" anchorCtr="0" compatLnSpc="1">
            <a:prstTxWarp prst="textNoShape">
              <a:avLst/>
            </a:prstTxWarp>
          </a:bodyPr>
          <a:lstStyle>
            <a:lvl1pPr algn="r"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defTabSz="87630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66188"/>
            <a:ext cx="301625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7575" tIns="43788" rIns="87575" bIns="43788" numCol="1" anchor="b" anchorCtr="0" compatLnSpc="1">
            <a:prstTxWarp prst="textNoShape">
              <a:avLst/>
            </a:prstTxWarp>
          </a:bodyPr>
          <a:lstStyle>
            <a:lvl1pPr algn="r" defTabSz="876300">
              <a:defRPr sz="1100" smtClean="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EDF6375D-3224-4DCD-87D9-D43BCD3BEE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76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416425"/>
            <a:ext cx="5046663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32850"/>
            <a:ext cx="29813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2436" tIns="46217" rIns="92436" bIns="4621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5F65B04-D962-4697-93DA-5A4817936F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85061A96-4F51-4A9E-BE13-85C62B2776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BCBD951-2730-403C-B793-3EAC042D8C1F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4F57E28D-F7F1-4D40-A519-7E31B6AFBD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3B54E91-0B5C-4471-80C0-E8D510A3F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51FA386-E4E3-42C3-A8FA-5FBB6AD1238E}" type="slidenum">
              <a:rPr lang="en-US" altLang="en-US">
                <a:latin typeface="Helvetica" panose="020B0604020202020204" pitchFamily="34" charset="0"/>
              </a:rPr>
              <a:pPr/>
              <a:t>4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123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53C072-B3F6-4727-889F-55F2F941CFE3}" type="slidenum">
              <a:rPr lang="en-US" altLang="en-US">
                <a:latin typeface="Helvetica" panose="020B0604020202020204" pitchFamily="34" charset="0"/>
              </a:rPr>
              <a:pPr/>
              <a:t>5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988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7A83FAC-CE2A-4804-AA28-6E7ED2B00893}" type="slidenum">
              <a:rPr lang="en-US" altLang="en-US">
                <a:latin typeface="Helvetica" panose="020B0604020202020204" pitchFamily="34" charset="0"/>
              </a:rPr>
              <a:pPr/>
              <a:t>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49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595CEA3-FD74-4DBE-A404-B64345C5967C}" type="slidenum">
              <a:rPr lang="en-US" altLang="en-US">
                <a:latin typeface="Helvetica" panose="020B0604020202020204" pitchFamily="34" charset="0"/>
              </a:rPr>
              <a:pPr/>
              <a:t>8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614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92D03978-248F-4696-B60F-15CD45A7CC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51271" indent="-28895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5580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18122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80443" indent="-231160" defTabSz="940694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4276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3005084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6740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929725" indent="-231160" defTabSz="9406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A5C935A-6734-4108-A7F7-F209D07F3D5B}" type="slidenum">
              <a:rPr lang="en-US" altLang="en-US">
                <a:latin typeface="Helvetica" panose="020B0604020202020204" pitchFamily="34" charset="0"/>
              </a:rPr>
              <a:pPr/>
              <a:t>12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14A40313-58A0-42FC-AA3D-4253181108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BA8BA248-769F-4CA6-AD44-A8BE8C9CD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51FA386-E4E3-42C3-A8FA-5FBB6AD1238E}" type="slidenum">
              <a:rPr lang="en-US" altLang="en-US">
                <a:latin typeface="Helvetica" panose="020B0604020202020204" pitchFamily="34" charset="0"/>
              </a:rPr>
              <a:pPr/>
              <a:t>50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123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D53C072-B3F6-4727-889F-55F2F941CFE3}" type="slidenum">
              <a:rPr lang="en-US" altLang="en-US">
                <a:latin typeface="Helvetica" panose="020B0604020202020204" pitchFamily="34" charset="0"/>
              </a:rPr>
              <a:pPr/>
              <a:t>51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988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3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244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244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6" name="Rectangle 2"/>
          <p:cNvSpPr txBox="1">
            <a:spLocks noChangeArrowheads="1"/>
          </p:cNvSpPr>
          <p:nvPr userDrawn="1"/>
        </p:nvSpPr>
        <p:spPr bwMode="auto">
          <a:xfrm>
            <a:off x="685800" y="1930400"/>
            <a:ext cx="77724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sq-AL" altLang="en-US" sz="4300" b="1" i="0" noProof="0" dirty="0">
                <a:solidFill>
                  <a:srgbClr val="244082"/>
                </a:solidFill>
                <a:latin typeface="+mj-lt"/>
              </a:rPr>
              <a:t>Sistemet Operative</a:t>
            </a:r>
          </a:p>
        </p:txBody>
      </p:sp>
      <p:pic>
        <p:nvPicPr>
          <p:cNvPr id="7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auto">
          <a:xfrm>
            <a:off x="3853231" y="4386273"/>
            <a:ext cx="1437535" cy="143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1"/>
          <p:cNvSpPr txBox="1">
            <a:spLocks noChangeArrowheads="1"/>
          </p:cNvSpPr>
          <p:nvPr userDrawn="1"/>
        </p:nvSpPr>
        <p:spPr bwMode="auto">
          <a:xfrm>
            <a:off x="2495549" y="6077597"/>
            <a:ext cx="4152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rgbClr val="002060"/>
                </a:solidFill>
              </a:rPr>
              <a:t>UBT, 2021</a:t>
            </a:r>
            <a:endParaRPr lang="sq-AL" altLang="en-US" dirty="0">
              <a:solidFill>
                <a:srgbClr val="002060"/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 userDrawn="1"/>
        </p:nvSpPr>
        <p:spPr bwMode="auto">
          <a:xfrm>
            <a:off x="685800" y="3504417"/>
            <a:ext cx="7772400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4300" b="1" i="0" noProof="0" dirty="0">
                <a:solidFill>
                  <a:srgbClr val="244082"/>
                </a:solidFill>
                <a:latin typeface="+mj-lt"/>
              </a:rPr>
              <a:t>Operating Systems</a:t>
            </a:r>
            <a:endParaRPr lang="sq-AL" altLang="en-US" sz="4300" b="1" i="0" noProof="0" dirty="0">
              <a:solidFill>
                <a:srgbClr val="24408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6815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650" y="1307592"/>
            <a:ext cx="7724223" cy="491032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308610" indent="-137160">
              <a:buFont typeface="Wingdings" panose="05000000000000000000" pitchFamily="2" charset="2"/>
              <a:buChar char="Ø"/>
              <a:defRPr/>
            </a:lvl2pPr>
            <a:lvl3pPr marL="480060" indent="-137160">
              <a:buFont typeface="Wingdings" panose="05000000000000000000" pitchFamily="2" charset="2"/>
              <a:buChar char="Ø"/>
              <a:defRPr/>
            </a:lvl3pPr>
            <a:lvl4pPr marL="651510" indent="-137160">
              <a:buFont typeface="Wingdings" panose="05000000000000000000" pitchFamily="2" charset="2"/>
              <a:buChar char="Ø"/>
              <a:defRPr/>
            </a:lvl4pPr>
            <a:lvl5pPr marL="822960" indent="-13716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sq-AL" noProof="0" dirty="0" err="1"/>
              <a:t>Click</a:t>
            </a:r>
            <a:r>
              <a:rPr lang="sq-AL" noProof="0" dirty="0"/>
              <a:t> to </a:t>
            </a:r>
            <a:r>
              <a:rPr lang="sq-AL" noProof="0" dirty="0" err="1"/>
              <a:t>edit</a:t>
            </a:r>
            <a:r>
              <a:rPr lang="sq-AL" noProof="0" dirty="0"/>
              <a:t> </a:t>
            </a:r>
            <a:r>
              <a:rPr lang="sq-AL" noProof="0" dirty="0" err="1"/>
              <a:t>Master</a:t>
            </a:r>
            <a:r>
              <a:rPr lang="sq-AL" noProof="0" dirty="0"/>
              <a:t> </a:t>
            </a:r>
            <a:r>
              <a:rPr lang="sq-AL" noProof="0" dirty="0" err="1"/>
              <a:t>text</a:t>
            </a:r>
            <a:r>
              <a:rPr lang="sq-AL" noProof="0" dirty="0"/>
              <a:t> </a:t>
            </a:r>
            <a:r>
              <a:rPr lang="sq-AL" noProof="0" dirty="0" err="1"/>
              <a:t>styles</a:t>
            </a:r>
            <a:endParaRPr lang="sq-AL" noProof="0" dirty="0"/>
          </a:p>
          <a:p>
            <a:pPr lvl="1"/>
            <a:r>
              <a:rPr lang="sq-AL" noProof="0" dirty="0" err="1"/>
              <a:t>Second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2"/>
            <a:r>
              <a:rPr lang="sq-AL" noProof="0" dirty="0" err="1"/>
              <a:t>Third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3"/>
            <a:r>
              <a:rPr lang="sq-AL" noProof="0" dirty="0" err="1"/>
              <a:t>Fourth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4"/>
            <a:r>
              <a:rPr lang="sq-AL" noProof="0" dirty="0" err="1"/>
              <a:t>Fifth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649" y="6422854"/>
            <a:ext cx="138887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FE14247-6844-4469-836C-79FADF16E2FE}" type="datetime1">
              <a:rPr lang="sq-AL" smtClean="0"/>
              <a:pPr/>
              <a:t>21.5.2021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6284" y="6422853"/>
            <a:ext cx="3783330" cy="365125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en-US" dirty="0" err="1"/>
              <a:t>Sisteme</a:t>
            </a:r>
            <a:r>
              <a:rPr lang="en-US" dirty="0"/>
              <a:t> Operative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10175" y="6422852"/>
            <a:ext cx="70969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fld id="{B9B0F2ED-8850-4C00-AA79-D5C881F5DE5F}" type="slidenum">
              <a:rPr lang="en-US" sz="1200" smtClean="0"/>
              <a:pPr/>
              <a:t>‹#›</a:t>
            </a:fld>
            <a:r>
              <a:rPr lang="en-US" sz="1200" dirty="0"/>
              <a:t>/12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106675" y="612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q-A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95649" y="140850"/>
            <a:ext cx="7724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noProof="0" dirty="0" err="1"/>
              <a:t>Prezantimi</a:t>
            </a:r>
            <a:r>
              <a:rPr lang="en-US" sz="3300" noProof="0" dirty="0"/>
              <a:t> </a:t>
            </a:r>
            <a:r>
              <a:rPr lang="en-US" sz="3300" noProof="0" dirty="0" err="1"/>
              <a:t>i</a:t>
            </a:r>
            <a:r>
              <a:rPr lang="en-US" sz="3300" noProof="0" dirty="0"/>
              <a:t> </a:t>
            </a:r>
            <a:r>
              <a:rPr lang="en-US" sz="3300" noProof="0" dirty="0" err="1"/>
              <a:t>Planprogramit</a:t>
            </a:r>
            <a:endParaRPr lang="sq-AL" sz="3300" noProof="0" dirty="0"/>
          </a:p>
        </p:txBody>
      </p:sp>
    </p:spTree>
    <p:extLst>
      <p:ext uri="{BB962C8B-B14F-4D97-AF65-F5344CB8AC3E}">
        <p14:creationId xmlns:p14="http://schemas.microsoft.com/office/powerpoint/2010/main" val="16902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650" y="1307592"/>
            <a:ext cx="7724223" cy="491032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308610" indent="-137160">
              <a:buFont typeface="Wingdings" panose="05000000000000000000" pitchFamily="2" charset="2"/>
              <a:buChar char="Ø"/>
              <a:defRPr/>
            </a:lvl2pPr>
            <a:lvl3pPr marL="480060" indent="-137160">
              <a:buFont typeface="Wingdings" panose="05000000000000000000" pitchFamily="2" charset="2"/>
              <a:buChar char="Ø"/>
              <a:defRPr/>
            </a:lvl3pPr>
            <a:lvl4pPr marL="651510" indent="-137160">
              <a:buFont typeface="Wingdings" panose="05000000000000000000" pitchFamily="2" charset="2"/>
              <a:buChar char="Ø"/>
              <a:defRPr/>
            </a:lvl4pPr>
            <a:lvl5pPr marL="822960" indent="-13716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sq-AL" noProof="0" dirty="0" err="1"/>
              <a:t>Click</a:t>
            </a:r>
            <a:r>
              <a:rPr lang="sq-AL" noProof="0" dirty="0"/>
              <a:t> to </a:t>
            </a:r>
            <a:r>
              <a:rPr lang="sq-AL" noProof="0" dirty="0" err="1"/>
              <a:t>edit</a:t>
            </a:r>
            <a:r>
              <a:rPr lang="sq-AL" noProof="0" dirty="0"/>
              <a:t> </a:t>
            </a:r>
            <a:r>
              <a:rPr lang="sq-AL" noProof="0" dirty="0" err="1"/>
              <a:t>Master</a:t>
            </a:r>
            <a:r>
              <a:rPr lang="sq-AL" noProof="0" dirty="0"/>
              <a:t> </a:t>
            </a:r>
            <a:r>
              <a:rPr lang="sq-AL" noProof="0" dirty="0" err="1"/>
              <a:t>text</a:t>
            </a:r>
            <a:r>
              <a:rPr lang="sq-AL" noProof="0" dirty="0"/>
              <a:t> </a:t>
            </a:r>
            <a:r>
              <a:rPr lang="sq-AL" noProof="0" dirty="0" err="1"/>
              <a:t>styles</a:t>
            </a:r>
            <a:endParaRPr lang="sq-AL" noProof="0" dirty="0"/>
          </a:p>
          <a:p>
            <a:pPr lvl="1"/>
            <a:r>
              <a:rPr lang="sq-AL" noProof="0" dirty="0" err="1"/>
              <a:t>Second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2"/>
            <a:r>
              <a:rPr lang="sq-AL" noProof="0" dirty="0" err="1"/>
              <a:t>Third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3"/>
            <a:r>
              <a:rPr lang="sq-AL" noProof="0" dirty="0" err="1"/>
              <a:t>Fourth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4"/>
            <a:r>
              <a:rPr lang="sq-AL" noProof="0" dirty="0" err="1"/>
              <a:t>Fifth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649" y="6422854"/>
            <a:ext cx="138887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FE14247-6844-4469-836C-79FADF16E2FE}" type="datetime1">
              <a:rPr lang="sq-AL" smtClean="0"/>
              <a:pPr/>
              <a:t>21.5.2021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6284" y="6422853"/>
            <a:ext cx="3783330" cy="365125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en-US" dirty="0" err="1"/>
              <a:t>Sisteme</a:t>
            </a:r>
            <a:r>
              <a:rPr lang="en-US" dirty="0"/>
              <a:t> Operative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10175" y="6422852"/>
            <a:ext cx="70969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fld id="{B9B0F2ED-8850-4C00-AA79-D5C881F5DE5F}" type="slidenum">
              <a:rPr lang="en-US" sz="1200" smtClean="0"/>
              <a:pPr/>
              <a:t>‹#›</a:t>
            </a:fld>
            <a:r>
              <a:rPr lang="en-US" sz="1200" dirty="0"/>
              <a:t>/12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106675" y="612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q-A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95649" y="140850"/>
            <a:ext cx="7724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noProof="0" dirty="0" err="1"/>
              <a:t>Prezantimi</a:t>
            </a:r>
            <a:r>
              <a:rPr lang="en-US" sz="3300" noProof="0" dirty="0"/>
              <a:t> </a:t>
            </a:r>
            <a:r>
              <a:rPr lang="en-US" sz="3300" noProof="0" dirty="0" err="1"/>
              <a:t>i</a:t>
            </a:r>
            <a:r>
              <a:rPr lang="en-US" sz="3300" noProof="0" dirty="0"/>
              <a:t> </a:t>
            </a:r>
            <a:r>
              <a:rPr lang="en-US" sz="3300" noProof="0" dirty="0" err="1"/>
              <a:t>Planprogramit</a:t>
            </a:r>
            <a:endParaRPr lang="sq-AL" sz="3300" noProof="0" dirty="0"/>
          </a:p>
        </p:txBody>
      </p:sp>
    </p:spTree>
    <p:extLst>
      <p:ext uri="{BB962C8B-B14F-4D97-AF65-F5344CB8AC3E}">
        <p14:creationId xmlns:p14="http://schemas.microsoft.com/office/powerpoint/2010/main" val="2898001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650" y="1307592"/>
            <a:ext cx="7724223" cy="491032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308610" indent="-137160">
              <a:buFont typeface="Wingdings" panose="05000000000000000000" pitchFamily="2" charset="2"/>
              <a:buChar char="Ø"/>
              <a:defRPr/>
            </a:lvl2pPr>
            <a:lvl3pPr marL="480060" indent="-137160">
              <a:buFont typeface="Wingdings" panose="05000000000000000000" pitchFamily="2" charset="2"/>
              <a:buChar char="Ø"/>
              <a:defRPr/>
            </a:lvl3pPr>
            <a:lvl4pPr marL="651510" indent="-137160">
              <a:buFont typeface="Wingdings" panose="05000000000000000000" pitchFamily="2" charset="2"/>
              <a:buChar char="Ø"/>
              <a:defRPr/>
            </a:lvl4pPr>
            <a:lvl5pPr marL="822960" indent="-13716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sq-AL" noProof="0" dirty="0" err="1"/>
              <a:t>Click</a:t>
            </a:r>
            <a:r>
              <a:rPr lang="sq-AL" noProof="0" dirty="0"/>
              <a:t> to </a:t>
            </a:r>
            <a:r>
              <a:rPr lang="sq-AL" noProof="0" dirty="0" err="1"/>
              <a:t>edit</a:t>
            </a:r>
            <a:r>
              <a:rPr lang="sq-AL" noProof="0" dirty="0"/>
              <a:t> </a:t>
            </a:r>
            <a:r>
              <a:rPr lang="sq-AL" noProof="0" dirty="0" err="1"/>
              <a:t>Master</a:t>
            </a:r>
            <a:r>
              <a:rPr lang="sq-AL" noProof="0" dirty="0"/>
              <a:t> </a:t>
            </a:r>
            <a:r>
              <a:rPr lang="sq-AL" noProof="0" dirty="0" err="1"/>
              <a:t>text</a:t>
            </a:r>
            <a:r>
              <a:rPr lang="sq-AL" noProof="0" dirty="0"/>
              <a:t> </a:t>
            </a:r>
            <a:r>
              <a:rPr lang="sq-AL" noProof="0" dirty="0" err="1"/>
              <a:t>styles</a:t>
            </a:r>
            <a:endParaRPr lang="sq-AL" noProof="0" dirty="0"/>
          </a:p>
          <a:p>
            <a:pPr lvl="1"/>
            <a:r>
              <a:rPr lang="sq-AL" noProof="0" dirty="0" err="1"/>
              <a:t>Second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2"/>
            <a:r>
              <a:rPr lang="sq-AL" noProof="0" dirty="0" err="1"/>
              <a:t>Third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3"/>
            <a:r>
              <a:rPr lang="sq-AL" noProof="0" dirty="0" err="1"/>
              <a:t>Fourth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4"/>
            <a:r>
              <a:rPr lang="sq-AL" noProof="0" dirty="0" err="1"/>
              <a:t>Fifth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649" y="6422854"/>
            <a:ext cx="138887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FE14247-6844-4469-836C-79FADF16E2FE}" type="datetime1">
              <a:rPr lang="sq-AL" smtClean="0"/>
              <a:pPr/>
              <a:t>21.5.2021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6284" y="6422853"/>
            <a:ext cx="3783330" cy="365125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en-US" dirty="0" err="1"/>
              <a:t>Sisteme</a:t>
            </a:r>
            <a:r>
              <a:rPr lang="en-US" dirty="0"/>
              <a:t> Operative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10175" y="6422852"/>
            <a:ext cx="70969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fld id="{B9B0F2ED-8850-4C00-AA79-D5C881F5DE5F}" type="slidenum">
              <a:rPr lang="en-US" sz="1200" smtClean="0"/>
              <a:pPr/>
              <a:t>‹#›</a:t>
            </a:fld>
            <a:r>
              <a:rPr lang="en-US" sz="1200" dirty="0"/>
              <a:t>/12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106675" y="612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q-A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95649" y="140850"/>
            <a:ext cx="7724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noProof="0" dirty="0" err="1"/>
              <a:t>Prezantimi</a:t>
            </a:r>
            <a:r>
              <a:rPr lang="en-US" sz="3300" noProof="0" dirty="0"/>
              <a:t> </a:t>
            </a:r>
            <a:r>
              <a:rPr lang="en-US" sz="3300" noProof="0" dirty="0" err="1"/>
              <a:t>i</a:t>
            </a:r>
            <a:r>
              <a:rPr lang="en-US" sz="3300" noProof="0" dirty="0"/>
              <a:t> </a:t>
            </a:r>
            <a:r>
              <a:rPr lang="en-US" sz="3300" noProof="0" dirty="0" err="1"/>
              <a:t>Planprogramit</a:t>
            </a:r>
            <a:endParaRPr lang="sq-AL" sz="3300" noProof="0" dirty="0"/>
          </a:p>
        </p:txBody>
      </p:sp>
    </p:spTree>
    <p:extLst>
      <p:ext uri="{BB962C8B-B14F-4D97-AF65-F5344CB8AC3E}">
        <p14:creationId xmlns:p14="http://schemas.microsoft.com/office/powerpoint/2010/main" val="3215321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650" y="1307592"/>
            <a:ext cx="7724223" cy="491032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308610" indent="-137160">
              <a:buFont typeface="Wingdings" panose="05000000000000000000" pitchFamily="2" charset="2"/>
              <a:buChar char="Ø"/>
              <a:defRPr/>
            </a:lvl2pPr>
            <a:lvl3pPr marL="480060" indent="-137160">
              <a:buFont typeface="Wingdings" panose="05000000000000000000" pitchFamily="2" charset="2"/>
              <a:buChar char="Ø"/>
              <a:defRPr/>
            </a:lvl3pPr>
            <a:lvl4pPr marL="651510" indent="-137160">
              <a:buFont typeface="Wingdings" panose="05000000000000000000" pitchFamily="2" charset="2"/>
              <a:buChar char="Ø"/>
              <a:defRPr/>
            </a:lvl4pPr>
            <a:lvl5pPr marL="822960" indent="-13716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sq-AL" noProof="0" dirty="0" err="1"/>
              <a:t>Click</a:t>
            </a:r>
            <a:r>
              <a:rPr lang="sq-AL" noProof="0" dirty="0"/>
              <a:t> to </a:t>
            </a:r>
            <a:r>
              <a:rPr lang="sq-AL" noProof="0" dirty="0" err="1"/>
              <a:t>edit</a:t>
            </a:r>
            <a:r>
              <a:rPr lang="sq-AL" noProof="0" dirty="0"/>
              <a:t> </a:t>
            </a:r>
            <a:r>
              <a:rPr lang="sq-AL" noProof="0" dirty="0" err="1"/>
              <a:t>Master</a:t>
            </a:r>
            <a:r>
              <a:rPr lang="sq-AL" noProof="0" dirty="0"/>
              <a:t> </a:t>
            </a:r>
            <a:r>
              <a:rPr lang="sq-AL" noProof="0" dirty="0" err="1"/>
              <a:t>text</a:t>
            </a:r>
            <a:r>
              <a:rPr lang="sq-AL" noProof="0" dirty="0"/>
              <a:t> </a:t>
            </a:r>
            <a:r>
              <a:rPr lang="sq-AL" noProof="0" dirty="0" err="1"/>
              <a:t>styles</a:t>
            </a:r>
            <a:endParaRPr lang="sq-AL" noProof="0" dirty="0"/>
          </a:p>
          <a:p>
            <a:pPr lvl="1"/>
            <a:r>
              <a:rPr lang="sq-AL" noProof="0" dirty="0" err="1"/>
              <a:t>Second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2"/>
            <a:r>
              <a:rPr lang="sq-AL" noProof="0" dirty="0" err="1"/>
              <a:t>Third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3"/>
            <a:r>
              <a:rPr lang="sq-AL" noProof="0" dirty="0" err="1"/>
              <a:t>Fourth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4"/>
            <a:r>
              <a:rPr lang="sq-AL" noProof="0" dirty="0" err="1"/>
              <a:t>Fifth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649" y="6422854"/>
            <a:ext cx="138887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FE14247-6844-4469-836C-79FADF16E2FE}" type="datetime1">
              <a:rPr lang="sq-AL" smtClean="0"/>
              <a:pPr/>
              <a:t>21.5.2021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6284" y="6422853"/>
            <a:ext cx="3783330" cy="365125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en-US" dirty="0" err="1"/>
              <a:t>Sisteme</a:t>
            </a:r>
            <a:r>
              <a:rPr lang="en-US" dirty="0"/>
              <a:t> Operative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10175" y="6422852"/>
            <a:ext cx="70969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fld id="{B9B0F2ED-8850-4C00-AA79-D5C881F5DE5F}" type="slidenum">
              <a:rPr lang="en-US" sz="1200" smtClean="0"/>
              <a:pPr/>
              <a:t>‹#›</a:t>
            </a:fld>
            <a:r>
              <a:rPr lang="en-US" sz="1200" dirty="0"/>
              <a:t>/12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106675" y="612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q-A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95649" y="140850"/>
            <a:ext cx="7724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noProof="0" dirty="0" err="1"/>
              <a:t>Prezantimi</a:t>
            </a:r>
            <a:r>
              <a:rPr lang="en-US" sz="3300" noProof="0" dirty="0"/>
              <a:t> </a:t>
            </a:r>
            <a:r>
              <a:rPr lang="en-US" sz="3300" noProof="0" dirty="0" err="1"/>
              <a:t>i</a:t>
            </a:r>
            <a:r>
              <a:rPr lang="en-US" sz="3300" noProof="0" dirty="0"/>
              <a:t> </a:t>
            </a:r>
            <a:r>
              <a:rPr lang="en-US" sz="3300" noProof="0" dirty="0" err="1"/>
              <a:t>Planprogramit</a:t>
            </a:r>
            <a:endParaRPr lang="sq-AL" sz="3300" noProof="0" dirty="0"/>
          </a:p>
        </p:txBody>
      </p:sp>
    </p:spTree>
    <p:extLst>
      <p:ext uri="{BB962C8B-B14F-4D97-AF65-F5344CB8AC3E}">
        <p14:creationId xmlns:p14="http://schemas.microsoft.com/office/powerpoint/2010/main" val="4283313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650" y="1307592"/>
            <a:ext cx="7724223" cy="491032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308610" indent="-137160">
              <a:buFont typeface="Wingdings" panose="05000000000000000000" pitchFamily="2" charset="2"/>
              <a:buChar char="Ø"/>
              <a:defRPr/>
            </a:lvl2pPr>
            <a:lvl3pPr marL="480060" indent="-137160">
              <a:buFont typeface="Wingdings" panose="05000000000000000000" pitchFamily="2" charset="2"/>
              <a:buChar char="Ø"/>
              <a:defRPr/>
            </a:lvl3pPr>
            <a:lvl4pPr marL="651510" indent="-137160">
              <a:buFont typeface="Wingdings" panose="05000000000000000000" pitchFamily="2" charset="2"/>
              <a:buChar char="Ø"/>
              <a:defRPr/>
            </a:lvl4pPr>
            <a:lvl5pPr marL="822960" indent="-13716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sq-AL" noProof="0" dirty="0" err="1"/>
              <a:t>Click</a:t>
            </a:r>
            <a:r>
              <a:rPr lang="sq-AL" noProof="0" dirty="0"/>
              <a:t> to </a:t>
            </a:r>
            <a:r>
              <a:rPr lang="sq-AL" noProof="0" dirty="0" err="1"/>
              <a:t>edit</a:t>
            </a:r>
            <a:r>
              <a:rPr lang="sq-AL" noProof="0" dirty="0"/>
              <a:t> </a:t>
            </a:r>
            <a:r>
              <a:rPr lang="sq-AL" noProof="0" dirty="0" err="1"/>
              <a:t>Master</a:t>
            </a:r>
            <a:r>
              <a:rPr lang="sq-AL" noProof="0" dirty="0"/>
              <a:t> </a:t>
            </a:r>
            <a:r>
              <a:rPr lang="sq-AL" noProof="0" dirty="0" err="1"/>
              <a:t>text</a:t>
            </a:r>
            <a:r>
              <a:rPr lang="sq-AL" noProof="0" dirty="0"/>
              <a:t> </a:t>
            </a:r>
            <a:r>
              <a:rPr lang="sq-AL" noProof="0" dirty="0" err="1"/>
              <a:t>styles</a:t>
            </a:r>
            <a:endParaRPr lang="sq-AL" noProof="0" dirty="0"/>
          </a:p>
          <a:p>
            <a:pPr lvl="1"/>
            <a:r>
              <a:rPr lang="sq-AL" noProof="0" dirty="0" err="1"/>
              <a:t>Second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2"/>
            <a:r>
              <a:rPr lang="sq-AL" noProof="0" dirty="0" err="1"/>
              <a:t>Third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3"/>
            <a:r>
              <a:rPr lang="sq-AL" noProof="0" dirty="0" err="1"/>
              <a:t>Fourth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4"/>
            <a:r>
              <a:rPr lang="sq-AL" noProof="0" dirty="0" err="1"/>
              <a:t>Fifth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649" y="6422854"/>
            <a:ext cx="138887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FE14247-6844-4469-836C-79FADF16E2FE}" type="datetime1">
              <a:rPr lang="sq-AL" smtClean="0"/>
              <a:pPr/>
              <a:t>21.5.2021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6284" y="6422853"/>
            <a:ext cx="3783330" cy="365125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en-US" dirty="0" err="1"/>
              <a:t>Sisteme</a:t>
            </a:r>
            <a:r>
              <a:rPr lang="en-US" dirty="0"/>
              <a:t> Operative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10175" y="6422852"/>
            <a:ext cx="70969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fld id="{B9B0F2ED-8850-4C00-AA79-D5C881F5DE5F}" type="slidenum">
              <a:rPr lang="en-US" sz="1200" smtClean="0"/>
              <a:pPr/>
              <a:t>‹#›</a:t>
            </a:fld>
            <a:r>
              <a:rPr lang="en-US" sz="1200" dirty="0"/>
              <a:t>/12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106675" y="612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q-A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95649" y="140850"/>
            <a:ext cx="7724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noProof="0" dirty="0" err="1"/>
              <a:t>Prezantimi</a:t>
            </a:r>
            <a:r>
              <a:rPr lang="en-US" sz="3300" noProof="0" dirty="0"/>
              <a:t> </a:t>
            </a:r>
            <a:r>
              <a:rPr lang="en-US" sz="3300" noProof="0" dirty="0" err="1"/>
              <a:t>i</a:t>
            </a:r>
            <a:r>
              <a:rPr lang="en-US" sz="3300" noProof="0" dirty="0"/>
              <a:t> </a:t>
            </a:r>
            <a:r>
              <a:rPr lang="en-US" sz="3300" noProof="0" dirty="0" err="1"/>
              <a:t>Planprogramit</a:t>
            </a:r>
            <a:endParaRPr lang="sq-AL" sz="3300" noProof="0" dirty="0"/>
          </a:p>
        </p:txBody>
      </p:sp>
    </p:spTree>
    <p:extLst>
      <p:ext uri="{BB962C8B-B14F-4D97-AF65-F5344CB8AC3E}">
        <p14:creationId xmlns:p14="http://schemas.microsoft.com/office/powerpoint/2010/main" val="2839765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650" y="1307592"/>
            <a:ext cx="7724223" cy="491032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308610" indent="-137160">
              <a:buFont typeface="Wingdings" panose="05000000000000000000" pitchFamily="2" charset="2"/>
              <a:buChar char="Ø"/>
              <a:defRPr/>
            </a:lvl2pPr>
            <a:lvl3pPr marL="480060" indent="-137160">
              <a:buFont typeface="Wingdings" panose="05000000000000000000" pitchFamily="2" charset="2"/>
              <a:buChar char="Ø"/>
              <a:defRPr/>
            </a:lvl3pPr>
            <a:lvl4pPr marL="651510" indent="-137160">
              <a:buFont typeface="Wingdings" panose="05000000000000000000" pitchFamily="2" charset="2"/>
              <a:buChar char="Ø"/>
              <a:defRPr/>
            </a:lvl4pPr>
            <a:lvl5pPr marL="822960" indent="-13716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sq-AL" noProof="0" dirty="0" err="1"/>
              <a:t>Click</a:t>
            </a:r>
            <a:r>
              <a:rPr lang="sq-AL" noProof="0" dirty="0"/>
              <a:t> to </a:t>
            </a:r>
            <a:r>
              <a:rPr lang="sq-AL" noProof="0" dirty="0" err="1"/>
              <a:t>edit</a:t>
            </a:r>
            <a:r>
              <a:rPr lang="sq-AL" noProof="0" dirty="0"/>
              <a:t> </a:t>
            </a:r>
            <a:r>
              <a:rPr lang="sq-AL" noProof="0" dirty="0" err="1"/>
              <a:t>Master</a:t>
            </a:r>
            <a:r>
              <a:rPr lang="sq-AL" noProof="0" dirty="0"/>
              <a:t> </a:t>
            </a:r>
            <a:r>
              <a:rPr lang="sq-AL" noProof="0" dirty="0" err="1"/>
              <a:t>text</a:t>
            </a:r>
            <a:r>
              <a:rPr lang="sq-AL" noProof="0" dirty="0"/>
              <a:t> </a:t>
            </a:r>
            <a:r>
              <a:rPr lang="sq-AL" noProof="0" dirty="0" err="1"/>
              <a:t>styles</a:t>
            </a:r>
            <a:endParaRPr lang="sq-AL" noProof="0" dirty="0"/>
          </a:p>
          <a:p>
            <a:pPr lvl="1"/>
            <a:r>
              <a:rPr lang="sq-AL" noProof="0" dirty="0" err="1"/>
              <a:t>Second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2"/>
            <a:r>
              <a:rPr lang="sq-AL" noProof="0" dirty="0" err="1"/>
              <a:t>Third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3"/>
            <a:r>
              <a:rPr lang="sq-AL" noProof="0" dirty="0" err="1"/>
              <a:t>Fourth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4"/>
            <a:r>
              <a:rPr lang="sq-AL" noProof="0" dirty="0" err="1"/>
              <a:t>Fifth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649" y="6422854"/>
            <a:ext cx="138887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FE14247-6844-4469-836C-79FADF16E2FE}" type="datetime1">
              <a:rPr lang="sq-AL" smtClean="0"/>
              <a:pPr/>
              <a:t>21.5.2021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6284" y="6422853"/>
            <a:ext cx="3783330" cy="365125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en-US" dirty="0" err="1"/>
              <a:t>Sisteme</a:t>
            </a:r>
            <a:r>
              <a:rPr lang="en-US" dirty="0"/>
              <a:t> Operative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10175" y="6422852"/>
            <a:ext cx="70969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fld id="{B9B0F2ED-8850-4C00-AA79-D5C881F5DE5F}" type="slidenum">
              <a:rPr lang="en-US" sz="1200" smtClean="0"/>
              <a:pPr/>
              <a:t>‹#›</a:t>
            </a:fld>
            <a:r>
              <a:rPr lang="en-US" sz="1200" dirty="0"/>
              <a:t>/12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106675" y="612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q-A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95649" y="140850"/>
            <a:ext cx="7724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noProof="0" dirty="0" err="1"/>
              <a:t>Prezantimi</a:t>
            </a:r>
            <a:r>
              <a:rPr lang="en-US" sz="3300" noProof="0" dirty="0"/>
              <a:t> </a:t>
            </a:r>
            <a:r>
              <a:rPr lang="en-US" sz="3300" noProof="0" dirty="0" err="1"/>
              <a:t>i</a:t>
            </a:r>
            <a:r>
              <a:rPr lang="en-US" sz="3300" noProof="0" dirty="0"/>
              <a:t> </a:t>
            </a:r>
            <a:r>
              <a:rPr lang="en-US" sz="3300" noProof="0" dirty="0" err="1"/>
              <a:t>Planprogramit</a:t>
            </a:r>
            <a:endParaRPr lang="sq-AL" sz="3300" noProof="0" dirty="0"/>
          </a:p>
        </p:txBody>
      </p:sp>
    </p:spTree>
    <p:extLst>
      <p:ext uri="{BB962C8B-B14F-4D97-AF65-F5344CB8AC3E}">
        <p14:creationId xmlns:p14="http://schemas.microsoft.com/office/powerpoint/2010/main" val="267246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40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80730"/>
            <a:ext cx="7781925" cy="4953740"/>
          </a:xfrm>
        </p:spPr>
        <p:txBody>
          <a:bodyPr/>
          <a:lstStyle>
            <a:lvl1pPr>
              <a:defRPr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q-AL" noProof="0" dirty="0" err="1"/>
              <a:t>Click</a:t>
            </a:r>
            <a:r>
              <a:rPr lang="sq-AL" noProof="0" dirty="0"/>
              <a:t> to </a:t>
            </a:r>
            <a:r>
              <a:rPr lang="sq-AL" noProof="0" dirty="0" err="1"/>
              <a:t>edit</a:t>
            </a:r>
            <a:r>
              <a:rPr lang="sq-AL" noProof="0" dirty="0"/>
              <a:t> </a:t>
            </a:r>
            <a:r>
              <a:rPr lang="sq-AL" noProof="0" dirty="0" err="1"/>
              <a:t>Master</a:t>
            </a:r>
            <a:r>
              <a:rPr lang="sq-AL" noProof="0" dirty="0"/>
              <a:t> </a:t>
            </a:r>
            <a:r>
              <a:rPr lang="sq-AL" noProof="0" dirty="0" err="1"/>
              <a:t>text</a:t>
            </a:r>
            <a:r>
              <a:rPr lang="sq-AL" noProof="0" dirty="0"/>
              <a:t> </a:t>
            </a:r>
            <a:r>
              <a:rPr lang="sq-AL" noProof="0" dirty="0" err="1"/>
              <a:t>styles</a:t>
            </a:r>
            <a:endParaRPr lang="sq-AL" noProof="0" dirty="0"/>
          </a:p>
          <a:p>
            <a:pPr lvl="1"/>
            <a:r>
              <a:rPr lang="sq-AL" noProof="0" dirty="0" err="1"/>
              <a:t>Second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2"/>
            <a:r>
              <a:rPr lang="sq-AL" noProof="0" dirty="0" err="1"/>
              <a:t>Third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3"/>
            <a:r>
              <a:rPr lang="sq-AL" noProof="0" dirty="0" err="1"/>
              <a:t>Fourth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4"/>
            <a:r>
              <a:rPr lang="sq-AL" noProof="0" dirty="0" err="1"/>
              <a:t>Fifth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859872" cy="365125"/>
          </a:xfrm>
        </p:spPr>
        <p:txBody>
          <a:bodyPr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59075" y="6356350"/>
            <a:ext cx="3625850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05563" y="6356350"/>
            <a:ext cx="2338942" cy="365125"/>
          </a:xfrm>
        </p:spPr>
        <p:txBody>
          <a:bodyPr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48FB08-4681-45EF-99EA-DDD363053105}" type="slidenum">
              <a:rPr lang="sq-AL"/>
              <a:pPr>
                <a:defRPr/>
              </a:pPr>
              <a:t>‹#›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206287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5954"/>
            <a:ext cx="4387850" cy="5058516"/>
          </a:xfrm>
        </p:spPr>
        <p:txBody>
          <a:bodyPr/>
          <a:lstStyle>
            <a:lvl1pPr>
              <a:defRPr sz="2800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075954"/>
            <a:ext cx="4038600" cy="5058516"/>
          </a:xfrm>
        </p:spPr>
        <p:txBody>
          <a:bodyPr/>
          <a:lstStyle>
            <a:lvl1pPr>
              <a:defRPr sz="2800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49"/>
            <a:ext cx="1975282" cy="365125"/>
          </a:xfrm>
        </p:spPr>
        <p:txBody>
          <a:bodyPr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AECB071-ACDB-4E54-B0F6-1A68B75078EF}" type="datetime1">
              <a:rPr lang="en-US" smtClean="0"/>
              <a:t>21/5/2021</a:t>
            </a:fld>
            <a:endParaRPr lang="sq-AL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59075" y="6356349"/>
            <a:ext cx="3625850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02488" y="6356350"/>
            <a:ext cx="1833562" cy="365125"/>
          </a:xfrm>
        </p:spPr>
        <p:txBody>
          <a:bodyPr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648FB08-4681-45EF-99EA-DDD363053105}" type="slidenum">
              <a:rPr lang="sq-AL"/>
              <a:pPr>
                <a:defRPr/>
              </a:pPr>
              <a:t>‹#›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2206845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862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650" y="1307592"/>
            <a:ext cx="7724223" cy="491032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308610" indent="-137160">
              <a:buFont typeface="Wingdings" panose="05000000000000000000" pitchFamily="2" charset="2"/>
              <a:buChar char="Ø"/>
              <a:defRPr/>
            </a:lvl2pPr>
            <a:lvl3pPr marL="480060" indent="-137160">
              <a:buFont typeface="Wingdings" panose="05000000000000000000" pitchFamily="2" charset="2"/>
              <a:buChar char="Ø"/>
              <a:defRPr/>
            </a:lvl3pPr>
            <a:lvl4pPr marL="651510" indent="-137160">
              <a:buFont typeface="Wingdings" panose="05000000000000000000" pitchFamily="2" charset="2"/>
              <a:buChar char="Ø"/>
              <a:defRPr/>
            </a:lvl4pPr>
            <a:lvl5pPr marL="822960" indent="-13716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sq-AL" noProof="0" dirty="0" err="1"/>
              <a:t>Click</a:t>
            </a:r>
            <a:r>
              <a:rPr lang="sq-AL" noProof="0" dirty="0"/>
              <a:t> to </a:t>
            </a:r>
            <a:r>
              <a:rPr lang="sq-AL" noProof="0" dirty="0" err="1"/>
              <a:t>edit</a:t>
            </a:r>
            <a:r>
              <a:rPr lang="sq-AL" noProof="0" dirty="0"/>
              <a:t> </a:t>
            </a:r>
            <a:r>
              <a:rPr lang="sq-AL" noProof="0" dirty="0" err="1"/>
              <a:t>Master</a:t>
            </a:r>
            <a:r>
              <a:rPr lang="sq-AL" noProof="0" dirty="0"/>
              <a:t> </a:t>
            </a:r>
            <a:r>
              <a:rPr lang="sq-AL" noProof="0" dirty="0" err="1"/>
              <a:t>text</a:t>
            </a:r>
            <a:r>
              <a:rPr lang="sq-AL" noProof="0" dirty="0"/>
              <a:t> </a:t>
            </a:r>
            <a:r>
              <a:rPr lang="sq-AL" noProof="0" dirty="0" err="1"/>
              <a:t>styles</a:t>
            </a:r>
            <a:endParaRPr lang="sq-AL" noProof="0" dirty="0"/>
          </a:p>
          <a:p>
            <a:pPr lvl="1"/>
            <a:r>
              <a:rPr lang="sq-AL" noProof="0" dirty="0" err="1"/>
              <a:t>Second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2"/>
            <a:r>
              <a:rPr lang="sq-AL" noProof="0" dirty="0" err="1"/>
              <a:t>Third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3"/>
            <a:r>
              <a:rPr lang="sq-AL" noProof="0" dirty="0" err="1"/>
              <a:t>Fourth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4"/>
            <a:r>
              <a:rPr lang="sq-AL" noProof="0" dirty="0" err="1"/>
              <a:t>Fifth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649" y="6422854"/>
            <a:ext cx="138887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FE14247-6844-4469-836C-79FADF16E2FE}" type="datetime1">
              <a:rPr lang="sq-AL" smtClean="0"/>
              <a:pPr/>
              <a:t>21.5.2021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6284" y="6422853"/>
            <a:ext cx="3783330" cy="365125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en-US" dirty="0" err="1"/>
              <a:t>Sisteme</a:t>
            </a:r>
            <a:r>
              <a:rPr lang="en-US" dirty="0"/>
              <a:t> Operative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10175" y="6422852"/>
            <a:ext cx="70969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fld id="{B9B0F2ED-8850-4C00-AA79-D5C881F5DE5F}" type="slidenum">
              <a:rPr lang="en-US" sz="1200" smtClean="0"/>
              <a:pPr/>
              <a:t>‹#›</a:t>
            </a:fld>
            <a:r>
              <a:rPr lang="en-US" sz="1200" dirty="0"/>
              <a:t>/12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106675" y="612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q-A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95649" y="140850"/>
            <a:ext cx="7724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noProof="0" dirty="0" err="1"/>
              <a:t>Prezantimi</a:t>
            </a:r>
            <a:r>
              <a:rPr lang="en-US" sz="3300" noProof="0" dirty="0"/>
              <a:t> </a:t>
            </a:r>
            <a:r>
              <a:rPr lang="en-US" sz="3300" noProof="0" dirty="0" err="1"/>
              <a:t>i</a:t>
            </a:r>
            <a:r>
              <a:rPr lang="en-US" sz="3300" noProof="0" dirty="0"/>
              <a:t> </a:t>
            </a:r>
            <a:r>
              <a:rPr lang="en-US" sz="3300" noProof="0" dirty="0" err="1"/>
              <a:t>Planprogramit</a:t>
            </a:r>
            <a:endParaRPr lang="sq-AL" sz="3300" noProof="0" dirty="0"/>
          </a:p>
        </p:txBody>
      </p:sp>
    </p:spTree>
    <p:extLst>
      <p:ext uri="{BB962C8B-B14F-4D97-AF65-F5344CB8AC3E}">
        <p14:creationId xmlns:p14="http://schemas.microsoft.com/office/powerpoint/2010/main" val="358552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650" y="1307592"/>
            <a:ext cx="7724223" cy="491032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308610" indent="-137160">
              <a:buFont typeface="Wingdings" panose="05000000000000000000" pitchFamily="2" charset="2"/>
              <a:buChar char="Ø"/>
              <a:defRPr/>
            </a:lvl2pPr>
            <a:lvl3pPr marL="480060" indent="-137160">
              <a:buFont typeface="Wingdings" panose="05000000000000000000" pitchFamily="2" charset="2"/>
              <a:buChar char="Ø"/>
              <a:defRPr/>
            </a:lvl3pPr>
            <a:lvl4pPr marL="651510" indent="-137160">
              <a:buFont typeface="Wingdings" panose="05000000000000000000" pitchFamily="2" charset="2"/>
              <a:buChar char="Ø"/>
              <a:defRPr/>
            </a:lvl4pPr>
            <a:lvl5pPr marL="822960" indent="-13716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sq-AL" noProof="0" dirty="0" err="1"/>
              <a:t>Click</a:t>
            </a:r>
            <a:r>
              <a:rPr lang="sq-AL" noProof="0" dirty="0"/>
              <a:t> to </a:t>
            </a:r>
            <a:r>
              <a:rPr lang="sq-AL" noProof="0" dirty="0" err="1"/>
              <a:t>edit</a:t>
            </a:r>
            <a:r>
              <a:rPr lang="sq-AL" noProof="0" dirty="0"/>
              <a:t> </a:t>
            </a:r>
            <a:r>
              <a:rPr lang="sq-AL" noProof="0" dirty="0" err="1"/>
              <a:t>Master</a:t>
            </a:r>
            <a:r>
              <a:rPr lang="sq-AL" noProof="0" dirty="0"/>
              <a:t> </a:t>
            </a:r>
            <a:r>
              <a:rPr lang="sq-AL" noProof="0" dirty="0" err="1"/>
              <a:t>text</a:t>
            </a:r>
            <a:r>
              <a:rPr lang="sq-AL" noProof="0" dirty="0"/>
              <a:t> </a:t>
            </a:r>
            <a:r>
              <a:rPr lang="sq-AL" noProof="0" dirty="0" err="1"/>
              <a:t>styles</a:t>
            </a:r>
            <a:endParaRPr lang="sq-AL" noProof="0" dirty="0"/>
          </a:p>
          <a:p>
            <a:pPr lvl="1"/>
            <a:r>
              <a:rPr lang="sq-AL" noProof="0" dirty="0" err="1"/>
              <a:t>Second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2"/>
            <a:r>
              <a:rPr lang="sq-AL" noProof="0" dirty="0" err="1"/>
              <a:t>Third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3"/>
            <a:r>
              <a:rPr lang="sq-AL" noProof="0" dirty="0" err="1"/>
              <a:t>Fourth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4"/>
            <a:r>
              <a:rPr lang="sq-AL" noProof="0" dirty="0" err="1"/>
              <a:t>Fifth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649" y="6422854"/>
            <a:ext cx="138887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FE14247-6844-4469-836C-79FADF16E2FE}" type="datetime1">
              <a:rPr lang="sq-AL" smtClean="0"/>
              <a:pPr/>
              <a:t>21.5.2021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6284" y="6422853"/>
            <a:ext cx="3783330" cy="365125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en-US" dirty="0" err="1"/>
              <a:t>Sisteme</a:t>
            </a:r>
            <a:r>
              <a:rPr lang="en-US" dirty="0"/>
              <a:t> Operative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10175" y="6422852"/>
            <a:ext cx="70969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fld id="{B9B0F2ED-8850-4C00-AA79-D5C881F5DE5F}" type="slidenum">
              <a:rPr lang="en-US" sz="1200" smtClean="0"/>
              <a:pPr/>
              <a:t>‹#›</a:t>
            </a:fld>
            <a:r>
              <a:rPr lang="en-US" sz="1200" dirty="0"/>
              <a:t>/12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106675" y="612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q-A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95649" y="140850"/>
            <a:ext cx="7724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noProof="0" dirty="0" err="1"/>
              <a:t>Prezantimi</a:t>
            </a:r>
            <a:r>
              <a:rPr lang="en-US" sz="3300" noProof="0" dirty="0"/>
              <a:t> </a:t>
            </a:r>
            <a:r>
              <a:rPr lang="en-US" sz="3300" noProof="0" dirty="0" err="1"/>
              <a:t>i</a:t>
            </a:r>
            <a:r>
              <a:rPr lang="en-US" sz="3300" noProof="0" dirty="0"/>
              <a:t> </a:t>
            </a:r>
            <a:r>
              <a:rPr lang="en-US" sz="3300" noProof="0" dirty="0" err="1"/>
              <a:t>Planprogramit</a:t>
            </a:r>
            <a:endParaRPr lang="sq-AL" sz="3300" noProof="0" dirty="0"/>
          </a:p>
        </p:txBody>
      </p:sp>
    </p:spTree>
    <p:extLst>
      <p:ext uri="{BB962C8B-B14F-4D97-AF65-F5344CB8AC3E}">
        <p14:creationId xmlns:p14="http://schemas.microsoft.com/office/powerpoint/2010/main" val="153053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650" y="1307592"/>
            <a:ext cx="7724223" cy="491032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308610" indent="-137160">
              <a:buFont typeface="Wingdings" panose="05000000000000000000" pitchFamily="2" charset="2"/>
              <a:buChar char="Ø"/>
              <a:defRPr/>
            </a:lvl2pPr>
            <a:lvl3pPr marL="480060" indent="-137160">
              <a:buFont typeface="Wingdings" panose="05000000000000000000" pitchFamily="2" charset="2"/>
              <a:buChar char="Ø"/>
              <a:defRPr/>
            </a:lvl3pPr>
            <a:lvl4pPr marL="651510" indent="-137160">
              <a:buFont typeface="Wingdings" panose="05000000000000000000" pitchFamily="2" charset="2"/>
              <a:buChar char="Ø"/>
              <a:defRPr/>
            </a:lvl4pPr>
            <a:lvl5pPr marL="822960" indent="-13716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sq-AL" noProof="0" dirty="0" err="1"/>
              <a:t>Click</a:t>
            </a:r>
            <a:r>
              <a:rPr lang="sq-AL" noProof="0" dirty="0"/>
              <a:t> to </a:t>
            </a:r>
            <a:r>
              <a:rPr lang="sq-AL" noProof="0" dirty="0" err="1"/>
              <a:t>edit</a:t>
            </a:r>
            <a:r>
              <a:rPr lang="sq-AL" noProof="0" dirty="0"/>
              <a:t> </a:t>
            </a:r>
            <a:r>
              <a:rPr lang="sq-AL" noProof="0" dirty="0" err="1"/>
              <a:t>Master</a:t>
            </a:r>
            <a:r>
              <a:rPr lang="sq-AL" noProof="0" dirty="0"/>
              <a:t> </a:t>
            </a:r>
            <a:r>
              <a:rPr lang="sq-AL" noProof="0" dirty="0" err="1"/>
              <a:t>text</a:t>
            </a:r>
            <a:r>
              <a:rPr lang="sq-AL" noProof="0" dirty="0"/>
              <a:t> </a:t>
            </a:r>
            <a:r>
              <a:rPr lang="sq-AL" noProof="0" dirty="0" err="1"/>
              <a:t>styles</a:t>
            </a:r>
            <a:endParaRPr lang="sq-AL" noProof="0" dirty="0"/>
          </a:p>
          <a:p>
            <a:pPr lvl="1"/>
            <a:r>
              <a:rPr lang="sq-AL" noProof="0" dirty="0" err="1"/>
              <a:t>Second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2"/>
            <a:r>
              <a:rPr lang="sq-AL" noProof="0" dirty="0" err="1"/>
              <a:t>Third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3"/>
            <a:r>
              <a:rPr lang="sq-AL" noProof="0" dirty="0" err="1"/>
              <a:t>Fourth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4"/>
            <a:r>
              <a:rPr lang="sq-AL" noProof="0" dirty="0" err="1"/>
              <a:t>Fifth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649" y="6422854"/>
            <a:ext cx="138887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FE14247-6844-4469-836C-79FADF16E2FE}" type="datetime1">
              <a:rPr lang="sq-AL" smtClean="0"/>
              <a:pPr/>
              <a:t>21.5.2021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6284" y="6422853"/>
            <a:ext cx="3783330" cy="365125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en-US" dirty="0" err="1"/>
              <a:t>Sisteme</a:t>
            </a:r>
            <a:r>
              <a:rPr lang="en-US" dirty="0"/>
              <a:t> Operative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10175" y="6422852"/>
            <a:ext cx="70969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fld id="{B9B0F2ED-8850-4C00-AA79-D5C881F5DE5F}" type="slidenum">
              <a:rPr lang="en-US" sz="1200" smtClean="0"/>
              <a:pPr/>
              <a:t>‹#›</a:t>
            </a:fld>
            <a:r>
              <a:rPr lang="en-US" sz="1200" dirty="0"/>
              <a:t>/12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106675" y="612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q-A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95649" y="140850"/>
            <a:ext cx="7724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noProof="0" dirty="0" err="1"/>
              <a:t>Prezantimi</a:t>
            </a:r>
            <a:r>
              <a:rPr lang="en-US" sz="3300" noProof="0" dirty="0"/>
              <a:t> </a:t>
            </a:r>
            <a:r>
              <a:rPr lang="en-US" sz="3300" noProof="0" dirty="0" err="1"/>
              <a:t>i</a:t>
            </a:r>
            <a:r>
              <a:rPr lang="en-US" sz="3300" noProof="0" dirty="0"/>
              <a:t> </a:t>
            </a:r>
            <a:r>
              <a:rPr lang="en-US" sz="3300" noProof="0" dirty="0" err="1"/>
              <a:t>Planprogramit</a:t>
            </a:r>
            <a:endParaRPr lang="sq-AL" sz="3300" noProof="0" dirty="0"/>
          </a:p>
        </p:txBody>
      </p:sp>
    </p:spTree>
    <p:extLst>
      <p:ext uri="{BB962C8B-B14F-4D97-AF65-F5344CB8AC3E}">
        <p14:creationId xmlns:p14="http://schemas.microsoft.com/office/powerpoint/2010/main" val="2222755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650" y="1307592"/>
            <a:ext cx="7724223" cy="491032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308610" indent="-137160">
              <a:buFont typeface="Wingdings" panose="05000000000000000000" pitchFamily="2" charset="2"/>
              <a:buChar char="Ø"/>
              <a:defRPr/>
            </a:lvl2pPr>
            <a:lvl3pPr marL="480060" indent="-137160">
              <a:buFont typeface="Wingdings" panose="05000000000000000000" pitchFamily="2" charset="2"/>
              <a:buChar char="Ø"/>
              <a:defRPr/>
            </a:lvl3pPr>
            <a:lvl4pPr marL="651510" indent="-137160">
              <a:buFont typeface="Wingdings" panose="05000000000000000000" pitchFamily="2" charset="2"/>
              <a:buChar char="Ø"/>
              <a:defRPr/>
            </a:lvl4pPr>
            <a:lvl5pPr marL="822960" indent="-13716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sq-AL" noProof="0" dirty="0" err="1"/>
              <a:t>Click</a:t>
            </a:r>
            <a:r>
              <a:rPr lang="sq-AL" noProof="0" dirty="0"/>
              <a:t> to </a:t>
            </a:r>
            <a:r>
              <a:rPr lang="sq-AL" noProof="0" dirty="0" err="1"/>
              <a:t>edit</a:t>
            </a:r>
            <a:r>
              <a:rPr lang="sq-AL" noProof="0" dirty="0"/>
              <a:t> </a:t>
            </a:r>
            <a:r>
              <a:rPr lang="sq-AL" noProof="0" dirty="0" err="1"/>
              <a:t>Master</a:t>
            </a:r>
            <a:r>
              <a:rPr lang="sq-AL" noProof="0" dirty="0"/>
              <a:t> </a:t>
            </a:r>
            <a:r>
              <a:rPr lang="sq-AL" noProof="0" dirty="0" err="1"/>
              <a:t>text</a:t>
            </a:r>
            <a:r>
              <a:rPr lang="sq-AL" noProof="0" dirty="0"/>
              <a:t> </a:t>
            </a:r>
            <a:r>
              <a:rPr lang="sq-AL" noProof="0" dirty="0" err="1"/>
              <a:t>styles</a:t>
            </a:r>
            <a:endParaRPr lang="sq-AL" noProof="0" dirty="0"/>
          </a:p>
          <a:p>
            <a:pPr lvl="1"/>
            <a:r>
              <a:rPr lang="sq-AL" noProof="0" dirty="0" err="1"/>
              <a:t>Second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2"/>
            <a:r>
              <a:rPr lang="sq-AL" noProof="0" dirty="0" err="1"/>
              <a:t>Third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3"/>
            <a:r>
              <a:rPr lang="sq-AL" noProof="0" dirty="0" err="1"/>
              <a:t>Fourth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4"/>
            <a:r>
              <a:rPr lang="sq-AL" noProof="0" dirty="0" err="1"/>
              <a:t>Fifth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649" y="6422854"/>
            <a:ext cx="138887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FE14247-6844-4469-836C-79FADF16E2FE}" type="datetime1">
              <a:rPr lang="sq-AL" smtClean="0"/>
              <a:pPr/>
              <a:t>21.5.2021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6284" y="6422853"/>
            <a:ext cx="3783330" cy="365125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en-US" dirty="0" err="1"/>
              <a:t>Sisteme</a:t>
            </a:r>
            <a:r>
              <a:rPr lang="en-US" dirty="0"/>
              <a:t> Operative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10175" y="6422852"/>
            <a:ext cx="70969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fld id="{B9B0F2ED-8850-4C00-AA79-D5C881F5DE5F}" type="slidenum">
              <a:rPr lang="en-US" sz="1200" smtClean="0"/>
              <a:pPr/>
              <a:t>‹#›</a:t>
            </a:fld>
            <a:r>
              <a:rPr lang="en-US" sz="1200" dirty="0"/>
              <a:t>/12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106675" y="612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q-A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95649" y="140850"/>
            <a:ext cx="7724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noProof="0" dirty="0" err="1"/>
              <a:t>Prezantimi</a:t>
            </a:r>
            <a:r>
              <a:rPr lang="en-US" sz="3300" noProof="0" dirty="0"/>
              <a:t> </a:t>
            </a:r>
            <a:r>
              <a:rPr lang="en-US" sz="3300" noProof="0" dirty="0" err="1"/>
              <a:t>i</a:t>
            </a:r>
            <a:r>
              <a:rPr lang="en-US" sz="3300" noProof="0" dirty="0"/>
              <a:t> </a:t>
            </a:r>
            <a:r>
              <a:rPr lang="en-US" sz="3300" noProof="0" dirty="0" err="1"/>
              <a:t>Planprogramit</a:t>
            </a:r>
            <a:endParaRPr lang="sq-AL" sz="3300" noProof="0" dirty="0"/>
          </a:p>
        </p:txBody>
      </p:sp>
    </p:spTree>
    <p:extLst>
      <p:ext uri="{BB962C8B-B14F-4D97-AF65-F5344CB8AC3E}">
        <p14:creationId xmlns:p14="http://schemas.microsoft.com/office/powerpoint/2010/main" val="3967033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95650" y="1307592"/>
            <a:ext cx="7724223" cy="4910328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308610" indent="-137160">
              <a:buFont typeface="Wingdings" panose="05000000000000000000" pitchFamily="2" charset="2"/>
              <a:buChar char="Ø"/>
              <a:defRPr/>
            </a:lvl2pPr>
            <a:lvl3pPr marL="480060" indent="-137160">
              <a:buFont typeface="Wingdings" panose="05000000000000000000" pitchFamily="2" charset="2"/>
              <a:buChar char="Ø"/>
              <a:defRPr/>
            </a:lvl3pPr>
            <a:lvl4pPr marL="651510" indent="-137160">
              <a:buFont typeface="Wingdings" panose="05000000000000000000" pitchFamily="2" charset="2"/>
              <a:buChar char="Ø"/>
              <a:defRPr/>
            </a:lvl4pPr>
            <a:lvl5pPr marL="822960" indent="-13716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sq-AL" noProof="0" dirty="0" err="1"/>
              <a:t>Click</a:t>
            </a:r>
            <a:r>
              <a:rPr lang="sq-AL" noProof="0" dirty="0"/>
              <a:t> to </a:t>
            </a:r>
            <a:r>
              <a:rPr lang="sq-AL" noProof="0" dirty="0" err="1"/>
              <a:t>edit</a:t>
            </a:r>
            <a:r>
              <a:rPr lang="sq-AL" noProof="0" dirty="0"/>
              <a:t> </a:t>
            </a:r>
            <a:r>
              <a:rPr lang="sq-AL" noProof="0" dirty="0" err="1"/>
              <a:t>Master</a:t>
            </a:r>
            <a:r>
              <a:rPr lang="sq-AL" noProof="0" dirty="0"/>
              <a:t> </a:t>
            </a:r>
            <a:r>
              <a:rPr lang="sq-AL" noProof="0" dirty="0" err="1"/>
              <a:t>text</a:t>
            </a:r>
            <a:r>
              <a:rPr lang="sq-AL" noProof="0" dirty="0"/>
              <a:t> </a:t>
            </a:r>
            <a:r>
              <a:rPr lang="sq-AL" noProof="0" dirty="0" err="1"/>
              <a:t>styles</a:t>
            </a:r>
            <a:endParaRPr lang="sq-AL" noProof="0" dirty="0"/>
          </a:p>
          <a:p>
            <a:pPr lvl="1"/>
            <a:r>
              <a:rPr lang="sq-AL" noProof="0" dirty="0" err="1"/>
              <a:t>Second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2"/>
            <a:r>
              <a:rPr lang="sq-AL" noProof="0" dirty="0" err="1"/>
              <a:t>Third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3"/>
            <a:r>
              <a:rPr lang="sq-AL" noProof="0" dirty="0" err="1"/>
              <a:t>Fourth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  <a:p>
            <a:pPr lvl="4"/>
            <a:r>
              <a:rPr lang="sq-AL" noProof="0" dirty="0" err="1"/>
              <a:t>Fifth</a:t>
            </a:r>
            <a:r>
              <a:rPr lang="sq-AL" noProof="0" dirty="0"/>
              <a:t> </a:t>
            </a:r>
            <a:r>
              <a:rPr lang="sq-AL" noProof="0" dirty="0" err="1"/>
              <a:t>level</a:t>
            </a:r>
            <a:endParaRPr lang="sq-AL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649" y="6422854"/>
            <a:ext cx="1388873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EFE14247-6844-4469-836C-79FADF16E2FE}" type="datetime1">
              <a:rPr lang="sq-AL" smtClean="0"/>
              <a:pPr/>
              <a:t>21.5.2021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26284" y="6422853"/>
            <a:ext cx="3783330" cy="365125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</a:lstStyle>
          <a:p>
            <a:r>
              <a:rPr lang="en-US" dirty="0" err="1"/>
              <a:t>Sisteme</a:t>
            </a:r>
            <a:r>
              <a:rPr lang="en-US" dirty="0"/>
              <a:t> Operative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10175" y="6422852"/>
            <a:ext cx="70969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  <a:fld id="{B9B0F2ED-8850-4C00-AA79-D5C881F5DE5F}" type="slidenum">
              <a:rPr lang="en-US" sz="1200" smtClean="0"/>
              <a:pPr/>
              <a:t>‹#›</a:t>
            </a:fld>
            <a:r>
              <a:rPr lang="en-US" sz="1200" dirty="0"/>
              <a:t>/12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3106675" y="6126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q-AL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95649" y="140850"/>
            <a:ext cx="77242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" noProof="0" dirty="0" err="1"/>
              <a:t>Prezantimi</a:t>
            </a:r>
            <a:r>
              <a:rPr lang="en-US" sz="3300" noProof="0" dirty="0"/>
              <a:t> </a:t>
            </a:r>
            <a:r>
              <a:rPr lang="en-US" sz="3300" noProof="0" dirty="0" err="1"/>
              <a:t>i</a:t>
            </a:r>
            <a:r>
              <a:rPr lang="en-US" sz="3300" noProof="0" dirty="0"/>
              <a:t> </a:t>
            </a:r>
            <a:r>
              <a:rPr lang="en-US" sz="3300" noProof="0" dirty="0" err="1"/>
              <a:t>Planprogramit</a:t>
            </a:r>
            <a:endParaRPr lang="sq-AL" sz="3300" noProof="0" dirty="0"/>
          </a:p>
        </p:txBody>
      </p:sp>
    </p:spTree>
    <p:extLst>
      <p:ext uri="{BB962C8B-B14F-4D97-AF65-F5344CB8AC3E}">
        <p14:creationId xmlns:p14="http://schemas.microsoft.com/office/powerpoint/2010/main" val="2253416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778192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q-AL" altLang="en-US" noProof="0" dirty="0" err="1"/>
              <a:t>Click</a:t>
            </a:r>
            <a:r>
              <a:rPr lang="sq-AL" altLang="en-US" noProof="0" dirty="0"/>
              <a:t> to </a:t>
            </a:r>
            <a:r>
              <a:rPr lang="sq-AL" altLang="en-US" noProof="0" dirty="0" err="1"/>
              <a:t>edit</a:t>
            </a:r>
            <a:r>
              <a:rPr lang="sq-AL" altLang="en-US" noProof="0" dirty="0"/>
              <a:t> </a:t>
            </a:r>
            <a:r>
              <a:rPr lang="sq-AL" altLang="en-US" noProof="0" dirty="0" err="1"/>
              <a:t>Master</a:t>
            </a:r>
            <a:r>
              <a:rPr lang="sq-AL" altLang="en-US" noProof="0" dirty="0"/>
              <a:t> </a:t>
            </a:r>
            <a:r>
              <a:rPr lang="sq-AL" altLang="en-US" noProof="0" dirty="0" err="1"/>
              <a:t>title</a:t>
            </a:r>
            <a:r>
              <a:rPr lang="sq-AL" altLang="en-US" noProof="0" dirty="0"/>
              <a:t> </a:t>
            </a:r>
            <a:r>
              <a:rPr lang="sq-AL" altLang="en-US" noProof="0" dirty="0" err="1"/>
              <a:t>style</a:t>
            </a:r>
            <a:endParaRPr lang="sq-AL" altLang="en-US" noProof="0" dirty="0"/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31888"/>
            <a:ext cx="7781925" cy="5055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q-AL" altLang="en-US" noProof="0" dirty="0" err="1"/>
              <a:t>Click</a:t>
            </a:r>
            <a:r>
              <a:rPr lang="sq-AL" altLang="en-US" noProof="0" dirty="0"/>
              <a:t> to </a:t>
            </a:r>
            <a:r>
              <a:rPr lang="sq-AL" altLang="en-US" noProof="0" dirty="0" err="1"/>
              <a:t>edit</a:t>
            </a:r>
            <a:r>
              <a:rPr lang="sq-AL" altLang="en-US" noProof="0" dirty="0"/>
              <a:t> </a:t>
            </a:r>
            <a:r>
              <a:rPr lang="sq-AL" altLang="en-US" noProof="0" dirty="0" err="1"/>
              <a:t>Master</a:t>
            </a:r>
            <a:r>
              <a:rPr lang="sq-AL" altLang="en-US" noProof="0" dirty="0"/>
              <a:t> </a:t>
            </a:r>
            <a:r>
              <a:rPr lang="sq-AL" altLang="en-US" noProof="0" dirty="0" err="1"/>
              <a:t>text</a:t>
            </a:r>
            <a:r>
              <a:rPr lang="sq-AL" altLang="en-US" noProof="0" dirty="0"/>
              <a:t> </a:t>
            </a:r>
            <a:r>
              <a:rPr lang="sq-AL" altLang="en-US" noProof="0" dirty="0" err="1"/>
              <a:t>styles</a:t>
            </a:r>
            <a:endParaRPr lang="sq-AL" altLang="en-US" noProof="0" dirty="0"/>
          </a:p>
          <a:p>
            <a:pPr lvl="1"/>
            <a:r>
              <a:rPr lang="sq-AL" altLang="en-US" noProof="0" dirty="0" err="1"/>
              <a:t>Second</a:t>
            </a:r>
            <a:r>
              <a:rPr lang="sq-AL" altLang="en-US" noProof="0" dirty="0"/>
              <a:t> </a:t>
            </a:r>
            <a:r>
              <a:rPr lang="sq-AL" altLang="en-US" noProof="0" dirty="0" err="1"/>
              <a:t>level</a:t>
            </a:r>
            <a:endParaRPr lang="sq-AL" altLang="en-US" noProof="0" dirty="0"/>
          </a:p>
          <a:p>
            <a:pPr lvl="2"/>
            <a:r>
              <a:rPr lang="sq-AL" altLang="en-US" noProof="0" dirty="0" err="1"/>
              <a:t>Third</a:t>
            </a:r>
            <a:r>
              <a:rPr lang="sq-AL" altLang="en-US" noProof="0" dirty="0"/>
              <a:t> </a:t>
            </a:r>
            <a:r>
              <a:rPr lang="sq-AL" altLang="en-US" noProof="0" dirty="0" err="1"/>
              <a:t>level</a:t>
            </a:r>
            <a:endParaRPr lang="sq-AL" altLang="en-US" noProof="0" dirty="0"/>
          </a:p>
          <a:p>
            <a:pPr lvl="3"/>
            <a:r>
              <a:rPr lang="sq-AL" altLang="en-US" noProof="0" dirty="0" err="1"/>
              <a:t>Fourth</a:t>
            </a:r>
            <a:r>
              <a:rPr lang="sq-AL" altLang="en-US" noProof="0" dirty="0"/>
              <a:t> </a:t>
            </a:r>
            <a:r>
              <a:rPr lang="sq-AL" altLang="en-US" noProof="0" dirty="0" err="1"/>
              <a:t>level</a:t>
            </a:r>
            <a:endParaRPr lang="sq-AL" altLang="en-US" noProof="0" dirty="0"/>
          </a:p>
          <a:p>
            <a:pPr lvl="4"/>
            <a:r>
              <a:rPr lang="sq-AL" altLang="en-US" noProof="0" dirty="0" err="1"/>
              <a:t>Fifth</a:t>
            </a:r>
            <a:r>
              <a:rPr lang="sq-AL" altLang="en-US" noProof="0" dirty="0"/>
              <a:t> </a:t>
            </a:r>
            <a:r>
              <a:rPr lang="sq-AL" altLang="en-US" noProof="0" dirty="0" err="1"/>
              <a:t>level</a:t>
            </a:r>
            <a:endParaRPr lang="sq-AL" altLang="en-US" noProof="0" dirty="0"/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24408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29" name="Line 6"/>
          <p:cNvSpPr>
            <a:spLocks noChangeShapeType="1"/>
          </p:cNvSpPr>
          <p:nvPr/>
        </p:nvSpPr>
        <p:spPr bwMode="auto">
          <a:xfrm flipV="1">
            <a:off x="457200" y="854075"/>
            <a:ext cx="7781925" cy="6350"/>
          </a:xfrm>
          <a:prstGeom prst="line">
            <a:avLst/>
          </a:prstGeom>
          <a:noFill/>
          <a:ln w="19050">
            <a:solidFill>
              <a:srgbClr val="24408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24408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1032" name="Picture 12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 bwMode="auto">
          <a:xfrm>
            <a:off x="8239125" y="35718"/>
            <a:ext cx="788988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2149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A6C60EB-116B-4150-959A-20AA0325FF57}" type="datetime1">
              <a:rPr lang="en-US" smtClean="0"/>
              <a:t>21/5/2021</a:t>
            </a:fld>
            <a:endParaRPr lang="sq-AL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437" y="6356350"/>
            <a:ext cx="2905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Sisteme</a:t>
            </a:r>
            <a:r>
              <a:rPr lang="en-US" dirty="0"/>
              <a:t> Operative</a:t>
            </a:r>
            <a:endParaRPr lang="sq-AL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8559" y="6356349"/>
            <a:ext cx="2449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F146F42-DC5F-4893-ABED-FF58ABDBC945}" type="slidenum">
              <a:rPr lang="sq-AL"/>
              <a:pPr>
                <a:defRPr/>
              </a:pPr>
              <a:t>‹#›</a:t>
            </a:fld>
            <a:endParaRPr lang="sq-A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5" r:id="rId5"/>
    <p:sldLayoutId id="2147483986" r:id="rId6"/>
    <p:sldLayoutId id="2147483987" r:id="rId7"/>
    <p:sldLayoutId id="2147483988" r:id="rId8"/>
    <p:sldLayoutId id="2147483989" r:id="rId9"/>
    <p:sldLayoutId id="2147483990" r:id="rId10"/>
    <p:sldLayoutId id="2147483991" r:id="rId11"/>
    <p:sldLayoutId id="2147483992" r:id="rId12"/>
    <p:sldLayoutId id="2147483993" r:id="rId13"/>
    <p:sldLayoutId id="2147483994" r:id="rId14"/>
    <p:sldLayoutId id="2147483995" r:id="rId1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244082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90000"/>
        <a:buFont typeface="Wingdings" panose="05000000000000000000" pitchFamily="2" charset="2"/>
        <a:buChar char="Ø"/>
        <a:defRPr kumimoji="1">
          <a:solidFill>
            <a:srgbClr val="244082"/>
          </a:solidFill>
          <a:latin typeface="+mj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80000"/>
        <a:buFont typeface="Wingdings" panose="05000000000000000000" pitchFamily="2" charset="2"/>
        <a:buChar char="q"/>
        <a:defRPr kumimoji="1">
          <a:solidFill>
            <a:srgbClr val="244082"/>
          </a:solidFill>
          <a:latin typeface="+mj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75000"/>
        <a:buFont typeface="Wingdings" panose="05000000000000000000" pitchFamily="2" charset="2"/>
        <a:buChar char="§"/>
        <a:defRPr kumimoji="1">
          <a:solidFill>
            <a:srgbClr val="244082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75000"/>
        <a:buFont typeface="Wingdings" panose="05000000000000000000" pitchFamily="2" charset="2"/>
        <a:buChar char="§"/>
        <a:defRPr kumimoji="1">
          <a:solidFill>
            <a:srgbClr val="244082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75000"/>
        <a:buFont typeface="Wingdings" panose="05000000000000000000" pitchFamily="2" charset="2"/>
        <a:buChar char="§"/>
        <a:defRPr kumimoji="1">
          <a:solidFill>
            <a:srgbClr val="244082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230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Lidhja e instruksioneve dhe të dhënave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Lidhja e adresave të instruksioneve dhe të dhënave në adresimet e memories mund të bëhet sipas tri momenteve të ndryshme:	</a:t>
            </a:r>
          </a:p>
          <a:p>
            <a:pPr lvl="1"/>
            <a:r>
              <a:rPr lang="sq-AL" b="1" dirty="0"/>
              <a:t>Kohës </a:t>
            </a:r>
            <a:r>
              <a:rPr lang="sq-AL" b="1" dirty="0" err="1"/>
              <a:t>kompajlluese</a:t>
            </a:r>
            <a:r>
              <a:rPr lang="sq-AL" b="1" dirty="0"/>
              <a:t> (</a:t>
            </a:r>
            <a:r>
              <a:rPr lang="sq-AL" b="1" dirty="0" err="1"/>
              <a:t>Compile</a:t>
            </a:r>
            <a:r>
              <a:rPr lang="sq-AL" b="1" dirty="0"/>
              <a:t> Time): </a:t>
            </a:r>
            <a:r>
              <a:rPr lang="sq-AL" dirty="0" err="1"/>
              <a:t>Kompajlleri</a:t>
            </a:r>
            <a:r>
              <a:rPr lang="sq-AL" dirty="0"/>
              <a:t> </a:t>
            </a:r>
            <a:r>
              <a:rPr lang="sq-AL" dirty="0" err="1"/>
              <a:t>gjeneron</a:t>
            </a:r>
            <a:r>
              <a:rPr lang="sq-AL" dirty="0"/>
              <a:t> lokacione direkt ne memorien fizike, duke filluar nga ndonjë pozite fikse n. SO nuk menaxhon asgjë. </a:t>
            </a:r>
          </a:p>
          <a:p>
            <a:pPr lvl="1"/>
            <a:r>
              <a:rPr lang="sq-AL" b="1" dirty="0"/>
              <a:t>Kohës së ngarkesës (</a:t>
            </a:r>
            <a:r>
              <a:rPr lang="sq-AL" b="1" dirty="0" err="1"/>
              <a:t>Load</a:t>
            </a:r>
            <a:r>
              <a:rPr lang="sq-AL" b="1" dirty="0"/>
              <a:t> Time): </a:t>
            </a:r>
            <a:r>
              <a:rPr lang="sq-AL" dirty="0" err="1"/>
              <a:t>Kompajlleri</a:t>
            </a:r>
            <a:r>
              <a:rPr lang="sq-AL" dirty="0"/>
              <a:t> </a:t>
            </a:r>
            <a:r>
              <a:rPr lang="sq-AL" dirty="0" err="1"/>
              <a:t>gjeneron</a:t>
            </a:r>
            <a:r>
              <a:rPr lang="sq-AL" dirty="0"/>
              <a:t> një adrese mirëpo gjate ngarkimi</a:t>
            </a:r>
            <a:r>
              <a:rPr lang="en-US" dirty="0"/>
              <a:t>t</a:t>
            </a:r>
            <a:r>
              <a:rPr lang="sq-AL" dirty="0"/>
              <a:t>/</a:t>
            </a:r>
            <a:r>
              <a:rPr lang="sq-AL" dirty="0" err="1"/>
              <a:t>load</a:t>
            </a:r>
            <a:r>
              <a:rPr lang="sq-AL" dirty="0"/>
              <a:t> SO vendos pozitën fillestare te procesit. Pasi qe procesi te ngarkohet, nuk lëviz ne memorie. </a:t>
            </a:r>
          </a:p>
          <a:p>
            <a:pPr lvl="1"/>
            <a:r>
              <a:rPr lang="sq-AL" b="1" dirty="0"/>
              <a:t>Koha ekzekutuese (</a:t>
            </a:r>
            <a:r>
              <a:rPr lang="sq-AL" b="1" dirty="0" err="1"/>
              <a:t>Execution</a:t>
            </a:r>
            <a:r>
              <a:rPr lang="sq-AL" b="1" dirty="0"/>
              <a:t> Time): </a:t>
            </a:r>
            <a:r>
              <a:rPr lang="sq-AL" dirty="0" err="1"/>
              <a:t>Kompajlleri</a:t>
            </a:r>
            <a:r>
              <a:rPr lang="sq-AL" dirty="0"/>
              <a:t> </a:t>
            </a:r>
            <a:r>
              <a:rPr lang="sq-AL" dirty="0" err="1"/>
              <a:t>gjeneron</a:t>
            </a:r>
            <a:r>
              <a:rPr lang="sq-AL" dirty="0"/>
              <a:t> një adresë pastaj SO e bën vendosjen ne memorie</a:t>
            </a:r>
            <a:r>
              <a:rPr lang="en-US" dirty="0"/>
              <a:t>.</a:t>
            </a:r>
            <a:endParaRPr lang="sq-AL" dirty="0"/>
          </a:p>
          <a:p>
            <a:pPr lvl="1"/>
            <a:endParaRPr lang="sq-A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10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368622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sz="3100" dirty="0" err="1"/>
              <a:t>Ndarajes</a:t>
            </a:r>
            <a:r>
              <a:rPr lang="sq-AL" sz="3100" dirty="0"/>
              <a:t> e Memories (</a:t>
            </a:r>
            <a:r>
              <a:rPr lang="sq-AL" sz="3100" dirty="0" err="1"/>
              <a:t>Memory</a:t>
            </a:r>
            <a:r>
              <a:rPr lang="sq-AL" sz="3100" dirty="0"/>
              <a:t> </a:t>
            </a:r>
            <a:r>
              <a:rPr lang="sq-AL" sz="3100" dirty="0" err="1"/>
              <a:t>Sharing</a:t>
            </a:r>
            <a:r>
              <a:rPr lang="sq-AL" sz="31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Transparenca </a:t>
            </a:r>
          </a:p>
          <a:p>
            <a:pPr lvl="1"/>
            <a:r>
              <a:rPr lang="sq-AL" dirty="0"/>
              <a:t>Disa procese duhet te ekzistojnë ne memorie ne kohe te </a:t>
            </a:r>
            <a:r>
              <a:rPr lang="sq-AL" dirty="0" err="1"/>
              <a:t>njejte</a:t>
            </a:r>
            <a:endParaRPr lang="sq-AL" dirty="0"/>
          </a:p>
          <a:p>
            <a:pPr lvl="1"/>
            <a:r>
              <a:rPr lang="sq-AL" dirty="0"/>
              <a:t>Asnjë nga proceset nuk duhet te jete ne dijeni qe memoria është e përbashkët </a:t>
            </a:r>
          </a:p>
          <a:p>
            <a:pPr lvl="1"/>
            <a:r>
              <a:rPr lang="sq-AL" dirty="0"/>
              <a:t>Proceset nuk duhet te përkujdesen për memorien fizike qe u është dedikuar</a:t>
            </a:r>
          </a:p>
          <a:p>
            <a:r>
              <a:rPr lang="sq-AL" dirty="0"/>
              <a:t>Siguria</a:t>
            </a:r>
          </a:p>
          <a:p>
            <a:pPr lvl="1"/>
            <a:r>
              <a:rPr lang="sq-AL" dirty="0"/>
              <a:t>Proceset nuk duhet te lejohen te ndërprenë njeri tjetrin</a:t>
            </a:r>
          </a:p>
          <a:p>
            <a:pPr lvl="1"/>
            <a:r>
              <a:rPr lang="sq-AL" dirty="0"/>
              <a:t>Proceset nuk duhet te lejohen te ndërprenë punën e </a:t>
            </a:r>
            <a:r>
              <a:rPr lang="sq-AL" dirty="0" err="1"/>
              <a:t>SO</a:t>
            </a:r>
            <a:endParaRPr lang="sq-AL" dirty="0"/>
          </a:p>
          <a:p>
            <a:r>
              <a:rPr lang="sq-AL" dirty="0" err="1"/>
              <a:t>Efiqienca</a:t>
            </a:r>
            <a:endParaRPr lang="sq-AL" dirty="0"/>
          </a:p>
          <a:p>
            <a:pPr lvl="1"/>
            <a:r>
              <a:rPr lang="sq-AL" dirty="0"/>
              <a:t>Nuk duhet te degradohet </a:t>
            </a:r>
            <a:r>
              <a:rPr lang="sq-AL" dirty="0" err="1"/>
              <a:t>performanca</a:t>
            </a:r>
            <a:r>
              <a:rPr lang="sq-AL" dirty="0"/>
              <a:t> e </a:t>
            </a:r>
            <a:r>
              <a:rPr lang="sq-AL" dirty="0" err="1"/>
              <a:t>CPU</a:t>
            </a:r>
            <a:r>
              <a:rPr lang="sq-AL" dirty="0"/>
              <a:t> për shkak te memorie se përbashkët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11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365161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B95EF18-CDEF-4577-B2D3-2194188A6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497" y="136059"/>
            <a:ext cx="822365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Memory-Management Unit (</a:t>
            </a:r>
            <a:r>
              <a:rPr lang="en-US" altLang="en-US" sz="2800" dirty="0"/>
              <a:t>MMU</a:t>
            </a:r>
            <a:r>
              <a:rPr lang="en-US" altLang="en-US" dirty="0"/>
              <a:t>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8574B01-7329-4E5A-9F99-22E3D9375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7" y="1147602"/>
            <a:ext cx="7623108" cy="4484688"/>
          </a:xfrm>
        </p:spPr>
        <p:txBody>
          <a:bodyPr/>
          <a:lstStyle/>
          <a:p>
            <a:r>
              <a:rPr lang="en-US" altLang="en-US" dirty="0"/>
              <a:t>Hardware device that at run time maps virtual to physical address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Many methods possible, covered in the rest of this chapter</a:t>
            </a:r>
          </a:p>
          <a:p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sz="800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  <p:pic>
        <p:nvPicPr>
          <p:cNvPr id="13316" name="Picture 4" descr="W:\os-book\OS10\slide-dir\os-figures\9_04.jpg">
            <a:extLst>
              <a:ext uri="{FF2B5EF4-FFF2-40B4-BE49-F238E27FC236}">
                <a16:creationId xmlns:a16="http://schemas.microsoft.com/office/drawing/2014/main" id="{2AB2E1F5-A2FA-4767-BE68-4BD3C62D7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1900238"/>
            <a:ext cx="513715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 err="1"/>
              <a:t>Rilokimi</a:t>
            </a:r>
            <a:r>
              <a:rPr lang="en-US" dirty="0"/>
              <a:t> </a:t>
            </a:r>
            <a:r>
              <a:rPr lang="sq-AL" dirty="0"/>
              <a:t>(</a:t>
            </a:r>
            <a:r>
              <a:rPr lang="sq-AL" dirty="0" err="1"/>
              <a:t>Relocation</a:t>
            </a:r>
            <a:r>
              <a:rPr lang="sq-AL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13</a:t>
            </a:fld>
            <a:endParaRPr lang="sq-AL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854075"/>
            <a:ext cx="7781925" cy="5502275"/>
          </a:xfrm>
        </p:spPr>
        <p:txBody>
          <a:bodyPr/>
          <a:lstStyle/>
          <a:p>
            <a:r>
              <a:rPr lang="sq-AL" dirty="0"/>
              <a:t>Vendosim </a:t>
            </a:r>
            <a:r>
              <a:rPr lang="sq-AL" dirty="0" err="1"/>
              <a:t>SO</a:t>
            </a:r>
            <a:r>
              <a:rPr lang="sq-AL" dirty="0"/>
              <a:t> ne nivelin me te larte te memories</a:t>
            </a:r>
          </a:p>
          <a:p>
            <a:r>
              <a:rPr lang="sq-AL" dirty="0"/>
              <a:t>Supozojmë qe procesi fillon ne 0 dhe ka adresën maksimale te barabartë me madhësinë total te memories – madhësinë e </a:t>
            </a:r>
            <a:r>
              <a:rPr lang="sq-AL" dirty="0" err="1"/>
              <a:t>OS</a:t>
            </a:r>
            <a:endParaRPr lang="en-US" dirty="0"/>
          </a:p>
          <a:p>
            <a:r>
              <a:rPr lang="sq-AL" dirty="0"/>
              <a:t>Ngarkojmë procesin duke i </a:t>
            </a:r>
            <a:r>
              <a:rPr lang="sq-AL" dirty="0" err="1"/>
              <a:t>alokuar</a:t>
            </a:r>
            <a:r>
              <a:rPr lang="sq-AL" dirty="0"/>
              <a:t> segmentin e ardhshëm ne memorie (</a:t>
            </a:r>
            <a:r>
              <a:rPr lang="sq-AL" dirty="0" err="1"/>
              <a:t>contiguous</a:t>
            </a:r>
            <a:r>
              <a:rPr lang="sq-AL" dirty="0"/>
              <a:t>) </a:t>
            </a:r>
          </a:p>
          <a:p>
            <a:r>
              <a:rPr lang="sq-AL" dirty="0"/>
              <a:t>Adrese me e vogël fizike është </a:t>
            </a:r>
            <a:r>
              <a:rPr lang="sq-AL" b="1" dirty="0"/>
              <a:t>adresa baze </a:t>
            </a:r>
            <a:r>
              <a:rPr lang="sq-AL" dirty="0"/>
              <a:t>e procesit ndërsa adresa me e madhe fizike ne te cilën ka qasje procesi edhe </a:t>
            </a:r>
            <a:r>
              <a:rPr lang="sq-AL" b="1" dirty="0"/>
              <a:t>adresa kufitare</a:t>
            </a:r>
            <a:r>
              <a:rPr lang="sq-AL" dirty="0"/>
              <a:t>. </a:t>
            </a:r>
          </a:p>
          <a:p>
            <a:endParaRPr lang="sq-A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523" y="3687096"/>
            <a:ext cx="4413863" cy="266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9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 err="1"/>
              <a:t>Rilokimi</a:t>
            </a:r>
            <a:r>
              <a:rPr lang="en-US" dirty="0"/>
              <a:t> </a:t>
            </a:r>
            <a:r>
              <a:rPr lang="sq-AL" dirty="0"/>
              <a:t>(</a:t>
            </a:r>
            <a:r>
              <a:rPr lang="sq-AL" dirty="0" err="1"/>
              <a:t>Relocation</a:t>
            </a:r>
            <a:r>
              <a:rPr lang="sq-AL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14</a:t>
            </a:fld>
            <a:endParaRPr lang="sq-AL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974558"/>
            <a:ext cx="7781925" cy="5381792"/>
          </a:xfrm>
        </p:spPr>
        <p:txBody>
          <a:bodyPr/>
          <a:lstStyle/>
          <a:p>
            <a:r>
              <a:rPr lang="sq-AL" dirty="0" err="1"/>
              <a:t>Rilokimi</a:t>
            </a:r>
            <a:r>
              <a:rPr lang="sq-AL" dirty="0"/>
              <a:t> </a:t>
            </a:r>
            <a:r>
              <a:rPr lang="en-US" dirty="0"/>
              <a:t>S</a:t>
            </a:r>
            <a:r>
              <a:rPr lang="sq-AL" dirty="0" err="1"/>
              <a:t>tatik</a:t>
            </a:r>
            <a:r>
              <a:rPr lang="sq-AL" dirty="0"/>
              <a:t> (</a:t>
            </a:r>
            <a:r>
              <a:rPr lang="sq-AL" dirty="0" err="1"/>
              <a:t>Static</a:t>
            </a:r>
            <a:r>
              <a:rPr lang="sq-AL" dirty="0"/>
              <a:t> </a:t>
            </a:r>
            <a:r>
              <a:rPr lang="sq-AL" dirty="0" err="1"/>
              <a:t>Relocation</a:t>
            </a:r>
            <a:r>
              <a:rPr lang="sq-AL" dirty="0"/>
              <a:t>) </a:t>
            </a:r>
          </a:p>
          <a:p>
            <a:pPr lvl="1"/>
            <a:r>
              <a:rPr lang="sq-AL" dirty="0"/>
              <a:t>Ne kohen e ngarkesës </a:t>
            </a:r>
            <a:r>
              <a:rPr lang="sq-AL" dirty="0" err="1"/>
              <a:t>SO</a:t>
            </a:r>
            <a:r>
              <a:rPr lang="sq-AL" dirty="0"/>
              <a:t> pasqyron adresimet e procesit ne adresime e memories </a:t>
            </a:r>
          </a:p>
          <a:p>
            <a:pPr lvl="1"/>
            <a:r>
              <a:rPr lang="sq-AL" dirty="0"/>
              <a:t>Pasi qe procesi i është dedikuar adresa e memories dhe procesi vazhdon te ekzekutohet, </a:t>
            </a:r>
            <a:r>
              <a:rPr lang="sq-AL" dirty="0" err="1"/>
              <a:t>SO</a:t>
            </a:r>
            <a:r>
              <a:rPr lang="sq-AL" dirty="0"/>
              <a:t> nuk munde ta lëvizë atë. Pse?</a:t>
            </a:r>
            <a:endParaRPr lang="en-US" dirty="0"/>
          </a:p>
          <a:p>
            <a:r>
              <a:rPr lang="sq-AL" dirty="0" err="1"/>
              <a:t>Rilokimi</a:t>
            </a:r>
            <a:r>
              <a:rPr lang="sq-AL" dirty="0"/>
              <a:t> Dinamik (</a:t>
            </a:r>
            <a:r>
              <a:rPr lang="sq-AL" dirty="0" err="1"/>
              <a:t>Dynamic</a:t>
            </a:r>
            <a:r>
              <a:rPr lang="sq-AL" dirty="0"/>
              <a:t> </a:t>
            </a:r>
            <a:r>
              <a:rPr lang="sq-AL" dirty="0" err="1"/>
              <a:t>Relocation</a:t>
            </a:r>
            <a:r>
              <a:rPr lang="sq-AL" dirty="0"/>
              <a:t>)</a:t>
            </a:r>
          </a:p>
          <a:p>
            <a:pPr lvl="1"/>
            <a:r>
              <a:rPr lang="sq-AL" dirty="0"/>
              <a:t>Hardueri e shton regjistrin baze te </a:t>
            </a:r>
            <a:r>
              <a:rPr lang="sq-AL" dirty="0" err="1"/>
              <a:t>rilokimit</a:t>
            </a:r>
            <a:r>
              <a:rPr lang="sq-AL" dirty="0"/>
              <a:t> ne adresën virtuale për ta pasqyruar atë ne adresën fizike</a:t>
            </a:r>
          </a:p>
          <a:p>
            <a:pPr lvl="1"/>
            <a:r>
              <a:rPr lang="sq-AL" dirty="0"/>
              <a:t>Hardueri krahason adresat me regjistrat kufitar (duhet te jete me e vogël</a:t>
            </a:r>
            <a:r>
              <a:rPr lang="en-US" dirty="0"/>
              <a:t>) </a:t>
            </a:r>
          </a:p>
          <a:p>
            <a:pPr lvl="1"/>
            <a:r>
              <a:rPr lang="sq-AL" dirty="0"/>
              <a:t>Nëse krahasim nuk del I suksesshëm procesori e ndërprenë adresën virtuale dhe e eliminon përdorimin e adresës fizike.</a:t>
            </a:r>
          </a:p>
        </p:txBody>
      </p:sp>
    </p:spTree>
    <p:extLst>
      <p:ext uri="{BB962C8B-B14F-4D97-AF65-F5344CB8AC3E}">
        <p14:creationId xmlns:p14="http://schemas.microsoft.com/office/powerpoint/2010/main" val="40081326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Rilokimi</a:t>
            </a:r>
            <a:r>
              <a:rPr lang="en-US" dirty="0"/>
              <a:t> </a:t>
            </a:r>
            <a:r>
              <a:rPr lang="en-US" dirty="0" err="1"/>
              <a:t>Dinamik</a:t>
            </a:r>
            <a:endParaRPr lang="sq-A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15</a:t>
            </a:fld>
            <a:endParaRPr lang="sq-AL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974558"/>
            <a:ext cx="7781925" cy="5381792"/>
          </a:xfrm>
        </p:spPr>
        <p:txBody>
          <a:bodyPr/>
          <a:lstStyle/>
          <a:p>
            <a:r>
              <a:rPr lang="sq-AL" dirty="0"/>
              <a:t>Përparësitë </a:t>
            </a:r>
          </a:p>
          <a:p>
            <a:pPr lvl="1"/>
            <a:r>
              <a:rPr lang="sq-AL" dirty="0" err="1"/>
              <a:t>SO</a:t>
            </a:r>
            <a:r>
              <a:rPr lang="sq-AL" dirty="0"/>
              <a:t> munde te lëvizë procesin gjate ekzekutimit</a:t>
            </a:r>
          </a:p>
          <a:p>
            <a:pPr lvl="1"/>
            <a:r>
              <a:rPr lang="sq-AL" dirty="0" err="1"/>
              <a:t>SO</a:t>
            </a:r>
            <a:r>
              <a:rPr lang="sq-AL" dirty="0"/>
              <a:t> munde te lejoj rritjen e procesit</a:t>
            </a:r>
          </a:p>
          <a:p>
            <a:pPr lvl="1"/>
            <a:r>
              <a:rPr lang="sq-AL" dirty="0"/>
              <a:t>Harduer i thjeshte dhe i shpejte: dy regjistra special, </a:t>
            </a:r>
            <a:r>
              <a:rPr lang="sq-AL" dirty="0" err="1"/>
              <a:t>nje</a:t>
            </a:r>
            <a:r>
              <a:rPr lang="sq-AL" dirty="0"/>
              <a:t> shtim dhe një krahasim</a:t>
            </a:r>
          </a:p>
          <a:p>
            <a:r>
              <a:rPr lang="sq-AL" dirty="0"/>
              <a:t>Mangësitë</a:t>
            </a:r>
          </a:p>
          <a:p>
            <a:pPr lvl="1"/>
            <a:r>
              <a:rPr lang="sq-AL" dirty="0"/>
              <a:t>Ngadalësimi i harduerit pasi qe bën shtimin ne secilën pjese te memories</a:t>
            </a:r>
          </a:p>
          <a:p>
            <a:pPr lvl="1"/>
            <a:r>
              <a:rPr lang="sq-AL" dirty="0"/>
              <a:t>Nuk munde te ndaje memorien ne mes te proceseve</a:t>
            </a:r>
          </a:p>
          <a:p>
            <a:pPr lvl="1"/>
            <a:r>
              <a:rPr lang="sq-AL" dirty="0"/>
              <a:t>Procesi është i limituar nga madhësia e memories fizike</a:t>
            </a:r>
          </a:p>
          <a:p>
            <a:pPr lvl="1"/>
            <a:r>
              <a:rPr lang="sq-AL" dirty="0"/>
              <a:t>Shkalla e </a:t>
            </a:r>
            <a:r>
              <a:rPr lang="sq-AL" dirty="0" err="1"/>
              <a:t>multip</a:t>
            </a:r>
            <a:r>
              <a:rPr lang="en-US" dirty="0" err="1"/>
              <a:t>rogramimit</a:t>
            </a:r>
            <a:r>
              <a:rPr lang="sq-AL" dirty="0"/>
              <a:t> është e kufizuar duke pasur parasysh pasqyrimin e memories</a:t>
            </a:r>
          </a:p>
          <a:p>
            <a:pPr lvl="1"/>
            <a:r>
              <a:rPr lang="sq-AL" dirty="0"/>
              <a:t>Komplikon menaxhimin e memories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023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Rilokimi</a:t>
            </a:r>
            <a:r>
              <a:rPr lang="en-US" dirty="0"/>
              <a:t> </a:t>
            </a:r>
            <a:r>
              <a:rPr lang="en-US" dirty="0" err="1"/>
              <a:t>Dinamik</a:t>
            </a:r>
            <a:endParaRPr lang="sq-A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16</a:t>
            </a:fld>
            <a:endParaRPr lang="sq-AL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974558"/>
            <a:ext cx="7781925" cy="5381792"/>
          </a:xfrm>
        </p:spPr>
        <p:txBody>
          <a:bodyPr/>
          <a:lstStyle/>
          <a:p>
            <a:r>
              <a:rPr lang="en-US" dirty="0"/>
              <a:t>Transparence</a:t>
            </a:r>
            <a:endParaRPr lang="sq-AL" dirty="0"/>
          </a:p>
          <a:p>
            <a:pPr lvl="1"/>
            <a:r>
              <a:rPr lang="sq-AL" dirty="0"/>
              <a:t>Proceset nuk janë ne dijeni për memorien e përbashkët</a:t>
            </a:r>
          </a:p>
          <a:p>
            <a:r>
              <a:rPr lang="sq-AL" dirty="0"/>
              <a:t>Siguria</a:t>
            </a:r>
          </a:p>
          <a:p>
            <a:pPr lvl="1"/>
            <a:r>
              <a:rPr lang="sq-AL" dirty="0"/>
              <a:t>Çdo reference e memories është e kontrolluar</a:t>
            </a:r>
          </a:p>
          <a:p>
            <a:r>
              <a:rPr lang="sq-AL" dirty="0" err="1"/>
              <a:t>Efiqienca</a:t>
            </a:r>
            <a:endParaRPr lang="sq-AL" dirty="0"/>
          </a:p>
          <a:p>
            <a:pPr lvl="1"/>
            <a:r>
              <a:rPr lang="sq-AL" dirty="0"/>
              <a:t>Kontrollet e memories nga virtuale ne fizike janë te shpejta pasi qe realizohen ne harduer, mirëpo nëse procesi rritet duhet te kopjojmë te gjithë procesin gjë qe është e ngadalshme.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65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Alokimi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Memories</a:t>
            </a:r>
            <a:endParaRPr lang="sq-A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17</a:t>
            </a:fld>
            <a:endParaRPr lang="sq-AL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974558"/>
            <a:ext cx="7781925" cy="5381792"/>
          </a:xfrm>
        </p:spPr>
        <p:txBody>
          <a:bodyPr/>
          <a:lstStyle/>
          <a:p>
            <a:r>
              <a:rPr lang="sq-AL" dirty="0"/>
              <a:t>Gjate ciklit te procesit prej momentit te hyrjes ne sistem, rritjes dhe ndërprerjes, </a:t>
            </a:r>
            <a:r>
              <a:rPr lang="sq-AL" dirty="0" err="1"/>
              <a:t>SO</a:t>
            </a:r>
            <a:r>
              <a:rPr lang="sq-AL" dirty="0"/>
              <a:t> duhet te mbaj evidence për memorien e </a:t>
            </a:r>
            <a:r>
              <a:rPr lang="sq-AL" dirty="0" err="1"/>
              <a:t>disponueshme</a:t>
            </a:r>
            <a:r>
              <a:rPr lang="sq-AL" dirty="0"/>
              <a:t> dhe shfrytëzimin e saj</a:t>
            </a:r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endParaRPr lang="en-US" dirty="0"/>
          </a:p>
          <a:p>
            <a:endParaRPr lang="en-US" dirty="0"/>
          </a:p>
          <a:p>
            <a:endParaRPr lang="sq-AL" dirty="0"/>
          </a:p>
          <a:p>
            <a:endParaRPr lang="sq-AL" dirty="0"/>
          </a:p>
          <a:p>
            <a:r>
              <a:rPr lang="sq-AL" dirty="0"/>
              <a:t>Vrimat: Hapësirat e lira te memories (te hijezuara)</a:t>
            </a:r>
          </a:p>
          <a:p>
            <a:r>
              <a:rPr lang="sq-AL" dirty="0"/>
              <a:t>Pas pranimit te procesit te ri </a:t>
            </a:r>
            <a:r>
              <a:rPr lang="sq-AL" dirty="0" err="1"/>
              <a:t>SO</a:t>
            </a:r>
            <a:r>
              <a:rPr lang="sq-AL" dirty="0"/>
              <a:t> duhet te vendos cilën vrime te përdor për procesin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874" y="1930399"/>
            <a:ext cx="4963444" cy="276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790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Rregullat</a:t>
            </a:r>
            <a:r>
              <a:rPr lang="en-US" dirty="0"/>
              <a:t> e </a:t>
            </a:r>
            <a:r>
              <a:rPr lang="en-US" dirty="0" err="1"/>
              <a:t>alokimit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memories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b="1" dirty="0"/>
              <a:t>Përshtatja e Pare (</a:t>
            </a:r>
            <a:r>
              <a:rPr lang="sq-AL" b="1" dirty="0" err="1"/>
              <a:t>First</a:t>
            </a:r>
            <a:r>
              <a:rPr lang="sq-AL" b="1" dirty="0"/>
              <a:t>-Fit) </a:t>
            </a:r>
            <a:r>
              <a:rPr lang="sq-AL" dirty="0"/>
              <a:t>– </a:t>
            </a:r>
            <a:r>
              <a:rPr lang="en-US" dirty="0"/>
              <a:t>A</a:t>
            </a:r>
            <a:r>
              <a:rPr lang="sq-AL" dirty="0" err="1"/>
              <a:t>lokimi</a:t>
            </a:r>
            <a:r>
              <a:rPr lang="sq-AL" dirty="0"/>
              <a:t> i hapësirës se pare e cila është e mjaftueshme për procesin. Kërkimi mundë te filloj nga hapësira e pare ose te vazhdoj ku ka përfunduar “</a:t>
            </a:r>
            <a:r>
              <a:rPr lang="sq-AL" dirty="0" err="1"/>
              <a:t>First</a:t>
            </a:r>
            <a:r>
              <a:rPr lang="sq-AL" dirty="0"/>
              <a:t>-Fit” paraprak.</a:t>
            </a:r>
          </a:p>
          <a:p>
            <a:r>
              <a:rPr lang="sq-AL" b="1" dirty="0"/>
              <a:t>Përshtatja me e Mire (</a:t>
            </a:r>
            <a:r>
              <a:rPr lang="sq-AL" b="1" dirty="0" err="1"/>
              <a:t>Best</a:t>
            </a:r>
            <a:r>
              <a:rPr lang="sq-AL" b="1" dirty="0"/>
              <a:t>-Fit) </a:t>
            </a:r>
            <a:r>
              <a:rPr lang="sq-AL" dirty="0"/>
              <a:t>– </a:t>
            </a:r>
            <a:r>
              <a:rPr lang="sq-AL" dirty="0" err="1"/>
              <a:t>Alokimi</a:t>
            </a:r>
            <a:r>
              <a:rPr lang="sq-AL" dirty="0"/>
              <a:t> i hapësirës me te vogël e cila është e mjaftueshme për procesin. </a:t>
            </a:r>
            <a:r>
              <a:rPr lang="sq-AL" dirty="0" err="1"/>
              <a:t>SO</a:t>
            </a:r>
            <a:r>
              <a:rPr lang="sq-AL" dirty="0"/>
              <a:t> duhet te kërkoj tere listën ose te regjistroj listën duke u bazuar ne madhësinë e hapësirave</a:t>
            </a:r>
          </a:p>
          <a:p>
            <a:r>
              <a:rPr lang="sq-AL" b="1" dirty="0"/>
              <a:t>Përshtatja me e Dobët(</a:t>
            </a:r>
            <a:r>
              <a:rPr lang="sq-AL" b="1" dirty="0" err="1"/>
              <a:t>Worst</a:t>
            </a:r>
            <a:r>
              <a:rPr lang="sq-AL" b="1" dirty="0"/>
              <a:t>-Fit) </a:t>
            </a:r>
            <a:r>
              <a:rPr lang="sq-AL" dirty="0"/>
              <a:t>– </a:t>
            </a:r>
            <a:r>
              <a:rPr lang="sq-AL" dirty="0" err="1"/>
              <a:t>Al</a:t>
            </a:r>
            <a:r>
              <a:rPr lang="en-US" dirty="0"/>
              <a:t>o</a:t>
            </a:r>
            <a:r>
              <a:rPr lang="sq-AL" dirty="0"/>
              <a:t>kimi i hapësirës me te madhe. Përsëri </a:t>
            </a:r>
            <a:r>
              <a:rPr lang="sq-AL" dirty="0" err="1"/>
              <a:t>SO</a:t>
            </a:r>
            <a:r>
              <a:rPr lang="sq-AL" dirty="0"/>
              <a:t> duhet te kërkojë tere listën ose te regjistroj atë ne baze te madhësisë. </a:t>
            </a:r>
          </a:p>
          <a:p>
            <a:endParaRPr lang="sq-AL" dirty="0"/>
          </a:p>
          <a:p>
            <a:r>
              <a:rPr lang="sq-AL" dirty="0"/>
              <a:t>Simulimet tregojnë qe </a:t>
            </a:r>
            <a:r>
              <a:rPr lang="sq-AL" dirty="0" err="1"/>
              <a:t>First</a:t>
            </a:r>
            <a:r>
              <a:rPr lang="sq-AL" dirty="0"/>
              <a:t>-Fit dhe </a:t>
            </a:r>
            <a:r>
              <a:rPr lang="sq-AL" dirty="0" err="1"/>
              <a:t>Best</a:t>
            </a:r>
            <a:r>
              <a:rPr lang="sq-AL" dirty="0"/>
              <a:t>-Fit bëjnë shfrytëzimin me efikas te memories se sa </a:t>
            </a:r>
            <a:r>
              <a:rPr lang="sq-AL" dirty="0" err="1"/>
              <a:t>Worst</a:t>
            </a:r>
            <a:r>
              <a:rPr lang="sq-AL" dirty="0"/>
              <a:t>-Fit, </a:t>
            </a:r>
            <a:r>
              <a:rPr lang="sq-AL" dirty="0" err="1"/>
              <a:t>First</a:t>
            </a:r>
            <a:r>
              <a:rPr lang="sq-AL" dirty="0"/>
              <a:t>-Fit është me i shpejte sesa </a:t>
            </a:r>
            <a:r>
              <a:rPr lang="sq-AL" dirty="0" err="1"/>
              <a:t>Best</a:t>
            </a:r>
            <a:r>
              <a:rPr lang="sq-AL" dirty="0"/>
              <a:t>-Fit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18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4157751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Fragmentimi</a:t>
            </a:r>
            <a:r>
              <a:rPr lang="en-US" dirty="0"/>
              <a:t> (Fragmentation) 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Fragmentimi i Jashtëm (</a:t>
            </a:r>
            <a:r>
              <a:rPr lang="sq-AL" dirty="0" err="1"/>
              <a:t>External</a:t>
            </a:r>
            <a:r>
              <a:rPr lang="sq-AL" dirty="0"/>
              <a:t> </a:t>
            </a:r>
            <a:r>
              <a:rPr lang="sq-AL" dirty="0" err="1"/>
              <a:t>Fragmentation</a:t>
            </a:r>
            <a:r>
              <a:rPr lang="sq-AL" dirty="0"/>
              <a:t>)</a:t>
            </a:r>
          </a:p>
          <a:p>
            <a:pPr lvl="1"/>
            <a:r>
              <a:rPr lang="sq-AL" dirty="0"/>
              <a:t>Ngarkimi dhe shkarkimi i shpeshte i programeve munde te rezultojë qe hapësira e lire te copëtohet ne pjese te vogla</a:t>
            </a:r>
          </a:p>
          <a:p>
            <a:pPr lvl="1"/>
            <a:r>
              <a:rPr lang="sq-AL" dirty="0"/>
              <a:t>Fragmentimi i jashtëm ndodhe kur hapësira e memories është e mjaftueshme për te vendosur procesin mirëpo nuk është e vazhduar</a:t>
            </a:r>
          </a:p>
          <a:p>
            <a:pPr lvl="1"/>
            <a:r>
              <a:rPr lang="sq-AL" dirty="0"/>
              <a:t>Rregulla 50% - për çdo 2 blloqe te memories se </a:t>
            </a:r>
            <a:r>
              <a:rPr lang="sq-AL" dirty="0" err="1"/>
              <a:t>alokuar</a:t>
            </a:r>
            <a:r>
              <a:rPr lang="sq-AL" dirty="0"/>
              <a:t> e 3ta humbet pas fragmentimit</a:t>
            </a:r>
          </a:p>
          <a:p>
            <a:r>
              <a:rPr lang="sq-AL" dirty="0"/>
              <a:t>Fragmentim i Brendshëm (</a:t>
            </a:r>
            <a:r>
              <a:rPr lang="sq-AL" dirty="0" err="1"/>
              <a:t>Internal</a:t>
            </a:r>
            <a:r>
              <a:rPr lang="sq-AL" dirty="0"/>
              <a:t> </a:t>
            </a:r>
            <a:r>
              <a:rPr lang="sq-AL" dirty="0" err="1"/>
              <a:t>Fragmentation</a:t>
            </a:r>
            <a:r>
              <a:rPr lang="sq-AL" dirty="0"/>
              <a:t>) </a:t>
            </a:r>
          </a:p>
          <a:p>
            <a:pPr lvl="1"/>
            <a:r>
              <a:rPr lang="sq-AL" dirty="0"/>
              <a:t>Supozojmë një proces me 8846 </a:t>
            </a:r>
            <a:r>
              <a:rPr lang="sq-AL" dirty="0" err="1"/>
              <a:t>byte</a:t>
            </a:r>
            <a:r>
              <a:rPr lang="sq-AL" dirty="0"/>
              <a:t> dhe bllokun e memories me madhësi 8848 </a:t>
            </a:r>
            <a:r>
              <a:rPr lang="en-US" dirty="0"/>
              <a:t>byte</a:t>
            </a:r>
            <a:endParaRPr lang="sq-AL" dirty="0"/>
          </a:p>
          <a:p>
            <a:pPr lvl="1"/>
            <a:r>
              <a:rPr lang="sq-AL" dirty="0"/>
              <a:t>Me efikase është qe </a:t>
            </a:r>
            <a:r>
              <a:rPr lang="en-US" dirty="0" err="1"/>
              <a:t>i</a:t>
            </a:r>
            <a:r>
              <a:rPr lang="sq-AL" dirty="0"/>
              <a:t> tere blloku t'i dedikohet procesit sesa te mbahet evidence e 2 </a:t>
            </a:r>
            <a:r>
              <a:rPr lang="sq-AL" dirty="0" err="1"/>
              <a:t>byte</a:t>
            </a:r>
            <a:r>
              <a:rPr lang="sq-AL" dirty="0"/>
              <a:t> te lire</a:t>
            </a:r>
          </a:p>
          <a:p>
            <a:pPr lvl="1"/>
            <a:r>
              <a:rPr lang="sq-AL" dirty="0"/>
              <a:t>Fragmentimi ndodh Brenda bllokut te memories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19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279491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Përmbajtja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q-AL" dirty="0"/>
              <a:t>Hyrje ne Sistemet Operative</a:t>
            </a:r>
          </a:p>
          <a:p>
            <a:r>
              <a:rPr lang="sq-AL" dirty="0"/>
              <a:t>Struktura e Sistemeve Operative</a:t>
            </a:r>
          </a:p>
          <a:p>
            <a:r>
              <a:rPr lang="sq-AL" dirty="0"/>
              <a:t>Menaxhimi i Proceseve </a:t>
            </a:r>
            <a:endParaRPr lang="en-US" dirty="0"/>
          </a:p>
          <a:p>
            <a:r>
              <a:rPr lang="sq-AL" dirty="0" err="1"/>
              <a:t>Threads</a:t>
            </a:r>
            <a:r>
              <a:rPr lang="sq-AL" dirty="0"/>
              <a:t> &amp; </a:t>
            </a:r>
            <a:r>
              <a:rPr lang="sq-AL" dirty="0" err="1"/>
              <a:t>Concurrency</a:t>
            </a:r>
            <a:endParaRPr lang="en-US" dirty="0"/>
          </a:p>
          <a:p>
            <a:r>
              <a:rPr lang="sq-AL" dirty="0" err="1"/>
              <a:t>Skedulimi</a:t>
            </a:r>
            <a:r>
              <a:rPr lang="sq-AL" dirty="0"/>
              <a:t> i CPU,</a:t>
            </a:r>
            <a:r>
              <a:rPr lang="en-US" dirty="0"/>
              <a:t> </a:t>
            </a:r>
            <a:r>
              <a:rPr lang="en-US" dirty="0" err="1"/>
              <a:t>Sinkronizimi</a:t>
            </a:r>
            <a:r>
              <a:rPr lang="en-US" dirty="0"/>
              <a:t>,</a:t>
            </a:r>
            <a:r>
              <a:rPr lang="sq-AL" dirty="0"/>
              <a:t> </a:t>
            </a:r>
            <a:r>
              <a:rPr lang="sq-AL" dirty="0" err="1"/>
              <a:t>Deadlocks</a:t>
            </a:r>
            <a:endParaRPr lang="sq-AL" dirty="0"/>
          </a:p>
          <a:p>
            <a:r>
              <a:rPr lang="sq-AL" b="1" dirty="0"/>
              <a:t>Menaxhimi i Memories, Memoria Kryesore dhe Virtuale</a:t>
            </a:r>
            <a:endParaRPr lang="en-US" b="1" dirty="0"/>
          </a:p>
          <a:p>
            <a:r>
              <a:rPr lang="sq-AL" dirty="0"/>
              <a:t>Struktura e Sistemeve për Ruajtjen e Shënimeve</a:t>
            </a:r>
            <a:endParaRPr lang="en-US" dirty="0"/>
          </a:p>
          <a:p>
            <a:r>
              <a:rPr lang="sq-AL" dirty="0"/>
              <a:t>I/O Sistemet, dhe Konfigurimi i Pajisjeve</a:t>
            </a:r>
          </a:p>
          <a:p>
            <a:r>
              <a:rPr lang="sq-AL" dirty="0"/>
              <a:t>Ndërfaqja dhe Implementimi i File Sistemeve</a:t>
            </a:r>
            <a:endParaRPr lang="en-US" dirty="0"/>
          </a:p>
          <a:p>
            <a:r>
              <a:rPr lang="sq-AL" dirty="0"/>
              <a:t>Mbrojtja dhe Siguria</a:t>
            </a:r>
          </a:p>
          <a:p>
            <a:r>
              <a:rPr lang="sq-AL" dirty="0" err="1"/>
              <a:t>Virtualizimi</a:t>
            </a:r>
            <a:r>
              <a:rPr lang="sq-AL" dirty="0"/>
              <a:t>, </a:t>
            </a:r>
            <a:r>
              <a:rPr lang="sq-AL" dirty="0" err="1"/>
              <a:t>Cloud</a:t>
            </a:r>
            <a:r>
              <a:rPr lang="sq-AL" dirty="0"/>
              <a:t> </a:t>
            </a:r>
            <a:r>
              <a:rPr lang="sq-AL" dirty="0" err="1"/>
              <a:t>Computing</a:t>
            </a:r>
            <a:endParaRPr lang="sq-AL" dirty="0"/>
          </a:p>
          <a:p>
            <a:r>
              <a:rPr lang="sq-AL" dirty="0"/>
              <a:t>Rrjetet dhe Sistemet e Shpërndara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14247-6844-4469-836C-79FADF16E2FE}" type="datetime1">
              <a:rPr lang="sq-AL" smtClean="0"/>
              <a:pPr/>
              <a:t>21.5.2021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3033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Kompakti</a:t>
            </a:r>
            <a:r>
              <a:rPr lang="en-US" dirty="0"/>
              <a:t> (Compaction) </a:t>
            </a:r>
            <a:endParaRPr lang="sq-A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20</a:t>
            </a:fld>
            <a:endParaRPr lang="sq-AL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9222" y="1057025"/>
            <a:ext cx="4981074" cy="5299325"/>
          </a:xfrm>
        </p:spPr>
      </p:pic>
      <p:sp>
        <p:nvSpPr>
          <p:cNvPr id="11" name="TextBox 10"/>
          <p:cNvSpPr txBox="1"/>
          <p:nvPr/>
        </p:nvSpPr>
        <p:spPr>
          <a:xfrm>
            <a:off x="457200" y="3282047"/>
            <a:ext cx="3272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q-AL" dirty="0">
                <a:solidFill>
                  <a:srgbClr val="002060"/>
                </a:solidFill>
                <a:latin typeface="+mj-lt"/>
              </a:rPr>
              <a:t>Alternativa 1: E Plotë</a:t>
            </a:r>
          </a:p>
          <a:p>
            <a:r>
              <a:rPr lang="sq-AL" dirty="0">
                <a:solidFill>
                  <a:srgbClr val="002060"/>
                </a:solidFill>
                <a:latin typeface="+mj-lt"/>
              </a:rPr>
              <a:t>Alternativa 2: E Pjesshme</a:t>
            </a:r>
          </a:p>
        </p:txBody>
      </p:sp>
    </p:spTree>
    <p:extLst>
      <p:ext uri="{BB962C8B-B14F-4D97-AF65-F5344CB8AC3E}">
        <p14:creationId xmlns:p14="http://schemas.microsoft.com/office/powerpoint/2010/main" val="1909189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Shkëmbimi</a:t>
            </a:r>
            <a:r>
              <a:rPr lang="en-US" dirty="0"/>
              <a:t> (Swapping)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0730"/>
            <a:ext cx="7929716" cy="4953740"/>
          </a:xfrm>
        </p:spPr>
        <p:txBody>
          <a:bodyPr/>
          <a:lstStyle/>
          <a:p>
            <a:r>
              <a:rPr lang="sq-AL" dirty="0"/>
              <a:t>Zhvendosja e procesit ne disk, lirimi i memories ne shfrytëzim</a:t>
            </a:r>
          </a:p>
          <a:p>
            <a:r>
              <a:rPr lang="sq-AL" dirty="0"/>
              <a:t>Kur procesi te jete aktiv, </a:t>
            </a:r>
            <a:r>
              <a:rPr lang="sq-AL" dirty="0" err="1"/>
              <a:t>SO</a:t>
            </a:r>
            <a:r>
              <a:rPr lang="sq-AL" dirty="0"/>
              <a:t> duhet ta ngarkoj atë serish ne memorie</a:t>
            </a:r>
          </a:p>
          <a:p>
            <a:pPr lvl="1"/>
            <a:r>
              <a:rPr lang="sq-AL" dirty="0"/>
              <a:t>Me </a:t>
            </a:r>
            <a:r>
              <a:rPr lang="sq-AL" dirty="0" err="1"/>
              <a:t>rilokim</a:t>
            </a:r>
            <a:r>
              <a:rPr lang="sq-AL" dirty="0"/>
              <a:t> statik, procesi duhet te vendoset ne pozitën e </a:t>
            </a:r>
            <a:r>
              <a:rPr lang="sq-AL" dirty="0" err="1"/>
              <a:t>njejte</a:t>
            </a:r>
            <a:endParaRPr lang="sq-AL" dirty="0"/>
          </a:p>
          <a:p>
            <a:pPr lvl="1"/>
            <a:r>
              <a:rPr lang="sq-AL" dirty="0"/>
              <a:t>Me </a:t>
            </a:r>
            <a:r>
              <a:rPr lang="sq-AL" dirty="0" err="1"/>
              <a:t>rilokim</a:t>
            </a:r>
            <a:r>
              <a:rPr lang="sq-AL" dirty="0"/>
              <a:t> dinamik, SO gjen një pozicion te ri ne memorie për vendosjen e procesit si dhe ripërtërinë regjistrat e </a:t>
            </a:r>
            <a:r>
              <a:rPr lang="sq-AL" dirty="0" err="1"/>
              <a:t>rilokimit</a:t>
            </a:r>
            <a:r>
              <a:rPr lang="sq-AL" dirty="0"/>
              <a:t> dhe kufitar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21</a:t>
            </a:fld>
            <a:endParaRPr lang="sq-A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06F26D-834F-4BD3-BE49-EFCDE2F85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530" y="3645487"/>
            <a:ext cx="3630388" cy="27108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1F6795-5615-44BE-8A16-31B7E97653DE}"/>
              </a:ext>
            </a:extLst>
          </p:cNvPr>
          <p:cNvSpPr txBox="1"/>
          <p:nvPr/>
        </p:nvSpPr>
        <p:spPr>
          <a:xfrm>
            <a:off x="377211" y="3259557"/>
            <a:ext cx="4763728" cy="1297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90000"/>
              <a:buFont typeface="Wingdings" panose="05000000000000000000" pitchFamily="2" charset="2"/>
              <a:buChar char="Ø"/>
            </a:pPr>
            <a:r>
              <a:rPr kumimoji="1" lang="sq-AL" dirty="0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Nëse sistem</a:t>
            </a:r>
            <a:r>
              <a:rPr kumimoji="1" lang="en-US" dirty="0" err="1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1" lang="sq-AL" dirty="0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përkrah shkëmbim, </a:t>
            </a:r>
            <a:r>
              <a:rPr kumimoji="1" lang="sq-AL" dirty="0" err="1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kompaktimi</a:t>
            </a:r>
            <a:r>
              <a:rPr kumimoji="1" lang="sq-AL" dirty="0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është i lehtë</a:t>
            </a:r>
          </a:p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90000"/>
              <a:buFont typeface="Wingdings" panose="05000000000000000000" pitchFamily="2" charset="2"/>
              <a:buChar char="Ø"/>
            </a:pPr>
            <a:r>
              <a:rPr kumimoji="1" lang="sq-AL" dirty="0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munde te ndikoj shkëmbimi ne </a:t>
            </a:r>
            <a:r>
              <a:rPr kumimoji="1" lang="en-US" dirty="0" err="1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organizimin</a:t>
            </a:r>
            <a:r>
              <a:rPr kumimoji="1" lang="sq-AL" dirty="0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CPU (CPU </a:t>
            </a:r>
            <a:r>
              <a:rPr kumimoji="1" lang="sq-AL" dirty="0" err="1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Scheduling</a:t>
            </a:r>
            <a:r>
              <a:rPr kumimoji="1" lang="en-US" dirty="0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sq-AL" dirty="0">
              <a:solidFill>
                <a:srgbClr val="2440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107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Problemet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Fragmentimi</a:t>
            </a:r>
          </a:p>
          <a:p>
            <a:pPr lvl="1"/>
            <a:r>
              <a:rPr lang="sq-AL" dirty="0" err="1"/>
              <a:t>Kompaktim</a:t>
            </a:r>
            <a:r>
              <a:rPr lang="sq-AL" dirty="0"/>
              <a:t> i shpeshte</a:t>
            </a:r>
            <a:endParaRPr lang="en-US" dirty="0"/>
          </a:p>
          <a:p>
            <a:pPr lvl="1"/>
            <a:endParaRPr lang="sq-AL" dirty="0"/>
          </a:p>
          <a:p>
            <a:r>
              <a:rPr lang="sq-AL" dirty="0" err="1"/>
              <a:t>Alokimi</a:t>
            </a:r>
            <a:r>
              <a:rPr lang="sq-AL" dirty="0"/>
              <a:t> i vazhdueshëm (</a:t>
            </a:r>
            <a:r>
              <a:rPr lang="sq-AL" dirty="0" err="1"/>
              <a:t>Contiguous</a:t>
            </a:r>
            <a:r>
              <a:rPr lang="sq-AL" dirty="0"/>
              <a:t>) </a:t>
            </a:r>
          </a:p>
          <a:p>
            <a:pPr lvl="1"/>
            <a:r>
              <a:rPr lang="sq-AL" dirty="0"/>
              <a:t>Vështirësi ne rritjen ose zvogëlimin e memories se procesit</a:t>
            </a:r>
            <a:endParaRPr lang="en-US" dirty="0"/>
          </a:p>
          <a:p>
            <a:pPr lvl="1"/>
            <a:endParaRPr lang="sq-AL" dirty="0"/>
          </a:p>
          <a:p>
            <a:r>
              <a:rPr lang="sq-AL" dirty="0"/>
              <a:t>Kërkesa qe procesi te gjendet komplet ne memorie vazhdimisht</a:t>
            </a:r>
          </a:p>
          <a:p>
            <a:pPr lvl="1"/>
            <a:r>
              <a:rPr lang="sq-AL" dirty="0"/>
              <a:t>Shkëmbimi (</a:t>
            </a:r>
            <a:r>
              <a:rPr lang="sq-AL" dirty="0" err="1"/>
              <a:t>swapping</a:t>
            </a:r>
            <a:r>
              <a:rPr lang="sq-AL" dirty="0"/>
              <a:t>) ndihmon mirëpo nuk është perfekt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22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12446394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(Paging)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Rregulla 90/10: Procesi kalon 90% te kohës duke u qasur ne vetëm 10% te hapësirës ne memorie</a:t>
            </a:r>
          </a:p>
          <a:p>
            <a:r>
              <a:rPr lang="sq-AL" dirty="0"/>
              <a:t>Ne memorie qëndrojnë vetëm pjesët e procesit qe janë aktualisht duke u shfrytëzuar</a:t>
            </a:r>
          </a:p>
          <a:p>
            <a:r>
              <a:rPr lang="sq-AL" dirty="0"/>
              <a:t>PAGE e thjeshtëson problemin e hapësirave te pashfrytëzueshme (vrimave)</a:t>
            </a:r>
          </a:p>
          <a:p>
            <a:r>
              <a:rPr lang="sq-AL" dirty="0"/>
              <a:t>Memoria logjike munde te jete e vazhdueshme mirëpo </a:t>
            </a:r>
            <a:r>
              <a:rPr lang="sq-AL" dirty="0" err="1"/>
              <a:t>PAGEt</a:t>
            </a:r>
            <a:r>
              <a:rPr lang="sq-AL" dirty="0"/>
              <a:t> munde te mos jene te vazhdueshme ne memorie fizike</a:t>
            </a:r>
          </a:p>
          <a:p>
            <a:r>
              <a:rPr lang="sq-AL" dirty="0"/>
              <a:t>Duke e ndare memorien ne PAGE me madhësi te fiksuar, munde te eliminoj</a:t>
            </a:r>
            <a:r>
              <a:rPr lang="en-US" dirty="0"/>
              <a:t>n</a:t>
            </a:r>
            <a:r>
              <a:rPr lang="sq-AL" dirty="0"/>
              <a:t>ë fragmentimin e </a:t>
            </a:r>
            <a:r>
              <a:rPr lang="sq-AL" dirty="0" err="1"/>
              <a:t>jasht</a:t>
            </a:r>
            <a:r>
              <a:rPr lang="en-US" dirty="0"/>
              <a:t>ë</a:t>
            </a:r>
            <a:r>
              <a:rPr lang="sq-AL" dirty="0"/>
              <a:t>m</a:t>
            </a:r>
          </a:p>
          <a:p>
            <a:r>
              <a:rPr lang="sq-AL" dirty="0"/>
              <a:t>PAGE nuk e eliminon fragmentimin e </a:t>
            </a:r>
            <a:r>
              <a:rPr lang="sq-AL" dirty="0" err="1"/>
              <a:t>brendsh</a:t>
            </a:r>
            <a:r>
              <a:rPr lang="en-US" dirty="0"/>
              <a:t>me</a:t>
            </a:r>
            <a:endParaRPr lang="sq-A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23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5245042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(Paging)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Zakonisht procesi nuk e shfrytëzon hapësirën e memorie gjate gjithë kohës</a:t>
            </a:r>
          </a:p>
          <a:p>
            <a:pPr lvl="1"/>
            <a:r>
              <a:rPr lang="sq-AL" dirty="0"/>
              <a:t>Ndarja dhe vendosja e proceseve ne PAGE me madhësi fikse</a:t>
            </a:r>
          </a:p>
          <a:p>
            <a:pPr lvl="1"/>
            <a:r>
              <a:rPr lang="sq-AL" dirty="0"/>
              <a:t>Ne mënyre te përzgjedhur behet vendosja qe </a:t>
            </a:r>
            <a:r>
              <a:rPr lang="sq-AL" dirty="0" err="1"/>
              <a:t>PAGEve</a:t>
            </a:r>
            <a:r>
              <a:rPr lang="sq-AL" dirty="0"/>
              <a:t> ne korniza te memories (</a:t>
            </a:r>
            <a:r>
              <a:rPr lang="sq-AL" dirty="0" err="1"/>
              <a:t>Memory</a:t>
            </a:r>
            <a:r>
              <a:rPr lang="sq-AL" dirty="0"/>
              <a:t> </a:t>
            </a:r>
            <a:r>
              <a:rPr lang="sq-AL" dirty="0" err="1"/>
              <a:t>Frames</a:t>
            </a:r>
            <a:r>
              <a:rPr lang="sq-AL" dirty="0"/>
              <a:t>)</a:t>
            </a:r>
          </a:p>
          <a:p>
            <a:pPr lvl="1"/>
            <a:r>
              <a:rPr lang="sq-AL" dirty="0"/>
              <a:t>Menaxhimi (Zhvendosja, lëvizja, </a:t>
            </a:r>
            <a:r>
              <a:rPr lang="sq-AL" dirty="0" err="1"/>
              <a:t>rilokimi</a:t>
            </a:r>
            <a:r>
              <a:rPr lang="sq-AL" dirty="0"/>
              <a:t>) i </a:t>
            </a:r>
            <a:r>
              <a:rPr lang="sq-AL" dirty="0" err="1"/>
              <a:t>PAGEve</a:t>
            </a:r>
            <a:r>
              <a:rPr lang="sq-AL" dirty="0"/>
              <a:t> ne memorie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24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921049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(Paging)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4558"/>
            <a:ext cx="7781925" cy="505326"/>
          </a:xfrm>
        </p:spPr>
        <p:txBody>
          <a:bodyPr/>
          <a:lstStyle/>
          <a:p>
            <a:r>
              <a:rPr lang="sq-AL" dirty="0"/>
              <a:t>Pasqyrimi i </a:t>
            </a:r>
            <a:r>
              <a:rPr lang="sq-AL" dirty="0" err="1"/>
              <a:t>PAGEve</a:t>
            </a:r>
            <a:r>
              <a:rPr lang="sq-AL" dirty="0"/>
              <a:t> ne kornizat e memories fizike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25</a:t>
            </a:fld>
            <a:endParaRPr lang="sq-A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022" y="1479884"/>
            <a:ext cx="4981596" cy="48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161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</a:t>
            </a:r>
            <a:r>
              <a:rPr lang="en-US" dirty="0" err="1"/>
              <a:t>Harduerike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58779"/>
            <a:ext cx="7781925" cy="5208038"/>
          </a:xfrm>
        </p:spPr>
        <p:txBody>
          <a:bodyPr/>
          <a:lstStyle/>
          <a:p>
            <a:r>
              <a:rPr lang="sq-AL" dirty="0"/>
              <a:t>Problemi: Gjetja e adresave kur </a:t>
            </a:r>
            <a:r>
              <a:rPr lang="sq-AL" dirty="0" err="1"/>
              <a:t>PAGEt</a:t>
            </a:r>
            <a:r>
              <a:rPr lang="sq-AL" dirty="0"/>
              <a:t> nuk janë te </a:t>
            </a:r>
            <a:r>
              <a:rPr lang="sq-AL" dirty="0" err="1"/>
              <a:t>alokuara</a:t>
            </a:r>
            <a:r>
              <a:rPr lang="sq-AL" dirty="0"/>
              <a:t> ne vazhdimësi ne memorie!</a:t>
            </a:r>
          </a:p>
          <a:p>
            <a:r>
              <a:rPr lang="sq-AL" dirty="0"/>
              <a:t>Adresimet Virtuale:</a:t>
            </a:r>
          </a:p>
          <a:p>
            <a:pPr lvl="1"/>
            <a:r>
              <a:rPr lang="sq-AL" dirty="0"/>
              <a:t>Procesi përdor adresimin virtual për te emëruar lokacionin ne memorie</a:t>
            </a:r>
          </a:p>
          <a:p>
            <a:pPr lvl="1"/>
            <a:r>
              <a:rPr lang="sq-AL" dirty="0"/>
              <a:t>Procesi </a:t>
            </a:r>
            <a:r>
              <a:rPr lang="sq-AL" dirty="0" err="1"/>
              <a:t>gjeneron</a:t>
            </a:r>
            <a:r>
              <a:rPr lang="sq-AL" dirty="0"/>
              <a:t> adresime virtuale te vazhdueshme nga 0 deri tek madhësia e nevojshme</a:t>
            </a:r>
          </a:p>
          <a:p>
            <a:pPr lvl="1"/>
            <a:r>
              <a:rPr lang="sq-AL" dirty="0"/>
              <a:t>SO e zbërthen procesin ne PAGE ndërsa PAGE harduerike përkthen adresimet virtuale ne adresime fizike</a:t>
            </a:r>
          </a:p>
          <a:p>
            <a:pPr lvl="1"/>
            <a:r>
              <a:rPr lang="sq-AL" dirty="0"/>
              <a:t>Ne PAGE adresimet virtuale identifikojnë </a:t>
            </a:r>
            <a:r>
              <a:rPr lang="sq-AL" dirty="0" err="1"/>
              <a:t>PAGEn</a:t>
            </a:r>
            <a:r>
              <a:rPr lang="sq-AL" dirty="0"/>
              <a:t> dhe </a:t>
            </a:r>
            <a:r>
              <a:rPr lang="sq-AL" dirty="0" err="1"/>
              <a:t>tepricen</a:t>
            </a:r>
            <a:r>
              <a:rPr lang="sq-AL" dirty="0"/>
              <a:t> e saj</a:t>
            </a:r>
          </a:p>
          <a:p>
            <a:pPr lvl="1"/>
            <a:r>
              <a:rPr lang="sq-AL" dirty="0"/>
              <a:t>Tabela e </a:t>
            </a:r>
            <a:r>
              <a:rPr lang="sq-AL" dirty="0" err="1"/>
              <a:t>PAGEs</a:t>
            </a:r>
            <a:r>
              <a:rPr lang="sq-AL" dirty="0"/>
              <a:t> mban shënimet për kornizat e </a:t>
            </a:r>
            <a:r>
              <a:rPr lang="sq-AL" dirty="0" err="1"/>
              <a:t>PAGEve</a:t>
            </a:r>
            <a:r>
              <a:rPr lang="sq-AL" dirty="0"/>
              <a:t> ne memorie ku janë te vendosura </a:t>
            </a:r>
            <a:r>
              <a:rPr lang="sq-AL" dirty="0" err="1"/>
              <a:t>PAGEt</a:t>
            </a:r>
            <a:endParaRPr lang="sq-A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26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143991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</a:t>
            </a:r>
            <a:r>
              <a:rPr lang="en-US" dirty="0" err="1"/>
              <a:t>Harduerike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Kalimi/Pasqyrimi i adresimeve virtuale ne adresime fizike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27</a:t>
            </a:fld>
            <a:endParaRPr lang="sq-A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26" y="1689935"/>
            <a:ext cx="6545272" cy="44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73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</a:t>
            </a:r>
            <a:r>
              <a:rPr lang="en-US" dirty="0" err="1"/>
              <a:t>Harduerike</a:t>
            </a:r>
            <a:r>
              <a:rPr lang="en-US" dirty="0"/>
              <a:t> (Paging Hardware)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PAGE është formë e </a:t>
            </a:r>
            <a:r>
              <a:rPr lang="sq-AL" dirty="0" err="1"/>
              <a:t>rilokimit</a:t>
            </a:r>
            <a:r>
              <a:rPr lang="sq-AL" dirty="0"/>
              <a:t> dinamik, ku çdo adrese virtuale është e pasqyruar ne adresën fizike me ndih</a:t>
            </a:r>
            <a:r>
              <a:rPr lang="en-US" dirty="0"/>
              <a:t>m</a:t>
            </a:r>
            <a:r>
              <a:rPr lang="sq-AL" dirty="0" err="1"/>
              <a:t>en</a:t>
            </a:r>
            <a:r>
              <a:rPr lang="sq-AL" dirty="0"/>
              <a:t> e </a:t>
            </a:r>
            <a:r>
              <a:rPr lang="sq-AL" dirty="0" err="1"/>
              <a:t>PAGEs</a:t>
            </a:r>
            <a:r>
              <a:rPr lang="sq-AL" dirty="0"/>
              <a:t> harduerike</a:t>
            </a:r>
          </a:p>
          <a:p>
            <a:r>
              <a:rPr lang="sq-AL" dirty="0"/>
              <a:t>Tabela e </a:t>
            </a:r>
            <a:r>
              <a:rPr lang="sq-AL" dirty="0" err="1"/>
              <a:t>PAGEs</a:t>
            </a:r>
            <a:r>
              <a:rPr lang="sq-AL" dirty="0"/>
              <a:t> (Page </a:t>
            </a:r>
            <a:r>
              <a:rPr lang="sq-AL" dirty="0" err="1"/>
              <a:t>Table</a:t>
            </a:r>
            <a:r>
              <a:rPr lang="sq-AL" dirty="0"/>
              <a:t>) munde te shihet si një bashkësi e regjistrave </a:t>
            </a:r>
            <a:r>
              <a:rPr lang="sq-AL" dirty="0" err="1"/>
              <a:t>rilokues</a:t>
            </a:r>
            <a:r>
              <a:rPr lang="sq-AL" dirty="0"/>
              <a:t>, një për secilin kornize (</a:t>
            </a:r>
            <a:r>
              <a:rPr lang="sq-AL" dirty="0" err="1"/>
              <a:t>frame</a:t>
            </a:r>
            <a:r>
              <a:rPr lang="sq-AL" dirty="0"/>
              <a:t>)</a:t>
            </a:r>
          </a:p>
          <a:p>
            <a:r>
              <a:rPr lang="sq-AL" dirty="0"/>
              <a:t>Pasqyrimi është i padukshëm nga ane e procesit, </a:t>
            </a:r>
            <a:r>
              <a:rPr lang="sq-AL" dirty="0" err="1"/>
              <a:t>SO</a:t>
            </a:r>
            <a:r>
              <a:rPr lang="sq-AL" dirty="0"/>
              <a:t> përkujdeset për pasqyrimin ndërsa hardueri e bën përkthimin</a:t>
            </a:r>
          </a:p>
          <a:p>
            <a:r>
              <a:rPr lang="sq-AL" dirty="0"/>
              <a:t>Mbrojtja ofrohet ne te njëjtën mënyrë sikurse tek </a:t>
            </a:r>
            <a:r>
              <a:rPr lang="sq-AL" dirty="0" err="1"/>
              <a:t>rilokimi</a:t>
            </a:r>
            <a:r>
              <a:rPr lang="sq-AL" dirty="0"/>
              <a:t> dinamik.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28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2928790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</a:t>
            </a:r>
            <a:r>
              <a:rPr lang="en-US" dirty="0" err="1"/>
              <a:t>Harduerike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Madhësi e </a:t>
            </a:r>
            <a:r>
              <a:rPr lang="sq-AL" dirty="0" err="1"/>
              <a:t>PAGEs</a:t>
            </a:r>
            <a:r>
              <a:rPr lang="sq-AL" dirty="0"/>
              <a:t> (madhësia e kornizës) është zakonisht fuqia e 2, ne mes te 512 </a:t>
            </a:r>
            <a:r>
              <a:rPr lang="sq-AL" dirty="0" err="1"/>
              <a:t>byte</a:t>
            </a:r>
            <a:r>
              <a:rPr lang="sq-AL" dirty="0"/>
              <a:t> dhe 8192 </a:t>
            </a:r>
            <a:r>
              <a:rPr lang="sq-AL" dirty="0" err="1"/>
              <a:t>byte</a:t>
            </a:r>
            <a:r>
              <a:rPr lang="sq-AL" dirty="0"/>
              <a:t> për PAGE</a:t>
            </a:r>
          </a:p>
          <a:p>
            <a:r>
              <a:rPr lang="sq-AL" dirty="0"/>
              <a:t>Shumëfishat e 2 e lehtësojnë përkthimin e adresave virtuale ne ato fizike. Shembulli ne vazhdim:</a:t>
            </a:r>
          </a:p>
          <a:p>
            <a:pPr lvl="1"/>
            <a:r>
              <a:rPr lang="sq-AL" dirty="0"/>
              <a:t>Hapësira e adresës virtuale me madhësi 2^m </a:t>
            </a:r>
            <a:r>
              <a:rPr lang="sq-AL" dirty="0" err="1"/>
              <a:t>byte</a:t>
            </a:r>
            <a:r>
              <a:rPr lang="sq-AL" dirty="0"/>
              <a:t> dhe madhësia e </a:t>
            </a:r>
            <a:r>
              <a:rPr lang="sq-AL" dirty="0" err="1"/>
              <a:t>PAGEs</a:t>
            </a:r>
            <a:r>
              <a:rPr lang="sq-AL" dirty="0"/>
              <a:t> 2^n, pastaj</a:t>
            </a:r>
            <a:r>
              <a:rPr lang="en-US" dirty="0"/>
              <a:t> m/n Page Number mod = </a:t>
            </a:r>
            <a:r>
              <a:rPr lang="en-US" dirty="0" err="1"/>
              <a:t>Mbetja</a:t>
            </a:r>
            <a:endParaRPr lang="sq-AL" dirty="0"/>
          </a:p>
          <a:p>
            <a:pPr lvl="1"/>
            <a:r>
              <a:rPr lang="sq-AL" dirty="0"/>
              <a:t>Bitët e fundit/larte te adresës virtuale m</a:t>
            </a:r>
            <a:r>
              <a:rPr lang="en-US" dirty="0"/>
              <a:t>-</a:t>
            </a:r>
            <a:r>
              <a:rPr lang="sq-AL" dirty="0"/>
              <a:t>n </a:t>
            </a:r>
            <a:r>
              <a:rPr lang="en-US" dirty="0" err="1"/>
              <a:t>percaktojne</a:t>
            </a:r>
            <a:r>
              <a:rPr lang="sq-AL" dirty="0"/>
              <a:t> </a:t>
            </a:r>
            <a:r>
              <a:rPr lang="sq-AL" dirty="0" err="1"/>
              <a:t>PAGEn</a:t>
            </a:r>
            <a:r>
              <a:rPr lang="en-US" dirty="0"/>
              <a:t>/page</a:t>
            </a:r>
            <a:endParaRPr lang="sq-AL" dirty="0"/>
          </a:p>
          <a:p>
            <a:pPr lvl="1"/>
            <a:r>
              <a:rPr lang="sq-AL" dirty="0"/>
              <a:t>Bitët e pare/ulet zgjedhin mbetjen e </a:t>
            </a:r>
            <a:r>
              <a:rPr lang="sq-AL" dirty="0" err="1"/>
              <a:t>PAGEs</a:t>
            </a:r>
            <a:endParaRPr lang="sq-AL" dirty="0"/>
          </a:p>
          <a:p>
            <a:pPr marL="457200" lvl="1" indent="0">
              <a:buNone/>
            </a:pPr>
            <a:endParaRPr lang="sq-A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29</a:t>
            </a:fld>
            <a:endParaRPr lang="sq-A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642" y="4269253"/>
            <a:ext cx="3180716" cy="64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16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1339E344-ED63-45C5-8763-D25780950F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1948" y="220275"/>
            <a:ext cx="8506952" cy="576262"/>
          </a:xfrm>
        </p:spPr>
        <p:txBody>
          <a:bodyPr/>
          <a:lstStyle/>
          <a:p>
            <a:pPr eaLnBrk="1" hangingPunct="1"/>
            <a:r>
              <a:rPr lang="en-US" dirty="0"/>
              <a:t>Topic 5 - Recap</a:t>
            </a:r>
            <a:endParaRPr lang="en-US" altLang="en-US" dirty="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A1B2096-0D34-49D1-9935-542AB89100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755" y="1165225"/>
            <a:ext cx="7707311" cy="327025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dirty="0"/>
              <a:t>Background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/>
              <a:t>The Critical-Section Problem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/>
              <a:t>Hardware Support for Synchronization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/>
              <a:t>Mutex Locks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/>
              <a:t>Semaphores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dirty="0"/>
              <a:t>Monitors</a:t>
            </a:r>
          </a:p>
          <a:p>
            <a:pPr marL="0" indent="0">
              <a:lnSpc>
                <a:spcPct val="80000"/>
              </a:lnSpc>
              <a:buFont typeface="Monotype Sorts" pitchFamily="-84" charset="2"/>
              <a:buNone/>
              <a:defRPr/>
            </a:pPr>
            <a:endParaRPr lang="en-US" altLang="en-U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F7DA2D3-660E-4D2D-B775-C3B09E609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116513"/>
            <a:ext cx="40782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6" tIns="45714" rIns="91426" bIns="45714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  <a:p>
            <a:endParaRPr kumimoji="1" lang="en-US" altLang="en-US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Përkthimi i Adresimeve: Shembull</a:t>
            </a:r>
            <a:r>
              <a:rPr lang="en-US" dirty="0"/>
              <a:t> 1</a:t>
            </a:r>
            <a:endParaRPr lang="sq-A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 dirty="0"/>
              <a:t>Sisteme Operative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30</a:t>
            </a:fld>
            <a:endParaRPr lang="sq-A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854075"/>
            <a:ext cx="7781925" cy="5280395"/>
          </a:xfrm>
        </p:spPr>
        <p:txBody>
          <a:bodyPr spcCol="914400">
            <a:normAutofit lnSpcReduction="10000"/>
          </a:bodyPr>
          <a:lstStyle/>
          <a:p>
            <a:r>
              <a:rPr lang="sq-AL" sz="1600" dirty="0"/>
              <a:t>Madhësi e tabelës se </a:t>
            </a:r>
            <a:r>
              <a:rPr lang="sq-AL" sz="1600" dirty="0" err="1"/>
              <a:t>PAGEs</a:t>
            </a:r>
            <a:r>
              <a:rPr lang="sq-AL" sz="1600" dirty="0"/>
              <a:t>?</a:t>
            </a:r>
          </a:p>
          <a:p>
            <a:pPr lvl="1"/>
            <a:r>
              <a:rPr lang="sq-AL" sz="1600" dirty="0"/>
              <a:t>16 </a:t>
            </a:r>
            <a:r>
              <a:rPr lang="en-US" sz="1600" dirty="0" err="1"/>
              <a:t>linja</a:t>
            </a:r>
            <a:r>
              <a:rPr lang="sq-AL" sz="1600" dirty="0"/>
              <a:t> (256 </a:t>
            </a:r>
            <a:r>
              <a:rPr lang="sq-AL" sz="1600" dirty="0" err="1"/>
              <a:t>byte</a:t>
            </a:r>
            <a:r>
              <a:rPr lang="sq-AL" sz="1600" dirty="0"/>
              <a:t> te memories / 16 </a:t>
            </a:r>
            <a:r>
              <a:rPr lang="sq-AL" sz="1600" dirty="0" err="1"/>
              <a:t>byte</a:t>
            </a:r>
            <a:r>
              <a:rPr lang="sq-AL" sz="1600" dirty="0"/>
              <a:t> te </a:t>
            </a:r>
            <a:r>
              <a:rPr lang="sq-AL" sz="1600" dirty="0" err="1"/>
              <a:t>PAGEs</a:t>
            </a:r>
            <a:r>
              <a:rPr lang="sq-AL" sz="1600" dirty="0"/>
              <a:t>)</a:t>
            </a:r>
          </a:p>
          <a:p>
            <a:r>
              <a:rPr lang="sq-AL" sz="1600" dirty="0"/>
              <a:t>Numri i bitëve për adresim, supozojmë adresimin për secilin </a:t>
            </a:r>
            <a:r>
              <a:rPr lang="sq-AL" sz="1600" dirty="0" err="1"/>
              <a:t>byte</a:t>
            </a:r>
            <a:r>
              <a:rPr lang="sq-AL" sz="1600" dirty="0"/>
              <a:t>.</a:t>
            </a:r>
          </a:p>
          <a:p>
            <a:pPr lvl="1"/>
            <a:r>
              <a:rPr lang="sq-AL" sz="1600" dirty="0"/>
              <a:t>8 bit (256 </a:t>
            </a:r>
            <a:r>
              <a:rPr lang="sq-AL" sz="1600" dirty="0" err="1"/>
              <a:t>byte</a:t>
            </a:r>
            <a:r>
              <a:rPr lang="sq-AL" sz="1600" dirty="0"/>
              <a:t>)</a:t>
            </a:r>
          </a:p>
          <a:p>
            <a:r>
              <a:rPr lang="sq-AL" sz="1600" dirty="0"/>
              <a:t>Vlera e p dhe d?</a:t>
            </a:r>
          </a:p>
          <a:p>
            <a:pPr lvl="1"/>
            <a:r>
              <a:rPr lang="sq-AL" sz="1600" dirty="0"/>
              <a:t>4 bit p</a:t>
            </a:r>
            <a:r>
              <a:rPr lang="en-US" sz="1600" dirty="0" err="1"/>
              <a:t>ër</a:t>
            </a:r>
            <a:r>
              <a:rPr lang="sq-AL" sz="1600" dirty="0"/>
              <a:t> PAGE, 4 bit për mbetje(</a:t>
            </a:r>
            <a:r>
              <a:rPr lang="sq-AL" sz="1600" dirty="0" err="1"/>
              <a:t>offset</a:t>
            </a:r>
            <a:r>
              <a:rPr lang="sq-AL" sz="1600" dirty="0"/>
              <a:t>)</a:t>
            </a:r>
          </a:p>
          <a:p>
            <a:pPr lvl="1"/>
            <a:endParaRPr lang="sq-AL" sz="1600" dirty="0"/>
          </a:p>
          <a:p>
            <a:pPr lvl="1"/>
            <a:endParaRPr lang="sq-AL" sz="1600" dirty="0"/>
          </a:p>
          <a:p>
            <a:pPr lvl="1"/>
            <a:endParaRPr lang="sq-AL" sz="1600" dirty="0"/>
          </a:p>
          <a:p>
            <a:pPr lvl="1"/>
            <a:endParaRPr lang="sq-AL" sz="1600" dirty="0"/>
          </a:p>
          <a:p>
            <a:pPr lvl="1"/>
            <a:endParaRPr lang="sq-AL" sz="1600" dirty="0"/>
          </a:p>
          <a:p>
            <a:pPr lvl="1"/>
            <a:endParaRPr lang="sq-AL" sz="1600" dirty="0"/>
          </a:p>
          <a:p>
            <a:pPr marL="457200" lvl="1" indent="0">
              <a:buNone/>
            </a:pPr>
            <a:endParaRPr lang="sq-AL" sz="1600" dirty="0"/>
          </a:p>
          <a:p>
            <a:r>
              <a:rPr lang="sq-AL" sz="1600" dirty="0"/>
              <a:t>Adrese virtuale e dhënë është 24, përktheni atë ne fizike?</a:t>
            </a:r>
            <a:endParaRPr lang="en-US" sz="1600" dirty="0"/>
          </a:p>
          <a:p>
            <a:pPr lvl="1"/>
            <a:r>
              <a:rPr lang="en-US" dirty="0"/>
              <a:t>PAGE p=1 (24/16=1), </a:t>
            </a:r>
            <a:r>
              <a:rPr lang="en-US" dirty="0" err="1"/>
              <a:t>mbetja</a:t>
            </a:r>
            <a:r>
              <a:rPr lang="en-US" dirty="0"/>
              <a:t>(offset) d=(24-16=8)</a:t>
            </a:r>
          </a:p>
          <a:p>
            <a:pPr lvl="1"/>
            <a:r>
              <a:rPr lang="en-US" dirty="0"/>
              <a:t>Frame f=6 (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e PAGEs),  offset d=8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376" y="2703871"/>
            <a:ext cx="2170549" cy="21274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138" y="2134293"/>
            <a:ext cx="2286367" cy="411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9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Përkthimi i Adresimeve: Shembull</a:t>
            </a:r>
            <a:r>
              <a:rPr lang="en-US" dirty="0"/>
              <a:t> 2</a:t>
            </a:r>
            <a:endParaRPr lang="sq-A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r>
              <a:rPr lang="sq-AL" dirty="0"/>
              <a:t>adresime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 dirty="0"/>
              <a:t>Sisteme Operative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31</a:t>
            </a:fld>
            <a:endParaRPr lang="sq-AL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854076"/>
            <a:ext cx="8106697" cy="371609"/>
          </a:xfrm>
        </p:spPr>
        <p:txBody>
          <a:bodyPr/>
          <a:lstStyle/>
          <a:p>
            <a:r>
              <a:rPr lang="sq-AL" dirty="0"/>
              <a:t>Madhësi e tabelës se </a:t>
            </a:r>
            <a:r>
              <a:rPr lang="sq-AL" dirty="0" err="1"/>
              <a:t>PAGEs</a:t>
            </a:r>
            <a:r>
              <a:rPr lang="sq-AL" dirty="0"/>
              <a:t> (arkitekture 32 bit) 4 </a:t>
            </a:r>
            <a:r>
              <a:rPr lang="sq-AL" dirty="0" err="1"/>
              <a:t>byte</a:t>
            </a:r>
            <a:r>
              <a:rPr lang="sq-AL" dirty="0"/>
              <a:t> ne vend te 1 </a:t>
            </a:r>
            <a:r>
              <a:rPr lang="sq-AL" dirty="0" err="1"/>
              <a:t>byte</a:t>
            </a:r>
            <a:endParaRPr lang="sq-AL" dirty="0"/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209" y="2823151"/>
            <a:ext cx="2170549" cy="23129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9417" y="2140085"/>
            <a:ext cx="2286367" cy="3994385"/>
          </a:xfrm>
          <a:prstGeom prst="rect">
            <a:avLst/>
          </a:prstGeom>
        </p:spPr>
      </p:pic>
      <p:sp>
        <p:nvSpPr>
          <p:cNvPr id="11" name="Content Placeholder 6"/>
          <p:cNvSpPr txBox="1">
            <a:spLocks/>
          </p:cNvSpPr>
          <p:nvPr/>
        </p:nvSpPr>
        <p:spPr bwMode="auto">
          <a:xfrm>
            <a:off x="457199" y="1221768"/>
            <a:ext cx="7781925" cy="371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90000"/>
              <a:buFont typeface="Wingdings" panose="05000000000000000000" pitchFamily="2" charset="2"/>
              <a:buChar char="Ø"/>
              <a:defRPr kumimoji="1" sz="1600">
                <a:solidFill>
                  <a:srgbClr val="244082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80000"/>
              <a:buFont typeface="Wingdings" panose="05000000000000000000" pitchFamily="2" charset="2"/>
              <a:buChar char="q"/>
              <a:defRPr kumimoji="1" sz="1400">
                <a:solidFill>
                  <a:srgbClr val="244082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§"/>
              <a:defRPr kumimoji="1" sz="1200">
                <a:solidFill>
                  <a:srgbClr val="244082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§"/>
              <a:defRPr kumimoji="1" sz="1100">
                <a:solidFill>
                  <a:srgbClr val="244082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§"/>
              <a:defRPr kumimoji="1" sz="1050">
                <a:solidFill>
                  <a:srgbClr val="244082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0"/>
            <a:r>
              <a:rPr lang="sq-AL" dirty="0"/>
              <a:t>Numri i bitëve për adresim, supozojmë adresimin për secilin </a:t>
            </a:r>
            <a:r>
              <a:rPr lang="sq-AL" dirty="0" err="1"/>
              <a:t>byte</a:t>
            </a:r>
            <a:r>
              <a:rPr lang="sq-AL" dirty="0"/>
              <a:t>.</a:t>
            </a:r>
          </a:p>
        </p:txBody>
      </p:sp>
      <p:sp>
        <p:nvSpPr>
          <p:cNvPr id="13" name="Content Placeholder 6"/>
          <p:cNvSpPr txBox="1">
            <a:spLocks/>
          </p:cNvSpPr>
          <p:nvPr/>
        </p:nvSpPr>
        <p:spPr bwMode="auto">
          <a:xfrm>
            <a:off x="457199" y="1629452"/>
            <a:ext cx="7781925" cy="371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90000"/>
              <a:buFont typeface="Wingdings" panose="05000000000000000000" pitchFamily="2" charset="2"/>
              <a:buChar char="Ø"/>
              <a:defRPr kumimoji="1" sz="1600">
                <a:solidFill>
                  <a:srgbClr val="244082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80000"/>
              <a:buFont typeface="Wingdings" panose="05000000000000000000" pitchFamily="2" charset="2"/>
              <a:buChar char="q"/>
              <a:defRPr kumimoji="1" sz="1400">
                <a:solidFill>
                  <a:srgbClr val="244082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§"/>
              <a:defRPr kumimoji="1" sz="1200">
                <a:solidFill>
                  <a:srgbClr val="244082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§"/>
              <a:defRPr kumimoji="1" sz="1100">
                <a:solidFill>
                  <a:srgbClr val="244082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§"/>
              <a:defRPr kumimoji="1" sz="1050">
                <a:solidFill>
                  <a:srgbClr val="244082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1"/>
            <a:r>
              <a:rPr lang="sq-AL" dirty="0"/>
              <a:t>6 bit (64 adresime me nga 4 </a:t>
            </a:r>
            <a:r>
              <a:rPr lang="sq-AL" dirty="0" err="1"/>
              <a:t>byte</a:t>
            </a:r>
            <a:r>
              <a:rPr lang="sq-AL" dirty="0"/>
              <a:t> ne memorie me madhësi 256 </a:t>
            </a:r>
            <a:r>
              <a:rPr lang="sq-AL" dirty="0" err="1"/>
              <a:t>byte</a:t>
            </a:r>
            <a:r>
              <a:rPr lang="sq-AL" dirty="0"/>
              <a:t>)</a:t>
            </a:r>
          </a:p>
        </p:txBody>
      </p:sp>
      <p:sp>
        <p:nvSpPr>
          <p:cNvPr id="14" name="Content Placeholder 6"/>
          <p:cNvSpPr txBox="1">
            <a:spLocks/>
          </p:cNvSpPr>
          <p:nvPr/>
        </p:nvSpPr>
        <p:spPr bwMode="auto">
          <a:xfrm>
            <a:off x="457198" y="2001061"/>
            <a:ext cx="7781925" cy="371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90000"/>
              <a:buFont typeface="Wingdings" panose="05000000000000000000" pitchFamily="2" charset="2"/>
              <a:buChar char="Ø"/>
              <a:defRPr kumimoji="1" sz="1600">
                <a:solidFill>
                  <a:srgbClr val="244082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80000"/>
              <a:buFont typeface="Wingdings" panose="05000000000000000000" pitchFamily="2" charset="2"/>
              <a:buChar char="q"/>
              <a:defRPr kumimoji="1" sz="1400">
                <a:solidFill>
                  <a:srgbClr val="244082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§"/>
              <a:defRPr kumimoji="1" sz="1200">
                <a:solidFill>
                  <a:srgbClr val="244082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§"/>
              <a:defRPr kumimoji="1" sz="1100">
                <a:solidFill>
                  <a:srgbClr val="244082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§"/>
              <a:defRPr kumimoji="1" sz="1050">
                <a:solidFill>
                  <a:srgbClr val="244082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0"/>
            <a:r>
              <a:rPr lang="sq-AL" dirty="0"/>
              <a:t>Vlera e p dhe d?</a:t>
            </a:r>
          </a:p>
        </p:txBody>
      </p:sp>
      <p:sp>
        <p:nvSpPr>
          <p:cNvPr id="15" name="Content Placeholder 6"/>
          <p:cNvSpPr txBox="1">
            <a:spLocks/>
          </p:cNvSpPr>
          <p:nvPr/>
        </p:nvSpPr>
        <p:spPr bwMode="auto">
          <a:xfrm>
            <a:off x="457197" y="2507777"/>
            <a:ext cx="1859875" cy="640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90000"/>
              <a:buFont typeface="Wingdings" panose="05000000000000000000" pitchFamily="2" charset="2"/>
              <a:buChar char="Ø"/>
              <a:defRPr kumimoji="1" sz="1600">
                <a:solidFill>
                  <a:srgbClr val="244082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80000"/>
              <a:buFont typeface="Wingdings" panose="05000000000000000000" pitchFamily="2" charset="2"/>
              <a:buChar char="q"/>
              <a:defRPr kumimoji="1" sz="1400">
                <a:solidFill>
                  <a:srgbClr val="244082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§"/>
              <a:defRPr kumimoji="1" sz="1200">
                <a:solidFill>
                  <a:srgbClr val="244082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§"/>
              <a:defRPr kumimoji="1" sz="1100">
                <a:solidFill>
                  <a:srgbClr val="244082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§"/>
              <a:defRPr kumimoji="1" sz="1050">
                <a:solidFill>
                  <a:srgbClr val="244082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1"/>
            <a:r>
              <a:rPr lang="sq-AL" dirty="0"/>
              <a:t>p = 4 bit</a:t>
            </a:r>
          </a:p>
          <a:p>
            <a:pPr lvl="1"/>
            <a:r>
              <a:rPr lang="sq-AL" dirty="0"/>
              <a:t>d = 2 bit</a:t>
            </a:r>
          </a:p>
        </p:txBody>
      </p:sp>
      <p:sp>
        <p:nvSpPr>
          <p:cNvPr id="16" name="Content Placeholder 6"/>
          <p:cNvSpPr txBox="1">
            <a:spLocks/>
          </p:cNvSpPr>
          <p:nvPr/>
        </p:nvSpPr>
        <p:spPr bwMode="auto">
          <a:xfrm>
            <a:off x="307282" y="5172186"/>
            <a:ext cx="7781925" cy="371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90000"/>
              <a:buFont typeface="Wingdings" panose="05000000000000000000" pitchFamily="2" charset="2"/>
              <a:buChar char="Ø"/>
              <a:defRPr kumimoji="1" sz="1600">
                <a:solidFill>
                  <a:srgbClr val="244082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80000"/>
              <a:buFont typeface="Wingdings" panose="05000000000000000000" pitchFamily="2" charset="2"/>
              <a:buChar char="q"/>
              <a:defRPr kumimoji="1" sz="1400">
                <a:solidFill>
                  <a:srgbClr val="244082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§"/>
              <a:defRPr kumimoji="1" sz="1200">
                <a:solidFill>
                  <a:srgbClr val="244082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§"/>
              <a:defRPr kumimoji="1" sz="1100">
                <a:solidFill>
                  <a:srgbClr val="244082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§"/>
              <a:defRPr kumimoji="1" sz="1050">
                <a:solidFill>
                  <a:srgbClr val="244082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sq-AL" dirty="0"/>
              <a:t>Adrese virtuale e dhënë është </a:t>
            </a:r>
            <a:r>
              <a:rPr lang="en-US" dirty="0"/>
              <a:t>13</a:t>
            </a:r>
            <a:r>
              <a:rPr lang="sq-AL" dirty="0"/>
              <a:t>, përktheni atë ne fizike?</a:t>
            </a:r>
          </a:p>
        </p:txBody>
      </p:sp>
      <p:sp>
        <p:nvSpPr>
          <p:cNvPr id="17" name="Content Placeholder 6"/>
          <p:cNvSpPr txBox="1">
            <a:spLocks/>
          </p:cNvSpPr>
          <p:nvPr/>
        </p:nvSpPr>
        <p:spPr bwMode="auto">
          <a:xfrm>
            <a:off x="307282" y="5497014"/>
            <a:ext cx="7781925" cy="673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90000"/>
              <a:buFont typeface="Wingdings" panose="05000000000000000000" pitchFamily="2" charset="2"/>
              <a:buChar char="Ø"/>
              <a:defRPr kumimoji="1" sz="1600">
                <a:solidFill>
                  <a:srgbClr val="244082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80000"/>
              <a:buFont typeface="Wingdings" panose="05000000000000000000" pitchFamily="2" charset="2"/>
              <a:buChar char="q"/>
              <a:defRPr kumimoji="1" sz="1400">
                <a:solidFill>
                  <a:srgbClr val="244082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§"/>
              <a:defRPr kumimoji="1" sz="1200">
                <a:solidFill>
                  <a:srgbClr val="244082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§"/>
              <a:defRPr kumimoji="1" sz="1100">
                <a:solidFill>
                  <a:srgbClr val="244082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75000"/>
              <a:buFont typeface="Wingdings" panose="05000000000000000000" pitchFamily="2" charset="2"/>
              <a:buChar char="§"/>
              <a:defRPr kumimoji="1" sz="1050">
                <a:solidFill>
                  <a:srgbClr val="244082"/>
                </a:solidFill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lvl="1"/>
            <a:r>
              <a:rPr lang="en-US" dirty="0"/>
              <a:t>p=3 (13 words / 4-word pages), d=1 (13 % 4)</a:t>
            </a:r>
          </a:p>
          <a:p>
            <a:pPr lvl="1"/>
            <a:r>
              <a:rPr lang="en-US" dirty="0"/>
              <a:t>Frame=9, d=1</a:t>
            </a:r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228673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Si te behet PAGE </a:t>
            </a:r>
            <a:r>
              <a:rPr lang="sq-AL" dirty="0" err="1"/>
              <a:t>efiqiente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Si te ruajmë tabelën e </a:t>
            </a:r>
            <a:r>
              <a:rPr lang="sq-AL" dirty="0" err="1"/>
              <a:t>PAGEs</a:t>
            </a:r>
            <a:r>
              <a:rPr lang="sq-AL" dirty="0"/>
              <a:t> (page </a:t>
            </a:r>
            <a:r>
              <a:rPr lang="sq-AL" dirty="0" err="1"/>
              <a:t>table</a:t>
            </a:r>
            <a:r>
              <a:rPr lang="sq-AL" dirty="0"/>
              <a:t>)</a:t>
            </a:r>
          </a:p>
          <a:p>
            <a:pPr lvl="1"/>
            <a:r>
              <a:rPr lang="sq-AL" b="1" dirty="0"/>
              <a:t>Regjistra:</a:t>
            </a:r>
            <a:r>
              <a:rPr lang="sq-AL" dirty="0"/>
              <a:t> Përparësitë? Mangësitë?</a:t>
            </a:r>
          </a:p>
          <a:p>
            <a:pPr lvl="1"/>
            <a:r>
              <a:rPr lang="sq-AL" b="1" dirty="0"/>
              <a:t>Memorie:</a:t>
            </a:r>
            <a:r>
              <a:rPr lang="sq-AL" dirty="0"/>
              <a:t> Përparësitë? Mangësitë?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sq-AL" dirty="0"/>
          </a:p>
          <a:p>
            <a:r>
              <a:rPr lang="sq-AL" b="1" dirty="0"/>
              <a:t>TLB (</a:t>
            </a:r>
            <a:r>
              <a:rPr lang="sq-AL" b="1" dirty="0" err="1"/>
              <a:t>Translation</a:t>
            </a:r>
            <a:r>
              <a:rPr lang="sq-AL" b="1" dirty="0"/>
              <a:t> </a:t>
            </a:r>
            <a:r>
              <a:rPr lang="sq-AL" b="1" dirty="0" err="1"/>
              <a:t>Look-aside</a:t>
            </a:r>
            <a:r>
              <a:rPr lang="sq-AL" b="1" dirty="0"/>
              <a:t> </a:t>
            </a:r>
            <a:r>
              <a:rPr lang="sq-AL" b="1" dirty="0" err="1"/>
              <a:t>buffer</a:t>
            </a:r>
            <a:r>
              <a:rPr lang="sq-AL" b="1" dirty="0"/>
              <a:t>)</a:t>
            </a:r>
            <a:r>
              <a:rPr lang="sq-AL" dirty="0"/>
              <a:t>: Memorie e shpejt e </a:t>
            </a:r>
            <a:r>
              <a:rPr lang="sq-AL" dirty="0" err="1"/>
              <a:t>asocuar</a:t>
            </a:r>
            <a:r>
              <a:rPr lang="sq-AL" dirty="0"/>
              <a:t> e cila ruan numrat e </a:t>
            </a:r>
            <a:r>
              <a:rPr lang="sq-AL" dirty="0" err="1"/>
              <a:t>PAGEs</a:t>
            </a:r>
            <a:r>
              <a:rPr lang="sq-AL" dirty="0"/>
              <a:t> (</a:t>
            </a:r>
            <a:r>
              <a:rPr lang="sq-AL" dirty="0" err="1"/>
              <a:t>key</a:t>
            </a:r>
            <a:r>
              <a:rPr lang="sq-AL" dirty="0"/>
              <a:t>) si dhe kornizën (</a:t>
            </a:r>
            <a:r>
              <a:rPr lang="sq-AL" dirty="0" err="1"/>
              <a:t>vleren</a:t>
            </a:r>
            <a:r>
              <a:rPr lang="sq-AL" dirty="0"/>
              <a:t>) ku ato janë te ruajtura.</a:t>
            </a:r>
            <a:endParaRPr lang="en-US" dirty="0"/>
          </a:p>
          <a:p>
            <a:r>
              <a:rPr lang="en-US" dirty="0"/>
              <a:t>L1 Cache</a:t>
            </a:r>
            <a:endParaRPr lang="sq-AL" dirty="0"/>
          </a:p>
          <a:p>
            <a:r>
              <a:rPr lang="sq-AL" dirty="0"/>
              <a:t>Madhësi tipike e </a:t>
            </a:r>
            <a:r>
              <a:rPr lang="sq-AL" dirty="0" err="1"/>
              <a:t>TLB</a:t>
            </a:r>
            <a:r>
              <a:rPr lang="sq-AL" dirty="0"/>
              <a:t> është nga 8 deri ne 2042</a:t>
            </a:r>
            <a:r>
              <a:rPr lang="en-US" dirty="0"/>
              <a:t> </a:t>
            </a:r>
          </a:p>
          <a:p>
            <a:r>
              <a:rPr lang="sq-AL" dirty="0"/>
              <a:t>Madhësi e mjaftueshme ne krahasim me regjistrat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32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1768844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 err="1"/>
              <a:t>TLB</a:t>
            </a:r>
            <a:r>
              <a:rPr lang="sq-AL" dirty="0"/>
              <a:t> (</a:t>
            </a:r>
            <a:r>
              <a:rPr lang="sq-AL" dirty="0" err="1"/>
              <a:t>Translation</a:t>
            </a:r>
            <a:r>
              <a:rPr lang="sq-AL" dirty="0"/>
              <a:t> </a:t>
            </a:r>
            <a:r>
              <a:rPr lang="sq-AL" dirty="0" err="1"/>
              <a:t>Look-aside</a:t>
            </a:r>
            <a:r>
              <a:rPr lang="sq-AL" dirty="0"/>
              <a:t> </a:t>
            </a:r>
            <a:r>
              <a:rPr lang="sq-AL" dirty="0" err="1"/>
              <a:t>buffer</a:t>
            </a:r>
            <a:r>
              <a:rPr lang="sq-AL" dirty="0"/>
              <a:t>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846" y="1178124"/>
            <a:ext cx="5004881" cy="37037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33</a:t>
            </a:fld>
            <a:endParaRPr lang="sq-AL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205911"/>
            <a:ext cx="7957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 err="1">
                <a:solidFill>
                  <a:srgbClr val="244082"/>
                </a:solidFill>
                <a:latin typeface="+mj-lt"/>
              </a:rPr>
              <a:t>Rregulla</a:t>
            </a:r>
            <a:r>
              <a:rPr lang="en-US" dirty="0">
                <a:solidFill>
                  <a:srgbClr val="244082"/>
                </a:solidFill>
                <a:latin typeface="+mj-lt"/>
              </a:rPr>
              <a:t> 90/10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sq-AL" dirty="0">
                <a:solidFill>
                  <a:srgbClr val="244082"/>
                </a:solidFill>
                <a:latin typeface="+mj-lt"/>
              </a:rPr>
              <a:t>v – është biti </a:t>
            </a:r>
            <a:r>
              <a:rPr lang="sq-AL" dirty="0" err="1">
                <a:solidFill>
                  <a:srgbClr val="244082"/>
                </a:solidFill>
                <a:latin typeface="+mj-lt"/>
              </a:rPr>
              <a:t>validues</a:t>
            </a:r>
            <a:r>
              <a:rPr lang="sq-AL" dirty="0">
                <a:solidFill>
                  <a:srgbClr val="244082"/>
                </a:solidFill>
                <a:latin typeface="+mj-lt"/>
              </a:rPr>
              <a:t> i cili tregon nëse te dhënat janë te përditësuara</a:t>
            </a:r>
          </a:p>
        </p:txBody>
      </p:sp>
    </p:spTree>
    <p:extLst>
      <p:ext uri="{BB962C8B-B14F-4D97-AF65-F5344CB8AC3E}">
        <p14:creationId xmlns:p14="http://schemas.microsoft.com/office/powerpoint/2010/main" val="1445620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Kosto e përdorimit te </a:t>
            </a:r>
            <a:r>
              <a:rPr lang="sq-AL" dirty="0" err="1"/>
              <a:t>TLB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Sa është EMA(</a:t>
            </a:r>
            <a:r>
              <a:rPr lang="sq-AL" dirty="0" err="1"/>
              <a:t>Effective</a:t>
            </a:r>
            <a:r>
              <a:rPr lang="sq-AL" dirty="0"/>
              <a:t> </a:t>
            </a:r>
            <a:r>
              <a:rPr lang="sq-AL" dirty="0" err="1"/>
              <a:t>Memory</a:t>
            </a:r>
            <a:r>
              <a:rPr lang="sq-AL" dirty="0"/>
              <a:t> Access)/Qasja efektive ne memorie nëse tabela e </a:t>
            </a:r>
            <a:r>
              <a:rPr lang="sq-AL" dirty="0" err="1"/>
              <a:t>PAGEs</a:t>
            </a:r>
            <a:r>
              <a:rPr lang="sq-AL" dirty="0"/>
              <a:t> ruhet ne memorie?</a:t>
            </a:r>
          </a:p>
          <a:p>
            <a:pPr lvl="1"/>
            <a:r>
              <a:rPr lang="sq-AL" dirty="0" err="1"/>
              <a:t>ema</a:t>
            </a:r>
            <a:r>
              <a:rPr lang="sq-AL" dirty="0"/>
              <a:t> = 2 * ma</a:t>
            </a:r>
          </a:p>
          <a:p>
            <a:r>
              <a:rPr lang="sq-AL" dirty="0"/>
              <a:t>Sa është EMA(</a:t>
            </a:r>
            <a:r>
              <a:rPr lang="sq-AL" dirty="0" err="1"/>
              <a:t>Effective</a:t>
            </a:r>
            <a:r>
              <a:rPr lang="sq-AL" dirty="0"/>
              <a:t> </a:t>
            </a:r>
            <a:r>
              <a:rPr lang="sq-AL" dirty="0" err="1"/>
              <a:t>Memory</a:t>
            </a:r>
            <a:r>
              <a:rPr lang="sq-AL" dirty="0"/>
              <a:t> Access)/Qasja efektive ne memorie nëse tabela e </a:t>
            </a:r>
            <a:r>
              <a:rPr lang="sq-AL" dirty="0" err="1"/>
              <a:t>PAGEs</a:t>
            </a:r>
            <a:r>
              <a:rPr lang="sq-AL" dirty="0"/>
              <a:t> ruhet ne TLB?</a:t>
            </a:r>
          </a:p>
          <a:p>
            <a:pPr lvl="1"/>
            <a:r>
              <a:rPr lang="sq-AL" dirty="0" err="1"/>
              <a:t>TLB</a:t>
            </a:r>
            <a:r>
              <a:rPr lang="sq-AL" dirty="0"/>
              <a:t> qasja e suksesshme p</a:t>
            </a:r>
          </a:p>
          <a:p>
            <a:pPr lvl="1"/>
            <a:r>
              <a:rPr lang="sq-AL" dirty="0" err="1"/>
              <a:t>ema</a:t>
            </a:r>
            <a:r>
              <a:rPr lang="sq-AL" dirty="0"/>
              <a:t> = (ma + </a:t>
            </a:r>
            <a:r>
              <a:rPr lang="sq-AL" dirty="0" err="1"/>
              <a:t>TLB</a:t>
            </a:r>
            <a:r>
              <a:rPr lang="sq-AL" dirty="0"/>
              <a:t>) * p + (2 * ma + </a:t>
            </a:r>
            <a:r>
              <a:rPr lang="sq-AL" dirty="0" err="1"/>
              <a:t>TLB</a:t>
            </a:r>
            <a:r>
              <a:rPr lang="sq-AL" dirty="0"/>
              <a:t>) * (1 – p)</a:t>
            </a:r>
          </a:p>
          <a:p>
            <a:pPr lvl="1"/>
            <a:endParaRPr lang="sq-AL" dirty="0"/>
          </a:p>
          <a:p>
            <a:pPr lvl="1"/>
            <a:endParaRPr lang="sq-AL" dirty="0"/>
          </a:p>
          <a:p>
            <a:r>
              <a:rPr lang="sq-AL" dirty="0"/>
              <a:t>Madhësia e </a:t>
            </a:r>
            <a:r>
              <a:rPr lang="sq-AL" dirty="0" err="1"/>
              <a:t>TLB</a:t>
            </a:r>
            <a:r>
              <a:rPr lang="sq-AL" dirty="0"/>
              <a:t> përmirëson qasjen e suksesshme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34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1805144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Inicimi i memories kur procesi starton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q-AL" dirty="0"/>
              <a:t>1. Procesi i cili ka kërkesën e </a:t>
            </a:r>
            <a:r>
              <a:rPr lang="sq-AL" i="1" dirty="0"/>
              <a:t>n</a:t>
            </a:r>
            <a:r>
              <a:rPr lang="sq-AL" dirty="0"/>
              <a:t> </a:t>
            </a:r>
            <a:r>
              <a:rPr lang="en-US" dirty="0"/>
              <a:t>PAGE</a:t>
            </a:r>
            <a:r>
              <a:rPr lang="sq-AL" dirty="0"/>
              <a:t> arrin.</a:t>
            </a:r>
          </a:p>
          <a:p>
            <a:pPr marL="0" indent="0">
              <a:buNone/>
            </a:pPr>
            <a:r>
              <a:rPr lang="sq-AL" dirty="0"/>
              <a:t>2. Nëse kornizat për </a:t>
            </a:r>
            <a:r>
              <a:rPr lang="sq-AL" i="1" dirty="0"/>
              <a:t>n </a:t>
            </a:r>
            <a:r>
              <a:rPr lang="en-US" dirty="0"/>
              <a:t>PAGE</a:t>
            </a:r>
            <a:r>
              <a:rPr lang="sq-AL" dirty="0"/>
              <a:t> janë te lira, atëherë këto </a:t>
            </a:r>
            <a:r>
              <a:rPr lang="en-US" dirty="0"/>
              <a:t>FRAME</a:t>
            </a:r>
            <a:r>
              <a:rPr lang="sq-AL" dirty="0"/>
              <a:t> u </a:t>
            </a:r>
            <a:r>
              <a:rPr lang="sq-AL" dirty="0" err="1"/>
              <a:t>alok</a:t>
            </a:r>
            <a:r>
              <a:rPr lang="en-US" dirty="0"/>
              <a:t>o</a:t>
            </a:r>
            <a:r>
              <a:rPr lang="sq-AL" dirty="0" err="1"/>
              <a:t>hen</a:t>
            </a:r>
            <a:r>
              <a:rPr lang="sq-AL" dirty="0"/>
              <a:t> </a:t>
            </a:r>
            <a:r>
              <a:rPr lang="en-US" dirty="0"/>
              <a:t>PAGE</a:t>
            </a:r>
            <a:r>
              <a:rPr lang="sq-AL" dirty="0"/>
              <a:t>. Ose lirohen </a:t>
            </a:r>
            <a:r>
              <a:rPr lang="en-US" dirty="0"/>
              <a:t>FRAME</a:t>
            </a:r>
            <a:r>
              <a:rPr lang="sq-AL" dirty="0"/>
              <a:t> te cilat nuk janë ne përdorim.</a:t>
            </a:r>
          </a:p>
          <a:p>
            <a:pPr marL="0" indent="0">
              <a:buNone/>
            </a:pPr>
            <a:r>
              <a:rPr lang="sq-AL" dirty="0"/>
              <a:t>3. SO pasqyron secilën </a:t>
            </a:r>
            <a:r>
              <a:rPr lang="en-US" dirty="0"/>
              <a:t>FRAME</a:t>
            </a:r>
            <a:r>
              <a:rPr lang="sq-AL" dirty="0"/>
              <a:t> ne </a:t>
            </a:r>
            <a:r>
              <a:rPr lang="en-US" dirty="0"/>
              <a:t>PAGE</a:t>
            </a:r>
            <a:r>
              <a:rPr lang="sq-AL" dirty="0"/>
              <a:t> si dhe e bën vendosjen e numrave </a:t>
            </a:r>
            <a:r>
              <a:rPr lang="sq-AL" dirty="0" err="1"/>
              <a:t>korrespodues</a:t>
            </a:r>
            <a:r>
              <a:rPr lang="sq-AL" dirty="0"/>
              <a:t> te </a:t>
            </a:r>
            <a:r>
              <a:rPr lang="en-US" dirty="0"/>
              <a:t>FRAME</a:t>
            </a:r>
            <a:r>
              <a:rPr lang="sq-AL" dirty="0"/>
              <a:t> ne </a:t>
            </a:r>
            <a:r>
              <a:rPr lang="en-US" dirty="0"/>
              <a:t>PAGE Table</a:t>
            </a:r>
            <a:r>
              <a:rPr lang="sq-AL" dirty="0"/>
              <a:t>.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sq-AL" dirty="0"/>
              <a:t>SO pastron te gjitha vlerat e TLB (TLB </a:t>
            </a:r>
            <a:r>
              <a:rPr lang="sq-AL" dirty="0" err="1"/>
              <a:t>Flush</a:t>
            </a:r>
            <a:r>
              <a:rPr lang="sq-AL" dirty="0"/>
              <a:t>)</a:t>
            </a:r>
          </a:p>
          <a:p>
            <a:pPr marL="0" indent="0">
              <a:buNone/>
            </a:pPr>
            <a:r>
              <a:rPr lang="en-US" dirty="0"/>
              <a:t>5. </a:t>
            </a:r>
            <a:r>
              <a:rPr lang="sq-AL" dirty="0"/>
              <a:t>SO Starton procesin</a:t>
            </a:r>
          </a:p>
          <a:p>
            <a:pPr marL="0" indent="0">
              <a:buNone/>
            </a:pPr>
            <a:r>
              <a:rPr lang="en-US" dirty="0"/>
              <a:t>6. </a:t>
            </a:r>
            <a:r>
              <a:rPr lang="sq-AL" dirty="0"/>
              <a:t>Gjate kohës kur procesi ekzekutohet, SO ngarkon TLB me vlerat e </a:t>
            </a:r>
            <a:r>
              <a:rPr lang="en-US" dirty="0"/>
              <a:t>PAGE</a:t>
            </a:r>
            <a:r>
              <a:rPr lang="sq-AL" dirty="0"/>
              <a:t>, duke mbishkruar vlerat ekzistuese nëse TLB është e mbushur.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35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1143658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81925" cy="855406"/>
          </a:xfrm>
        </p:spPr>
        <p:txBody>
          <a:bodyPr/>
          <a:lstStyle/>
          <a:p>
            <a:r>
              <a:rPr lang="sq-AL" sz="2800" dirty="0"/>
              <a:t>Ruajtja/</a:t>
            </a:r>
            <a:r>
              <a:rPr lang="en-US" sz="2800" dirty="0"/>
              <a:t>R</a:t>
            </a:r>
            <a:r>
              <a:rPr lang="sq-AL" sz="2800" dirty="0" err="1"/>
              <a:t>ivendosja</a:t>
            </a:r>
            <a:r>
              <a:rPr lang="sq-AL" sz="2800" dirty="0"/>
              <a:t> e memorie gjate </a:t>
            </a:r>
            <a:r>
              <a:rPr lang="sq-AL" sz="2800" i="1" dirty="0" err="1"/>
              <a:t>Context</a:t>
            </a:r>
            <a:r>
              <a:rPr lang="sq-AL" sz="2800" i="1" dirty="0"/>
              <a:t> </a:t>
            </a:r>
            <a:r>
              <a:rPr lang="sq-AL" sz="2800" i="1" dirty="0" err="1"/>
              <a:t>Switch</a:t>
            </a:r>
            <a:endParaRPr lang="sq-A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 err="1"/>
              <a:t>PCB</a:t>
            </a:r>
            <a:r>
              <a:rPr lang="sq-AL" dirty="0"/>
              <a:t> d</a:t>
            </a:r>
            <a:r>
              <a:rPr lang="en-US" dirty="0"/>
              <a:t>u</a:t>
            </a:r>
            <a:r>
              <a:rPr lang="sq-AL" dirty="0"/>
              <a:t>het te zgjerohet ne mënyrë qe te përmbajë:</a:t>
            </a:r>
          </a:p>
          <a:p>
            <a:pPr lvl="1"/>
            <a:r>
              <a:rPr lang="en-US" dirty="0"/>
              <a:t>Page Table</a:t>
            </a:r>
            <a:endParaRPr lang="sq-AL" dirty="0"/>
          </a:p>
          <a:p>
            <a:pPr lvl="1"/>
            <a:r>
              <a:rPr lang="sq-AL" dirty="0"/>
              <a:t>Mundësisht edhe kopjen e </a:t>
            </a:r>
            <a:r>
              <a:rPr lang="sq-AL" dirty="0" err="1"/>
              <a:t>TLB</a:t>
            </a:r>
            <a:endParaRPr lang="sq-AL" dirty="0"/>
          </a:p>
          <a:p>
            <a:r>
              <a:rPr lang="sq-AL" dirty="0"/>
              <a:t>Gjate </a:t>
            </a:r>
            <a:r>
              <a:rPr lang="sq-AL" i="1" dirty="0" err="1"/>
              <a:t>Context</a:t>
            </a:r>
            <a:r>
              <a:rPr lang="sq-AL" i="1" dirty="0"/>
              <a:t> </a:t>
            </a:r>
            <a:r>
              <a:rPr lang="sq-AL" i="1" dirty="0" err="1"/>
              <a:t>Switch</a:t>
            </a:r>
            <a:endParaRPr lang="sq-AL" i="1" dirty="0"/>
          </a:p>
          <a:p>
            <a:pPr lvl="1"/>
            <a:r>
              <a:rPr lang="sq-AL" dirty="0"/>
              <a:t>Kopjohet vlera e regjistrit baze te </a:t>
            </a:r>
            <a:r>
              <a:rPr lang="en-US" dirty="0"/>
              <a:t>Page Table </a:t>
            </a:r>
            <a:r>
              <a:rPr lang="sq-AL" dirty="0"/>
              <a:t>ne PCB</a:t>
            </a:r>
          </a:p>
          <a:p>
            <a:pPr lvl="1"/>
            <a:r>
              <a:rPr lang="sq-AL" dirty="0"/>
              <a:t>Kopjohet </a:t>
            </a:r>
            <a:r>
              <a:rPr lang="sq-AL" dirty="0" err="1"/>
              <a:t>TLB</a:t>
            </a:r>
            <a:r>
              <a:rPr lang="sq-AL" dirty="0"/>
              <a:t> ne </a:t>
            </a:r>
            <a:r>
              <a:rPr lang="sq-AL" dirty="0" err="1"/>
              <a:t>PCB</a:t>
            </a:r>
            <a:r>
              <a:rPr lang="sq-AL" dirty="0"/>
              <a:t> (zgjedhore)</a:t>
            </a:r>
          </a:p>
          <a:p>
            <a:pPr lvl="1"/>
            <a:r>
              <a:rPr lang="sq-AL" dirty="0"/>
              <a:t>Pastrimi i </a:t>
            </a:r>
            <a:r>
              <a:rPr lang="sq-AL" dirty="0" err="1"/>
              <a:t>TLB</a:t>
            </a:r>
            <a:endParaRPr lang="sq-AL" dirty="0"/>
          </a:p>
          <a:p>
            <a:pPr lvl="1"/>
            <a:r>
              <a:rPr lang="sq-AL" dirty="0"/>
              <a:t>Rivendosja e regjistrit te </a:t>
            </a:r>
            <a:r>
              <a:rPr lang="en-US" dirty="0"/>
              <a:t>Page Table</a:t>
            </a:r>
            <a:endParaRPr lang="sq-AL" dirty="0"/>
          </a:p>
          <a:p>
            <a:pPr lvl="1"/>
            <a:r>
              <a:rPr lang="sq-AL" dirty="0"/>
              <a:t>Rivendosja e </a:t>
            </a:r>
            <a:r>
              <a:rPr lang="sq-AL" dirty="0" err="1"/>
              <a:t>TLB</a:t>
            </a:r>
            <a:r>
              <a:rPr lang="sq-AL" dirty="0"/>
              <a:t> nëse është ruajtur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36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2717672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PAGE </a:t>
            </a:r>
            <a:r>
              <a:rPr lang="sq-AL" dirty="0" err="1"/>
              <a:t>vs</a:t>
            </a:r>
            <a:r>
              <a:rPr lang="sq-AL" dirty="0"/>
              <a:t> </a:t>
            </a:r>
            <a:r>
              <a:rPr lang="sq-AL" dirty="0" err="1"/>
              <a:t>Rilokimi</a:t>
            </a:r>
            <a:r>
              <a:rPr lang="sq-AL" dirty="0"/>
              <a:t> Përmbledhje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PAGE është përmirësimi i madhe ne krahasim me </a:t>
            </a:r>
            <a:r>
              <a:rPr lang="sq-AL" dirty="0" err="1"/>
              <a:t>rilokimin</a:t>
            </a:r>
            <a:endParaRPr lang="sq-AL" dirty="0"/>
          </a:p>
          <a:p>
            <a:pPr lvl="1"/>
            <a:r>
              <a:rPr lang="sq-AL" dirty="0"/>
              <a:t>Eliminojnë problemin e fragmentimit te jashtëm rrjedhimisht nevojën pe </a:t>
            </a:r>
            <a:r>
              <a:rPr lang="sq-AL" dirty="0" err="1"/>
              <a:t>kompaktim</a:t>
            </a:r>
            <a:r>
              <a:rPr lang="sq-AL" dirty="0"/>
              <a:t>.</a:t>
            </a:r>
          </a:p>
          <a:p>
            <a:pPr lvl="1"/>
            <a:r>
              <a:rPr lang="sq-AL" dirty="0"/>
              <a:t>Lejojnë ndarjen e memories ne mes te proceseve, duke zvogëluar kërkesën e përgjithshme te memories.</a:t>
            </a:r>
          </a:p>
          <a:p>
            <a:pPr lvl="1"/>
            <a:r>
              <a:rPr lang="sq-AL" dirty="0"/>
              <a:t>Lejojnë qe procesi te ekzekutohet kur ata gjenden vetëm pjesërisht ne memorie kryesore.</a:t>
            </a:r>
          </a:p>
          <a:p>
            <a:endParaRPr lang="sq-AL" dirty="0"/>
          </a:p>
          <a:p>
            <a:r>
              <a:rPr lang="sq-AL" dirty="0"/>
              <a:t>Kosto e </a:t>
            </a:r>
            <a:r>
              <a:rPr lang="sq-AL" dirty="0" err="1"/>
              <a:t>PAGEs</a:t>
            </a:r>
            <a:endParaRPr lang="sq-AL" dirty="0"/>
          </a:p>
          <a:p>
            <a:pPr lvl="1"/>
            <a:r>
              <a:rPr lang="sq-AL" dirty="0"/>
              <a:t>Përkthimi nga adresa virtuale ne ato fizike është e kushtueshme ne kohe.</a:t>
            </a:r>
          </a:p>
          <a:p>
            <a:pPr lvl="1"/>
            <a:r>
              <a:rPr lang="sq-AL" dirty="0"/>
              <a:t>PAGE kërkon përkrahje harduerike sikurse është TLB ne mënyrë qe te jete me </a:t>
            </a:r>
            <a:r>
              <a:rPr lang="sq-AL" dirty="0" err="1"/>
              <a:t>efiqiente</a:t>
            </a:r>
            <a:r>
              <a:rPr lang="sq-AL" dirty="0"/>
              <a:t>.</a:t>
            </a:r>
          </a:p>
          <a:p>
            <a:pPr lvl="1"/>
            <a:r>
              <a:rPr lang="sq-AL" dirty="0" err="1"/>
              <a:t>PAGEt</a:t>
            </a:r>
            <a:r>
              <a:rPr lang="sq-AL" dirty="0"/>
              <a:t> kërkojnë SO me kompleks ne mënyrë qe te mirëmbahen tabelat e </a:t>
            </a:r>
            <a:r>
              <a:rPr lang="sq-AL" dirty="0" err="1"/>
              <a:t>PAGEve</a:t>
            </a:r>
            <a:r>
              <a:rPr lang="sq-AL" dirty="0"/>
              <a:t>.</a:t>
            </a:r>
          </a:p>
          <a:p>
            <a:pPr lvl="1"/>
            <a:endParaRPr lang="sq-A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37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3173649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Segmentimi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Segmentimi</a:t>
            </a:r>
            <a:r>
              <a:rPr lang="en-US" dirty="0"/>
              <a:t> ben </a:t>
            </a:r>
            <a:r>
              <a:rPr lang="en-US" dirty="0" err="1"/>
              <a:t>shfaqjen</a:t>
            </a:r>
            <a:r>
              <a:rPr lang="en-US" dirty="0"/>
              <a:t> e memories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operative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pikpamja</a:t>
            </a:r>
            <a:r>
              <a:rPr lang="en-US" dirty="0"/>
              <a:t> e </a:t>
            </a:r>
            <a:r>
              <a:rPr lang="en-US" dirty="0" err="1"/>
              <a:t>shfrytezuesit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Shfrytezuesi</a:t>
            </a:r>
            <a:r>
              <a:rPr lang="en-US" dirty="0"/>
              <a:t> </a:t>
            </a:r>
            <a:r>
              <a:rPr lang="en-US" dirty="0" err="1"/>
              <a:t>parasheh</a:t>
            </a:r>
            <a:r>
              <a:rPr lang="en-US" dirty="0"/>
              <a:t> </a:t>
            </a:r>
            <a:r>
              <a:rPr lang="en-US" dirty="0" err="1"/>
              <a:t>programin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nje</a:t>
            </a:r>
            <a:r>
              <a:rPr lang="en-US" dirty="0"/>
              <a:t> segment </a:t>
            </a:r>
            <a:r>
              <a:rPr lang="en-US" dirty="0" err="1"/>
              <a:t>logjik</a:t>
            </a:r>
            <a:r>
              <a:rPr lang="en-US" dirty="0"/>
              <a:t>, p.sh. </a:t>
            </a:r>
            <a:r>
              <a:rPr lang="en-US" dirty="0" err="1"/>
              <a:t>kod</a:t>
            </a:r>
            <a:r>
              <a:rPr lang="en-US" dirty="0"/>
              <a:t>, </a:t>
            </a:r>
            <a:r>
              <a:rPr lang="en-US" dirty="0" err="1"/>
              <a:t>variabla</a:t>
            </a:r>
            <a:r>
              <a:rPr lang="en-US" dirty="0"/>
              <a:t> </a:t>
            </a:r>
            <a:r>
              <a:rPr lang="en-US" dirty="0" err="1"/>
              <a:t>globale</a:t>
            </a:r>
            <a:r>
              <a:rPr lang="en-US" dirty="0"/>
              <a:t>, stack, heap (</a:t>
            </a:r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en-US" dirty="0" err="1"/>
              <a:t>dinamike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dhenave</a:t>
            </a:r>
            <a:r>
              <a:rPr lang="en-US" dirty="0"/>
              <a:t>).</a:t>
            </a:r>
            <a:br>
              <a:rPr lang="en-US" dirty="0"/>
            </a:br>
            <a:r>
              <a:rPr lang="en-US" dirty="0"/>
              <a:t>Jo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nje</a:t>
            </a:r>
            <a:r>
              <a:rPr lang="en-US" dirty="0"/>
              <a:t> </a:t>
            </a:r>
            <a:r>
              <a:rPr lang="en-US" dirty="0" err="1"/>
              <a:t>varg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byteve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Kompajlleri</a:t>
            </a:r>
            <a:r>
              <a:rPr lang="en-US" dirty="0"/>
              <a:t> </a:t>
            </a:r>
            <a:r>
              <a:rPr lang="en-US" dirty="0" err="1"/>
              <a:t>gjeneron</a:t>
            </a:r>
            <a:r>
              <a:rPr lang="en-US" dirty="0"/>
              <a:t> </a:t>
            </a:r>
            <a:r>
              <a:rPr lang="en-US" dirty="0" err="1"/>
              <a:t>refenreca</a:t>
            </a:r>
            <a:r>
              <a:rPr lang="en-US" dirty="0"/>
              <a:t> </a:t>
            </a:r>
            <a:r>
              <a:rPr lang="en-US" dirty="0" err="1"/>
              <a:t>qe</a:t>
            </a:r>
            <a:r>
              <a:rPr lang="en-US" dirty="0"/>
              <a:t> </a:t>
            </a:r>
            <a:r>
              <a:rPr lang="en-US" dirty="0" err="1"/>
              <a:t>identifikojne</a:t>
            </a:r>
            <a:r>
              <a:rPr lang="en-US" dirty="0"/>
              <a:t> </a:t>
            </a:r>
            <a:r>
              <a:rPr lang="en-US" dirty="0" err="1"/>
              <a:t>segmentin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dhe </a:t>
            </a:r>
            <a:r>
              <a:rPr lang="en-US" dirty="0" err="1"/>
              <a:t>mbejten</a:t>
            </a:r>
            <a:r>
              <a:rPr lang="en-US" dirty="0"/>
              <a:t>(Offset)</a:t>
            </a:r>
            <a:endParaRPr lang="sq-A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38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2105089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Implementimi i </a:t>
            </a:r>
            <a:r>
              <a:rPr lang="sq-AL" dirty="0" err="1"/>
              <a:t>Segmentimit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Tabela e </a:t>
            </a:r>
            <a:r>
              <a:rPr lang="sq-AL" dirty="0" err="1"/>
              <a:t>segementimit</a:t>
            </a:r>
            <a:r>
              <a:rPr lang="sq-AL" dirty="0"/>
              <a:t>: secila vlere, secila hyrje adresën baze ne memorie (regjistrin baze), gjetësin e segmentin (regjistrin kufitar) si dhe informatat mbrojtëse (nëse segmenti munde te lexohet, </a:t>
            </a:r>
            <a:r>
              <a:rPr lang="sq-AL" dirty="0" err="1"/>
              <a:t>ndahe</a:t>
            </a:r>
            <a:r>
              <a:rPr lang="en-US" dirty="0"/>
              <a:t>t</a:t>
            </a:r>
            <a:r>
              <a:rPr lang="sq-AL" dirty="0"/>
              <a:t>/share, modifikohet etj.)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sq-AL" dirty="0"/>
              <a:t>Ku ruhen tabelat e </a:t>
            </a:r>
            <a:r>
              <a:rPr lang="sq-AL" dirty="0" err="1"/>
              <a:t>segmentimit</a:t>
            </a:r>
            <a:r>
              <a:rPr lang="sq-AL" dirty="0"/>
              <a:t>? Ne krahasim me tabelën e </a:t>
            </a:r>
            <a:r>
              <a:rPr lang="sq-AL" dirty="0" err="1"/>
              <a:t>PAGEve</a:t>
            </a:r>
            <a:r>
              <a:rPr lang="sq-AL" dirty="0"/>
              <a:t>. </a:t>
            </a:r>
            <a:endParaRPr lang="en-US" dirty="0"/>
          </a:p>
          <a:p>
            <a:pPr lvl="1"/>
            <a:r>
              <a:rPr lang="en-US" dirty="0" err="1"/>
              <a:t>Regjistra</a:t>
            </a:r>
            <a:r>
              <a:rPr lang="en-US" dirty="0"/>
              <a:t>? </a:t>
            </a:r>
          </a:p>
          <a:p>
            <a:r>
              <a:rPr lang="sq-AL" dirty="0"/>
              <a:t>Problemet e përdorimit te </a:t>
            </a:r>
            <a:r>
              <a:rPr lang="sq-AL" dirty="0" err="1"/>
              <a:t>segmentimit</a:t>
            </a:r>
            <a:r>
              <a:rPr lang="sq-AL" dirty="0"/>
              <a:t>?</a:t>
            </a:r>
          </a:p>
          <a:p>
            <a:pPr lvl="1"/>
            <a:r>
              <a:rPr lang="sq-AL" dirty="0"/>
              <a:t>Fragmentimi?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39</a:t>
            </a:fld>
            <a:endParaRPr lang="sq-A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960" y="2267641"/>
            <a:ext cx="4878817" cy="232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2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Menaxhimi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Memories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q-AL" altLang="en-US" dirty="0" err="1"/>
              <a:t>Background</a:t>
            </a:r>
            <a:r>
              <a:rPr lang="sq-AL" altLang="en-US" dirty="0"/>
              <a:t> (Parathënie)</a:t>
            </a:r>
          </a:p>
          <a:p>
            <a:r>
              <a:rPr lang="sq-AL" altLang="en-US" dirty="0" err="1"/>
              <a:t>Swapping</a:t>
            </a:r>
            <a:r>
              <a:rPr lang="sq-AL" altLang="en-US" dirty="0"/>
              <a:t> (Shkëmbimi) </a:t>
            </a:r>
          </a:p>
          <a:p>
            <a:r>
              <a:rPr lang="sq-AL" altLang="en-US" dirty="0" err="1"/>
              <a:t>Contiguous</a:t>
            </a:r>
            <a:r>
              <a:rPr lang="sq-AL" altLang="en-US" dirty="0"/>
              <a:t> </a:t>
            </a:r>
            <a:r>
              <a:rPr lang="sq-AL" altLang="en-US" dirty="0" err="1"/>
              <a:t>Memory</a:t>
            </a:r>
            <a:r>
              <a:rPr lang="sq-AL" altLang="en-US" dirty="0"/>
              <a:t> </a:t>
            </a:r>
            <a:r>
              <a:rPr lang="sq-AL" altLang="en-US" dirty="0" err="1"/>
              <a:t>Allocation</a:t>
            </a:r>
            <a:r>
              <a:rPr lang="sq-AL" altLang="en-US" dirty="0"/>
              <a:t> (</a:t>
            </a:r>
            <a:r>
              <a:rPr lang="sq-AL" altLang="en-US" dirty="0" err="1"/>
              <a:t>Alokimi</a:t>
            </a:r>
            <a:r>
              <a:rPr lang="sq-AL" altLang="en-US" dirty="0"/>
              <a:t> i </a:t>
            </a:r>
            <a:r>
              <a:rPr lang="en-US" altLang="en-US" dirty="0" err="1"/>
              <a:t>vahdueshem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memories)</a:t>
            </a:r>
            <a:endParaRPr lang="sq-AL" altLang="en-US" dirty="0"/>
          </a:p>
          <a:p>
            <a:r>
              <a:rPr lang="sq-AL" altLang="en-US" dirty="0" err="1"/>
              <a:t>Segmentation</a:t>
            </a:r>
            <a:r>
              <a:rPr lang="sq-AL" altLang="en-US" dirty="0"/>
              <a:t> (</a:t>
            </a:r>
            <a:r>
              <a:rPr lang="sq-AL" altLang="en-US" dirty="0" err="1"/>
              <a:t>Segmentimi</a:t>
            </a:r>
            <a:r>
              <a:rPr lang="sq-AL" altLang="en-US" dirty="0"/>
              <a:t>)</a:t>
            </a:r>
          </a:p>
          <a:p>
            <a:r>
              <a:rPr lang="sq-AL" altLang="en-US" dirty="0" err="1"/>
              <a:t>Paging</a:t>
            </a:r>
            <a:r>
              <a:rPr lang="sq-AL" altLang="en-US" dirty="0"/>
              <a:t> (PAGE) </a:t>
            </a:r>
          </a:p>
          <a:p>
            <a:r>
              <a:rPr lang="sq-AL" altLang="en-US" dirty="0" err="1"/>
              <a:t>Structure</a:t>
            </a:r>
            <a:r>
              <a:rPr lang="sq-AL" altLang="en-US" dirty="0"/>
              <a:t> </a:t>
            </a:r>
            <a:r>
              <a:rPr lang="sq-AL" altLang="en-US" dirty="0" err="1"/>
              <a:t>of</a:t>
            </a:r>
            <a:r>
              <a:rPr lang="sq-AL" altLang="en-US" dirty="0"/>
              <a:t> the Page </a:t>
            </a:r>
            <a:r>
              <a:rPr lang="sq-AL" altLang="en-US" dirty="0" err="1"/>
              <a:t>Table</a:t>
            </a:r>
            <a:r>
              <a:rPr lang="sq-AL" altLang="en-US" dirty="0"/>
              <a:t> (Struktura e tabelës s</a:t>
            </a:r>
            <a:r>
              <a:rPr lang="en-US" altLang="en-US" dirty="0"/>
              <a:t>e </a:t>
            </a:r>
            <a:r>
              <a:rPr lang="sq-AL" altLang="en-US" dirty="0" err="1"/>
              <a:t>PAGEs</a:t>
            </a:r>
            <a:r>
              <a:rPr lang="en-US" altLang="en-US" dirty="0"/>
              <a:t>) </a:t>
            </a:r>
            <a:endParaRPr lang="sq-AL" altLang="en-US" dirty="0"/>
          </a:p>
        </p:txBody>
      </p:sp>
    </p:spTree>
    <p:extLst>
      <p:ext uri="{BB962C8B-B14F-4D97-AF65-F5344CB8AC3E}">
        <p14:creationId xmlns:p14="http://schemas.microsoft.com/office/powerpoint/2010/main" val="1480108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Implementimi i </a:t>
            </a:r>
            <a:r>
              <a:rPr lang="sq-AL" dirty="0" err="1"/>
              <a:t>Segmentimit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 err="1"/>
              <a:t>Segmentimi</a:t>
            </a:r>
            <a:r>
              <a:rPr lang="sq-AL" dirty="0"/>
              <a:t> munde te kombinohet me </a:t>
            </a:r>
            <a:r>
              <a:rPr lang="sq-AL" dirty="0" err="1"/>
              <a:t>rilokimin</a:t>
            </a:r>
            <a:r>
              <a:rPr lang="sq-AL" dirty="0"/>
              <a:t> statik ose dinamik</a:t>
            </a:r>
          </a:p>
          <a:p>
            <a:pPr lvl="1"/>
            <a:r>
              <a:rPr lang="sq-AL" dirty="0"/>
              <a:t>Secili segment është </a:t>
            </a:r>
            <a:r>
              <a:rPr lang="en-US" dirty="0" err="1"/>
              <a:t>i</a:t>
            </a:r>
            <a:r>
              <a:rPr lang="sq-AL" dirty="0"/>
              <a:t> </a:t>
            </a:r>
            <a:r>
              <a:rPr lang="sq-AL" dirty="0" err="1"/>
              <a:t>alokuar</a:t>
            </a:r>
            <a:r>
              <a:rPr lang="sq-AL" dirty="0"/>
              <a:t> ne forme te vazhdueshme</a:t>
            </a:r>
          </a:p>
          <a:p>
            <a:pPr lvl="1"/>
            <a:r>
              <a:rPr lang="sq-AL" dirty="0"/>
              <a:t>Fragmentimi i jashtë</a:t>
            </a:r>
            <a:r>
              <a:rPr lang="en-US" dirty="0"/>
              <a:t>m</a:t>
            </a:r>
            <a:r>
              <a:rPr lang="sq-AL" dirty="0"/>
              <a:t> shfaqet përsëri</a:t>
            </a:r>
          </a:p>
          <a:p>
            <a:endParaRPr lang="sq-AL" dirty="0"/>
          </a:p>
          <a:p>
            <a:r>
              <a:rPr lang="sq-AL" dirty="0"/>
              <a:t>Pasqyrimi i ngjashëm me PAGE</a:t>
            </a:r>
          </a:p>
          <a:p>
            <a:pPr lvl="1"/>
            <a:r>
              <a:rPr lang="sq-AL" dirty="0"/>
              <a:t>Duhet te ketë përkrahje</a:t>
            </a:r>
            <a:r>
              <a:rPr lang="en-US" dirty="0"/>
              <a:t>n</a:t>
            </a:r>
            <a:r>
              <a:rPr lang="sq-AL" dirty="0"/>
              <a:t> e ndonjë mekanizimi sikurse </a:t>
            </a:r>
            <a:r>
              <a:rPr lang="sq-AL" dirty="0" err="1"/>
              <a:t>TLB</a:t>
            </a:r>
            <a:r>
              <a:rPr lang="sq-AL" dirty="0"/>
              <a:t> nëse kemi te bëjmë me </a:t>
            </a:r>
            <a:r>
              <a:rPr lang="sq-AL" dirty="0" err="1"/>
              <a:t>shum</a:t>
            </a:r>
            <a:r>
              <a:rPr lang="sq-AL" dirty="0"/>
              <a:t> segmente</a:t>
            </a:r>
          </a:p>
          <a:p>
            <a:r>
              <a:rPr lang="sq-AL" dirty="0"/>
              <a:t>Përparësitë e </a:t>
            </a:r>
            <a:r>
              <a:rPr lang="sq-AL" dirty="0" err="1"/>
              <a:t>PAGEve</a:t>
            </a:r>
            <a:r>
              <a:rPr lang="sq-AL" dirty="0"/>
              <a:t>?</a:t>
            </a:r>
          </a:p>
          <a:p>
            <a:r>
              <a:rPr lang="sq-AL" dirty="0"/>
              <a:t>Përparësitë e segmenteve</a:t>
            </a:r>
            <a:r>
              <a:rPr lang="en-US" dirty="0"/>
              <a:t>?</a:t>
            </a:r>
            <a:endParaRPr lang="sq-AL" dirty="0"/>
          </a:p>
          <a:p>
            <a:r>
              <a:rPr lang="sq-AL" dirty="0"/>
              <a:t>Kombinimi i tyre.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40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2415533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Kombinimi i </a:t>
            </a:r>
            <a:r>
              <a:rPr lang="sq-AL" dirty="0" err="1"/>
              <a:t>Segmenimit</a:t>
            </a:r>
            <a:r>
              <a:rPr lang="sq-AL" dirty="0"/>
              <a:t> dhe </a:t>
            </a:r>
            <a:r>
              <a:rPr lang="sq-AL" dirty="0" err="1"/>
              <a:t>PAGEs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Madhësinë e adresave virtuale e trajtojmë si </a:t>
            </a:r>
            <a:r>
              <a:rPr lang="sq-AL" dirty="0" err="1"/>
              <a:t>nje</a:t>
            </a:r>
            <a:r>
              <a:rPr lang="sq-AL" dirty="0"/>
              <a:t> grumbull te segmenteve (njësi logjike) me madhësi te ndryshëm</a:t>
            </a:r>
          </a:p>
          <a:p>
            <a:r>
              <a:rPr lang="sq-AL" dirty="0"/>
              <a:t>Madhësinë e memories fizike e trajtojmë si sekuenca te kornizave te </a:t>
            </a:r>
            <a:r>
              <a:rPr lang="sq-AL" dirty="0" err="1"/>
              <a:t>PAGEve</a:t>
            </a:r>
            <a:r>
              <a:rPr lang="sq-AL" dirty="0"/>
              <a:t> me madhësi fikse.</a:t>
            </a:r>
          </a:p>
          <a:p>
            <a:r>
              <a:rPr lang="sq-AL" dirty="0"/>
              <a:t>Segmentet zakonisht janë me te mëdha se sa kornizat e </a:t>
            </a:r>
            <a:r>
              <a:rPr lang="sq-AL" dirty="0" err="1"/>
              <a:t>PAGEve</a:t>
            </a:r>
            <a:r>
              <a:rPr lang="sq-AL" dirty="0"/>
              <a:t>.</a:t>
            </a:r>
          </a:p>
          <a:p>
            <a:r>
              <a:rPr lang="sq-AL" dirty="0"/>
              <a:t>Pasqyrojmë segmentin logjike ne disa korniza duke bere </a:t>
            </a:r>
            <a:r>
              <a:rPr lang="sq-AL" dirty="0" err="1"/>
              <a:t>PAGEn</a:t>
            </a:r>
            <a:r>
              <a:rPr lang="sq-AL" dirty="0"/>
              <a:t> e segmentit.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41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10874551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Kombinimi i </a:t>
            </a:r>
            <a:r>
              <a:rPr lang="sq-AL" dirty="0" err="1"/>
              <a:t>Segmenimit</a:t>
            </a:r>
            <a:r>
              <a:rPr lang="sq-AL" dirty="0"/>
              <a:t> dhe </a:t>
            </a:r>
            <a:r>
              <a:rPr lang="sq-AL" dirty="0" err="1"/>
              <a:t>PAGEs</a:t>
            </a:r>
            <a:endParaRPr lang="sq-AL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543" y="1838527"/>
            <a:ext cx="6535829" cy="428584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42</a:t>
            </a:fld>
            <a:endParaRPr lang="sq-AL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1099226"/>
            <a:ext cx="778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sq-AL" dirty="0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Pikëpamja e </a:t>
            </a:r>
            <a:r>
              <a:rPr lang="sq-AL" dirty="0" err="1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</a:t>
            </a:r>
            <a:r>
              <a:rPr lang="sq-AL" dirty="0">
                <a:solidFill>
                  <a:srgbClr val="2440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dhe Shfrytëzuesit</a:t>
            </a:r>
          </a:p>
        </p:txBody>
      </p:sp>
    </p:spTree>
    <p:extLst>
      <p:ext uri="{BB962C8B-B14F-4D97-AF65-F5344CB8AC3E}">
        <p14:creationId xmlns:p14="http://schemas.microsoft.com/office/powerpoint/2010/main" val="2281835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Adresimet</a:t>
            </a:r>
            <a:r>
              <a:rPr lang="en-US" dirty="0"/>
              <a:t> ne </a:t>
            </a:r>
            <a:r>
              <a:rPr lang="en-US" dirty="0" err="1"/>
              <a:t>segmenet</a:t>
            </a:r>
            <a:r>
              <a:rPr lang="en-US" dirty="0"/>
              <a:t> e </a:t>
            </a:r>
            <a:r>
              <a:rPr lang="en-US" dirty="0" err="1"/>
              <a:t>faqosura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Adresa virtuale paraqet numrin e segmentit, </a:t>
            </a:r>
            <a:r>
              <a:rPr lang="sq-AL" dirty="0" err="1"/>
              <a:t>PAGEn</a:t>
            </a:r>
            <a:r>
              <a:rPr lang="sq-AL" dirty="0"/>
              <a:t> brenda atij segmenti, dhe mbetjen brenda asaj PAGE</a:t>
            </a:r>
          </a:p>
          <a:p>
            <a:r>
              <a:rPr lang="sq-AL" dirty="0"/>
              <a:t>Numri i segmentit indeksohet ne tabelën e segmenteve cila tregon adresën baze te tabelës se </a:t>
            </a:r>
            <a:r>
              <a:rPr lang="sq-AL" dirty="0" err="1"/>
              <a:t>PAGEs</a:t>
            </a:r>
            <a:r>
              <a:rPr lang="sq-AL" dirty="0"/>
              <a:t> për atë segment</a:t>
            </a:r>
          </a:p>
          <a:p>
            <a:r>
              <a:rPr lang="sq-AL" dirty="0"/>
              <a:t>Kontrollon mbetjen e </a:t>
            </a:r>
            <a:r>
              <a:rPr lang="sq-AL" dirty="0" err="1"/>
              <a:t>adres</a:t>
            </a:r>
            <a:r>
              <a:rPr lang="en-US" dirty="0" err="1"/>
              <a:t>ës</a:t>
            </a:r>
            <a:r>
              <a:rPr lang="sq-AL" dirty="0"/>
              <a:t> (numrin e </a:t>
            </a:r>
            <a:r>
              <a:rPr lang="sq-AL" dirty="0" err="1"/>
              <a:t>PAGEs</a:t>
            </a:r>
            <a:r>
              <a:rPr lang="sq-AL" dirty="0"/>
              <a:t> dhe mbetjen) me limitin e segmentit.</a:t>
            </a:r>
          </a:p>
          <a:p>
            <a:r>
              <a:rPr lang="sq-AL" dirty="0"/>
              <a:t>Përdor </a:t>
            </a:r>
            <a:r>
              <a:rPr lang="sq-AL" dirty="0" err="1"/>
              <a:t>nu</a:t>
            </a:r>
            <a:r>
              <a:rPr lang="en-US" dirty="0"/>
              <a:t>m</a:t>
            </a:r>
            <a:r>
              <a:rPr lang="sq-AL" dirty="0"/>
              <a:t>rin e </a:t>
            </a:r>
            <a:r>
              <a:rPr lang="sq-AL" dirty="0" err="1"/>
              <a:t>PAGEs</a:t>
            </a:r>
            <a:r>
              <a:rPr lang="sq-AL" dirty="0"/>
              <a:t> për te indeksuar tabelën e </a:t>
            </a:r>
            <a:r>
              <a:rPr lang="sq-AL" dirty="0" err="1"/>
              <a:t>PAGEs</a:t>
            </a:r>
            <a:r>
              <a:rPr lang="sq-AL" dirty="0"/>
              <a:t>. Vlera ne te është korniza.</a:t>
            </a:r>
          </a:p>
          <a:p>
            <a:r>
              <a:rPr lang="sq-AL" dirty="0"/>
              <a:t>Mbledhim kornizën dhe mbetjen për te fituar adresën fizike.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43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41684065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Adresimet ne </a:t>
            </a:r>
            <a:r>
              <a:rPr lang="sq-AL" dirty="0" err="1"/>
              <a:t>segmenet</a:t>
            </a:r>
            <a:r>
              <a:rPr lang="sq-AL" dirty="0"/>
              <a:t> e faqosura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324" y="1859967"/>
            <a:ext cx="6138153" cy="3741241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44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14711402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 err="1"/>
              <a:t>Segmentimet</a:t>
            </a:r>
            <a:r>
              <a:rPr lang="sq-AL" dirty="0"/>
              <a:t> </a:t>
            </a:r>
            <a:r>
              <a:rPr lang="en-US" dirty="0" err="1"/>
              <a:t>dhe</a:t>
            </a:r>
            <a:r>
              <a:rPr lang="sq-AL" dirty="0"/>
              <a:t> </a:t>
            </a:r>
            <a:r>
              <a:rPr lang="sq-AL" dirty="0" err="1"/>
              <a:t>PAGEt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Ku ruhen tabelat e </a:t>
            </a:r>
            <a:r>
              <a:rPr lang="sq-AL" dirty="0" err="1"/>
              <a:t>PAGEve</a:t>
            </a:r>
            <a:r>
              <a:rPr lang="sq-AL" dirty="0"/>
              <a:t> dhe tabelat e </a:t>
            </a:r>
            <a:r>
              <a:rPr lang="sq-AL" dirty="0" err="1"/>
              <a:t>segmentimeve</a:t>
            </a:r>
            <a:endParaRPr lang="sq-AL" dirty="0"/>
          </a:p>
          <a:p>
            <a:pPr lvl="1"/>
            <a:r>
              <a:rPr lang="sq-AL" dirty="0"/>
              <a:t>Ruajtja e tabelës se segmenteve ne regjistra, tabelat e </a:t>
            </a:r>
            <a:r>
              <a:rPr lang="sq-AL" dirty="0" err="1"/>
              <a:t>PAGEve</a:t>
            </a:r>
            <a:r>
              <a:rPr lang="sq-AL" dirty="0"/>
              <a:t> ne memorie me TLB (kemi shpejtësi mirëpo kufizohet numri i segmenteve qe munde ti ketë një program)</a:t>
            </a:r>
          </a:p>
          <a:p>
            <a:pPr lvl="1"/>
            <a:r>
              <a:rPr lang="sq-AL" dirty="0"/>
              <a:t>Ruajtja e tabelës se segmenteve dhe tabelës se </a:t>
            </a:r>
            <a:r>
              <a:rPr lang="sq-AL" dirty="0" err="1"/>
              <a:t>PAGEs</a:t>
            </a:r>
            <a:r>
              <a:rPr lang="sq-AL" dirty="0"/>
              <a:t> ne memorie duke i kombinuar indeksimet me TLB (shpejtësi me e vogël mirëpo nuk ka kufizim te numrave te segmenteve)</a:t>
            </a:r>
          </a:p>
          <a:p>
            <a:r>
              <a:rPr lang="sq-AL" dirty="0"/>
              <a:t>Mbrojt</a:t>
            </a:r>
            <a:r>
              <a:rPr lang="en-US" dirty="0"/>
              <a:t>j</a:t>
            </a:r>
            <a:r>
              <a:rPr lang="sq-AL" dirty="0"/>
              <a:t>a dhe bitët </a:t>
            </a:r>
            <a:r>
              <a:rPr lang="sq-AL" dirty="0" err="1"/>
              <a:t>validues</a:t>
            </a:r>
            <a:r>
              <a:rPr lang="sq-AL" dirty="0"/>
              <a:t> munde te duhen ose ne tabelën e segmenteve ose ne tabelën e </a:t>
            </a:r>
            <a:r>
              <a:rPr lang="sq-AL" dirty="0" err="1"/>
              <a:t>PAGEve</a:t>
            </a:r>
            <a:r>
              <a:rPr lang="sq-AL" dirty="0"/>
              <a:t> </a:t>
            </a:r>
          </a:p>
          <a:p>
            <a:endParaRPr lang="sq-A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45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7116282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Adresimet ne </a:t>
            </a:r>
            <a:r>
              <a:rPr lang="sq-AL" dirty="0" err="1"/>
              <a:t>segmenetet</a:t>
            </a:r>
            <a:r>
              <a:rPr lang="sq-AL" dirty="0"/>
              <a:t> e faqosura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Madhësia e memories 256 </a:t>
            </a:r>
            <a:r>
              <a:rPr lang="sq-AL" dirty="0" err="1"/>
              <a:t>Byte</a:t>
            </a:r>
            <a:endParaRPr lang="sq-AL" dirty="0"/>
          </a:p>
          <a:p>
            <a:r>
              <a:rPr lang="sq-AL" dirty="0"/>
              <a:t>Tabela e </a:t>
            </a:r>
            <a:r>
              <a:rPr lang="sq-AL" dirty="0" err="1"/>
              <a:t>PAGEs</a:t>
            </a:r>
            <a:r>
              <a:rPr lang="sq-AL" dirty="0"/>
              <a:t> indekson 8 PAGE </a:t>
            </a:r>
          </a:p>
          <a:p>
            <a:r>
              <a:rPr lang="sq-AL" dirty="0"/>
              <a:t>Madhësi e </a:t>
            </a:r>
            <a:r>
              <a:rPr lang="sq-AL" dirty="0" err="1"/>
              <a:t>PAGEs</a:t>
            </a:r>
            <a:r>
              <a:rPr lang="sq-AL" dirty="0"/>
              <a:t> 32 </a:t>
            </a:r>
            <a:r>
              <a:rPr lang="sq-AL" dirty="0" err="1"/>
              <a:t>Byte</a:t>
            </a:r>
            <a:endParaRPr lang="sq-AL" dirty="0"/>
          </a:p>
          <a:p>
            <a:r>
              <a:rPr lang="sq-AL" dirty="0"/>
              <a:t>Segmente logjike 8</a:t>
            </a:r>
          </a:p>
          <a:p>
            <a:endParaRPr lang="sq-AL" dirty="0"/>
          </a:p>
          <a:p>
            <a:r>
              <a:rPr lang="sq-AL" dirty="0"/>
              <a:t>Sa bit është adresa fizike?</a:t>
            </a:r>
          </a:p>
          <a:p>
            <a:pPr lvl="1"/>
            <a:r>
              <a:rPr lang="sq-AL" dirty="0"/>
              <a:t>8 bit (256 adresime)</a:t>
            </a:r>
          </a:p>
          <a:p>
            <a:r>
              <a:rPr lang="sq-AL" dirty="0"/>
              <a:t>Sa bit është adresa virtuale?</a:t>
            </a:r>
          </a:p>
          <a:p>
            <a:pPr lvl="1"/>
            <a:r>
              <a:rPr lang="sq-AL" dirty="0"/>
              <a:t>11 bit (3+3+5)</a:t>
            </a:r>
          </a:p>
          <a:p>
            <a:r>
              <a:rPr lang="sq-AL" dirty="0"/>
              <a:t>Sa bit për segment, PAGE, mbetje?</a:t>
            </a:r>
          </a:p>
          <a:p>
            <a:pPr lvl="1"/>
            <a:r>
              <a:rPr lang="sq-AL" dirty="0" err="1"/>
              <a:t>Seg</a:t>
            </a:r>
            <a:r>
              <a:rPr lang="sq-AL" dirty="0"/>
              <a:t> = 3, </a:t>
            </a:r>
            <a:r>
              <a:rPr lang="sq-AL" dirty="0" err="1"/>
              <a:t>Faq</a:t>
            </a:r>
            <a:r>
              <a:rPr lang="sq-AL" dirty="0"/>
              <a:t> = 3, Mbetja 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46</a:t>
            </a:fld>
            <a:endParaRPr lang="sq-A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18" y="1882509"/>
            <a:ext cx="4351822" cy="265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699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sz="2800" dirty="0"/>
              <a:t>Ndarja/</a:t>
            </a:r>
            <a:r>
              <a:rPr lang="sq-AL" sz="2800" dirty="0" err="1"/>
              <a:t>Sharing</a:t>
            </a:r>
            <a:r>
              <a:rPr lang="sq-AL" sz="2800" dirty="0"/>
              <a:t> e </a:t>
            </a:r>
            <a:r>
              <a:rPr lang="sq-AL" sz="2800" dirty="0" err="1"/>
              <a:t>PAGEve</a:t>
            </a:r>
            <a:r>
              <a:rPr lang="sq-AL" sz="2800" dirty="0"/>
              <a:t> dhe </a:t>
            </a:r>
            <a:r>
              <a:rPr lang="en-US" sz="2800" dirty="0" err="1"/>
              <a:t>Segmenteve</a:t>
            </a:r>
            <a:endParaRPr lang="sq-AL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Ndarja e </a:t>
            </a:r>
            <a:r>
              <a:rPr lang="sq-AL" dirty="0" err="1"/>
              <a:t>PAGEve</a:t>
            </a:r>
            <a:r>
              <a:rPr lang="sq-AL" dirty="0"/>
              <a:t> individualisht duke kopjuar vlerat e tabelës se </a:t>
            </a:r>
            <a:r>
              <a:rPr lang="sq-AL" dirty="0" err="1"/>
              <a:t>PAGEs</a:t>
            </a:r>
            <a:endParaRPr lang="sq-AL" dirty="0"/>
          </a:p>
          <a:p>
            <a:r>
              <a:rPr lang="sq-AL" dirty="0"/>
              <a:t>Ndarja e segmentit duke ndare vlerat e tabelës se segmenteve, e ngjashme me ndarjen e </a:t>
            </a:r>
            <a:r>
              <a:rPr lang="sq-AL" dirty="0" err="1"/>
              <a:t>PAGEs</a:t>
            </a:r>
            <a:endParaRPr lang="sq-AL" dirty="0"/>
          </a:p>
          <a:p>
            <a:r>
              <a:rPr lang="sq-AL" dirty="0"/>
              <a:t>Nevojiten bitët mbrojtës për te specifikuar privilegjet e leximit/shkrimit</a:t>
            </a:r>
          </a:p>
          <a:p>
            <a:pPr marL="457200" lvl="1" indent="0">
              <a:buNone/>
            </a:pPr>
            <a:endParaRPr lang="sq-A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47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22146551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014" y="277813"/>
            <a:ext cx="7918112" cy="576262"/>
          </a:xfrm>
        </p:spPr>
        <p:txBody>
          <a:bodyPr/>
          <a:lstStyle/>
          <a:p>
            <a:r>
              <a:rPr lang="sq-AL" sz="2800" dirty="0"/>
              <a:t>Segmentet e faqosura:</a:t>
            </a:r>
            <a:r>
              <a:rPr lang="en-US" sz="2800" dirty="0"/>
              <a:t> </a:t>
            </a:r>
            <a:r>
              <a:rPr lang="sq-AL" sz="2800" dirty="0"/>
              <a:t>Përparësitë dhe Kosto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Përparësitë: </a:t>
            </a:r>
          </a:p>
          <a:p>
            <a:pPr lvl="1"/>
            <a:r>
              <a:rPr lang="sq-AL" dirty="0"/>
              <a:t>Kombinimi i pikëpamjes se </a:t>
            </a:r>
            <a:r>
              <a:rPr lang="sq-AL" dirty="0" err="1"/>
              <a:t>kompjalerit</a:t>
            </a:r>
            <a:r>
              <a:rPr lang="sq-AL" dirty="0"/>
              <a:t> me atë te </a:t>
            </a:r>
            <a:r>
              <a:rPr lang="sq-AL" dirty="0" err="1"/>
              <a:t>SO</a:t>
            </a:r>
            <a:endParaRPr lang="sq-AL" dirty="0"/>
          </a:p>
          <a:p>
            <a:pPr lvl="1"/>
            <a:r>
              <a:rPr lang="sq-AL" dirty="0"/>
              <a:t>Rritja </a:t>
            </a:r>
            <a:r>
              <a:rPr lang="sq-AL" dirty="0" err="1"/>
              <a:t>fleksibile</a:t>
            </a:r>
            <a:r>
              <a:rPr lang="sq-AL" dirty="0"/>
              <a:t> e proceseve, nuk ka fragmentim te jashtëm, ndarja e memories ne mes te proceseve</a:t>
            </a:r>
          </a:p>
          <a:p>
            <a:r>
              <a:rPr lang="sq-AL" dirty="0"/>
              <a:t>Kosto: </a:t>
            </a:r>
          </a:p>
          <a:p>
            <a:pPr lvl="1"/>
            <a:r>
              <a:rPr lang="sq-AL" dirty="0" err="1"/>
              <a:t>Context</a:t>
            </a:r>
            <a:r>
              <a:rPr lang="sq-AL" dirty="0"/>
              <a:t> </a:t>
            </a:r>
            <a:r>
              <a:rPr lang="sq-AL" dirty="0" err="1"/>
              <a:t>switch</a:t>
            </a:r>
            <a:r>
              <a:rPr lang="sq-AL" dirty="0"/>
              <a:t> </a:t>
            </a:r>
            <a:r>
              <a:rPr lang="en-US" dirty="0" err="1"/>
              <a:t>i</a:t>
            </a:r>
            <a:r>
              <a:rPr lang="sq-AL" dirty="0"/>
              <a:t> ngadalshëm, përkthimi i adresimeve i ngadalshëm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48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27532527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Përmbledhje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4075"/>
            <a:ext cx="8028039" cy="5280395"/>
          </a:xfrm>
        </p:spPr>
        <p:txBody>
          <a:bodyPr/>
          <a:lstStyle/>
          <a:p>
            <a:r>
              <a:rPr lang="sq-AL" sz="1600" b="1" dirty="0" err="1"/>
              <a:t>Rilokimi</a:t>
            </a:r>
            <a:endParaRPr lang="sq-AL" sz="1600" b="1" dirty="0"/>
          </a:p>
          <a:p>
            <a:pPr lvl="1"/>
            <a:r>
              <a:rPr lang="sq-AL" sz="1600" dirty="0"/>
              <a:t>Përdorimi I regjistrave baze dhe kufitarë</a:t>
            </a:r>
          </a:p>
          <a:p>
            <a:pPr lvl="1"/>
            <a:r>
              <a:rPr lang="sq-AL" sz="1600" dirty="0"/>
              <a:t>E thjeshte mirëpo jo fleksibilitet</a:t>
            </a:r>
          </a:p>
          <a:p>
            <a:r>
              <a:rPr lang="sq-AL" sz="1600" b="1" dirty="0"/>
              <a:t>PAGE</a:t>
            </a:r>
          </a:p>
          <a:p>
            <a:pPr lvl="1"/>
            <a:r>
              <a:rPr lang="sq-AL" sz="1600" dirty="0"/>
              <a:t>Thjeshtëson </a:t>
            </a:r>
            <a:r>
              <a:rPr lang="sq-AL" sz="1600" dirty="0" err="1"/>
              <a:t>alokimin</a:t>
            </a:r>
            <a:r>
              <a:rPr lang="sq-AL" sz="1600" dirty="0"/>
              <a:t> e memories pasi qe çdo PAGE pasqyrohet ne </a:t>
            </a:r>
            <a:r>
              <a:rPr lang="sq-AL" sz="1600" dirty="0" err="1"/>
              <a:t>kornizen</a:t>
            </a:r>
            <a:r>
              <a:rPr lang="sq-AL" sz="1600" dirty="0"/>
              <a:t> përkatëse</a:t>
            </a:r>
          </a:p>
          <a:p>
            <a:pPr lvl="1"/>
            <a:r>
              <a:rPr lang="sq-AL" sz="1600" dirty="0"/>
              <a:t>Numri i tabelave te </a:t>
            </a:r>
            <a:r>
              <a:rPr lang="sq-AL" sz="1600" dirty="0" err="1"/>
              <a:t>PAGEs</a:t>
            </a:r>
            <a:r>
              <a:rPr lang="sq-AL" sz="1600" dirty="0"/>
              <a:t> munde te jete i madhe</a:t>
            </a:r>
          </a:p>
          <a:p>
            <a:r>
              <a:rPr lang="sq-AL" sz="1600" b="1" dirty="0" err="1"/>
              <a:t>Segmentimi</a:t>
            </a:r>
            <a:endParaRPr lang="sq-AL" sz="1600" b="1" dirty="0"/>
          </a:p>
          <a:p>
            <a:pPr lvl="1"/>
            <a:r>
              <a:rPr lang="sq-AL" sz="1600" dirty="0"/>
              <a:t>Pikëpamje e shfrytëzuesit e paraqitur tek </a:t>
            </a:r>
            <a:r>
              <a:rPr lang="sq-AL" sz="1600" dirty="0" err="1"/>
              <a:t>SO</a:t>
            </a:r>
            <a:endParaRPr lang="en-US" sz="1600" dirty="0"/>
          </a:p>
          <a:p>
            <a:pPr lvl="1"/>
            <a:r>
              <a:rPr lang="sq-AL" sz="1600" dirty="0" err="1"/>
              <a:t>Alokimi</a:t>
            </a:r>
            <a:r>
              <a:rPr lang="sq-AL" sz="1600" dirty="0"/>
              <a:t> i memories i kushtueshëm (Përshtatja e pare, përshtatja me e mire, përshtatja me e dobët)</a:t>
            </a:r>
          </a:p>
          <a:p>
            <a:pPr lvl="1"/>
            <a:r>
              <a:rPr lang="sq-AL" sz="1600" dirty="0"/>
              <a:t>Numri </a:t>
            </a:r>
            <a:r>
              <a:rPr lang="en-US" sz="1600" dirty="0" err="1"/>
              <a:t>i</a:t>
            </a:r>
            <a:r>
              <a:rPr lang="sq-AL" sz="1600" dirty="0"/>
              <a:t> </a:t>
            </a:r>
            <a:r>
              <a:rPr lang="en-US" sz="1600" dirty="0" err="1"/>
              <a:t>vogël</a:t>
            </a:r>
            <a:r>
              <a:rPr lang="sq-AL" sz="1600" dirty="0"/>
              <a:t> e tabelave te segmenteve</a:t>
            </a:r>
          </a:p>
          <a:p>
            <a:pPr lvl="1"/>
            <a:r>
              <a:rPr lang="sq-AL" sz="1600" dirty="0"/>
              <a:t>Kompakti </a:t>
            </a:r>
            <a:r>
              <a:rPr lang="en-US" sz="1600" dirty="0" err="1"/>
              <a:t>i</a:t>
            </a:r>
            <a:r>
              <a:rPr lang="sq-AL" sz="1600" dirty="0"/>
              <a:t> nevojshëm pasi qe kemi fragmentim te jashtëm</a:t>
            </a:r>
          </a:p>
          <a:p>
            <a:r>
              <a:rPr lang="sq-AL" sz="1600" b="1" dirty="0"/>
              <a:t>Segmenti</a:t>
            </a:r>
            <a:r>
              <a:rPr lang="en-US" sz="1600" b="1" dirty="0"/>
              <a:t>mi</a:t>
            </a:r>
            <a:r>
              <a:rPr lang="sq-AL" sz="1600" b="1" dirty="0"/>
              <a:t> dhe PAGE</a:t>
            </a:r>
          </a:p>
          <a:p>
            <a:pPr lvl="1"/>
            <a:r>
              <a:rPr lang="sq-AL" sz="1600" dirty="0" err="1"/>
              <a:t>Alokojme</a:t>
            </a:r>
            <a:r>
              <a:rPr lang="sq-AL" sz="1600" dirty="0"/>
              <a:t> vetëm numrin e nevojshëm te tabelave te </a:t>
            </a:r>
            <a:r>
              <a:rPr lang="sq-AL" sz="1600" dirty="0" err="1"/>
              <a:t>PAGEs</a:t>
            </a:r>
            <a:endParaRPr lang="sq-AL" sz="1600" dirty="0"/>
          </a:p>
          <a:p>
            <a:pPr lvl="1"/>
            <a:r>
              <a:rPr lang="sq-AL" sz="1600" dirty="0" err="1"/>
              <a:t>Alokim</a:t>
            </a:r>
            <a:r>
              <a:rPr lang="sq-AL" sz="1600" dirty="0"/>
              <a:t> i lehte i memories, munde te përdorim çdo kornize</a:t>
            </a:r>
          </a:p>
          <a:p>
            <a:pPr lvl="1"/>
            <a:r>
              <a:rPr lang="sq-AL" sz="1600" dirty="0"/>
              <a:t>Ndarja behet ne dy nivele ose segment ose PAGE</a:t>
            </a:r>
          </a:p>
          <a:p>
            <a:pPr lvl="1"/>
            <a:endParaRPr lang="sq-A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49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2928514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Objektivat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q-AL" altLang="en-US" dirty="0"/>
              <a:t>Te ofrohet </a:t>
            </a:r>
            <a:r>
              <a:rPr lang="sq-AL" altLang="en-US" dirty="0" err="1"/>
              <a:t>shpejgimi</a:t>
            </a:r>
            <a:r>
              <a:rPr lang="sq-AL" altLang="en-US" dirty="0"/>
              <a:t> i formave te ndryshme te organizimit harduerike te memories</a:t>
            </a:r>
          </a:p>
          <a:p>
            <a:r>
              <a:rPr lang="sq-AL" altLang="en-US" dirty="0"/>
              <a:t>Diskutimi i teknikave te menaxhimit te memories duke përfshirë edhe </a:t>
            </a:r>
            <a:r>
              <a:rPr lang="sq-AL" altLang="en-US" dirty="0" err="1"/>
              <a:t>segmentimin</a:t>
            </a:r>
            <a:r>
              <a:rPr lang="sq-AL" altLang="en-US" dirty="0"/>
              <a:t> edhe </a:t>
            </a:r>
            <a:r>
              <a:rPr lang="sq-AL" altLang="en-US" dirty="0" err="1"/>
              <a:t>PAGEn</a:t>
            </a:r>
            <a:endParaRPr lang="sq-AL" altLang="en-US" dirty="0"/>
          </a:p>
          <a:p>
            <a:r>
              <a:rPr lang="sq-AL" altLang="en-US" dirty="0"/>
              <a:t>Te sqarohet ne detaje </a:t>
            </a:r>
            <a:r>
              <a:rPr lang="sq-AL" altLang="en-US" dirty="0" err="1"/>
              <a:t>Intel</a:t>
            </a:r>
            <a:r>
              <a:rPr lang="sq-AL" altLang="en-US" dirty="0"/>
              <a:t> </a:t>
            </a:r>
            <a:r>
              <a:rPr lang="sq-AL" altLang="en-US" dirty="0" err="1"/>
              <a:t>Pentium</a:t>
            </a:r>
            <a:r>
              <a:rPr lang="sq-AL" altLang="en-US" dirty="0"/>
              <a:t>, I cili përkrah </a:t>
            </a:r>
            <a:r>
              <a:rPr lang="sq-AL" altLang="en-US" dirty="0" err="1"/>
              <a:t>segmentim</a:t>
            </a:r>
            <a:r>
              <a:rPr lang="sq-AL" altLang="en-US" dirty="0"/>
              <a:t> te pastër dhe </a:t>
            </a:r>
            <a:r>
              <a:rPr lang="sq-AL" altLang="en-US" dirty="0" err="1"/>
              <a:t>segmentim</a:t>
            </a:r>
            <a:r>
              <a:rPr lang="sq-AL" altLang="en-US" dirty="0"/>
              <a:t> me PAGE</a:t>
            </a:r>
          </a:p>
        </p:txBody>
      </p:sp>
    </p:spTree>
    <p:extLst>
      <p:ext uri="{BB962C8B-B14F-4D97-AF65-F5344CB8AC3E}">
        <p14:creationId xmlns:p14="http://schemas.microsoft.com/office/powerpoint/2010/main" val="8379958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Menaxhimi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Memories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q-AL" altLang="en-US" dirty="0" err="1"/>
              <a:t>Background</a:t>
            </a:r>
            <a:r>
              <a:rPr lang="sq-AL" altLang="en-US" dirty="0"/>
              <a:t> (Parathënie)</a:t>
            </a:r>
          </a:p>
          <a:p>
            <a:r>
              <a:rPr lang="sq-AL" altLang="en-US" dirty="0" err="1"/>
              <a:t>Swapping</a:t>
            </a:r>
            <a:r>
              <a:rPr lang="sq-AL" altLang="en-US" dirty="0"/>
              <a:t> (Shkëmbimi) </a:t>
            </a:r>
          </a:p>
          <a:p>
            <a:r>
              <a:rPr lang="sq-AL" altLang="en-US" dirty="0" err="1"/>
              <a:t>Contiguous</a:t>
            </a:r>
            <a:r>
              <a:rPr lang="sq-AL" altLang="en-US" dirty="0"/>
              <a:t> </a:t>
            </a:r>
            <a:r>
              <a:rPr lang="sq-AL" altLang="en-US" dirty="0" err="1"/>
              <a:t>Memory</a:t>
            </a:r>
            <a:r>
              <a:rPr lang="sq-AL" altLang="en-US" dirty="0"/>
              <a:t> </a:t>
            </a:r>
            <a:r>
              <a:rPr lang="sq-AL" altLang="en-US" dirty="0" err="1"/>
              <a:t>Allocation</a:t>
            </a:r>
            <a:r>
              <a:rPr lang="sq-AL" altLang="en-US" dirty="0"/>
              <a:t> (</a:t>
            </a:r>
            <a:r>
              <a:rPr lang="sq-AL" altLang="en-US" dirty="0" err="1"/>
              <a:t>Alokimi</a:t>
            </a:r>
            <a:r>
              <a:rPr lang="sq-AL" altLang="en-US" dirty="0"/>
              <a:t> i </a:t>
            </a:r>
            <a:r>
              <a:rPr lang="en-US" altLang="en-US" dirty="0" err="1"/>
              <a:t>vahdueshem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memories)</a:t>
            </a:r>
            <a:endParaRPr lang="sq-AL" altLang="en-US" dirty="0"/>
          </a:p>
          <a:p>
            <a:r>
              <a:rPr lang="sq-AL" altLang="en-US" dirty="0" err="1"/>
              <a:t>Segmentation</a:t>
            </a:r>
            <a:r>
              <a:rPr lang="sq-AL" altLang="en-US" dirty="0"/>
              <a:t> (</a:t>
            </a:r>
            <a:r>
              <a:rPr lang="sq-AL" altLang="en-US" dirty="0" err="1"/>
              <a:t>Segmentimi</a:t>
            </a:r>
            <a:r>
              <a:rPr lang="sq-AL" altLang="en-US" dirty="0"/>
              <a:t>)</a:t>
            </a:r>
          </a:p>
          <a:p>
            <a:r>
              <a:rPr lang="sq-AL" altLang="en-US" dirty="0" err="1"/>
              <a:t>Paging</a:t>
            </a:r>
            <a:r>
              <a:rPr lang="sq-AL" altLang="en-US" dirty="0"/>
              <a:t> (PAGE) </a:t>
            </a:r>
          </a:p>
          <a:p>
            <a:r>
              <a:rPr lang="sq-AL" altLang="en-US" dirty="0" err="1"/>
              <a:t>Structure</a:t>
            </a:r>
            <a:r>
              <a:rPr lang="sq-AL" altLang="en-US" dirty="0"/>
              <a:t> </a:t>
            </a:r>
            <a:r>
              <a:rPr lang="sq-AL" altLang="en-US" dirty="0" err="1"/>
              <a:t>of</a:t>
            </a:r>
            <a:r>
              <a:rPr lang="sq-AL" altLang="en-US" dirty="0"/>
              <a:t> the Page </a:t>
            </a:r>
            <a:r>
              <a:rPr lang="sq-AL" altLang="en-US" dirty="0" err="1"/>
              <a:t>Table</a:t>
            </a:r>
            <a:r>
              <a:rPr lang="sq-AL" altLang="en-US" dirty="0"/>
              <a:t> (Struktura e tabelës s</a:t>
            </a:r>
            <a:r>
              <a:rPr lang="en-US" altLang="en-US" dirty="0"/>
              <a:t>e </a:t>
            </a:r>
            <a:r>
              <a:rPr lang="sq-AL" altLang="en-US" dirty="0" err="1"/>
              <a:t>PAGEs</a:t>
            </a:r>
            <a:r>
              <a:rPr lang="en-US" altLang="en-US" dirty="0"/>
              <a:t>) </a:t>
            </a:r>
            <a:endParaRPr lang="sq-AL" altLang="en-US" dirty="0"/>
          </a:p>
        </p:txBody>
      </p:sp>
    </p:spTree>
    <p:extLst>
      <p:ext uri="{BB962C8B-B14F-4D97-AF65-F5344CB8AC3E}">
        <p14:creationId xmlns:p14="http://schemas.microsoft.com/office/powerpoint/2010/main" val="22506853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Objektivat</a:t>
            </a:r>
            <a:endParaRPr lang="en-US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q-AL" altLang="en-US" dirty="0"/>
              <a:t>Te ofrohet </a:t>
            </a:r>
            <a:r>
              <a:rPr lang="sq-AL" altLang="en-US" dirty="0" err="1"/>
              <a:t>shpejgimi</a:t>
            </a:r>
            <a:r>
              <a:rPr lang="sq-AL" altLang="en-US" dirty="0"/>
              <a:t> i formave te ndryshme te organizimit harduerike te memories</a:t>
            </a:r>
          </a:p>
          <a:p>
            <a:r>
              <a:rPr lang="sq-AL" altLang="en-US" dirty="0"/>
              <a:t>Diskutimi i teknikave te menaxhimit te memories duke përfshirë edhe </a:t>
            </a:r>
            <a:r>
              <a:rPr lang="sq-AL" altLang="en-US" dirty="0" err="1"/>
              <a:t>segmentimin</a:t>
            </a:r>
            <a:r>
              <a:rPr lang="sq-AL" altLang="en-US" dirty="0"/>
              <a:t> edhe </a:t>
            </a:r>
            <a:r>
              <a:rPr lang="sq-AL" altLang="en-US" dirty="0" err="1"/>
              <a:t>PAGEn</a:t>
            </a:r>
            <a:endParaRPr lang="sq-AL" altLang="en-US" dirty="0"/>
          </a:p>
          <a:p>
            <a:r>
              <a:rPr lang="sq-AL" altLang="en-US" dirty="0"/>
              <a:t>Te sqarohet ne detaje </a:t>
            </a:r>
            <a:r>
              <a:rPr lang="sq-AL" altLang="en-US" dirty="0" err="1"/>
              <a:t>Intel</a:t>
            </a:r>
            <a:r>
              <a:rPr lang="sq-AL" altLang="en-US" dirty="0"/>
              <a:t> </a:t>
            </a:r>
            <a:r>
              <a:rPr lang="sq-AL" altLang="en-US" dirty="0" err="1"/>
              <a:t>Pentium</a:t>
            </a:r>
            <a:r>
              <a:rPr lang="sq-AL" altLang="en-US" dirty="0"/>
              <a:t>, I cili përkrah </a:t>
            </a:r>
            <a:r>
              <a:rPr lang="sq-AL" altLang="en-US" dirty="0" err="1"/>
              <a:t>segmentim</a:t>
            </a:r>
            <a:r>
              <a:rPr lang="sq-AL" altLang="en-US" dirty="0"/>
              <a:t> te pastër dhe </a:t>
            </a:r>
            <a:r>
              <a:rPr lang="sq-AL" altLang="en-US" dirty="0" err="1"/>
              <a:t>segmentim</a:t>
            </a:r>
            <a:r>
              <a:rPr lang="sq-AL" altLang="en-US" dirty="0"/>
              <a:t> me PAGE</a:t>
            </a:r>
          </a:p>
        </p:txBody>
      </p:sp>
    </p:spTree>
    <p:extLst>
      <p:ext uri="{BB962C8B-B14F-4D97-AF65-F5344CB8AC3E}">
        <p14:creationId xmlns:p14="http://schemas.microsoft.com/office/powerpoint/2010/main" val="26419838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Deri me tani hapësira e adresës virtuale e procesit ka qene e barabartë me memorien fizike dhe kemi supozuar qe e gjitha ndodhet ne memorie.</a:t>
            </a:r>
          </a:p>
          <a:p>
            <a:pPr marL="0" indent="0">
              <a:buNone/>
            </a:pPr>
            <a:endParaRPr lang="sq-AL" dirty="0"/>
          </a:p>
          <a:p>
            <a:r>
              <a:rPr lang="sq-AL" dirty="0"/>
              <a:t>Iluzioni i </a:t>
            </a:r>
            <a:r>
              <a:rPr lang="en-US" dirty="0"/>
              <a:t>SO</a:t>
            </a:r>
            <a:r>
              <a:rPr lang="sq-AL" dirty="0"/>
              <a:t>:</a:t>
            </a:r>
          </a:p>
          <a:p>
            <a:pPr lvl="1"/>
            <a:r>
              <a:rPr lang="sq-AL" dirty="0"/>
              <a:t>Trajtojmë diskun si memorie kryesore me hapësirë me te madhe dhe shpejtësi te ul</a:t>
            </a:r>
            <a:r>
              <a:rPr lang="en-US" dirty="0"/>
              <a:t>ë</a:t>
            </a:r>
            <a:r>
              <a:rPr lang="sq-AL" dirty="0"/>
              <a:t>t</a:t>
            </a:r>
          </a:p>
          <a:p>
            <a:endParaRPr lang="sq-AL" dirty="0"/>
          </a:p>
          <a:p>
            <a:r>
              <a:rPr lang="sq-AL" dirty="0"/>
              <a:t>Iluzioni për memorie virtuale te pafundme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sq-AL" dirty="0"/>
              <a:t>mundëson:</a:t>
            </a:r>
          </a:p>
          <a:p>
            <a:pPr lvl="1"/>
            <a:r>
              <a:rPr lang="sq-AL" dirty="0"/>
              <a:t>Procesi te jete me i madhe sesa memoria fizike</a:t>
            </a:r>
          </a:p>
          <a:p>
            <a:pPr lvl="1"/>
            <a:r>
              <a:rPr lang="sq-AL" dirty="0"/>
              <a:t>Procesi te ekzekutohet edhe pse nuk gjendet i teri ne memorie</a:t>
            </a:r>
          </a:p>
          <a:p>
            <a:pPr lvl="1"/>
            <a:r>
              <a:rPr lang="sq-AL" dirty="0"/>
              <a:t>Shume procese munde te ekzekutohen njëkohësisht edhe pse kane madhësi me shume se sa memoria aktuale</a:t>
            </a:r>
          </a:p>
          <a:p>
            <a:pPr marL="457200" lvl="1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52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101525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Tabela e </a:t>
            </a:r>
            <a:r>
              <a:rPr lang="sq-AL" dirty="0" err="1"/>
              <a:t>PAGEs</a:t>
            </a:r>
            <a:r>
              <a:rPr lang="sq-AL" dirty="0"/>
              <a:t> (tabela e pasqyrimit) përdor bitin </a:t>
            </a:r>
            <a:r>
              <a:rPr lang="sq-AL" dirty="0" err="1"/>
              <a:t>validues</a:t>
            </a:r>
            <a:r>
              <a:rPr lang="sq-AL" dirty="0"/>
              <a:t> për te treguar nëse PAGE është ne disk ose ne memorie</a:t>
            </a:r>
          </a:p>
          <a:p>
            <a:r>
              <a:rPr lang="sq-AL" dirty="0"/>
              <a:t>Pasi qe PAGE te ngarkohet ne memoria nga disku, atëherë SO e ndryshon tabelën e </a:t>
            </a:r>
            <a:r>
              <a:rPr lang="sq-AL" dirty="0" err="1"/>
              <a:t>PAGEs</a:t>
            </a:r>
            <a:r>
              <a:rPr lang="sq-AL" dirty="0"/>
              <a:t> si dhe bitin </a:t>
            </a:r>
            <a:r>
              <a:rPr lang="sq-AL" dirty="0" err="1"/>
              <a:t>validues</a:t>
            </a:r>
            <a:endParaRPr lang="sq-AL" dirty="0"/>
          </a:p>
          <a:p>
            <a:r>
              <a:rPr lang="sq-AL" dirty="0"/>
              <a:t>Për arsye te </a:t>
            </a:r>
            <a:r>
              <a:rPr lang="sq-AL" dirty="0" err="1"/>
              <a:t>efiqiences</a:t>
            </a:r>
            <a:r>
              <a:rPr lang="sq-AL" dirty="0"/>
              <a:t>, qasja ne memorie, shumicën e kohës, duhet te </a:t>
            </a:r>
            <a:r>
              <a:rPr lang="sq-AL" dirty="0" err="1"/>
              <a:t>referencoi</a:t>
            </a:r>
            <a:r>
              <a:rPr lang="sq-AL" dirty="0"/>
              <a:t> </a:t>
            </a:r>
            <a:r>
              <a:rPr lang="sq-AL" dirty="0" err="1"/>
              <a:t>PAGEt</a:t>
            </a:r>
            <a:r>
              <a:rPr lang="sq-AL" dirty="0"/>
              <a:t> qe janë ne memorie </a:t>
            </a:r>
            <a:endParaRPr lang="en-US" dirty="0"/>
          </a:p>
          <a:p>
            <a:pPr lvl="1"/>
            <a:r>
              <a:rPr lang="sq-AL" dirty="0"/>
              <a:t>Ne te kundërtën koha qasjes efektive ne memorie ngadalësohet ose barazohet me atë te diskut</a:t>
            </a:r>
          </a:p>
          <a:p>
            <a:r>
              <a:rPr lang="sq-AL" dirty="0"/>
              <a:t>Ide kyçe: Lokaliteti – Hapësira e setit punues te procesit duhet te vendoset ne memorie dhe te qëndroj aty. Rregulla 90/10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53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6865603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</a:t>
            </a:r>
            <a:endParaRPr lang="sq-AL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448" y="1576097"/>
            <a:ext cx="5763429" cy="4163006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54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38111556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Kur duhet te ngarkohet/kërkohet PAGE?</a:t>
            </a:r>
          </a:p>
          <a:p>
            <a:r>
              <a:rPr lang="sq-AL" b="1" dirty="0"/>
              <a:t>Ne kohen e </a:t>
            </a:r>
            <a:r>
              <a:rPr lang="sq-AL" b="1" dirty="0" err="1"/>
              <a:t>startimit</a:t>
            </a:r>
            <a:r>
              <a:rPr lang="sq-AL" b="1" dirty="0"/>
              <a:t> te procesit</a:t>
            </a:r>
            <a:r>
              <a:rPr lang="sq-AL" dirty="0"/>
              <a:t>: hapësira e adresës virtuale nuk duhet te jete me  e madhe sesa hapësira e memories fizike</a:t>
            </a:r>
          </a:p>
          <a:p>
            <a:r>
              <a:rPr lang="sq-AL" b="1" dirty="0"/>
              <a:t>Mbikëqyrje: </a:t>
            </a:r>
            <a:r>
              <a:rPr lang="sq-AL" dirty="0" err="1"/>
              <a:t>Programeri</a:t>
            </a:r>
            <a:r>
              <a:rPr lang="sq-AL" dirty="0"/>
              <a:t> i aplikacionit tregon se kur duhet te ngarkohet dhe te largohet PAGE.</a:t>
            </a:r>
          </a:p>
          <a:p>
            <a:pPr lvl="1"/>
            <a:r>
              <a:rPr lang="sq-AL" dirty="0"/>
              <a:t>Lejon qe hapësira virtuale te jete me madhe se hapësira e memories fizike</a:t>
            </a:r>
          </a:p>
          <a:p>
            <a:pPr lvl="1"/>
            <a:r>
              <a:rPr lang="sq-AL" dirty="0"/>
              <a:t>Vështirësi e realizimit</a:t>
            </a:r>
          </a:p>
          <a:p>
            <a:r>
              <a:rPr lang="sq-AL" b="1" dirty="0"/>
              <a:t>PAGE e kërkuar</a:t>
            </a:r>
            <a:r>
              <a:rPr lang="en-US" b="1" dirty="0"/>
              <a:t> (requested) </a:t>
            </a:r>
            <a:r>
              <a:rPr lang="sq-AL" b="1" dirty="0"/>
              <a:t>: </a:t>
            </a:r>
            <a:r>
              <a:rPr lang="sq-AL" dirty="0"/>
              <a:t>Procesi njofton sistemin operativ kur </a:t>
            </a:r>
            <a:r>
              <a:rPr lang="en-US" dirty="0" err="1"/>
              <a:t>i</a:t>
            </a:r>
            <a:r>
              <a:rPr lang="sq-AL" dirty="0"/>
              <a:t> nevojitet ndonjë PAGE ose kur e përfundon punën me atë PAGE</a:t>
            </a:r>
            <a:endParaRPr lang="sq-AL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55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13694905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Demand Paging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b="1" dirty="0"/>
              <a:t>PAGE e Kërkuar(</a:t>
            </a:r>
            <a:r>
              <a:rPr lang="sq-AL" b="1" dirty="0" err="1"/>
              <a:t>Demand</a:t>
            </a:r>
            <a:r>
              <a:rPr lang="sq-AL" b="1" dirty="0"/>
              <a:t>)</a:t>
            </a:r>
            <a:r>
              <a:rPr lang="sq-AL" dirty="0"/>
              <a:t>: sistemi operativ ngarkon </a:t>
            </a:r>
            <a:r>
              <a:rPr lang="sq-AL" dirty="0" err="1"/>
              <a:t>PAGEn</a:t>
            </a:r>
            <a:r>
              <a:rPr lang="sq-AL" dirty="0"/>
              <a:t> ne momentin e pare qe </a:t>
            </a:r>
            <a:r>
              <a:rPr lang="sq-AL" dirty="0" err="1"/>
              <a:t>referencohet</a:t>
            </a:r>
            <a:r>
              <a:rPr lang="sq-AL" dirty="0"/>
              <a:t>.</a:t>
            </a:r>
          </a:p>
          <a:p>
            <a:pPr lvl="1"/>
            <a:r>
              <a:rPr lang="sq-AL" dirty="0"/>
              <a:t>Munde te largoj ndonjë PAGE paraprake ne mënyre qe te ngarkoj </a:t>
            </a:r>
            <a:r>
              <a:rPr lang="sq-AL" dirty="0" err="1"/>
              <a:t>PAGEn</a:t>
            </a:r>
            <a:r>
              <a:rPr lang="sq-AL" dirty="0"/>
              <a:t> e re</a:t>
            </a:r>
          </a:p>
          <a:p>
            <a:pPr lvl="1"/>
            <a:r>
              <a:rPr lang="sq-AL" dirty="0"/>
              <a:t>Procesi duhet te liroj CPU gjate kohës se ngarkese se </a:t>
            </a:r>
            <a:r>
              <a:rPr lang="sq-AL" dirty="0" err="1"/>
              <a:t>PAGEs</a:t>
            </a:r>
            <a:r>
              <a:rPr lang="sq-AL" dirty="0"/>
              <a:t> </a:t>
            </a:r>
          </a:p>
          <a:p>
            <a:pPr lvl="1"/>
            <a:r>
              <a:rPr lang="sq-AL" dirty="0"/>
              <a:t>PAGE e dështuar(Page-</a:t>
            </a:r>
            <a:r>
              <a:rPr lang="sq-AL" dirty="0" err="1"/>
              <a:t>Fault</a:t>
            </a:r>
            <a:r>
              <a:rPr lang="sq-AL" dirty="0"/>
              <a:t>) – Shkaktohet kur instruksioni </a:t>
            </a:r>
            <a:r>
              <a:rPr lang="sq-AL" dirty="0" err="1"/>
              <a:t>referencon</a:t>
            </a:r>
            <a:r>
              <a:rPr lang="sq-AL" dirty="0"/>
              <a:t> një PAGE e cila nuk gjendet ne memorie.</a:t>
            </a:r>
          </a:p>
          <a:p>
            <a:r>
              <a:rPr lang="sq-AL" b="1" dirty="0"/>
              <a:t>PAGE e paracaktuar</a:t>
            </a:r>
            <a:r>
              <a:rPr lang="sq-AL" dirty="0"/>
              <a:t>: SO operativ parasheh paraprakisht cilat PAGE do t'i nevojiten procesit dhe i ngarkon ato ne memorie </a:t>
            </a:r>
          </a:p>
          <a:p>
            <a:pPr lvl="1"/>
            <a:r>
              <a:rPr lang="sq-AL" dirty="0"/>
              <a:t>Lejon mbingarkese te CPU edhe I/O nëse parashikimi është i sakte</a:t>
            </a:r>
          </a:p>
          <a:p>
            <a:pPr lvl="1"/>
            <a:r>
              <a:rPr lang="sq-AL" dirty="0"/>
              <a:t>Nëse parashikimi i SO është i pasakte – PAGE e dështuar</a:t>
            </a:r>
          </a:p>
          <a:p>
            <a:pPr lvl="1"/>
            <a:r>
              <a:rPr lang="sq-AL" dirty="0"/>
              <a:t>Gabimet munde te rezultojnë ne largimin e </a:t>
            </a:r>
            <a:r>
              <a:rPr lang="sq-AL" dirty="0" err="1"/>
              <a:t>PAGEve</a:t>
            </a:r>
            <a:r>
              <a:rPr lang="sq-AL" dirty="0"/>
              <a:t> me rëndësi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56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13182043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Implementimi i </a:t>
            </a:r>
            <a:r>
              <a:rPr lang="en-US" dirty="0"/>
              <a:t>Demand Paging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Kopja e plote e programit duhet te ruhet ne disk.</a:t>
            </a:r>
          </a:p>
          <a:p>
            <a:r>
              <a:rPr lang="sq-AL" dirty="0"/>
              <a:t>Biti </a:t>
            </a:r>
            <a:r>
              <a:rPr lang="sq-AL" dirty="0" err="1"/>
              <a:t>validues</a:t>
            </a:r>
            <a:r>
              <a:rPr lang="sq-AL" dirty="0"/>
              <a:t> ne tabele tregon nëse PAGE gjendet ne memorie</a:t>
            </a:r>
          </a:p>
          <a:p>
            <a:pPr lvl="1"/>
            <a:r>
              <a:rPr lang="sq-AL" dirty="0"/>
              <a:t>1: gjendet ne memorie, 0:nuk gjendet ne memorie</a:t>
            </a:r>
          </a:p>
          <a:p>
            <a:r>
              <a:rPr lang="sq-AL" dirty="0"/>
              <a:t>SO kontrollon nëse adresa është </a:t>
            </a:r>
            <a:r>
              <a:rPr lang="sq-AL" dirty="0" err="1"/>
              <a:t>valide</a:t>
            </a:r>
            <a:r>
              <a:rPr lang="sq-AL" dirty="0"/>
              <a:t>. </a:t>
            </a:r>
            <a:r>
              <a:rPr lang="sq-AL" dirty="0" err="1"/>
              <a:t>Nese</a:t>
            </a:r>
            <a:r>
              <a:rPr lang="sq-AL" dirty="0"/>
              <a:t> po:</a:t>
            </a:r>
          </a:p>
          <a:p>
            <a:pPr lvl="1"/>
            <a:r>
              <a:rPr lang="sq-AL" dirty="0"/>
              <a:t>Zgjedh </a:t>
            </a:r>
            <a:r>
              <a:rPr lang="sq-AL" dirty="0" err="1"/>
              <a:t>PAGEn</a:t>
            </a:r>
            <a:r>
              <a:rPr lang="sq-AL" dirty="0"/>
              <a:t> qe duhet te zëvendësohet</a:t>
            </a:r>
          </a:p>
          <a:p>
            <a:pPr lvl="1"/>
            <a:r>
              <a:rPr lang="sq-AL" dirty="0"/>
              <a:t>Ndryshon bitin </a:t>
            </a:r>
            <a:r>
              <a:rPr lang="sq-AL" dirty="0" err="1"/>
              <a:t>validues</a:t>
            </a:r>
            <a:r>
              <a:rPr lang="sq-AL" dirty="0"/>
              <a:t> te </a:t>
            </a:r>
            <a:r>
              <a:rPr lang="sq-AL" dirty="0" err="1"/>
              <a:t>PAGEs</a:t>
            </a:r>
            <a:r>
              <a:rPr lang="sq-AL" dirty="0"/>
              <a:t> parapake</a:t>
            </a:r>
          </a:p>
          <a:p>
            <a:pPr lvl="1"/>
            <a:r>
              <a:rPr lang="sq-AL" dirty="0"/>
              <a:t>Fillon ngarkimin e </a:t>
            </a:r>
            <a:r>
              <a:rPr lang="sq-AL" dirty="0" err="1"/>
              <a:t>PAGEs</a:t>
            </a:r>
            <a:r>
              <a:rPr lang="sq-AL" dirty="0"/>
              <a:t> se re</a:t>
            </a:r>
          </a:p>
          <a:p>
            <a:pPr lvl="1"/>
            <a:r>
              <a:rPr lang="sq-AL" dirty="0"/>
              <a:t>Zhvillohet </a:t>
            </a:r>
            <a:r>
              <a:rPr lang="sq-AL" i="1" dirty="0" err="1"/>
              <a:t>Context</a:t>
            </a:r>
            <a:r>
              <a:rPr lang="sq-AL" i="1" dirty="0"/>
              <a:t> </a:t>
            </a:r>
            <a:r>
              <a:rPr lang="sq-AL" i="1" dirty="0" err="1"/>
              <a:t>Switching</a:t>
            </a:r>
            <a:r>
              <a:rPr lang="sq-AL" i="1" dirty="0"/>
              <a:t> </a:t>
            </a:r>
            <a:r>
              <a:rPr lang="sq-AL" dirty="0"/>
              <a:t>derisa te kryhet procesi I/O</a:t>
            </a:r>
          </a:p>
          <a:p>
            <a:pPr lvl="1"/>
            <a:r>
              <a:rPr lang="sq-AL" dirty="0"/>
              <a:t>Pranohet sinjali kontrollues qe PAGE është ngarkuar ne memorie</a:t>
            </a:r>
          </a:p>
          <a:p>
            <a:pPr lvl="1"/>
            <a:r>
              <a:rPr lang="sq-AL" dirty="0"/>
              <a:t>Përditësohen vlerat e tabelës</a:t>
            </a:r>
          </a:p>
          <a:p>
            <a:pPr marL="457200" lvl="1" indent="0">
              <a:buNone/>
            </a:pPr>
            <a:endParaRPr lang="sq-A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57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3019916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Hapësira e Shkëmbimit (</a:t>
            </a:r>
            <a:r>
              <a:rPr lang="sq-AL" dirty="0" err="1"/>
              <a:t>Swap</a:t>
            </a:r>
            <a:r>
              <a:rPr lang="sq-AL" dirty="0"/>
              <a:t> </a:t>
            </a:r>
            <a:r>
              <a:rPr lang="sq-AL" dirty="0" err="1"/>
              <a:t>Space</a:t>
            </a:r>
            <a:r>
              <a:rPr lang="sq-AL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Çka ndodhe kur PAGE largohet nga memoria?</a:t>
            </a:r>
          </a:p>
          <a:p>
            <a:pPr lvl="1"/>
            <a:r>
              <a:rPr lang="sq-AL" dirty="0"/>
              <a:t>Nëse PAGE përmban kod, ne munde thjeshte te lar</a:t>
            </a:r>
            <a:r>
              <a:rPr lang="en-US" dirty="0"/>
              <a:t>g</a:t>
            </a:r>
            <a:r>
              <a:rPr lang="sq-AL" dirty="0"/>
              <a:t>ojme atë pasi qe ajo munde te ngarkohet direkt prej diskut</a:t>
            </a:r>
          </a:p>
          <a:p>
            <a:pPr lvl="1"/>
            <a:r>
              <a:rPr lang="sq-AL" dirty="0"/>
              <a:t>Nëse PAGE përmban te dhëna, duhet te ruhen te dhënat ne mënyrë qe te ri ngarkohet nëse shfaqet nevoja e procesit</a:t>
            </a:r>
          </a:p>
          <a:p>
            <a:pPr lvl="1"/>
            <a:r>
              <a:rPr lang="sq-AL" dirty="0"/>
              <a:t>Hapësira e Shkëmbimit(</a:t>
            </a:r>
            <a:r>
              <a:rPr lang="sq-AL" dirty="0" err="1"/>
              <a:t>Swap</a:t>
            </a:r>
            <a:r>
              <a:rPr lang="sq-AL" dirty="0"/>
              <a:t> </a:t>
            </a:r>
            <a:r>
              <a:rPr lang="sq-AL" dirty="0" err="1"/>
              <a:t>Space</a:t>
            </a:r>
            <a:r>
              <a:rPr lang="sq-AL" dirty="0"/>
              <a:t>): Pjese e diskut qe është e rezervuar për ruajtjen e </a:t>
            </a:r>
            <a:r>
              <a:rPr lang="sq-AL" dirty="0" err="1"/>
              <a:t>PAGEve</a:t>
            </a:r>
            <a:r>
              <a:rPr lang="sq-AL" dirty="0"/>
              <a:t> qe janë zhvendosur nga memoria</a:t>
            </a:r>
          </a:p>
          <a:p>
            <a:r>
              <a:rPr lang="sq-AL" dirty="0"/>
              <a:t>Gjate gjithë kohës PAGE e memories virtuale munde te jete ne:</a:t>
            </a:r>
          </a:p>
          <a:p>
            <a:pPr lvl="1"/>
            <a:r>
              <a:rPr lang="sq-AL" dirty="0"/>
              <a:t>File Sistem</a:t>
            </a:r>
          </a:p>
          <a:p>
            <a:pPr lvl="1"/>
            <a:r>
              <a:rPr lang="sq-AL" dirty="0"/>
              <a:t>Memorie Fizike</a:t>
            </a:r>
          </a:p>
          <a:p>
            <a:pPr lvl="1"/>
            <a:r>
              <a:rPr lang="sq-AL" dirty="0"/>
              <a:t>Hapësirë Shkëmbyese (</a:t>
            </a:r>
            <a:r>
              <a:rPr lang="sq-AL" dirty="0" err="1"/>
              <a:t>swap</a:t>
            </a:r>
            <a:r>
              <a:rPr lang="sq-AL" dirty="0"/>
              <a:t> </a:t>
            </a:r>
            <a:r>
              <a:rPr lang="sq-AL" dirty="0" err="1"/>
              <a:t>space</a:t>
            </a:r>
            <a:r>
              <a:rPr lang="sq-AL" dirty="0"/>
              <a:t>)</a:t>
            </a:r>
          </a:p>
          <a:p>
            <a:r>
              <a:rPr lang="sq-AL" dirty="0"/>
              <a:t>Tabela e </a:t>
            </a:r>
            <a:r>
              <a:rPr lang="sq-AL" dirty="0" err="1"/>
              <a:t>PAGEs</a:t>
            </a:r>
            <a:r>
              <a:rPr lang="sq-AL" dirty="0"/>
              <a:t> duhet te jete me e sofistikuar ne mënyrë qe te këtë informatën e vendndodhjes se </a:t>
            </a:r>
            <a:r>
              <a:rPr lang="sq-AL" dirty="0" err="1"/>
              <a:t>PAGEs</a:t>
            </a:r>
            <a:endParaRPr lang="sq-A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58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39909908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 err="1"/>
              <a:t>Performanca</a:t>
            </a:r>
            <a:r>
              <a:rPr lang="sq-AL" dirty="0"/>
              <a:t> e </a:t>
            </a:r>
            <a:r>
              <a:rPr lang="en-US" dirty="0"/>
              <a:t>Demand Paging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Teorikisht procesi munde te qaset ne PAGE te re me secilin prej instruksioneve qe i përmban</a:t>
            </a:r>
          </a:p>
          <a:p>
            <a:r>
              <a:rPr lang="sq-AL" dirty="0"/>
              <a:t>Fatmirësisht, proceset zakonisht i takojnë </a:t>
            </a:r>
            <a:r>
              <a:rPr lang="sq-AL" i="1" dirty="0"/>
              <a:t>referencës lokale</a:t>
            </a:r>
          </a:p>
          <a:p>
            <a:pPr lvl="1"/>
            <a:r>
              <a:rPr lang="sq-AL" b="1" dirty="0"/>
              <a:t>Lokale e përkohshme</a:t>
            </a:r>
            <a:r>
              <a:rPr lang="sq-AL" dirty="0"/>
              <a:t>: Nëse procesi qaset një pjese ne memorie, ai do te ketë kërkesën për qasje përsëri ne te njëjtën pjese</a:t>
            </a:r>
          </a:p>
          <a:p>
            <a:pPr lvl="1"/>
            <a:r>
              <a:rPr lang="sq-AL" b="1" dirty="0"/>
              <a:t>Lokale e përafërte</a:t>
            </a:r>
            <a:r>
              <a:rPr lang="sq-AL" dirty="0"/>
              <a:t>: Nëse procesi i qaset një pjesës se memories, ai do te ketë kërkesën e qasjes ne memorie te përafërt</a:t>
            </a:r>
          </a:p>
          <a:p>
            <a:r>
              <a:rPr lang="sq-AL" dirty="0"/>
              <a:t>Le te jete p probabiliteti </a:t>
            </a:r>
            <a:r>
              <a:rPr lang="en-US" dirty="0" err="1"/>
              <a:t>i</a:t>
            </a:r>
            <a:r>
              <a:rPr lang="sq-AL" dirty="0"/>
              <a:t> </a:t>
            </a:r>
            <a:r>
              <a:rPr lang="sq-AL" dirty="0" err="1"/>
              <a:t>PAGEs</a:t>
            </a:r>
            <a:r>
              <a:rPr lang="sq-AL" dirty="0"/>
              <a:t> se dështuar (0 ≤ p ≤ 1)</a:t>
            </a:r>
          </a:p>
          <a:p>
            <a:endParaRPr lang="sq-AL" dirty="0"/>
          </a:p>
          <a:p>
            <a:r>
              <a:rPr lang="sq-AL" dirty="0"/>
              <a:t>Koha Efektive e Qasjes = (1-p) x ma + p x koha e </a:t>
            </a:r>
            <a:r>
              <a:rPr lang="sq-AL" dirty="0" err="1"/>
              <a:t>PAGEs</a:t>
            </a:r>
            <a:r>
              <a:rPr lang="sq-AL" dirty="0"/>
              <a:t> se dështuar</a:t>
            </a:r>
          </a:p>
          <a:p>
            <a:pPr lvl="1"/>
            <a:r>
              <a:rPr lang="sq-AL" dirty="0"/>
              <a:t>Nëse koha e qasjes ne memorie është 200 </a:t>
            </a:r>
            <a:r>
              <a:rPr lang="sq-AL" dirty="0" err="1"/>
              <a:t>ns</a:t>
            </a:r>
            <a:r>
              <a:rPr lang="sq-AL" dirty="0"/>
              <a:t> dhe PAGE e dështuar merr 25 </a:t>
            </a:r>
            <a:r>
              <a:rPr lang="sq-AL" dirty="0" err="1"/>
              <a:t>ms</a:t>
            </a:r>
            <a:endParaRPr lang="sq-AL" dirty="0"/>
          </a:p>
          <a:p>
            <a:pPr lvl="1"/>
            <a:r>
              <a:rPr lang="sq-AL" dirty="0"/>
              <a:t>Koha e Efektive e Qasjes = (1-p) x 200 + p x 25,000,000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59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177481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Background (</a:t>
            </a:r>
            <a:r>
              <a:rPr lang="sq-AL" altLang="en-US" dirty="0"/>
              <a:t>Parathënie</a:t>
            </a:r>
            <a:r>
              <a:rPr lang="en-US" altLang="en-US" dirty="0"/>
              <a:t>)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sq-AL" altLang="en-US" dirty="0"/>
              <a:t>Programi duhet te sillet nga disku ne memorie ne mënyrë qe te ekzekutohet ne procesor. </a:t>
            </a:r>
            <a:endParaRPr lang="sq-AL" altLang="en-US" sz="800" dirty="0"/>
          </a:p>
          <a:p>
            <a:r>
              <a:rPr lang="sq-AL" altLang="en-US" dirty="0"/>
              <a:t>Memoria kryesore dhe regjistrat janë </a:t>
            </a:r>
            <a:r>
              <a:rPr lang="sq-AL" altLang="en-US" dirty="0" err="1"/>
              <a:t>deponite</a:t>
            </a:r>
            <a:r>
              <a:rPr lang="sq-AL" altLang="en-US" dirty="0"/>
              <a:t> e </a:t>
            </a:r>
            <a:r>
              <a:rPr lang="sq-AL" altLang="en-US" dirty="0" err="1"/>
              <a:t>vetm</a:t>
            </a:r>
            <a:r>
              <a:rPr lang="en-US" altLang="en-US" dirty="0"/>
              <a:t>e</a:t>
            </a:r>
            <a:r>
              <a:rPr lang="sq-AL" altLang="en-US" dirty="0"/>
              <a:t> ne te cilat </a:t>
            </a:r>
            <a:r>
              <a:rPr lang="sq-AL" altLang="en-US" dirty="0" err="1"/>
              <a:t>CPU</a:t>
            </a:r>
            <a:r>
              <a:rPr lang="sq-AL" altLang="en-US" dirty="0"/>
              <a:t> ka qasje direkt</a:t>
            </a:r>
            <a:r>
              <a:rPr lang="en-US" altLang="en-US" dirty="0"/>
              <a:t>e</a:t>
            </a:r>
            <a:endParaRPr lang="sq-AL" altLang="en-US" dirty="0"/>
          </a:p>
          <a:p>
            <a:r>
              <a:rPr lang="sq-AL" altLang="en-US" dirty="0"/>
              <a:t>Regjistrat e </a:t>
            </a:r>
            <a:r>
              <a:rPr lang="sq-AL" altLang="en-US" dirty="0" err="1"/>
              <a:t>CPU</a:t>
            </a:r>
            <a:r>
              <a:rPr lang="sq-AL" altLang="en-US" dirty="0"/>
              <a:t> zakonisht janë te qasshëm bren</a:t>
            </a:r>
            <a:r>
              <a:rPr lang="en-US" altLang="en-US" dirty="0"/>
              <a:t>d</a:t>
            </a:r>
            <a:r>
              <a:rPr lang="sq-AL" altLang="en-US" dirty="0"/>
              <a:t>a një cikli te </a:t>
            </a:r>
            <a:r>
              <a:rPr lang="sq-AL" altLang="en-US" dirty="0" err="1"/>
              <a:t>CPU</a:t>
            </a:r>
            <a:r>
              <a:rPr lang="sq-AL" altLang="en-US" dirty="0"/>
              <a:t> </a:t>
            </a:r>
            <a:r>
              <a:rPr lang="sq-AL" altLang="en-US" dirty="0" err="1"/>
              <a:t>Clock</a:t>
            </a:r>
            <a:endParaRPr lang="sq-AL" altLang="en-US" sz="800" dirty="0"/>
          </a:p>
          <a:p>
            <a:r>
              <a:rPr lang="sq-AL" altLang="en-US" dirty="0"/>
              <a:t>Ndërsa qasje ne memorie kryesore kërkon me shume cikle dhe krijon </a:t>
            </a:r>
            <a:r>
              <a:rPr lang="sq-AL" altLang="en-US" b="1" dirty="0" err="1">
                <a:solidFill>
                  <a:srgbClr val="3366FF"/>
                </a:solidFill>
              </a:rPr>
              <a:t>stall</a:t>
            </a:r>
            <a:endParaRPr lang="sq-AL" altLang="en-US" sz="800" dirty="0"/>
          </a:p>
          <a:p>
            <a:r>
              <a:rPr lang="sq-AL" altLang="en-US" b="1" dirty="0" err="1">
                <a:solidFill>
                  <a:srgbClr val="3366FF"/>
                </a:solidFill>
              </a:rPr>
              <a:t>Cache</a:t>
            </a:r>
            <a:r>
              <a:rPr lang="sq-AL" altLang="en-US" dirty="0">
                <a:solidFill>
                  <a:srgbClr val="3366FF"/>
                </a:solidFill>
              </a:rPr>
              <a:t> </a:t>
            </a:r>
            <a:r>
              <a:rPr lang="sq-AL" altLang="en-US" dirty="0"/>
              <a:t>qëndron ne mes te memories kryesore dhe regjistrave </a:t>
            </a:r>
            <a:endParaRPr lang="sq-AL" altLang="en-US" sz="800" dirty="0"/>
          </a:p>
          <a:p>
            <a:r>
              <a:rPr lang="sq-AL" altLang="en-US" dirty="0"/>
              <a:t>Mbrojtja e memories nënkupton operimin korrekt me memorie</a:t>
            </a:r>
          </a:p>
          <a:p>
            <a:pPr>
              <a:buFont typeface="Monotype Sorts" pitchFamily="-84" charset="2"/>
              <a:buNone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1352894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Përditësimi i </a:t>
            </a:r>
            <a:r>
              <a:rPr lang="sq-AL" dirty="0" err="1"/>
              <a:t>TLB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Ne disa implementime, ne rast te qasjes se pa suksesshme ne </a:t>
            </a:r>
            <a:r>
              <a:rPr lang="sq-AL" dirty="0" err="1"/>
              <a:t>TLB</a:t>
            </a:r>
            <a:r>
              <a:rPr lang="sq-AL" dirty="0"/>
              <a:t>, </a:t>
            </a:r>
            <a:r>
              <a:rPr lang="sq-AL" dirty="0" err="1"/>
              <a:t>TLB</a:t>
            </a:r>
            <a:r>
              <a:rPr lang="sq-AL" dirty="0"/>
              <a:t> ngarkohet</a:t>
            </a:r>
          </a:p>
          <a:p>
            <a:r>
              <a:rPr lang="sq-AL" dirty="0"/>
              <a:t>Nëse </a:t>
            </a:r>
            <a:r>
              <a:rPr lang="sq-AL" dirty="0" err="1"/>
              <a:t>TLB</a:t>
            </a:r>
            <a:r>
              <a:rPr lang="sq-AL" dirty="0"/>
              <a:t> ka frekuencë te larte te qasjeve te suksesshme, përdorim softuer për te ngarkuar atë.</a:t>
            </a:r>
            <a:endParaRPr lang="sq-AL" sz="1600" dirty="0"/>
          </a:p>
          <a:p>
            <a:pPr lvl="1"/>
            <a:r>
              <a:rPr lang="sq-AL" sz="1600" dirty="0"/>
              <a:t>Biti </a:t>
            </a:r>
            <a:r>
              <a:rPr lang="sq-AL" sz="1600" dirty="0" err="1"/>
              <a:t>validues</a:t>
            </a:r>
            <a:r>
              <a:rPr lang="sq-AL" sz="1600" dirty="0"/>
              <a:t> ne TLB tregon nëse PAGE gjendet ne memorie</a:t>
            </a:r>
          </a:p>
          <a:p>
            <a:pPr lvl="1"/>
            <a:r>
              <a:rPr lang="sq-AL" sz="1600" dirty="0"/>
              <a:t>Ne qasje te suksesshme te </a:t>
            </a:r>
            <a:r>
              <a:rPr lang="sq-AL" sz="1600" dirty="0" err="1"/>
              <a:t>TLB</a:t>
            </a:r>
            <a:r>
              <a:rPr lang="en-US" sz="1600" dirty="0"/>
              <a:t>,</a:t>
            </a:r>
            <a:r>
              <a:rPr lang="sq-AL" sz="1600" dirty="0"/>
              <a:t> përdor numrin e kornizës për t’u qasur ne memorie</a:t>
            </a:r>
          </a:p>
          <a:p>
            <a:pPr lvl="1"/>
            <a:r>
              <a:rPr lang="sq-AL" sz="1600" dirty="0"/>
              <a:t>Ne qesja te pasuksesshme ndërprerje, pastaj </a:t>
            </a:r>
            <a:r>
              <a:rPr lang="sq-AL" sz="1600" dirty="0" err="1"/>
              <a:t>SO</a:t>
            </a:r>
            <a:r>
              <a:rPr lang="sq-AL" sz="1600" dirty="0"/>
              <a:t>:</a:t>
            </a:r>
          </a:p>
          <a:p>
            <a:pPr lvl="2"/>
            <a:r>
              <a:rPr lang="sq-AL" sz="1400" dirty="0"/>
              <a:t>Kontrollon nëse PAGE gjendet ne memorie</a:t>
            </a:r>
          </a:p>
          <a:p>
            <a:pPr lvl="2"/>
            <a:r>
              <a:rPr lang="sq-AL" sz="1400" dirty="0"/>
              <a:t>Nëse gjendet </a:t>
            </a:r>
            <a:r>
              <a:rPr lang="sq-AL" sz="1400" dirty="0" err="1"/>
              <a:t>SO</a:t>
            </a:r>
            <a:r>
              <a:rPr lang="sq-AL" sz="1400" dirty="0"/>
              <a:t> e ngarkon ato ne </a:t>
            </a:r>
            <a:r>
              <a:rPr lang="sq-AL" sz="1400" dirty="0" err="1"/>
              <a:t>TLB</a:t>
            </a:r>
            <a:r>
              <a:rPr lang="sq-AL" sz="1400" dirty="0"/>
              <a:t> </a:t>
            </a:r>
          </a:p>
          <a:p>
            <a:pPr lvl="2"/>
            <a:r>
              <a:rPr lang="sq-AL" sz="1400" dirty="0"/>
              <a:t>Nëse nuk gjendet </a:t>
            </a:r>
            <a:r>
              <a:rPr lang="sq-AL" sz="1400" dirty="0" err="1"/>
              <a:t>SO</a:t>
            </a:r>
            <a:r>
              <a:rPr lang="sq-AL" sz="1400" dirty="0"/>
              <a:t> e plotëson </a:t>
            </a:r>
            <a:r>
              <a:rPr lang="sq-AL" sz="1400" dirty="0" err="1"/>
              <a:t>TLB</a:t>
            </a:r>
            <a:r>
              <a:rPr lang="sq-AL" sz="1400" dirty="0"/>
              <a:t> ne këtë forme:</a:t>
            </a:r>
          </a:p>
          <a:p>
            <a:pPr lvl="3"/>
            <a:r>
              <a:rPr lang="sq-AL" sz="1300" dirty="0"/>
              <a:t>Ndryshon bitin </a:t>
            </a:r>
            <a:r>
              <a:rPr lang="sq-AL" sz="1300" dirty="0" err="1"/>
              <a:t>validues</a:t>
            </a:r>
            <a:r>
              <a:rPr lang="sq-AL" sz="1300" dirty="0"/>
              <a:t> 1 – 0, fshinë vlerat aktuale</a:t>
            </a:r>
          </a:p>
          <a:p>
            <a:pPr lvl="3"/>
            <a:r>
              <a:rPr lang="sq-AL" sz="1300" dirty="0"/>
              <a:t>Kryen </a:t>
            </a:r>
            <a:r>
              <a:rPr lang="sq-AL" sz="1300" dirty="0" err="1"/>
              <a:t>PAGEn</a:t>
            </a:r>
            <a:r>
              <a:rPr lang="sq-AL" sz="1300" dirty="0"/>
              <a:t> e dështuar, ashtu siç e kemi përshkruar me herët</a:t>
            </a:r>
          </a:p>
          <a:p>
            <a:pPr lvl="3"/>
            <a:r>
              <a:rPr lang="sq-AL" sz="1300" dirty="0"/>
              <a:t>Përditëson vlerat e reja ne </a:t>
            </a:r>
            <a:r>
              <a:rPr lang="sq-AL" sz="1300" dirty="0" err="1"/>
              <a:t>TLB</a:t>
            </a:r>
            <a:endParaRPr lang="sq-AL" sz="1300" dirty="0"/>
          </a:p>
          <a:p>
            <a:pPr lvl="3"/>
            <a:r>
              <a:rPr lang="sq-AL" sz="1300" dirty="0"/>
              <a:t>Re starton procesin e dështimit</a:t>
            </a:r>
          </a:p>
          <a:p>
            <a:r>
              <a:rPr lang="sq-AL" dirty="0"/>
              <a:t>E gjithë kjo është transparente për shfrytëzuesin.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60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32652390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sz="3000" dirty="0"/>
              <a:t>Algoritmet për zëvendësimin e </a:t>
            </a:r>
            <a:r>
              <a:rPr lang="sq-AL" sz="3000" dirty="0" err="1"/>
              <a:t>PAGEve</a:t>
            </a:r>
            <a:endParaRPr lang="sq-AL" sz="30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Kur kemi te bëjmë me </a:t>
            </a:r>
            <a:r>
              <a:rPr lang="sq-AL" dirty="0" err="1"/>
              <a:t>PAGEn</a:t>
            </a:r>
            <a:r>
              <a:rPr lang="sq-AL" dirty="0"/>
              <a:t> e dështuar, ne duhet te përzgjedhim njërën prej </a:t>
            </a:r>
            <a:r>
              <a:rPr lang="sq-AL" dirty="0" err="1"/>
              <a:t>PAGEve</a:t>
            </a:r>
            <a:r>
              <a:rPr lang="sq-AL" dirty="0"/>
              <a:t> për t</a:t>
            </a:r>
            <a:r>
              <a:rPr lang="en-US" dirty="0"/>
              <a:t>ë</a:t>
            </a:r>
            <a:r>
              <a:rPr lang="sq-AL" dirty="0"/>
              <a:t> larguar.</a:t>
            </a:r>
          </a:p>
          <a:p>
            <a:r>
              <a:rPr lang="sq-AL" b="1" dirty="0"/>
              <a:t>FIFO</a:t>
            </a:r>
            <a:r>
              <a:rPr lang="sq-AL" dirty="0"/>
              <a:t>: </a:t>
            </a:r>
            <a:r>
              <a:rPr lang="sq-AL" dirty="0" err="1"/>
              <a:t>First</a:t>
            </a:r>
            <a:r>
              <a:rPr lang="sq-AL" dirty="0"/>
              <a:t>-In, </a:t>
            </a:r>
            <a:r>
              <a:rPr lang="sq-AL" dirty="0" err="1"/>
              <a:t>First-Out</a:t>
            </a:r>
            <a:r>
              <a:rPr lang="sq-AL" dirty="0"/>
              <a:t> – Largojmë </a:t>
            </a:r>
            <a:r>
              <a:rPr lang="sq-AL" dirty="0" err="1"/>
              <a:t>PAGEn</a:t>
            </a:r>
            <a:r>
              <a:rPr lang="sq-AL" dirty="0"/>
              <a:t> me ta vjetër. E thjeshte për implementim, mirëpo SO lehtësisht munde te largoje një PAGE e cila është e frekuentuar mirëpo është me e vjetra.</a:t>
            </a:r>
          </a:p>
          <a:p>
            <a:r>
              <a:rPr lang="sq-AL" b="1" dirty="0" err="1"/>
              <a:t>Min</a:t>
            </a:r>
            <a:r>
              <a:rPr lang="sq-AL" dirty="0"/>
              <a:t>: (</a:t>
            </a:r>
            <a:r>
              <a:rPr lang="sq-AL" dirty="0" err="1"/>
              <a:t>a.k.a</a:t>
            </a:r>
            <a:r>
              <a:rPr lang="sq-AL" dirty="0"/>
              <a:t>. OPT) – Largojmë </a:t>
            </a:r>
            <a:r>
              <a:rPr lang="sq-AL" dirty="0" err="1"/>
              <a:t>PAGEn</a:t>
            </a:r>
            <a:r>
              <a:rPr lang="sq-AL" dirty="0"/>
              <a:t> e cila është frekuentuar ose përdorur me se paku</a:t>
            </a:r>
          </a:p>
          <a:p>
            <a:r>
              <a:rPr lang="sq-AL" b="1" dirty="0" err="1"/>
              <a:t>LRU</a:t>
            </a:r>
            <a:r>
              <a:rPr lang="sq-AL" dirty="0"/>
              <a:t>: </a:t>
            </a:r>
            <a:r>
              <a:rPr lang="sq-AL" dirty="0" err="1"/>
              <a:t>Least</a:t>
            </a:r>
            <a:r>
              <a:rPr lang="sq-AL" dirty="0"/>
              <a:t> Recent </a:t>
            </a:r>
            <a:r>
              <a:rPr lang="sq-AL" dirty="0" err="1"/>
              <a:t>Used</a:t>
            </a:r>
            <a:r>
              <a:rPr lang="sq-AL" dirty="0"/>
              <a:t>. I cili është përafrim i metodës </a:t>
            </a:r>
            <a:r>
              <a:rPr lang="sq-AL" dirty="0" err="1"/>
              <a:t>MIN</a:t>
            </a:r>
            <a:r>
              <a:rPr lang="sq-AL" dirty="0"/>
              <a:t> i cili funksion mjafte mire nëse bazohemi ne idenë qe e tashmja është parashikues i suksesshëm i se ardhmes. Largojmë </a:t>
            </a:r>
            <a:r>
              <a:rPr lang="sq-AL" dirty="0" err="1"/>
              <a:t>PAGEn</a:t>
            </a:r>
            <a:r>
              <a:rPr lang="sq-AL" dirty="0"/>
              <a:t> e cila ka periudhën me te madhe qe nuk është përdorur. </a:t>
            </a:r>
            <a:endParaRPr lang="en-US" dirty="0"/>
          </a:p>
          <a:p>
            <a:r>
              <a:rPr lang="sq-AL" b="1" dirty="0"/>
              <a:t>Rëndomtë</a:t>
            </a:r>
            <a:r>
              <a:rPr lang="en-US" b="1" dirty="0"/>
              <a:t>: </a:t>
            </a:r>
            <a:r>
              <a:rPr lang="sq-AL" dirty="0"/>
              <a:t>Befasisht ky algoritëm funksionon mire ne disa raste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61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19772476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FIFO: </a:t>
            </a:r>
            <a:r>
              <a:rPr lang="en-US" dirty="0" err="1"/>
              <a:t>Shembull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258" y="1095014"/>
            <a:ext cx="7781925" cy="4996334"/>
          </a:xfrm>
        </p:spPr>
        <p:txBody>
          <a:bodyPr/>
          <a:lstStyle/>
          <a:p>
            <a:r>
              <a:rPr lang="sq-AL" dirty="0"/>
              <a:t>3 Korniza te </a:t>
            </a:r>
            <a:r>
              <a:rPr lang="sq-AL" dirty="0" err="1"/>
              <a:t>PAGEve</a:t>
            </a:r>
            <a:endParaRPr lang="sq-AL" dirty="0"/>
          </a:p>
          <a:p>
            <a:r>
              <a:rPr lang="sq-AL" dirty="0"/>
              <a:t>4 PAGE virtuale</a:t>
            </a:r>
          </a:p>
          <a:p>
            <a:r>
              <a:rPr lang="sq-AL" dirty="0"/>
              <a:t>Referenca A B C A B D A D B C </a:t>
            </a:r>
            <a:r>
              <a:rPr lang="en-US" dirty="0"/>
              <a:t>A</a:t>
            </a:r>
            <a:endParaRPr lang="sq-AL" dirty="0"/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r>
              <a:rPr lang="sq-AL" dirty="0"/>
              <a:t>Numri i </a:t>
            </a:r>
            <a:r>
              <a:rPr lang="sq-AL" dirty="0" err="1"/>
              <a:t>PAGEve</a:t>
            </a:r>
            <a:r>
              <a:rPr lang="sq-AL" dirty="0"/>
              <a:t> te dështuara?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62</a:t>
            </a:fld>
            <a:endParaRPr lang="sq-AL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507788" y="2344365"/>
          <a:ext cx="6371619" cy="187014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331595">
                  <a:extLst>
                    <a:ext uri="{9D8B030D-6E8A-4147-A177-3AD203B41FA5}">
                      <a16:colId xmlns:a16="http://schemas.microsoft.com/office/drawing/2014/main" val="1947149584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706257803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4230139918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562841984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1781724373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2640784397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3085756569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1371694503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487150090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3321352555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48649488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947088233"/>
                    </a:ext>
                  </a:extLst>
                </a:gridCol>
              </a:tblGrid>
              <a:tr h="359924">
                <a:tc>
                  <a:txBody>
                    <a:bodyPr/>
                    <a:lstStyle/>
                    <a:p>
                      <a:pPr algn="l" fontAlgn="b"/>
                      <a:endParaRPr lang="sq-A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83482"/>
                  </a:ext>
                </a:extLst>
              </a:tr>
              <a:tr h="503406">
                <a:tc>
                  <a:txBody>
                    <a:bodyPr/>
                    <a:lstStyle/>
                    <a:p>
                      <a:pPr algn="l" fontAlgn="b"/>
                      <a:r>
                        <a:rPr lang="sq-AL" sz="18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</a:t>
                      </a:r>
                      <a:r>
                        <a:rPr lang="sq-AL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sq-A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77445"/>
                  </a:ext>
                </a:extLst>
              </a:tr>
              <a:tr h="503406">
                <a:tc>
                  <a:txBody>
                    <a:bodyPr/>
                    <a:lstStyle/>
                    <a:p>
                      <a:pPr algn="l" fontAlgn="b"/>
                      <a:r>
                        <a:rPr lang="sq-AL" sz="18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</a:t>
                      </a:r>
                      <a:r>
                        <a:rPr lang="sq-AL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sq-A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042500"/>
                  </a:ext>
                </a:extLst>
              </a:tr>
              <a:tr h="503406">
                <a:tc>
                  <a:txBody>
                    <a:bodyPr/>
                    <a:lstStyle/>
                    <a:p>
                      <a:pPr algn="l" fontAlgn="b"/>
                      <a:r>
                        <a:rPr lang="sq-AL" sz="18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</a:t>
                      </a:r>
                      <a:r>
                        <a:rPr lang="sq-AL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</a:t>
                      </a:r>
                      <a:endParaRPr lang="sq-A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96856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97678" y="2704288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14" name="TextBox 13"/>
          <p:cNvSpPr txBox="1"/>
          <p:nvPr/>
        </p:nvSpPr>
        <p:spPr>
          <a:xfrm>
            <a:off x="3764608" y="2704287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15" name="TextBox 14"/>
          <p:cNvSpPr txBox="1"/>
          <p:nvPr/>
        </p:nvSpPr>
        <p:spPr>
          <a:xfrm>
            <a:off x="4187757" y="2704288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17" name="TextBox 16"/>
          <p:cNvSpPr txBox="1"/>
          <p:nvPr/>
        </p:nvSpPr>
        <p:spPr>
          <a:xfrm>
            <a:off x="5121615" y="2704286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18" name="TextBox 17"/>
          <p:cNvSpPr txBox="1"/>
          <p:nvPr/>
        </p:nvSpPr>
        <p:spPr>
          <a:xfrm>
            <a:off x="5561788" y="2704286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19" name="TextBox 18"/>
          <p:cNvSpPr txBox="1"/>
          <p:nvPr/>
        </p:nvSpPr>
        <p:spPr>
          <a:xfrm>
            <a:off x="6028716" y="2704285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0" name="TextBox 19"/>
          <p:cNvSpPr txBox="1"/>
          <p:nvPr/>
        </p:nvSpPr>
        <p:spPr>
          <a:xfrm>
            <a:off x="6495646" y="2704284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1" name="TextBox 20"/>
          <p:cNvSpPr txBox="1"/>
          <p:nvPr/>
        </p:nvSpPr>
        <p:spPr>
          <a:xfrm>
            <a:off x="6954062" y="2704285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2" name="TextBox 21"/>
          <p:cNvSpPr txBox="1"/>
          <p:nvPr/>
        </p:nvSpPr>
        <p:spPr>
          <a:xfrm>
            <a:off x="7420992" y="2704284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3" name="TextBox 22"/>
          <p:cNvSpPr txBox="1"/>
          <p:nvPr/>
        </p:nvSpPr>
        <p:spPr>
          <a:xfrm>
            <a:off x="2830750" y="3214986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4" name="TextBox 23"/>
          <p:cNvSpPr txBox="1"/>
          <p:nvPr/>
        </p:nvSpPr>
        <p:spPr>
          <a:xfrm>
            <a:off x="3297678" y="3214985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5" name="TextBox 24"/>
          <p:cNvSpPr txBox="1"/>
          <p:nvPr/>
        </p:nvSpPr>
        <p:spPr>
          <a:xfrm>
            <a:off x="3764608" y="3214984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6" name="TextBox 25"/>
          <p:cNvSpPr txBox="1"/>
          <p:nvPr/>
        </p:nvSpPr>
        <p:spPr>
          <a:xfrm>
            <a:off x="4187757" y="3214985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8" name="TextBox 27"/>
          <p:cNvSpPr txBox="1"/>
          <p:nvPr/>
        </p:nvSpPr>
        <p:spPr>
          <a:xfrm>
            <a:off x="5121615" y="3214983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9" name="TextBox 28"/>
          <p:cNvSpPr txBox="1"/>
          <p:nvPr/>
        </p:nvSpPr>
        <p:spPr>
          <a:xfrm>
            <a:off x="5561788" y="3214983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30" name="TextBox 29"/>
          <p:cNvSpPr txBox="1"/>
          <p:nvPr/>
        </p:nvSpPr>
        <p:spPr>
          <a:xfrm>
            <a:off x="6028716" y="3214982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31" name="TextBox 30"/>
          <p:cNvSpPr txBox="1"/>
          <p:nvPr/>
        </p:nvSpPr>
        <p:spPr>
          <a:xfrm>
            <a:off x="6495646" y="3214981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32" name="TextBox 31"/>
          <p:cNvSpPr txBox="1"/>
          <p:nvPr/>
        </p:nvSpPr>
        <p:spPr>
          <a:xfrm>
            <a:off x="6954062" y="3214982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33" name="TextBox 32"/>
          <p:cNvSpPr txBox="1"/>
          <p:nvPr/>
        </p:nvSpPr>
        <p:spPr>
          <a:xfrm>
            <a:off x="7420992" y="3214981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34" name="TextBox 33"/>
          <p:cNvSpPr txBox="1"/>
          <p:nvPr/>
        </p:nvSpPr>
        <p:spPr>
          <a:xfrm>
            <a:off x="2830750" y="3711093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35" name="TextBox 34"/>
          <p:cNvSpPr txBox="1"/>
          <p:nvPr/>
        </p:nvSpPr>
        <p:spPr>
          <a:xfrm>
            <a:off x="3297678" y="3711092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sz="2000" b="1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64608" y="3711091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C*</a:t>
            </a:r>
            <a:endParaRPr lang="sq-AL" sz="2000" b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87757" y="3711092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C</a:t>
            </a:r>
            <a:endParaRPr lang="sq-AL" sz="20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133144" y="3703778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C</a:t>
            </a:r>
            <a:endParaRPr lang="sq-AL" sz="2000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80648" y="3673446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C</a:t>
            </a:r>
            <a:endParaRPr lang="sq-AL" sz="2000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28716" y="3711089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</a:t>
            </a:r>
            <a:endParaRPr lang="sq-AL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6495646" y="3711088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B*</a:t>
            </a:r>
            <a:endParaRPr lang="sq-AL" sz="2000" b="1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954062" y="3711089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B</a:t>
            </a:r>
            <a:endParaRPr lang="sq-AL" sz="20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20992" y="3711088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B</a:t>
            </a:r>
            <a:endParaRPr lang="sq-AL" sz="2000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830751" y="2704284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77" name="TextBox 76"/>
          <p:cNvSpPr txBox="1"/>
          <p:nvPr/>
        </p:nvSpPr>
        <p:spPr>
          <a:xfrm>
            <a:off x="3297678" y="2704283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</a:t>
            </a:r>
            <a:endParaRPr lang="sq-AL" sz="2000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764608" y="2704282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</a:t>
            </a:r>
            <a:endParaRPr lang="sq-AL" sz="2000" dirty="0"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87757" y="2704283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</a:t>
            </a:r>
            <a:endParaRPr lang="sq-AL" sz="2000" dirty="0"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82689" y="2696976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D*</a:t>
            </a:r>
            <a:endParaRPr lang="sq-AL" sz="2000" b="1" dirty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632834" y="2712764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D</a:t>
            </a:r>
            <a:endParaRPr lang="sq-AL" sz="2000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028716" y="2704280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D</a:t>
            </a:r>
            <a:endParaRPr lang="sq-AL" sz="2000" dirty="0"/>
          </a:p>
        </p:txBody>
      </p:sp>
      <p:sp>
        <p:nvSpPr>
          <p:cNvPr id="84" name="TextBox 83"/>
          <p:cNvSpPr txBox="1"/>
          <p:nvPr/>
        </p:nvSpPr>
        <p:spPr>
          <a:xfrm>
            <a:off x="6495646" y="2704279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</a:t>
            </a:r>
            <a:endParaRPr lang="sq-AL" sz="2000" dirty="0"/>
          </a:p>
        </p:txBody>
      </p:sp>
      <p:sp>
        <p:nvSpPr>
          <p:cNvPr id="85" name="TextBox 84"/>
          <p:cNvSpPr txBox="1"/>
          <p:nvPr/>
        </p:nvSpPr>
        <p:spPr>
          <a:xfrm>
            <a:off x="6954062" y="2704280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C*</a:t>
            </a:r>
            <a:endParaRPr lang="sq-AL" sz="2000" b="1" dirty="0"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420992" y="2704279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C</a:t>
            </a:r>
            <a:endParaRPr lang="sq-AL" sz="2000" dirty="0"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830750" y="3214981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sz="2000" b="1" dirty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341459" y="3193071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B*</a:t>
            </a:r>
            <a:endParaRPr lang="sq-AL" sz="2000" b="1" dirty="0"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764608" y="3214979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B</a:t>
            </a:r>
            <a:endParaRPr lang="sq-AL" sz="2000" dirty="0"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187757" y="3214980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B</a:t>
            </a:r>
            <a:endParaRPr lang="sq-AL" sz="2000" dirty="0"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082689" y="3207673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B</a:t>
            </a:r>
            <a:endParaRPr lang="sq-AL" sz="2000" dirty="0"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590990" y="3214975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A*</a:t>
            </a:r>
            <a:endParaRPr lang="sq-AL" sz="2000" b="1" dirty="0"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028716" y="3214977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</a:t>
            </a:r>
            <a:endParaRPr lang="sq-AL" sz="2000" dirty="0"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495646" y="3214976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endParaRPr lang="sq-AL" sz="2000" b="1" dirty="0"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954062" y="3214977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endParaRPr lang="sq-AL" sz="2000" b="1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429504" y="3214975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A</a:t>
            </a:r>
            <a:endParaRPr lang="sq-AL" sz="2000" b="1" dirty="0"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830750" y="3711088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sz="2000" b="1" dirty="0"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852641" y="2696964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A*</a:t>
            </a:r>
            <a:endParaRPr lang="sq-AL" sz="2000" b="1" dirty="0"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655304" y="3703773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C</a:t>
            </a:r>
            <a:endParaRPr lang="sq-AL" sz="2000" dirty="0"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655304" y="2696964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</a:t>
            </a:r>
            <a:endParaRPr lang="sq-AL" sz="2000" dirty="0"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655304" y="3207661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B</a:t>
            </a:r>
            <a:endParaRPr lang="sq-AL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1830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40" grpId="0"/>
      <p:bldP spid="41" grpId="0"/>
      <p:bldP spid="42" grpId="0"/>
      <p:bldP spid="43" grpId="0"/>
      <p:bldP spid="44" grpId="0"/>
      <p:bldP spid="77" grpId="0"/>
      <p:bldP spid="78" grpId="0"/>
      <p:bldP spid="79" grpId="0"/>
      <p:bldP spid="80" grpId="0"/>
      <p:bldP spid="82" grpId="0"/>
      <p:bldP spid="83" grpId="0"/>
      <p:bldP spid="84" grpId="0"/>
      <p:bldP spid="85" grpId="0"/>
      <p:bldP spid="86" grpId="0"/>
      <p:bldP spid="88" grpId="0"/>
      <p:bldP spid="89" grpId="0"/>
      <p:bldP spid="90" grpId="0"/>
      <p:bldP spid="91" grpId="0"/>
      <p:bldP spid="93" grpId="0"/>
      <p:bldP spid="94" grpId="0"/>
      <p:bldP spid="95" grpId="0"/>
      <p:bldP spid="96" grpId="0"/>
      <p:bldP spid="97" grpId="0"/>
      <p:bldP spid="99" grpId="0"/>
      <p:bldP spid="100" grpId="0"/>
      <p:bldP spid="101" grpId="0"/>
      <p:bldP spid="10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MIN: </a:t>
            </a:r>
            <a:r>
              <a:rPr lang="en-US" dirty="0" err="1"/>
              <a:t>Shembull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258" y="1095014"/>
            <a:ext cx="7781925" cy="4996334"/>
          </a:xfrm>
        </p:spPr>
        <p:txBody>
          <a:bodyPr/>
          <a:lstStyle/>
          <a:p>
            <a:r>
              <a:rPr lang="sq-AL" dirty="0"/>
              <a:t>3 Korniza te </a:t>
            </a:r>
            <a:r>
              <a:rPr lang="sq-AL" dirty="0" err="1"/>
              <a:t>PAGEve</a:t>
            </a:r>
            <a:endParaRPr lang="sq-AL" dirty="0"/>
          </a:p>
          <a:p>
            <a:r>
              <a:rPr lang="sq-AL" dirty="0"/>
              <a:t>4 PAGE virtuale</a:t>
            </a:r>
          </a:p>
          <a:p>
            <a:r>
              <a:rPr lang="sq-AL" dirty="0"/>
              <a:t>Referenca A B C A B D A D B C </a:t>
            </a:r>
            <a:r>
              <a:rPr lang="en-US" dirty="0"/>
              <a:t>A</a:t>
            </a:r>
            <a:endParaRPr lang="sq-AL" dirty="0"/>
          </a:p>
          <a:p>
            <a:r>
              <a:rPr lang="sq-AL" dirty="0"/>
              <a:t>MIN – Parashikojmë cila prej </a:t>
            </a:r>
            <a:r>
              <a:rPr lang="sq-AL" dirty="0" err="1"/>
              <a:t>PAGEve</a:t>
            </a:r>
            <a:r>
              <a:rPr lang="sq-AL" dirty="0"/>
              <a:t> do te ketë qasjen me te vonshme, dhe e largojmë atë</a:t>
            </a:r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r>
              <a:rPr lang="sq-AL" dirty="0"/>
              <a:t>Numri i </a:t>
            </a:r>
            <a:r>
              <a:rPr lang="sq-AL" dirty="0" err="1"/>
              <a:t>PAGEve</a:t>
            </a:r>
            <a:r>
              <a:rPr lang="sq-AL" dirty="0"/>
              <a:t> te dështuara?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63</a:t>
            </a:fld>
            <a:endParaRPr lang="sq-AL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46991" y="2862361"/>
          <a:ext cx="6371619" cy="187014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331595">
                  <a:extLst>
                    <a:ext uri="{9D8B030D-6E8A-4147-A177-3AD203B41FA5}">
                      <a16:colId xmlns:a16="http://schemas.microsoft.com/office/drawing/2014/main" val="1947149584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706257803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4230139918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562841984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1781724373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2640784397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3085756569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1371694503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487150090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3321352555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48649488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947088233"/>
                    </a:ext>
                  </a:extLst>
                </a:gridCol>
              </a:tblGrid>
              <a:tr h="359924">
                <a:tc>
                  <a:txBody>
                    <a:bodyPr/>
                    <a:lstStyle/>
                    <a:p>
                      <a:pPr algn="l" fontAlgn="b"/>
                      <a:endParaRPr lang="sq-A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83482"/>
                  </a:ext>
                </a:extLst>
              </a:tr>
              <a:tr h="503406">
                <a:tc>
                  <a:txBody>
                    <a:bodyPr/>
                    <a:lstStyle/>
                    <a:p>
                      <a:pPr algn="l" fontAlgn="b"/>
                      <a:r>
                        <a:rPr lang="sq-AL" sz="18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</a:t>
                      </a:r>
                      <a:r>
                        <a:rPr lang="sq-AL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sq-A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77445"/>
                  </a:ext>
                </a:extLst>
              </a:tr>
              <a:tr h="503406">
                <a:tc>
                  <a:txBody>
                    <a:bodyPr/>
                    <a:lstStyle/>
                    <a:p>
                      <a:pPr algn="l" fontAlgn="b"/>
                      <a:r>
                        <a:rPr lang="sq-AL" sz="18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</a:t>
                      </a:r>
                      <a:r>
                        <a:rPr lang="sq-AL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sq-A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042500"/>
                  </a:ext>
                </a:extLst>
              </a:tr>
              <a:tr h="503406">
                <a:tc>
                  <a:txBody>
                    <a:bodyPr/>
                    <a:lstStyle/>
                    <a:p>
                      <a:pPr algn="l" fontAlgn="b"/>
                      <a:r>
                        <a:rPr lang="sq-AL" sz="18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</a:t>
                      </a:r>
                      <a:r>
                        <a:rPr lang="sq-AL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</a:t>
                      </a:r>
                      <a:endParaRPr lang="sq-A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96856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19856" y="3229587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14" name="TextBox 13"/>
          <p:cNvSpPr txBox="1"/>
          <p:nvPr/>
        </p:nvSpPr>
        <p:spPr>
          <a:xfrm>
            <a:off x="3686786" y="3229586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15" name="TextBox 14"/>
          <p:cNvSpPr txBox="1"/>
          <p:nvPr/>
        </p:nvSpPr>
        <p:spPr>
          <a:xfrm>
            <a:off x="4109935" y="3229587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17" name="TextBox 16"/>
          <p:cNvSpPr txBox="1"/>
          <p:nvPr/>
        </p:nvSpPr>
        <p:spPr>
          <a:xfrm>
            <a:off x="5043793" y="3229585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18" name="TextBox 17"/>
          <p:cNvSpPr txBox="1"/>
          <p:nvPr/>
        </p:nvSpPr>
        <p:spPr>
          <a:xfrm>
            <a:off x="5483966" y="3229585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19" name="TextBox 18"/>
          <p:cNvSpPr txBox="1"/>
          <p:nvPr/>
        </p:nvSpPr>
        <p:spPr>
          <a:xfrm>
            <a:off x="5950894" y="3229584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0" name="TextBox 19"/>
          <p:cNvSpPr txBox="1"/>
          <p:nvPr/>
        </p:nvSpPr>
        <p:spPr>
          <a:xfrm>
            <a:off x="6417824" y="3229583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1" name="TextBox 20"/>
          <p:cNvSpPr txBox="1"/>
          <p:nvPr/>
        </p:nvSpPr>
        <p:spPr>
          <a:xfrm>
            <a:off x="6876240" y="3229584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2" name="TextBox 21"/>
          <p:cNvSpPr txBox="1"/>
          <p:nvPr/>
        </p:nvSpPr>
        <p:spPr>
          <a:xfrm>
            <a:off x="7343170" y="3229583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3" name="TextBox 22"/>
          <p:cNvSpPr txBox="1"/>
          <p:nvPr/>
        </p:nvSpPr>
        <p:spPr>
          <a:xfrm>
            <a:off x="2752928" y="3740285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4" name="TextBox 23"/>
          <p:cNvSpPr txBox="1"/>
          <p:nvPr/>
        </p:nvSpPr>
        <p:spPr>
          <a:xfrm>
            <a:off x="3219856" y="3740284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5" name="TextBox 24"/>
          <p:cNvSpPr txBox="1"/>
          <p:nvPr/>
        </p:nvSpPr>
        <p:spPr>
          <a:xfrm>
            <a:off x="3686786" y="3740283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6" name="TextBox 25"/>
          <p:cNvSpPr txBox="1"/>
          <p:nvPr/>
        </p:nvSpPr>
        <p:spPr>
          <a:xfrm>
            <a:off x="4109935" y="3740284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8" name="TextBox 27"/>
          <p:cNvSpPr txBox="1"/>
          <p:nvPr/>
        </p:nvSpPr>
        <p:spPr>
          <a:xfrm>
            <a:off x="5043793" y="3740282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9" name="TextBox 28"/>
          <p:cNvSpPr txBox="1"/>
          <p:nvPr/>
        </p:nvSpPr>
        <p:spPr>
          <a:xfrm>
            <a:off x="5483966" y="3740282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30" name="TextBox 29"/>
          <p:cNvSpPr txBox="1"/>
          <p:nvPr/>
        </p:nvSpPr>
        <p:spPr>
          <a:xfrm>
            <a:off x="5950894" y="3740281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31" name="TextBox 30"/>
          <p:cNvSpPr txBox="1"/>
          <p:nvPr/>
        </p:nvSpPr>
        <p:spPr>
          <a:xfrm>
            <a:off x="6417824" y="3740280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32" name="TextBox 31"/>
          <p:cNvSpPr txBox="1"/>
          <p:nvPr/>
        </p:nvSpPr>
        <p:spPr>
          <a:xfrm>
            <a:off x="6876240" y="3740281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33" name="TextBox 32"/>
          <p:cNvSpPr txBox="1"/>
          <p:nvPr/>
        </p:nvSpPr>
        <p:spPr>
          <a:xfrm>
            <a:off x="7343170" y="3740280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34" name="TextBox 33"/>
          <p:cNvSpPr txBox="1"/>
          <p:nvPr/>
        </p:nvSpPr>
        <p:spPr>
          <a:xfrm>
            <a:off x="2752928" y="4236392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35" name="TextBox 34"/>
          <p:cNvSpPr txBox="1"/>
          <p:nvPr/>
        </p:nvSpPr>
        <p:spPr>
          <a:xfrm>
            <a:off x="3219856" y="4236391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sz="2000" b="1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86786" y="4236390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C*</a:t>
            </a:r>
            <a:endParaRPr lang="sq-AL" sz="2000" b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09935" y="4236391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C</a:t>
            </a:r>
            <a:endParaRPr lang="sq-AL" sz="20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55322" y="4229077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D*</a:t>
            </a:r>
            <a:endParaRPr lang="sq-AL" sz="20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02826" y="4198745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D</a:t>
            </a:r>
            <a:endParaRPr lang="sq-AL" sz="2000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50894" y="4236388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</a:t>
            </a:r>
            <a:endParaRPr lang="sq-AL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6417824" y="4236387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D</a:t>
            </a:r>
            <a:endParaRPr lang="sq-AL" sz="2000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76240" y="4236388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D</a:t>
            </a:r>
            <a:endParaRPr lang="sq-AL" sz="20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43170" y="4236387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D</a:t>
            </a:r>
            <a:endParaRPr lang="sq-AL" sz="2000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52929" y="3229583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77" name="TextBox 76"/>
          <p:cNvSpPr txBox="1"/>
          <p:nvPr/>
        </p:nvSpPr>
        <p:spPr>
          <a:xfrm>
            <a:off x="3219856" y="3229582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</a:t>
            </a:r>
            <a:endParaRPr lang="sq-AL" sz="2000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86786" y="3229581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</a:t>
            </a:r>
            <a:endParaRPr lang="sq-AL" sz="2000" dirty="0"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09935" y="3229582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</a:t>
            </a:r>
            <a:endParaRPr lang="sq-AL" sz="2000" dirty="0"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04867" y="3222275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</a:t>
            </a:r>
            <a:endParaRPr lang="sq-AL" sz="2000" dirty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555012" y="3238063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</a:t>
            </a:r>
            <a:endParaRPr lang="sq-AL" sz="2000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950894" y="3229579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endParaRPr lang="sq-AL" sz="2000" dirty="0"/>
          </a:p>
        </p:txBody>
      </p:sp>
      <p:sp>
        <p:nvSpPr>
          <p:cNvPr id="84" name="TextBox 83"/>
          <p:cNvSpPr txBox="1"/>
          <p:nvPr/>
        </p:nvSpPr>
        <p:spPr>
          <a:xfrm>
            <a:off x="6417824" y="3229578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endParaRPr lang="sq-AL" sz="2000" dirty="0"/>
          </a:p>
        </p:txBody>
      </p:sp>
      <p:sp>
        <p:nvSpPr>
          <p:cNvPr id="85" name="TextBox 84"/>
          <p:cNvSpPr txBox="1"/>
          <p:nvPr/>
        </p:nvSpPr>
        <p:spPr>
          <a:xfrm>
            <a:off x="6876240" y="3229579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</a:t>
            </a:r>
            <a:endParaRPr lang="sq-AL" sz="2000" dirty="0">
              <a:latin typeface="+mj-lt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343170" y="3229578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</a:t>
            </a:r>
            <a:endParaRPr lang="sq-AL" sz="2000" dirty="0"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52928" y="3740280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sz="2000" b="1" dirty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63637" y="3718370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B*</a:t>
            </a:r>
            <a:endParaRPr lang="sq-AL" sz="2000" b="1" dirty="0"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686786" y="3740278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B</a:t>
            </a:r>
            <a:endParaRPr lang="sq-AL" sz="2000" dirty="0"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109935" y="3740279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B</a:t>
            </a:r>
            <a:endParaRPr lang="sq-AL" sz="2000" dirty="0"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004867" y="3732972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B</a:t>
            </a:r>
            <a:endParaRPr lang="sq-AL" sz="2000" dirty="0"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513168" y="3740274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B</a:t>
            </a:r>
            <a:endParaRPr lang="sq-AL" sz="2000" b="1" dirty="0"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950894" y="3740276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B</a:t>
            </a:r>
            <a:endParaRPr lang="sq-AL" sz="2000" dirty="0"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417824" y="3740275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B</a:t>
            </a:r>
            <a:endParaRPr lang="sq-AL" sz="2000" dirty="0"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876240" y="3740276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C*</a:t>
            </a:r>
            <a:endParaRPr lang="sq-AL" sz="2000" b="1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351682" y="3740274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endParaRPr lang="sq-AL" sz="2000" b="1" dirty="0"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752928" y="4236387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sz="2000" b="1" dirty="0"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774819" y="3222263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A*</a:t>
            </a:r>
            <a:endParaRPr lang="sq-AL" sz="2000" b="1" dirty="0"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577482" y="4229072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C</a:t>
            </a:r>
            <a:endParaRPr lang="sq-AL" sz="2000" dirty="0"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577482" y="3222263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</a:t>
            </a:r>
            <a:endParaRPr lang="sq-AL" sz="2000" dirty="0"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577482" y="3732960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B</a:t>
            </a:r>
            <a:endParaRPr lang="sq-AL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82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40" grpId="0"/>
      <p:bldP spid="41" grpId="0"/>
      <p:bldP spid="42" grpId="0"/>
      <p:bldP spid="43" grpId="0"/>
      <p:bldP spid="44" grpId="0"/>
      <p:bldP spid="77" grpId="0"/>
      <p:bldP spid="78" grpId="0"/>
      <p:bldP spid="79" grpId="0"/>
      <p:bldP spid="80" grpId="0"/>
      <p:bldP spid="82" grpId="0"/>
      <p:bldP spid="83" grpId="0"/>
      <p:bldP spid="84" grpId="0"/>
      <p:bldP spid="85" grpId="0"/>
      <p:bldP spid="86" grpId="0"/>
      <p:bldP spid="88" grpId="0"/>
      <p:bldP spid="89" grpId="0"/>
      <p:bldP spid="90" grpId="0"/>
      <p:bldP spid="91" grpId="0"/>
      <p:bldP spid="93" grpId="0"/>
      <p:bldP spid="94" grpId="0"/>
      <p:bldP spid="95" grpId="0"/>
      <p:bldP spid="96" grpId="0"/>
      <p:bldP spid="97" grpId="0"/>
      <p:bldP spid="99" grpId="0"/>
      <p:bldP spid="100" grpId="0"/>
      <p:bldP spid="101" grpId="0"/>
      <p:bldP spid="10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LRU</a:t>
            </a:r>
            <a:r>
              <a:rPr lang="en-US" dirty="0"/>
              <a:t>: </a:t>
            </a:r>
            <a:r>
              <a:rPr lang="en-US" dirty="0" err="1"/>
              <a:t>Shembull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258" y="1095014"/>
            <a:ext cx="7781925" cy="4996334"/>
          </a:xfrm>
        </p:spPr>
        <p:txBody>
          <a:bodyPr/>
          <a:lstStyle/>
          <a:p>
            <a:r>
              <a:rPr lang="sq-AL" dirty="0"/>
              <a:t>3 Korniza te </a:t>
            </a:r>
            <a:r>
              <a:rPr lang="sq-AL" dirty="0" err="1"/>
              <a:t>PAGEve</a:t>
            </a:r>
            <a:endParaRPr lang="sq-AL" dirty="0"/>
          </a:p>
          <a:p>
            <a:r>
              <a:rPr lang="sq-AL" dirty="0"/>
              <a:t>4 PAGE virtuale</a:t>
            </a:r>
          </a:p>
          <a:p>
            <a:r>
              <a:rPr lang="sq-AL" dirty="0"/>
              <a:t>Referenca A B C A B D A D B C </a:t>
            </a:r>
            <a:r>
              <a:rPr lang="en-US" dirty="0"/>
              <a:t>A</a:t>
            </a:r>
            <a:endParaRPr lang="sq-AL" dirty="0"/>
          </a:p>
          <a:p>
            <a:r>
              <a:rPr lang="sq-AL" dirty="0"/>
              <a:t>LRU – Largojmë </a:t>
            </a:r>
            <a:r>
              <a:rPr lang="sq-AL" dirty="0" err="1"/>
              <a:t>PAGEn</a:t>
            </a:r>
            <a:r>
              <a:rPr lang="sq-AL" dirty="0"/>
              <a:t> qe nuk është përdorur për kohe me te gjate</a:t>
            </a:r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r>
              <a:rPr lang="sq-AL" dirty="0"/>
              <a:t>Numri i </a:t>
            </a:r>
            <a:r>
              <a:rPr lang="sq-AL" dirty="0" err="1"/>
              <a:t>PAGEve</a:t>
            </a:r>
            <a:r>
              <a:rPr lang="sq-AL" dirty="0"/>
              <a:t> te dështuara?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64</a:t>
            </a:fld>
            <a:endParaRPr lang="sq-AL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46991" y="2862361"/>
          <a:ext cx="6371619" cy="187014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331595">
                  <a:extLst>
                    <a:ext uri="{9D8B030D-6E8A-4147-A177-3AD203B41FA5}">
                      <a16:colId xmlns:a16="http://schemas.microsoft.com/office/drawing/2014/main" val="1947149584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706257803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4230139918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562841984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1781724373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2640784397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3085756569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1371694503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487150090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3321352555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48649488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947088233"/>
                    </a:ext>
                  </a:extLst>
                </a:gridCol>
              </a:tblGrid>
              <a:tr h="359924">
                <a:tc>
                  <a:txBody>
                    <a:bodyPr/>
                    <a:lstStyle/>
                    <a:p>
                      <a:pPr algn="l" fontAlgn="b"/>
                      <a:endParaRPr lang="sq-A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83482"/>
                  </a:ext>
                </a:extLst>
              </a:tr>
              <a:tr h="503406">
                <a:tc>
                  <a:txBody>
                    <a:bodyPr/>
                    <a:lstStyle/>
                    <a:p>
                      <a:pPr algn="l" fontAlgn="b"/>
                      <a:r>
                        <a:rPr lang="sq-AL" sz="18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</a:t>
                      </a:r>
                      <a:r>
                        <a:rPr lang="sq-AL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sq-A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77445"/>
                  </a:ext>
                </a:extLst>
              </a:tr>
              <a:tr h="503406">
                <a:tc>
                  <a:txBody>
                    <a:bodyPr/>
                    <a:lstStyle/>
                    <a:p>
                      <a:pPr algn="l" fontAlgn="b"/>
                      <a:r>
                        <a:rPr lang="sq-AL" sz="18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</a:t>
                      </a:r>
                      <a:r>
                        <a:rPr lang="sq-AL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sq-A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042500"/>
                  </a:ext>
                </a:extLst>
              </a:tr>
              <a:tr h="503406">
                <a:tc>
                  <a:txBody>
                    <a:bodyPr/>
                    <a:lstStyle/>
                    <a:p>
                      <a:pPr algn="l" fontAlgn="b"/>
                      <a:r>
                        <a:rPr lang="sq-AL" sz="18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</a:t>
                      </a:r>
                      <a:r>
                        <a:rPr lang="sq-AL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</a:t>
                      </a:r>
                      <a:endParaRPr lang="sq-A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96856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19856" y="3229587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14" name="TextBox 13"/>
          <p:cNvSpPr txBox="1"/>
          <p:nvPr/>
        </p:nvSpPr>
        <p:spPr>
          <a:xfrm>
            <a:off x="3686786" y="3229586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15" name="TextBox 14"/>
          <p:cNvSpPr txBox="1"/>
          <p:nvPr/>
        </p:nvSpPr>
        <p:spPr>
          <a:xfrm>
            <a:off x="4109935" y="3229587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17" name="TextBox 16"/>
          <p:cNvSpPr txBox="1"/>
          <p:nvPr/>
        </p:nvSpPr>
        <p:spPr>
          <a:xfrm>
            <a:off x="5043793" y="3229585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18" name="TextBox 17"/>
          <p:cNvSpPr txBox="1"/>
          <p:nvPr/>
        </p:nvSpPr>
        <p:spPr>
          <a:xfrm>
            <a:off x="5483966" y="3229585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19" name="TextBox 18"/>
          <p:cNvSpPr txBox="1"/>
          <p:nvPr/>
        </p:nvSpPr>
        <p:spPr>
          <a:xfrm>
            <a:off x="5950894" y="3229584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0" name="TextBox 19"/>
          <p:cNvSpPr txBox="1"/>
          <p:nvPr/>
        </p:nvSpPr>
        <p:spPr>
          <a:xfrm>
            <a:off x="6417824" y="3229583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1" name="TextBox 20"/>
          <p:cNvSpPr txBox="1"/>
          <p:nvPr/>
        </p:nvSpPr>
        <p:spPr>
          <a:xfrm>
            <a:off x="6876240" y="3229584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2" name="TextBox 21"/>
          <p:cNvSpPr txBox="1"/>
          <p:nvPr/>
        </p:nvSpPr>
        <p:spPr>
          <a:xfrm>
            <a:off x="7343170" y="3229583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3" name="TextBox 22"/>
          <p:cNvSpPr txBox="1"/>
          <p:nvPr/>
        </p:nvSpPr>
        <p:spPr>
          <a:xfrm>
            <a:off x="2752928" y="3740285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4" name="TextBox 23"/>
          <p:cNvSpPr txBox="1"/>
          <p:nvPr/>
        </p:nvSpPr>
        <p:spPr>
          <a:xfrm>
            <a:off x="3219856" y="3740284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5" name="TextBox 24"/>
          <p:cNvSpPr txBox="1"/>
          <p:nvPr/>
        </p:nvSpPr>
        <p:spPr>
          <a:xfrm>
            <a:off x="3686786" y="3740283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6" name="TextBox 25"/>
          <p:cNvSpPr txBox="1"/>
          <p:nvPr/>
        </p:nvSpPr>
        <p:spPr>
          <a:xfrm>
            <a:off x="4109935" y="3740284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8" name="TextBox 27"/>
          <p:cNvSpPr txBox="1"/>
          <p:nvPr/>
        </p:nvSpPr>
        <p:spPr>
          <a:xfrm>
            <a:off x="5043793" y="3740282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9" name="TextBox 28"/>
          <p:cNvSpPr txBox="1"/>
          <p:nvPr/>
        </p:nvSpPr>
        <p:spPr>
          <a:xfrm>
            <a:off x="5483966" y="3740282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30" name="TextBox 29"/>
          <p:cNvSpPr txBox="1"/>
          <p:nvPr/>
        </p:nvSpPr>
        <p:spPr>
          <a:xfrm>
            <a:off x="5950894" y="3740281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31" name="TextBox 30"/>
          <p:cNvSpPr txBox="1"/>
          <p:nvPr/>
        </p:nvSpPr>
        <p:spPr>
          <a:xfrm>
            <a:off x="6417824" y="3740280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32" name="TextBox 31"/>
          <p:cNvSpPr txBox="1"/>
          <p:nvPr/>
        </p:nvSpPr>
        <p:spPr>
          <a:xfrm>
            <a:off x="6876240" y="3740281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33" name="TextBox 32"/>
          <p:cNvSpPr txBox="1"/>
          <p:nvPr/>
        </p:nvSpPr>
        <p:spPr>
          <a:xfrm>
            <a:off x="7343170" y="3740280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34" name="TextBox 33"/>
          <p:cNvSpPr txBox="1"/>
          <p:nvPr/>
        </p:nvSpPr>
        <p:spPr>
          <a:xfrm>
            <a:off x="2752928" y="4236392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35" name="TextBox 34"/>
          <p:cNvSpPr txBox="1"/>
          <p:nvPr/>
        </p:nvSpPr>
        <p:spPr>
          <a:xfrm>
            <a:off x="3219856" y="4236391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sz="2000" b="1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86786" y="4236390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C*</a:t>
            </a:r>
            <a:endParaRPr lang="sq-AL" sz="2000" b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09935" y="4236391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C</a:t>
            </a:r>
            <a:endParaRPr lang="sq-AL" sz="20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55322" y="4229077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D*</a:t>
            </a:r>
            <a:endParaRPr lang="sq-AL" sz="20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02826" y="4198745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D</a:t>
            </a:r>
            <a:endParaRPr lang="sq-AL" sz="2000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50894" y="4236388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</a:t>
            </a:r>
            <a:endParaRPr lang="sq-AL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6417824" y="4236387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D</a:t>
            </a:r>
            <a:endParaRPr lang="sq-AL" sz="2000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76240" y="4236388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D</a:t>
            </a:r>
            <a:endParaRPr lang="sq-AL" sz="20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43170" y="4236387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A*</a:t>
            </a:r>
            <a:endParaRPr lang="sq-AL" sz="2000" b="1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52929" y="3229583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77" name="TextBox 76"/>
          <p:cNvSpPr txBox="1"/>
          <p:nvPr/>
        </p:nvSpPr>
        <p:spPr>
          <a:xfrm>
            <a:off x="3219856" y="3229582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</a:t>
            </a:r>
            <a:endParaRPr lang="sq-AL" sz="2000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86786" y="3229581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</a:t>
            </a:r>
            <a:endParaRPr lang="sq-AL" sz="2000" dirty="0"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09935" y="3229582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</a:t>
            </a:r>
            <a:endParaRPr lang="sq-AL" sz="2000" dirty="0"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04867" y="3222275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</a:t>
            </a:r>
            <a:endParaRPr lang="sq-AL" sz="2000" dirty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555012" y="3238063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</a:t>
            </a:r>
            <a:endParaRPr lang="sq-AL" sz="2000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950894" y="3229579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endParaRPr lang="sq-AL" sz="2000" dirty="0"/>
          </a:p>
        </p:txBody>
      </p:sp>
      <p:sp>
        <p:nvSpPr>
          <p:cNvPr id="84" name="TextBox 83"/>
          <p:cNvSpPr txBox="1"/>
          <p:nvPr/>
        </p:nvSpPr>
        <p:spPr>
          <a:xfrm>
            <a:off x="6417824" y="3229578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  <a:endParaRPr lang="sq-AL" sz="2000" dirty="0"/>
          </a:p>
        </p:txBody>
      </p:sp>
      <p:sp>
        <p:nvSpPr>
          <p:cNvPr id="85" name="TextBox 84"/>
          <p:cNvSpPr txBox="1"/>
          <p:nvPr/>
        </p:nvSpPr>
        <p:spPr>
          <a:xfrm>
            <a:off x="6855547" y="3229578"/>
            <a:ext cx="663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C*</a:t>
            </a:r>
            <a:endParaRPr lang="sq-AL" sz="2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343170" y="3229578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C</a:t>
            </a:r>
            <a:endParaRPr lang="sq-AL" sz="2000" dirty="0"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52928" y="3740280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sz="2000" b="1" dirty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63637" y="3718370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B*</a:t>
            </a:r>
            <a:endParaRPr lang="sq-AL" sz="2000" b="1" dirty="0"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686786" y="3740278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B</a:t>
            </a:r>
            <a:endParaRPr lang="sq-AL" sz="2000" dirty="0"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109935" y="3740279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B</a:t>
            </a:r>
            <a:endParaRPr lang="sq-AL" sz="2000" dirty="0"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004867" y="3732972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B</a:t>
            </a:r>
            <a:endParaRPr lang="sq-AL" sz="2000" dirty="0"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513168" y="3740274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B</a:t>
            </a:r>
            <a:endParaRPr lang="sq-AL" sz="2000" b="1" dirty="0"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950894" y="3740276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B</a:t>
            </a:r>
            <a:endParaRPr lang="sq-AL" sz="2000" dirty="0"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417824" y="3740275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B</a:t>
            </a:r>
            <a:endParaRPr lang="sq-AL" sz="2000" dirty="0"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876240" y="3740276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B</a:t>
            </a:r>
            <a:endParaRPr lang="sq-AL" sz="2000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351682" y="3740274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  <a:endParaRPr lang="sq-AL" sz="2000" b="1" dirty="0"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752928" y="4236387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sz="2000" b="1" dirty="0"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774819" y="3222263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A*</a:t>
            </a:r>
            <a:endParaRPr lang="sq-AL" sz="2000" b="1" dirty="0"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577482" y="4229072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C</a:t>
            </a:r>
            <a:endParaRPr lang="sq-AL" sz="2000" dirty="0"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577482" y="3222263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</a:t>
            </a:r>
            <a:endParaRPr lang="sq-AL" sz="2000" dirty="0"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577482" y="3732960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B</a:t>
            </a:r>
            <a:endParaRPr lang="sq-AL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464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40" grpId="0"/>
      <p:bldP spid="41" grpId="0"/>
      <p:bldP spid="42" grpId="0"/>
      <p:bldP spid="43" grpId="0"/>
      <p:bldP spid="44" grpId="0"/>
      <p:bldP spid="77" grpId="0"/>
      <p:bldP spid="78" grpId="0"/>
      <p:bldP spid="79" grpId="0"/>
      <p:bldP spid="80" grpId="0"/>
      <p:bldP spid="82" grpId="0"/>
      <p:bldP spid="83" grpId="0"/>
      <p:bldP spid="84" grpId="0"/>
      <p:bldP spid="85" grpId="0"/>
      <p:bldP spid="86" grpId="0"/>
      <p:bldP spid="88" grpId="0"/>
      <p:bldP spid="89" grpId="0"/>
      <p:bldP spid="90" grpId="0"/>
      <p:bldP spid="91" grpId="0"/>
      <p:bldP spid="93" grpId="0"/>
      <p:bldP spid="94" grpId="0"/>
      <p:bldP spid="95" grpId="0"/>
      <p:bldP spid="96" grpId="0"/>
      <p:bldP spid="97" grpId="0"/>
      <p:bldP spid="99" grpId="0"/>
      <p:bldP spid="100" grpId="0"/>
      <p:bldP spid="101" grpId="0"/>
      <p:bldP spid="10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LRU</a:t>
            </a:r>
            <a:r>
              <a:rPr lang="en-US" dirty="0"/>
              <a:t>: </a:t>
            </a:r>
            <a:r>
              <a:rPr lang="en-US" dirty="0" err="1"/>
              <a:t>Shembull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258" y="1095014"/>
            <a:ext cx="7781925" cy="4996334"/>
          </a:xfrm>
        </p:spPr>
        <p:txBody>
          <a:bodyPr/>
          <a:lstStyle/>
          <a:p>
            <a:r>
              <a:rPr lang="en-US" dirty="0"/>
              <a:t>Kur </a:t>
            </a:r>
            <a:r>
              <a:rPr lang="en-US" dirty="0" err="1"/>
              <a:t>LRU</a:t>
            </a:r>
            <a:r>
              <a:rPr lang="en-US" dirty="0"/>
              <a:t> ka performance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dobët</a:t>
            </a:r>
            <a:r>
              <a:rPr lang="en-US" dirty="0"/>
              <a:t>.</a:t>
            </a:r>
            <a:endParaRPr lang="sq-AL" dirty="0"/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sq-AL" dirty="0"/>
          </a:p>
          <a:p>
            <a:endParaRPr lang="sq-AL" dirty="0"/>
          </a:p>
          <a:p>
            <a:r>
              <a:rPr lang="sq-AL" dirty="0"/>
              <a:t>Numri i </a:t>
            </a:r>
            <a:r>
              <a:rPr lang="sq-AL" dirty="0" err="1"/>
              <a:t>PAGEve</a:t>
            </a:r>
            <a:r>
              <a:rPr lang="sq-AL" dirty="0"/>
              <a:t> te dështuara?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65</a:t>
            </a:fld>
            <a:endParaRPr lang="sq-AL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446991" y="2862361"/>
          <a:ext cx="6371619" cy="1870142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1331595">
                  <a:extLst>
                    <a:ext uri="{9D8B030D-6E8A-4147-A177-3AD203B41FA5}">
                      <a16:colId xmlns:a16="http://schemas.microsoft.com/office/drawing/2014/main" val="1947149584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706257803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4230139918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562841984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1781724373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2640784397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3085756569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1371694503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487150090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3321352555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48649488"/>
                    </a:ext>
                  </a:extLst>
                </a:gridCol>
                <a:gridCol w="458184">
                  <a:extLst>
                    <a:ext uri="{9D8B030D-6E8A-4147-A177-3AD203B41FA5}">
                      <a16:colId xmlns:a16="http://schemas.microsoft.com/office/drawing/2014/main" val="947088233"/>
                    </a:ext>
                  </a:extLst>
                </a:gridCol>
              </a:tblGrid>
              <a:tr h="359924">
                <a:tc>
                  <a:txBody>
                    <a:bodyPr/>
                    <a:lstStyle/>
                    <a:p>
                      <a:pPr algn="l" fontAlgn="b"/>
                      <a:endParaRPr lang="sq-AL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q-AL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endParaRPr lang="sq-AL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83482"/>
                  </a:ext>
                </a:extLst>
              </a:tr>
              <a:tr h="503406">
                <a:tc>
                  <a:txBody>
                    <a:bodyPr/>
                    <a:lstStyle/>
                    <a:p>
                      <a:pPr algn="l" fontAlgn="b"/>
                      <a:r>
                        <a:rPr lang="sq-AL" sz="18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</a:t>
                      </a:r>
                      <a:r>
                        <a:rPr lang="sq-AL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sq-A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6877445"/>
                  </a:ext>
                </a:extLst>
              </a:tr>
              <a:tr h="503406">
                <a:tc>
                  <a:txBody>
                    <a:bodyPr/>
                    <a:lstStyle/>
                    <a:p>
                      <a:pPr algn="l" fontAlgn="b"/>
                      <a:r>
                        <a:rPr lang="sq-AL" sz="18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</a:t>
                      </a:r>
                      <a:r>
                        <a:rPr lang="sq-AL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</a:t>
                      </a:r>
                      <a:endParaRPr lang="sq-A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7042500"/>
                  </a:ext>
                </a:extLst>
              </a:tr>
              <a:tr h="503406">
                <a:tc>
                  <a:txBody>
                    <a:bodyPr/>
                    <a:lstStyle/>
                    <a:p>
                      <a:pPr algn="l" fontAlgn="b"/>
                      <a:r>
                        <a:rPr lang="sq-AL" sz="1800" b="1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Frame</a:t>
                      </a:r>
                      <a:r>
                        <a:rPr lang="sq-AL" sz="18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3</a:t>
                      </a:r>
                      <a:endParaRPr lang="sq-AL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sq-A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96856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19856" y="3229587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14" name="TextBox 13"/>
          <p:cNvSpPr txBox="1"/>
          <p:nvPr/>
        </p:nvSpPr>
        <p:spPr>
          <a:xfrm>
            <a:off x="3686786" y="3229586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15" name="TextBox 14"/>
          <p:cNvSpPr txBox="1"/>
          <p:nvPr/>
        </p:nvSpPr>
        <p:spPr>
          <a:xfrm>
            <a:off x="4109935" y="3229587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17" name="TextBox 16"/>
          <p:cNvSpPr txBox="1"/>
          <p:nvPr/>
        </p:nvSpPr>
        <p:spPr>
          <a:xfrm>
            <a:off x="5043793" y="3229585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18" name="TextBox 17"/>
          <p:cNvSpPr txBox="1"/>
          <p:nvPr/>
        </p:nvSpPr>
        <p:spPr>
          <a:xfrm>
            <a:off x="5483966" y="3229585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19" name="TextBox 18"/>
          <p:cNvSpPr txBox="1"/>
          <p:nvPr/>
        </p:nvSpPr>
        <p:spPr>
          <a:xfrm>
            <a:off x="5950894" y="3229584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0" name="TextBox 19"/>
          <p:cNvSpPr txBox="1"/>
          <p:nvPr/>
        </p:nvSpPr>
        <p:spPr>
          <a:xfrm>
            <a:off x="6417824" y="3229583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1" name="TextBox 20"/>
          <p:cNvSpPr txBox="1"/>
          <p:nvPr/>
        </p:nvSpPr>
        <p:spPr>
          <a:xfrm>
            <a:off x="6876240" y="3229584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2" name="TextBox 21"/>
          <p:cNvSpPr txBox="1"/>
          <p:nvPr/>
        </p:nvSpPr>
        <p:spPr>
          <a:xfrm>
            <a:off x="7343170" y="3229583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3" name="TextBox 22"/>
          <p:cNvSpPr txBox="1"/>
          <p:nvPr/>
        </p:nvSpPr>
        <p:spPr>
          <a:xfrm>
            <a:off x="2752928" y="3740285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4" name="TextBox 23"/>
          <p:cNvSpPr txBox="1"/>
          <p:nvPr/>
        </p:nvSpPr>
        <p:spPr>
          <a:xfrm>
            <a:off x="3219856" y="3740284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5" name="TextBox 24"/>
          <p:cNvSpPr txBox="1"/>
          <p:nvPr/>
        </p:nvSpPr>
        <p:spPr>
          <a:xfrm>
            <a:off x="3686786" y="3740283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6" name="TextBox 25"/>
          <p:cNvSpPr txBox="1"/>
          <p:nvPr/>
        </p:nvSpPr>
        <p:spPr>
          <a:xfrm>
            <a:off x="4109935" y="3740284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8" name="TextBox 27"/>
          <p:cNvSpPr txBox="1"/>
          <p:nvPr/>
        </p:nvSpPr>
        <p:spPr>
          <a:xfrm>
            <a:off x="5043793" y="3740282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29" name="TextBox 28"/>
          <p:cNvSpPr txBox="1"/>
          <p:nvPr/>
        </p:nvSpPr>
        <p:spPr>
          <a:xfrm>
            <a:off x="5483966" y="3740282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30" name="TextBox 29"/>
          <p:cNvSpPr txBox="1"/>
          <p:nvPr/>
        </p:nvSpPr>
        <p:spPr>
          <a:xfrm>
            <a:off x="5950894" y="3740281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31" name="TextBox 30"/>
          <p:cNvSpPr txBox="1"/>
          <p:nvPr/>
        </p:nvSpPr>
        <p:spPr>
          <a:xfrm>
            <a:off x="6417824" y="3740280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32" name="TextBox 31"/>
          <p:cNvSpPr txBox="1"/>
          <p:nvPr/>
        </p:nvSpPr>
        <p:spPr>
          <a:xfrm>
            <a:off x="6876240" y="3740281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33" name="TextBox 32"/>
          <p:cNvSpPr txBox="1"/>
          <p:nvPr/>
        </p:nvSpPr>
        <p:spPr>
          <a:xfrm>
            <a:off x="7343170" y="3740280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34" name="TextBox 33"/>
          <p:cNvSpPr txBox="1"/>
          <p:nvPr/>
        </p:nvSpPr>
        <p:spPr>
          <a:xfrm>
            <a:off x="2752928" y="4236392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35" name="TextBox 34"/>
          <p:cNvSpPr txBox="1"/>
          <p:nvPr/>
        </p:nvSpPr>
        <p:spPr>
          <a:xfrm>
            <a:off x="3219856" y="4236391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sz="2000" b="1" dirty="0">
              <a:latin typeface="+mj-lt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86786" y="4236390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C*</a:t>
            </a:r>
            <a:endParaRPr lang="sq-AL" sz="2000" b="1" dirty="0"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09935" y="4236391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C</a:t>
            </a:r>
            <a:endParaRPr lang="sq-AL" sz="2000" dirty="0">
              <a:latin typeface="+mj-lt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055322" y="4229077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B*</a:t>
            </a:r>
            <a:endParaRPr lang="sq-AL" sz="2000" b="1" dirty="0">
              <a:latin typeface="+mj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502826" y="4198745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B</a:t>
            </a:r>
            <a:endParaRPr lang="sq-AL" sz="2000" dirty="0">
              <a:latin typeface="+mj-lt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50894" y="4236388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  <a:endParaRPr lang="sq-AL" sz="2000" dirty="0"/>
          </a:p>
        </p:txBody>
      </p:sp>
      <p:sp>
        <p:nvSpPr>
          <p:cNvPr id="42" name="TextBox 41"/>
          <p:cNvSpPr txBox="1"/>
          <p:nvPr/>
        </p:nvSpPr>
        <p:spPr>
          <a:xfrm>
            <a:off x="6417824" y="4236387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A*</a:t>
            </a:r>
            <a:endParaRPr lang="sq-AL" sz="2000" b="1" dirty="0">
              <a:latin typeface="+mj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876240" y="4236388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</a:t>
            </a:r>
            <a:endParaRPr lang="sq-AL" sz="2000" dirty="0">
              <a:latin typeface="+mj-lt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43170" y="4236387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</a:t>
            </a:r>
            <a:endParaRPr lang="sq-AL" sz="2000" dirty="0">
              <a:latin typeface="+mj-lt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752929" y="3229583"/>
            <a:ext cx="466928" cy="496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dirty="0"/>
          </a:p>
        </p:txBody>
      </p:sp>
      <p:sp>
        <p:nvSpPr>
          <p:cNvPr id="77" name="TextBox 76"/>
          <p:cNvSpPr txBox="1"/>
          <p:nvPr/>
        </p:nvSpPr>
        <p:spPr>
          <a:xfrm>
            <a:off x="3219856" y="3229582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</a:t>
            </a:r>
            <a:endParaRPr lang="sq-AL" sz="2000" dirty="0">
              <a:latin typeface="+mj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686786" y="3229581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</a:t>
            </a:r>
            <a:endParaRPr lang="sq-AL" sz="2000" dirty="0">
              <a:latin typeface="+mj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109935" y="3229582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D*</a:t>
            </a:r>
            <a:endParaRPr lang="sq-AL" sz="2000" b="1" dirty="0">
              <a:latin typeface="+mj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04867" y="3222275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D</a:t>
            </a:r>
            <a:endParaRPr lang="sq-AL" sz="2000" dirty="0">
              <a:latin typeface="+mj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555012" y="3238063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C*</a:t>
            </a:r>
            <a:endParaRPr lang="sq-AL" sz="2000" b="1" dirty="0">
              <a:latin typeface="+mj-lt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950894" y="3229579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endParaRPr lang="sq-AL" sz="2000" dirty="0"/>
          </a:p>
        </p:txBody>
      </p:sp>
      <p:sp>
        <p:nvSpPr>
          <p:cNvPr id="84" name="TextBox 83"/>
          <p:cNvSpPr txBox="1"/>
          <p:nvPr/>
        </p:nvSpPr>
        <p:spPr>
          <a:xfrm>
            <a:off x="6417824" y="3229578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endParaRPr lang="sq-AL" sz="2000" dirty="0"/>
          </a:p>
        </p:txBody>
      </p:sp>
      <p:sp>
        <p:nvSpPr>
          <p:cNvPr id="85" name="TextBox 84"/>
          <p:cNvSpPr txBox="1"/>
          <p:nvPr/>
        </p:nvSpPr>
        <p:spPr>
          <a:xfrm>
            <a:off x="6855547" y="3229578"/>
            <a:ext cx="663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B*</a:t>
            </a:r>
            <a:endParaRPr lang="sq-AL" sz="2000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343170" y="3229578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B</a:t>
            </a:r>
            <a:endParaRPr lang="sq-AL" sz="2000" dirty="0">
              <a:latin typeface="+mj-lt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52928" y="3740280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sz="2000" b="1" dirty="0">
              <a:latin typeface="+mj-lt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263637" y="3718370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B*</a:t>
            </a:r>
            <a:endParaRPr lang="sq-AL" sz="2000" b="1" dirty="0">
              <a:latin typeface="+mj-lt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686786" y="3740278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B</a:t>
            </a:r>
            <a:endParaRPr lang="sq-AL" sz="2000" dirty="0">
              <a:latin typeface="+mj-lt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109935" y="3740279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B</a:t>
            </a:r>
            <a:endParaRPr lang="sq-AL" sz="2000" dirty="0">
              <a:latin typeface="+mj-lt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004867" y="3732972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</a:t>
            </a:r>
            <a:endParaRPr lang="sq-AL" sz="2000" dirty="0">
              <a:latin typeface="+mj-lt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513168" y="3740274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A</a:t>
            </a:r>
            <a:endParaRPr lang="sq-AL" sz="2000" b="1" dirty="0">
              <a:latin typeface="+mj-lt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950894" y="3740276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D*</a:t>
            </a:r>
            <a:endParaRPr lang="sq-AL" sz="2000" b="1" dirty="0">
              <a:latin typeface="+mj-lt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6417824" y="3740275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D</a:t>
            </a:r>
            <a:endParaRPr lang="sq-AL" sz="2000" dirty="0">
              <a:latin typeface="+mj-lt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876240" y="3740276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D</a:t>
            </a:r>
            <a:endParaRPr lang="sq-AL" sz="2000" dirty="0">
              <a:latin typeface="+mj-lt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7351682" y="3740274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C*</a:t>
            </a:r>
            <a:endParaRPr lang="sq-AL" sz="2000" b="1" dirty="0">
              <a:latin typeface="+mj-lt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2752928" y="4236387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sq-AL" sz="2000" b="1" dirty="0">
              <a:latin typeface="+mj-lt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2774819" y="3222263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A*</a:t>
            </a:r>
            <a:endParaRPr lang="sq-AL" sz="2000" b="1" dirty="0">
              <a:latin typeface="+mj-lt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4577482" y="4229072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C</a:t>
            </a:r>
            <a:endParaRPr lang="sq-AL" sz="2000" dirty="0">
              <a:latin typeface="+mj-lt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4577482" y="3222263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D</a:t>
            </a:r>
            <a:endParaRPr lang="sq-AL" sz="2000" dirty="0">
              <a:latin typeface="+mj-lt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4577482" y="3732960"/>
            <a:ext cx="466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A*</a:t>
            </a:r>
            <a:endParaRPr lang="sq-AL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470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40" grpId="0"/>
      <p:bldP spid="41" grpId="0"/>
      <p:bldP spid="42" grpId="0"/>
      <p:bldP spid="43" grpId="0"/>
      <p:bldP spid="44" grpId="0"/>
      <p:bldP spid="77" grpId="0"/>
      <p:bldP spid="78" grpId="0"/>
      <p:bldP spid="79" grpId="0"/>
      <p:bldP spid="80" grpId="0"/>
      <p:bldP spid="82" grpId="0"/>
      <p:bldP spid="83" grpId="0"/>
      <p:bldP spid="84" grpId="0"/>
      <p:bldP spid="85" grpId="0"/>
      <p:bldP spid="86" grpId="0"/>
      <p:bldP spid="88" grpId="0"/>
      <p:bldP spid="89" grpId="0"/>
      <p:bldP spid="90" grpId="0"/>
      <p:bldP spid="91" grpId="0"/>
      <p:bldP spid="93" grpId="0"/>
      <p:bldP spid="94" grpId="0"/>
      <p:bldP spid="95" grpId="0"/>
      <p:bldP spid="96" grpId="0"/>
      <p:bldP spid="97" grpId="0"/>
      <p:bldP spid="99" grpId="0"/>
      <p:bldP spid="100" grpId="0"/>
      <p:bldP spid="101" grpId="0"/>
      <p:bldP spid="10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Rritja</a:t>
            </a:r>
            <a:r>
              <a:rPr lang="en-US" dirty="0"/>
              <a:t> e Memories: FIFO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258" y="1095014"/>
            <a:ext cx="7708867" cy="4996334"/>
          </a:xfrm>
        </p:spPr>
        <p:txBody>
          <a:bodyPr/>
          <a:lstStyle/>
          <a:p>
            <a:r>
              <a:rPr lang="sq-AL" dirty="0"/>
              <a:t>Numri i </a:t>
            </a:r>
            <a:r>
              <a:rPr lang="sq-AL" dirty="0" err="1"/>
              <a:t>PAGEve</a:t>
            </a:r>
            <a:r>
              <a:rPr lang="sq-AL" dirty="0"/>
              <a:t> te dështuara zvogëlohet nëse kemi rritje te memories</a:t>
            </a:r>
            <a:r>
              <a:rPr lang="en-US" dirty="0"/>
              <a:t>?</a:t>
            </a:r>
            <a:r>
              <a:rPr lang="sq-AL" dirty="0"/>
              <a:t> </a:t>
            </a:r>
            <a:r>
              <a:rPr lang="sq-AL" dirty="0" err="1"/>
              <a:t>FIFO</a:t>
            </a:r>
            <a:r>
              <a:rPr lang="sq-AL" dirty="0"/>
              <a:t>:</a:t>
            </a:r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r>
              <a:rPr lang="sq-AL" dirty="0"/>
              <a:t>Me </a:t>
            </a:r>
            <a:r>
              <a:rPr lang="sq-AL" dirty="0" err="1"/>
              <a:t>FIFO</a:t>
            </a:r>
            <a:r>
              <a:rPr lang="sq-AL" dirty="0"/>
              <a:t> përmbajtja e memories është e ndryshme nëse kemi ndryshim te memories?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66</a:t>
            </a:fld>
            <a:endParaRPr lang="sq-A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58" y="1715965"/>
            <a:ext cx="7708867" cy="37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195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Rritja</a:t>
            </a:r>
            <a:r>
              <a:rPr lang="en-US" dirty="0"/>
              <a:t> e Memories: </a:t>
            </a:r>
            <a:r>
              <a:rPr lang="en-US" dirty="0" err="1"/>
              <a:t>LRU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258" y="1095013"/>
            <a:ext cx="7708867" cy="544197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sq-AL" dirty="0"/>
              <a:t>Me LRU Rritja e numrit te </a:t>
            </a:r>
            <a:r>
              <a:rPr lang="sq-AL" dirty="0" err="1"/>
              <a:t>Frame</a:t>
            </a:r>
            <a:r>
              <a:rPr lang="sq-AL" dirty="0"/>
              <a:t>(memories) gjithmonë e ul numrin e </a:t>
            </a:r>
            <a:r>
              <a:rPr lang="sq-AL" dirty="0" err="1"/>
              <a:t>PAGEve</a:t>
            </a:r>
            <a:r>
              <a:rPr lang="sq-AL" dirty="0"/>
              <a:t> te dështuara</a:t>
            </a:r>
          </a:p>
          <a:p>
            <a:pPr marL="0" indent="0">
              <a:buNone/>
            </a:pPr>
            <a:endParaRPr lang="sq-A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67</a:t>
            </a:fld>
            <a:endParaRPr lang="sq-AL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58" y="1095013"/>
            <a:ext cx="7776311" cy="386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691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LRU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Te gjitha implementimet ose përafrimet e </a:t>
            </a:r>
            <a:r>
              <a:rPr lang="sq-AL" dirty="0" err="1"/>
              <a:t>LRU</a:t>
            </a:r>
            <a:r>
              <a:rPr lang="sq-AL" dirty="0"/>
              <a:t> kërkojnë asistencë harduerike</a:t>
            </a:r>
            <a:r>
              <a:rPr lang="en-US" dirty="0"/>
              <a:t> (</a:t>
            </a:r>
            <a:r>
              <a:rPr lang="en-US" dirty="0" err="1"/>
              <a:t>Bitet</a:t>
            </a:r>
            <a:r>
              <a:rPr lang="en-US" dirty="0"/>
              <a:t> </a:t>
            </a:r>
            <a:r>
              <a:rPr lang="en-US" dirty="0" err="1"/>
              <a:t>referuese</a:t>
            </a:r>
            <a:r>
              <a:rPr lang="en-US" dirty="0"/>
              <a:t>)</a:t>
            </a:r>
            <a:endParaRPr lang="sq-AL" dirty="0"/>
          </a:p>
          <a:p>
            <a:r>
              <a:rPr lang="sq-AL" dirty="0" err="1"/>
              <a:t>LRU</a:t>
            </a:r>
            <a:r>
              <a:rPr lang="sq-AL" dirty="0"/>
              <a:t> P</a:t>
            </a:r>
            <a:r>
              <a:rPr lang="en-US" dirty="0"/>
              <a:t>ë</a:t>
            </a:r>
            <a:r>
              <a:rPr lang="sq-AL" dirty="0" err="1"/>
              <a:t>rfekte</a:t>
            </a:r>
            <a:endParaRPr lang="sq-AL" dirty="0"/>
          </a:p>
          <a:p>
            <a:pPr lvl="1"/>
            <a:r>
              <a:rPr lang="sq-AL" dirty="0"/>
              <a:t>Evidentojmë kohen për secilën PAGE sa here qe përdoret për herën e fundit.</a:t>
            </a:r>
          </a:p>
          <a:p>
            <a:pPr lvl="2"/>
            <a:r>
              <a:rPr lang="sq-AL" dirty="0"/>
              <a:t>Problem: </a:t>
            </a:r>
            <a:r>
              <a:rPr lang="sq-AL" dirty="0" err="1"/>
              <a:t>SO</a:t>
            </a:r>
            <a:r>
              <a:rPr lang="sq-AL" dirty="0"/>
              <a:t> duhet te evidentoj kohen për secilën qasje te memories pastaj kur duhet te largoj ndonjërën prej tyre duhet te kontrolloj evidencën. E kushtueshme.</a:t>
            </a:r>
          </a:p>
          <a:p>
            <a:pPr lvl="1"/>
            <a:r>
              <a:rPr lang="sq-AL" dirty="0"/>
              <a:t>Mbajmë një liste te </a:t>
            </a:r>
            <a:r>
              <a:rPr lang="sq-AL" dirty="0" err="1"/>
              <a:t>PAGEve</a:t>
            </a:r>
            <a:r>
              <a:rPr lang="sq-AL" dirty="0"/>
              <a:t> ku pjesa e pare e listës tregona </a:t>
            </a:r>
            <a:r>
              <a:rPr lang="sq-AL" dirty="0" err="1"/>
              <a:t>PAGEt</a:t>
            </a:r>
            <a:r>
              <a:rPr lang="sq-AL" dirty="0"/>
              <a:t> e përdorura se fundmi, ndërsa pjesa e dyte e listës përmban </a:t>
            </a:r>
            <a:r>
              <a:rPr lang="sq-AL" dirty="0" err="1"/>
              <a:t>PAGEt</a:t>
            </a:r>
            <a:r>
              <a:rPr lang="sq-AL" dirty="0"/>
              <a:t> qe janë përdorur me se paku kohës se fundit.</a:t>
            </a:r>
          </a:p>
          <a:p>
            <a:pPr lvl="2"/>
            <a:r>
              <a:rPr lang="sq-AL" dirty="0"/>
              <a:t>Gjate qasjes ne PAGE atë duhet ta zhvendosim ne fillim te listës</a:t>
            </a:r>
          </a:p>
          <a:p>
            <a:pPr lvl="2"/>
            <a:r>
              <a:rPr lang="sq-AL" dirty="0"/>
              <a:t>Problem: e kushtueshme </a:t>
            </a:r>
            <a:r>
              <a:rPr lang="sq-AL" dirty="0" err="1"/>
              <a:t>SO</a:t>
            </a:r>
            <a:r>
              <a:rPr lang="sq-AL" dirty="0"/>
              <a:t> duhet te modifikoj edhe te kërkoj ne secilën qasje te memories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68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23865935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Përafrimi i </a:t>
            </a:r>
            <a:r>
              <a:rPr lang="sq-AL" dirty="0" err="1"/>
              <a:t>LRU</a:t>
            </a:r>
            <a:endParaRPr lang="sq-A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Kërkesë harduerike: Mirëmbajta e një biti referues për secilën PAGE</a:t>
            </a:r>
          </a:p>
          <a:p>
            <a:pPr lvl="1"/>
            <a:r>
              <a:rPr lang="sq-AL" dirty="0"/>
              <a:t>Ne secilën qasje ne PAGE vendos bitin referues 1</a:t>
            </a:r>
          </a:p>
          <a:p>
            <a:pPr lvl="1"/>
            <a:r>
              <a:rPr lang="sq-AL" dirty="0"/>
              <a:t>Vendos 0 duke u bazuar ne algoritmin e zëvendësimit</a:t>
            </a:r>
          </a:p>
          <a:p>
            <a:r>
              <a:rPr lang="sq-AL" dirty="0"/>
              <a:t>Biti referues shtese: Mirëmbajtja e me shume bitëve referues supozojmë 8 </a:t>
            </a:r>
          </a:p>
          <a:p>
            <a:pPr lvl="1"/>
            <a:r>
              <a:rPr lang="sq-AL" dirty="0"/>
              <a:t>Ne intervale te rregullta ose ne secilën prej qasjeve zhvendos bitin ne anën e djathte duke i ndryshuar bitët fillestar ne 0</a:t>
            </a:r>
          </a:p>
          <a:p>
            <a:pPr lvl="1"/>
            <a:r>
              <a:rPr lang="sq-AL" dirty="0"/>
              <a:t>Ne rastin e </a:t>
            </a:r>
            <a:r>
              <a:rPr lang="sq-AL" dirty="0" err="1"/>
              <a:t>PAGEs</a:t>
            </a:r>
            <a:r>
              <a:rPr lang="sq-AL" dirty="0"/>
              <a:t> se dështuar, PAGE me numrin me te ulet largohet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69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361928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Menaxhimi i Memories (Terminologjia)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7</a:t>
            </a:fld>
            <a:endParaRPr lang="sq-AL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457200" y="972766"/>
            <a:ext cx="7781925" cy="1595336"/>
          </a:xfrm>
        </p:spPr>
        <p:txBody>
          <a:bodyPr/>
          <a:lstStyle/>
          <a:p>
            <a:r>
              <a:rPr lang="sq-AL" b="1" dirty="0"/>
              <a:t>Segmenti</a:t>
            </a:r>
            <a:r>
              <a:rPr lang="en-US" b="1" dirty="0"/>
              <a:t> </a:t>
            </a:r>
            <a:r>
              <a:rPr lang="en-US" dirty="0"/>
              <a:t>– </a:t>
            </a:r>
            <a:r>
              <a:rPr lang="sq-AL" dirty="0"/>
              <a:t>Pjesë e memories e cila i dedikohet procesit</a:t>
            </a:r>
          </a:p>
          <a:p>
            <a:r>
              <a:rPr lang="sq-AL" b="1" dirty="0"/>
              <a:t>Adresa Fizike </a:t>
            </a:r>
            <a:r>
              <a:rPr lang="sq-AL" dirty="0"/>
              <a:t>– Adresa reale në memorie</a:t>
            </a:r>
          </a:p>
          <a:p>
            <a:r>
              <a:rPr lang="sq-AL" b="1" dirty="0"/>
              <a:t>Adresa Virtuale/Logjike </a:t>
            </a:r>
            <a:r>
              <a:rPr lang="sq-AL" dirty="0"/>
              <a:t>– Adresa e </a:t>
            </a:r>
            <a:r>
              <a:rPr lang="sq-AL" dirty="0" err="1"/>
              <a:t>gjeneruar</a:t>
            </a:r>
            <a:r>
              <a:rPr lang="sq-AL" dirty="0"/>
              <a:t> nga CPU për një proces te caktuar </a:t>
            </a:r>
            <a:endParaRPr lang="en-US" dirty="0"/>
          </a:p>
          <a:p>
            <a:r>
              <a:rPr lang="en-US" b="1" dirty="0"/>
              <a:t>Memory Management Unit – </a:t>
            </a:r>
            <a:r>
              <a:rPr lang="sq-AL" dirty="0"/>
              <a:t>Njësia e menaxhimit te memories ne SO</a:t>
            </a:r>
            <a:r>
              <a:rPr lang="en-US" dirty="0"/>
              <a:t>.</a:t>
            </a:r>
            <a:endParaRPr lang="sq-AL" dirty="0"/>
          </a:p>
          <a:p>
            <a:pPr marL="0" indent="0">
              <a:buNone/>
            </a:pPr>
            <a:endParaRPr lang="sq-AL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82" y="2745078"/>
            <a:ext cx="4270443" cy="356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287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Algoritmet e mundësisë se dyte (</a:t>
            </a:r>
            <a:r>
              <a:rPr lang="sq-AL" dirty="0" err="1"/>
              <a:t>Clock</a:t>
            </a:r>
            <a:r>
              <a:rPr lang="sq-AL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Përdorim një bit te vetëm për </a:t>
            </a:r>
            <a:r>
              <a:rPr lang="sq-AL" dirty="0" err="1"/>
              <a:t>referencimin</a:t>
            </a:r>
            <a:r>
              <a:rPr lang="sq-AL" dirty="0"/>
              <a:t> e </a:t>
            </a:r>
            <a:r>
              <a:rPr lang="sq-AL" dirty="0" err="1"/>
              <a:t>PAGEve</a:t>
            </a:r>
            <a:endParaRPr lang="sq-AL" dirty="0"/>
          </a:p>
          <a:p>
            <a:pPr lvl="1"/>
            <a:r>
              <a:rPr lang="sq-AL" dirty="0" err="1"/>
              <a:t>SO</a:t>
            </a:r>
            <a:r>
              <a:rPr lang="sq-AL" dirty="0"/>
              <a:t> i organizon kornizat ne forme rrethore</a:t>
            </a:r>
          </a:p>
          <a:p>
            <a:pPr lvl="1"/>
            <a:r>
              <a:rPr lang="sq-AL" dirty="0"/>
              <a:t>Gjate </a:t>
            </a:r>
            <a:r>
              <a:rPr lang="sq-AL" dirty="0" err="1"/>
              <a:t>referencimit</a:t>
            </a:r>
            <a:r>
              <a:rPr lang="sq-AL" dirty="0"/>
              <a:t>, vendosim bitin 1</a:t>
            </a:r>
          </a:p>
          <a:p>
            <a:pPr lvl="1"/>
            <a:r>
              <a:rPr lang="sq-AL" dirty="0"/>
              <a:t>Ne rastin e </a:t>
            </a:r>
            <a:r>
              <a:rPr lang="sq-AL" dirty="0" err="1"/>
              <a:t>PAGEs</a:t>
            </a:r>
            <a:r>
              <a:rPr lang="sq-AL" dirty="0"/>
              <a:t> se dështuar:</a:t>
            </a:r>
          </a:p>
          <a:p>
            <a:pPr lvl="2"/>
            <a:r>
              <a:rPr lang="sq-AL" dirty="0"/>
              <a:t>Kontrollo bitin referues te kornizës se ardhshme</a:t>
            </a:r>
          </a:p>
          <a:p>
            <a:pPr lvl="2"/>
            <a:r>
              <a:rPr lang="sq-AL" dirty="0"/>
              <a:t>Nëse biti është 0 zëvendëso </a:t>
            </a:r>
            <a:r>
              <a:rPr lang="sq-AL" dirty="0" err="1"/>
              <a:t>PAGEn</a:t>
            </a:r>
            <a:r>
              <a:rPr lang="sq-AL" dirty="0"/>
              <a:t> dhe ri vendos bitin 1</a:t>
            </a:r>
          </a:p>
          <a:p>
            <a:pPr lvl="2"/>
            <a:r>
              <a:rPr lang="sq-AL" dirty="0"/>
              <a:t>Nëse biti referues është 1, vendos bitin 0 dhe kalo tek korniza e ardhshme …</a:t>
            </a:r>
          </a:p>
          <a:p>
            <a:endParaRPr lang="sq-A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70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21787602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Clock: </a:t>
            </a:r>
            <a:r>
              <a:rPr lang="en-US" dirty="0" err="1"/>
              <a:t>Shembull</a:t>
            </a:r>
            <a:endParaRPr lang="sq-A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71</a:t>
            </a:fld>
            <a:endParaRPr lang="sq-A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61" y="1042219"/>
            <a:ext cx="6926092" cy="509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295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Algoritmi i Mundësisë se Dyte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Me i pasakte sesa biti referues shtese, pasi qe biti referues tregon nëse PAGE është përdorur qe nga kontrolli i fundit qe është be nga algoritmi</a:t>
            </a:r>
          </a:p>
          <a:p>
            <a:r>
              <a:rPr lang="sq-AL" dirty="0"/>
              <a:t>Me i shpejte pasi qe ka për detyrë vendosjen e vetëm një biti jo lëvizjen e tij.</a:t>
            </a:r>
          </a:p>
          <a:p>
            <a:r>
              <a:rPr lang="sq-AL" dirty="0"/>
              <a:t>PAGE e dështuar është me e shpejte pasi qe kërkimi behet vetëm deri sa te gjendet një PAGE me bit 0</a:t>
            </a:r>
          </a:p>
          <a:p>
            <a:endParaRPr lang="sq-AL" dirty="0"/>
          </a:p>
          <a:p>
            <a:endParaRPr lang="sq-AL" dirty="0"/>
          </a:p>
          <a:p>
            <a:endParaRPr lang="sq-AL" dirty="0"/>
          </a:p>
          <a:p>
            <a:r>
              <a:rPr lang="sq-AL" dirty="0"/>
              <a:t>Nëse te gjithë bitët referues janë 1?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72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11936955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Mundësia e Dyte e Zgjeruar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Është me pak e kushtueshme zëvendësim</a:t>
            </a:r>
            <a:r>
              <a:rPr lang="en-US" dirty="0" err="1"/>
              <a:t>i</a:t>
            </a:r>
            <a:r>
              <a:rPr lang="sq-AL" dirty="0"/>
              <a:t> i një </a:t>
            </a:r>
            <a:r>
              <a:rPr lang="sq-AL" dirty="0" err="1"/>
              <a:t>PAGEje</a:t>
            </a:r>
            <a:r>
              <a:rPr lang="sq-AL" dirty="0"/>
              <a:t> e cila nuk esh</a:t>
            </a:r>
            <a:r>
              <a:rPr lang="en-US" dirty="0"/>
              <a:t>t</a:t>
            </a:r>
            <a:r>
              <a:rPr lang="sq-AL" dirty="0"/>
              <a:t>e modifikuar</a:t>
            </a:r>
          </a:p>
          <a:p>
            <a:pPr lvl="1"/>
            <a:r>
              <a:rPr lang="sq-AL" dirty="0"/>
              <a:t>SO duhet te vendos/shkruaj </a:t>
            </a:r>
            <a:r>
              <a:rPr lang="sq-AL" dirty="0" err="1"/>
              <a:t>PAGEn</a:t>
            </a:r>
            <a:r>
              <a:rPr lang="sq-AL" dirty="0"/>
              <a:t> e larguar</a:t>
            </a:r>
          </a:p>
          <a:p>
            <a:pPr lvl="1"/>
            <a:r>
              <a:rPr lang="sq-AL" dirty="0"/>
              <a:t>Zëvendësimi i </a:t>
            </a:r>
            <a:r>
              <a:rPr lang="sq-AL" dirty="0" err="1"/>
              <a:t>PAGEve</a:t>
            </a:r>
            <a:r>
              <a:rPr lang="sq-AL" dirty="0"/>
              <a:t> te pa ndryshuara është me pak e kushtueshëm</a:t>
            </a:r>
          </a:p>
          <a:p>
            <a:r>
              <a:rPr lang="sq-AL" dirty="0"/>
              <a:t>Hardueri përmban bitin </a:t>
            </a:r>
            <a:r>
              <a:rPr lang="sq-AL" i="1" dirty="0"/>
              <a:t>modifikues </a:t>
            </a:r>
            <a:r>
              <a:rPr lang="sq-AL" dirty="0"/>
              <a:t>(si shtese e bitit referues)</a:t>
            </a:r>
          </a:p>
          <a:p>
            <a:pPr lvl="1"/>
            <a:r>
              <a:rPr lang="sq-AL" dirty="0"/>
              <a:t>1 PAGE është modifikuar (e ndryshme nga ajo e ruajtur ne disk)</a:t>
            </a:r>
          </a:p>
          <a:p>
            <a:pPr lvl="1"/>
            <a:r>
              <a:rPr lang="sq-AL" dirty="0"/>
              <a:t>0 PAGE nuk është modifikuar edhe identike me atë ne disk</a:t>
            </a:r>
          </a:p>
          <a:p>
            <a:endParaRPr lang="sq-AL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73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54043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dirty="0"/>
              <a:t>Mundësia e Dyte e Zgjeruar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q-AL" dirty="0"/>
              <a:t>Biti referues dhe biti modifikues paraqesin një qift te bitëve (</a:t>
            </a:r>
            <a:r>
              <a:rPr lang="sq-AL" dirty="0" err="1"/>
              <a:t>r,m</a:t>
            </a:r>
            <a:r>
              <a:rPr lang="sq-AL" dirty="0"/>
              <a:t>)</a:t>
            </a:r>
          </a:p>
          <a:p>
            <a:pPr lvl="1"/>
            <a:r>
              <a:rPr lang="sq-AL" dirty="0"/>
              <a:t>(0,0) PAGE nuk është përdorur e as modifikuar – zëvendëso</a:t>
            </a:r>
          </a:p>
          <a:p>
            <a:pPr lvl="1"/>
            <a:r>
              <a:rPr lang="sq-AL" dirty="0"/>
              <a:t>(0,1) PAGE nuk është përdorur mirëpo është modifikuar – jo e përshtatshme për zëvendësim pasi qe SO duhet te rishkruaj atë PAGE ne disk</a:t>
            </a:r>
          </a:p>
          <a:p>
            <a:pPr lvl="1"/>
            <a:r>
              <a:rPr lang="sq-AL" dirty="0"/>
              <a:t>(1.0) PAGE është përdorur kohës se fundit mirëpo nuk esh</a:t>
            </a:r>
            <a:r>
              <a:rPr lang="en-US" dirty="0"/>
              <a:t>t</a:t>
            </a:r>
            <a:r>
              <a:rPr lang="sq-AL" dirty="0"/>
              <a:t>e modifikuar – munde te përdoret se shpejti si dhe </a:t>
            </a:r>
            <a:r>
              <a:rPr lang="sq-AL" dirty="0" err="1"/>
              <a:t>SO</a:t>
            </a:r>
            <a:r>
              <a:rPr lang="sq-AL" dirty="0"/>
              <a:t> nuk duhet ta rishkruaj atë ne disk ne rast te zëvendësimit</a:t>
            </a:r>
          </a:p>
          <a:p>
            <a:pPr lvl="1"/>
            <a:r>
              <a:rPr lang="sq-AL" dirty="0"/>
              <a:t>(1,1) PAGE është përdorur dhe është modifikuar – munde te përdoret serish si dhe duhet te rishkruhet ne raste zëvendësimit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74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42484825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549"/>
            <a:ext cx="7781925" cy="766526"/>
          </a:xfrm>
        </p:spPr>
        <p:txBody>
          <a:bodyPr/>
          <a:lstStyle/>
          <a:p>
            <a:r>
              <a:rPr lang="sq-AL" sz="2400" dirty="0"/>
              <a:t>Mundësia e Dyte e Zgjeruar: Zëvendësimi i </a:t>
            </a:r>
            <a:r>
              <a:rPr lang="sq-AL" sz="2400" dirty="0" err="1"/>
              <a:t>PAGEve</a:t>
            </a:r>
            <a:endParaRPr lang="sq-AL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0730"/>
            <a:ext cx="7889132" cy="4953740"/>
          </a:xfrm>
        </p:spPr>
        <p:txBody>
          <a:bodyPr/>
          <a:lstStyle/>
          <a:p>
            <a:r>
              <a:rPr lang="sq-AL" dirty="0"/>
              <a:t>Numri me i madh i cikleve te </a:t>
            </a:r>
            <a:r>
              <a:rPr lang="sq-AL" dirty="0" err="1"/>
              <a:t>SO</a:t>
            </a:r>
            <a:r>
              <a:rPr lang="sq-AL" dirty="0"/>
              <a:t> është 3 për te gjetur (0,0</a:t>
            </a:r>
            <a:r>
              <a:rPr lang="en-US" dirty="0"/>
              <a:t>)</a:t>
            </a:r>
            <a:endParaRPr lang="sq-AL" dirty="0"/>
          </a:p>
          <a:p>
            <a:pPr lvl="1"/>
            <a:r>
              <a:rPr lang="sq-AL" dirty="0"/>
              <a:t>PAGE (0,0) Zëvendëso </a:t>
            </a:r>
            <a:r>
              <a:rPr lang="sq-AL" dirty="0" err="1"/>
              <a:t>PAGEn</a:t>
            </a:r>
            <a:endParaRPr lang="sq-AL" dirty="0"/>
          </a:p>
          <a:p>
            <a:pPr lvl="1"/>
            <a:r>
              <a:rPr lang="sq-AL" dirty="0"/>
              <a:t>PAGE (0,1) Inicio shkrimi e saj ne disk, ndrysho bitin modifikues, njëkohësisht vazhdo kërkimin</a:t>
            </a:r>
          </a:p>
          <a:p>
            <a:pPr lvl="1"/>
            <a:r>
              <a:rPr lang="sq-AL" dirty="0"/>
              <a:t>Nëse është përfunduar një cikël </a:t>
            </a:r>
            <a:r>
              <a:rPr lang="en-US" dirty="0"/>
              <a:t>dhe</a:t>
            </a:r>
            <a:r>
              <a:rPr lang="sq-AL" dirty="0"/>
              <a:t> nuk është gjetur PAGE (0,0)</a:t>
            </a:r>
          </a:p>
          <a:p>
            <a:pPr lvl="2"/>
            <a:r>
              <a:rPr lang="sq-AL" dirty="0"/>
              <a:t>Ne ciklin e dyte te gjitha PAGE qe paraprakisht kanë qene (0,1) ose (1,0) tashme janë (0,0) munde te zëvendësohen</a:t>
            </a:r>
          </a:p>
          <a:p>
            <a:pPr lvl="2"/>
            <a:r>
              <a:rPr lang="sq-AL" dirty="0"/>
              <a:t>Nëse PAGE është ne procesin e shkrimit ne disk, rasti (0,1) presim atë shkrim edhe e zëvendësojmë/largojmë</a:t>
            </a:r>
          </a:p>
          <a:p>
            <a:pPr lvl="2"/>
            <a:r>
              <a:rPr lang="sq-AL" dirty="0"/>
              <a:t>Cikli i 3te te gjitha </a:t>
            </a:r>
            <a:r>
              <a:rPr lang="sq-AL" dirty="0" err="1"/>
              <a:t>PAGEt</a:t>
            </a:r>
            <a:r>
              <a:rPr lang="sq-AL" dirty="0"/>
              <a:t> janë ne gjendjen e përshtatshme (0,0)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75</a:t>
            </a:fld>
            <a:endParaRPr lang="sq-AL" dirty="0"/>
          </a:p>
        </p:txBody>
      </p:sp>
    </p:spTree>
    <p:extLst>
      <p:ext uri="{BB962C8B-B14F-4D97-AF65-F5344CB8AC3E}">
        <p14:creationId xmlns:p14="http://schemas.microsoft.com/office/powerpoint/2010/main" val="22404515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7549"/>
            <a:ext cx="7781925" cy="766526"/>
          </a:xfrm>
        </p:spPr>
        <p:txBody>
          <a:bodyPr/>
          <a:lstStyle/>
          <a:p>
            <a:r>
              <a:rPr lang="sq-AL" sz="2400" dirty="0"/>
              <a:t>Mundësia e Dyte e Zgjeruar: Zëvendësimi i </a:t>
            </a:r>
            <a:r>
              <a:rPr lang="sq-AL" sz="2400" dirty="0" err="1"/>
              <a:t>PAGEve</a:t>
            </a:r>
            <a:endParaRPr lang="sq-AL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67EC09-C69E-41E5-A146-3FB7F7D626CC}" type="datetime1">
              <a:rPr lang="en-US" smtClean="0"/>
              <a:t>21/5/2021</a:t>
            </a:fld>
            <a:endParaRPr lang="sq-A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q-AL"/>
              <a:t>Sisteme Operative</a:t>
            </a:r>
            <a:endParaRPr lang="sq-A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8FB08-4681-45EF-99EA-DDD363053105}" type="slidenum">
              <a:rPr lang="sq-AL" smtClean="0"/>
              <a:pPr>
                <a:defRPr/>
              </a:pPr>
              <a:t>76</a:t>
            </a:fld>
            <a:endParaRPr lang="sq-AL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979" y="919320"/>
            <a:ext cx="5340485" cy="531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42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q-AL" altLang="en-US" sz="2800" dirty="0"/>
              <a:t>Regjistrat Bazë dhe Kufitar </a:t>
            </a:r>
            <a:r>
              <a:rPr lang="en-US" altLang="en-US" sz="2800" dirty="0"/>
              <a:t>(Base, Limit)</a:t>
            </a:r>
            <a:endParaRPr lang="en-US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sq-AL" altLang="en-US" sz="2000" dirty="0"/>
              <a:t>Regjistri </a:t>
            </a:r>
            <a:r>
              <a:rPr lang="sq-AL" altLang="en-US" sz="2000" b="1" dirty="0"/>
              <a:t>bazë</a:t>
            </a:r>
            <a:r>
              <a:rPr lang="sq-AL" altLang="en-US" sz="2000" dirty="0"/>
              <a:t> dhe regjistri </a:t>
            </a:r>
            <a:r>
              <a:rPr lang="sq-AL" altLang="en-US" sz="2000" b="1" dirty="0"/>
              <a:t>kufitar</a:t>
            </a:r>
            <a:r>
              <a:rPr lang="sq-AL" altLang="en-US" sz="2000" dirty="0"/>
              <a:t> </a:t>
            </a:r>
          </a:p>
          <a:p>
            <a:pPr lvl="1"/>
            <a:r>
              <a:rPr lang="sq-AL" altLang="en-US" sz="1800" dirty="0"/>
              <a:t>Paraqesin hapësirën e memories</a:t>
            </a:r>
          </a:p>
          <a:p>
            <a:pPr lvl="1"/>
            <a:r>
              <a:rPr lang="sq-AL" altLang="en-US" sz="1800" dirty="0"/>
              <a:t>Kontrollohen nga </a:t>
            </a:r>
            <a:r>
              <a:rPr lang="sq-AL" altLang="en-US" sz="1800" dirty="0" err="1"/>
              <a:t>OS</a:t>
            </a:r>
            <a:endParaRPr lang="sq-AL" altLang="en-US" sz="1800" dirty="0"/>
          </a:p>
          <a:p>
            <a:r>
              <a:rPr lang="sq-AL" altLang="en-US" sz="2000" dirty="0" err="1"/>
              <a:t>CPU</a:t>
            </a:r>
            <a:r>
              <a:rPr lang="sq-AL" altLang="en-US" sz="2000" dirty="0"/>
              <a:t> duhet te kontrolloj secilën</a:t>
            </a:r>
            <a:r>
              <a:rPr lang="en-US" altLang="en-US" sz="2000" dirty="0"/>
              <a:t> </a:t>
            </a:r>
            <a:r>
              <a:rPr lang="sq-AL" altLang="en-US" sz="2000" dirty="0"/>
              <a:t>kërkesë </a:t>
            </a:r>
            <a:r>
              <a:rPr lang="en-US" altLang="en-US" sz="2000" dirty="0"/>
              <a:t>per </a:t>
            </a:r>
            <a:r>
              <a:rPr lang="sq-AL" altLang="en-US" sz="2000" dirty="0"/>
              <a:t>qasje ne memorie ne mënyrë qe te sigurohet qe a</a:t>
            </a:r>
            <a:r>
              <a:rPr lang="en-US" altLang="en-US" sz="2000" dirty="0"/>
              <a:t>jo</a:t>
            </a:r>
            <a:r>
              <a:rPr lang="sq-AL" altLang="en-US" sz="2000" dirty="0"/>
              <a:t> është brenda intervalit te regjistrit baze dhe regjistrit kufitar</a:t>
            </a:r>
          </a:p>
        </p:txBody>
      </p:sp>
      <p:pic>
        <p:nvPicPr>
          <p:cNvPr id="717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750" y="1173264"/>
            <a:ext cx="3608118" cy="438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25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q-AL" altLang="en-US" dirty="0"/>
              <a:t>Mbrojtja harduerike e adresimit</a:t>
            </a:r>
          </a:p>
        </p:txBody>
      </p:sp>
      <p:pic>
        <p:nvPicPr>
          <p:cNvPr id="8195" name="Content Placeholder 4" descr="8.0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03" y="2023353"/>
            <a:ext cx="7819367" cy="3433864"/>
          </a:xfrm>
        </p:spPr>
      </p:pic>
    </p:spTree>
    <p:extLst>
      <p:ext uri="{BB962C8B-B14F-4D97-AF65-F5344CB8AC3E}">
        <p14:creationId xmlns:p14="http://schemas.microsoft.com/office/powerpoint/2010/main" val="3882146315"/>
      </p:ext>
    </p:extLst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11523</TotalTime>
  <Words>5630</Words>
  <Application>Microsoft Office PowerPoint</Application>
  <PresentationFormat>On-screen Show (4:3)</PresentationFormat>
  <Paragraphs>956</Paragraphs>
  <Slides>76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Arial</vt:lpstr>
      <vt:lpstr>Helvetica</vt:lpstr>
      <vt:lpstr>Monotype Sorts</vt:lpstr>
      <vt:lpstr>Times New Roman</vt:lpstr>
      <vt:lpstr>Verdana</vt:lpstr>
      <vt:lpstr>Wingdings</vt:lpstr>
      <vt:lpstr>os-8</vt:lpstr>
      <vt:lpstr>PowerPoint Presentation</vt:lpstr>
      <vt:lpstr>Përmbajtja</vt:lpstr>
      <vt:lpstr>Topic 5 - Recap</vt:lpstr>
      <vt:lpstr>Menaxhimi i Memories</vt:lpstr>
      <vt:lpstr>Objektivat</vt:lpstr>
      <vt:lpstr>Background (Parathënie)</vt:lpstr>
      <vt:lpstr>Menaxhimi i Memories (Terminologjia)</vt:lpstr>
      <vt:lpstr>Regjistrat Bazë dhe Kufitar (Base, Limit)</vt:lpstr>
      <vt:lpstr>Mbrojtja harduerike e adresimit</vt:lpstr>
      <vt:lpstr>Lidhja e instruksioneve dhe të dhënave</vt:lpstr>
      <vt:lpstr>Ndarajes e Memories (Memory Sharing)</vt:lpstr>
      <vt:lpstr>Memory-Management Unit (MMU)</vt:lpstr>
      <vt:lpstr>Rilokimi (Relocation)</vt:lpstr>
      <vt:lpstr>Rilokimi (Relocation)</vt:lpstr>
      <vt:lpstr>Rilokimi Dinamik</vt:lpstr>
      <vt:lpstr>Rilokimi Dinamik</vt:lpstr>
      <vt:lpstr>Alokimi i Memories</vt:lpstr>
      <vt:lpstr>Rregullat e alokimit te memories</vt:lpstr>
      <vt:lpstr>Fragmentimi (Fragmentation) </vt:lpstr>
      <vt:lpstr>Kompakti (Compaction) </vt:lpstr>
      <vt:lpstr>Shkëmbimi (Swapping)</vt:lpstr>
      <vt:lpstr>Problemet</vt:lpstr>
      <vt:lpstr>PAGE (Paging)</vt:lpstr>
      <vt:lpstr>PAGE (Paging)</vt:lpstr>
      <vt:lpstr>PAGE (Paging)</vt:lpstr>
      <vt:lpstr>PAGE Harduerike</vt:lpstr>
      <vt:lpstr>PAGE Harduerike</vt:lpstr>
      <vt:lpstr>PAGE Harduerike (Paging Hardware)</vt:lpstr>
      <vt:lpstr>PAGE Harduerike</vt:lpstr>
      <vt:lpstr>Përkthimi i Adresimeve: Shembull 1</vt:lpstr>
      <vt:lpstr>Përkthimi i Adresimeve: Shembull 2</vt:lpstr>
      <vt:lpstr>Si te behet PAGE efiqiente</vt:lpstr>
      <vt:lpstr>TLB (Translation Look-aside buffer)</vt:lpstr>
      <vt:lpstr>Kosto e përdorimit te TLB</vt:lpstr>
      <vt:lpstr>Inicimi i memories kur procesi starton</vt:lpstr>
      <vt:lpstr>Ruajtja/Rivendosja e memorie gjate Context Switch</vt:lpstr>
      <vt:lpstr>PAGE vs Rilokimi Përmbledhje</vt:lpstr>
      <vt:lpstr>Segmentimi</vt:lpstr>
      <vt:lpstr>Implementimi i Segmentimit</vt:lpstr>
      <vt:lpstr>Implementimi i Segmentimit</vt:lpstr>
      <vt:lpstr>Kombinimi i Segmenimit dhe PAGEs</vt:lpstr>
      <vt:lpstr>Kombinimi i Segmenimit dhe PAGEs</vt:lpstr>
      <vt:lpstr>Adresimet ne segmenet e faqosura</vt:lpstr>
      <vt:lpstr>Adresimet ne segmenet e faqosura</vt:lpstr>
      <vt:lpstr>Segmentimet dhe PAGEt</vt:lpstr>
      <vt:lpstr>Adresimet ne segmenetet e faqosura</vt:lpstr>
      <vt:lpstr>Ndarja/Sharing e PAGEve dhe Segmenteve</vt:lpstr>
      <vt:lpstr>Segmentet e faqosura: Përparësitë dhe Kosto</vt:lpstr>
      <vt:lpstr>Përmbledhje</vt:lpstr>
      <vt:lpstr>Menaxhimi i Memories</vt:lpstr>
      <vt:lpstr>Objektivat</vt:lpstr>
      <vt:lpstr>Demand Paging</vt:lpstr>
      <vt:lpstr>Demand Paging</vt:lpstr>
      <vt:lpstr>Demand Paging</vt:lpstr>
      <vt:lpstr>Demand Paging</vt:lpstr>
      <vt:lpstr>Demand Paging</vt:lpstr>
      <vt:lpstr>Implementimi i Demand Paging</vt:lpstr>
      <vt:lpstr>Hapësira e Shkëmbimit (Swap Space)</vt:lpstr>
      <vt:lpstr>Performanca e Demand Paging</vt:lpstr>
      <vt:lpstr>Përditësimi i TLB</vt:lpstr>
      <vt:lpstr>Algoritmet për zëvendësimin e PAGEve</vt:lpstr>
      <vt:lpstr>FIFO: Shembull</vt:lpstr>
      <vt:lpstr>MIN: Shembull</vt:lpstr>
      <vt:lpstr>LRU: Shembull</vt:lpstr>
      <vt:lpstr>LRU: Shembull</vt:lpstr>
      <vt:lpstr>Rritja e Memories: FIFO</vt:lpstr>
      <vt:lpstr>Rritja e Memories: LRU</vt:lpstr>
      <vt:lpstr>Implementimi i LRU</vt:lpstr>
      <vt:lpstr>Përafrimi i LRU</vt:lpstr>
      <vt:lpstr>Algoritmet e mundësisë se dyte (Clock)</vt:lpstr>
      <vt:lpstr>Clock: Shembull</vt:lpstr>
      <vt:lpstr>Algoritmi i Mundësisë se Dyte</vt:lpstr>
      <vt:lpstr>Mundësia e Dyte e Zgjeruar</vt:lpstr>
      <vt:lpstr>Mundësia e Dyte e Zgjeruar</vt:lpstr>
      <vt:lpstr>Mundësia e Dyte e Zgjeruar: Zëvendësimi i PAGEve</vt:lpstr>
      <vt:lpstr>Mundësia e Dyte e Zgjeruar: Zëvendësimi i PAGEve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Token LLC</cp:lastModifiedBy>
  <cp:revision>330</cp:revision>
  <cp:lastPrinted>2001-06-14T13:58:17Z</cp:lastPrinted>
  <dcterms:created xsi:type="dcterms:W3CDTF">2011-01-13T23:43:38Z</dcterms:created>
  <dcterms:modified xsi:type="dcterms:W3CDTF">2021-05-21T08:50:12Z</dcterms:modified>
</cp:coreProperties>
</file>