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28"/>
  </p:notesMasterIdLst>
  <p:sldIdLst>
    <p:sldId id="256" r:id="rId2"/>
    <p:sldId id="257" r:id="rId3"/>
    <p:sldId id="282" r:id="rId4"/>
    <p:sldId id="272" r:id="rId5"/>
    <p:sldId id="273" r:id="rId6"/>
    <p:sldId id="274" r:id="rId7"/>
    <p:sldId id="275" r:id="rId8"/>
    <p:sldId id="276" r:id="rId9"/>
    <p:sldId id="277" r:id="rId10"/>
    <p:sldId id="278" r:id="rId11"/>
    <p:sldId id="279" r:id="rId12"/>
    <p:sldId id="280" r:id="rId13"/>
    <p:sldId id="281" r:id="rId14"/>
    <p:sldId id="267" r:id="rId15"/>
    <p:sldId id="258" r:id="rId16"/>
    <p:sldId id="260" r:id="rId17"/>
    <p:sldId id="264" r:id="rId18"/>
    <p:sldId id="261" r:id="rId19"/>
    <p:sldId id="262" r:id="rId20"/>
    <p:sldId id="263" r:id="rId21"/>
    <p:sldId id="265" r:id="rId22"/>
    <p:sldId id="266" r:id="rId23"/>
    <p:sldId id="259" r:id="rId24"/>
    <p:sldId id="269"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78" y="10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q-A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00B0D-2A6E-4A96-AC78-92E2E45B9114}" type="datetimeFigureOut">
              <a:rPr lang="sq-AL" smtClean="0"/>
              <a:t>21.10.2021</a:t>
            </a:fld>
            <a:endParaRPr lang="sq-A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q-A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q-A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q-A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71571-9D60-4659-B62F-F7ED53F2768F}" type="slidenum">
              <a:rPr lang="sq-AL" smtClean="0"/>
              <a:t>‹#›</a:t>
            </a:fld>
            <a:endParaRPr lang="sq-AL"/>
          </a:p>
        </p:txBody>
      </p:sp>
    </p:spTree>
    <p:extLst>
      <p:ext uri="{BB962C8B-B14F-4D97-AF65-F5344CB8AC3E}">
        <p14:creationId xmlns:p14="http://schemas.microsoft.com/office/powerpoint/2010/main" val="8623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q-AL" dirty="0"/>
          </a:p>
        </p:txBody>
      </p:sp>
      <p:sp>
        <p:nvSpPr>
          <p:cNvPr id="4" name="Slide Number Placeholder 3"/>
          <p:cNvSpPr>
            <a:spLocks noGrp="1"/>
          </p:cNvSpPr>
          <p:nvPr>
            <p:ph type="sldNum" sz="quarter" idx="10"/>
          </p:nvPr>
        </p:nvSpPr>
        <p:spPr/>
        <p:txBody>
          <a:bodyPr/>
          <a:lstStyle/>
          <a:p>
            <a:fld id="{A7E71571-9D60-4659-B62F-F7ED53F2768F}" type="slidenum">
              <a:rPr lang="sq-AL" smtClean="0"/>
              <a:t>1</a:t>
            </a:fld>
            <a:endParaRPr lang="sq-AL"/>
          </a:p>
        </p:txBody>
      </p:sp>
    </p:spTree>
    <p:extLst>
      <p:ext uri="{BB962C8B-B14F-4D97-AF65-F5344CB8AC3E}">
        <p14:creationId xmlns:p14="http://schemas.microsoft.com/office/powerpoint/2010/main" val="285456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36431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142556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a:prstGeom prst="rect">
            <a:avLst/>
          </a:prstGeom>
        </p:spPr>
        <p:txBody>
          <a:bodyPr/>
          <a:lstStyle/>
          <a:p>
            <a:fld id="{0AF0ACC3-D46A-4123-B155-E5D9FE1003BF}" type="datetimeFigureOut">
              <a:rPr lang="en-US" smtClean="0"/>
              <a:t>21/10/2021</a:t>
            </a:fld>
            <a:endParaRPr lang="en-US"/>
          </a:p>
        </p:txBody>
      </p:sp>
      <p:sp>
        <p:nvSpPr>
          <p:cNvPr id="5" name="Footer Placeholder 4"/>
          <p:cNvSpPr>
            <a:spLocks noGrp="1"/>
          </p:cNvSpPr>
          <p:nvPr>
            <p:ph type="ftr" sz="quarter" idx="11"/>
          </p:nvPr>
        </p:nvSpPr>
        <p:spPr>
          <a:xfrm>
            <a:off x="3776135" y="6422854"/>
            <a:ext cx="427966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73048" y="6422854"/>
            <a:ext cx="879759"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115688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61473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02266" y="6422854"/>
            <a:ext cx="3000894" cy="365125"/>
          </a:xfrm>
          <a:prstGeom prst="rect">
            <a:avLst/>
          </a:prstGeom>
        </p:spPr>
        <p:txBody>
          <a:bodyPr/>
          <a:lstStyle>
            <a:lvl1pPr>
              <a:defRPr>
                <a:solidFill>
                  <a:schemeClr val="tx2"/>
                </a:solidFill>
              </a:defRPr>
            </a:lvl1pPr>
          </a:lstStyle>
          <a:p>
            <a:fld id="{0AF0ACC3-D46A-4123-B155-E5D9FE1003BF}" type="datetimeFigureOut">
              <a:rPr lang="en-US" smtClean="0"/>
              <a:t>21/10/2021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lvl1pPr>
              <a:defRPr>
                <a:solidFill>
                  <a:schemeClr val="tx2"/>
                </a:solidFill>
              </a:defRPr>
            </a:lvl1pPr>
          </a:lstStyle>
          <a:p>
            <a:fld id="{B9B0F2ED-8850-4C00-AA79-D5C881F5DE5F}" type="slidenum">
              <a:rPr lang="en-US" smtClean="0"/>
              <a:t>‹#›</a:t>
            </a:fld>
            <a:endParaRPr lang="en-US"/>
          </a:p>
        </p:txBody>
      </p:sp>
    </p:spTree>
    <p:extLst>
      <p:ext uri="{BB962C8B-B14F-4D97-AF65-F5344CB8AC3E}">
        <p14:creationId xmlns:p14="http://schemas.microsoft.com/office/powerpoint/2010/main" val="12091243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32914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8" name="Footer Placeholder 7"/>
          <p:cNvSpPr>
            <a:spLocks noGrp="1"/>
          </p:cNvSpPr>
          <p:nvPr>
            <p:ph type="ftr" sz="quarter" idx="11"/>
          </p:nvPr>
        </p:nvSpPr>
        <p:spPr>
          <a:xfrm>
            <a:off x="5596471" y="6422854"/>
            <a:ext cx="504444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98491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4" name="Footer Placeholder 3"/>
          <p:cNvSpPr>
            <a:spLocks noGrp="1"/>
          </p:cNvSpPr>
          <p:nvPr>
            <p:ph type="ftr" sz="quarter" idx="11"/>
          </p:nvPr>
        </p:nvSpPr>
        <p:spPr>
          <a:xfrm>
            <a:off x="5596471" y="6422854"/>
            <a:ext cx="504444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92730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3" name="Footer Placeholder 2"/>
          <p:cNvSpPr>
            <a:spLocks noGrp="1"/>
          </p:cNvSpPr>
          <p:nvPr>
            <p:ph type="ftr" sz="quarter" idx="11"/>
          </p:nvPr>
        </p:nvSpPr>
        <p:spPr>
          <a:xfrm>
            <a:off x="5596471" y="6422854"/>
            <a:ext cx="504444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6659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58679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21/10/2021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89282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0581" y="1078399"/>
            <a:ext cx="10797983" cy="124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27532" y="79920"/>
            <a:ext cx="9784080" cy="9185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UBT%20Baner%20Bardh[1]"/>
          <p:cNvPicPr/>
          <p:nvPr userDrawn="1"/>
        </p:nvPicPr>
        <p:blipFill>
          <a:blip r:embed="rId13" cstate="print"/>
          <a:srcRect r="85977"/>
          <a:stretch>
            <a:fillRect/>
          </a:stretch>
        </p:blipFill>
        <p:spPr bwMode="auto">
          <a:xfrm>
            <a:off x="10818564" y="0"/>
            <a:ext cx="1368788" cy="1202736"/>
          </a:xfrm>
          <a:prstGeom prst="rect">
            <a:avLst/>
          </a:prstGeom>
          <a:noFill/>
          <a:ln w="9525">
            <a:noFill/>
            <a:miter lim="800000"/>
            <a:headEnd/>
            <a:tailEnd/>
          </a:ln>
        </p:spPr>
      </p:pic>
    </p:spTree>
    <p:extLst>
      <p:ext uri="{BB962C8B-B14F-4D97-AF65-F5344CB8AC3E}">
        <p14:creationId xmlns:p14="http://schemas.microsoft.com/office/powerpoint/2010/main" val="3624434047"/>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7740"/>
            <a:ext cx="11930089" cy="1739347"/>
          </a:xfrm>
        </p:spPr>
        <p:txBody>
          <a:bodyPr>
            <a:normAutofit/>
          </a:bodyPr>
          <a:lstStyle/>
          <a:p>
            <a:r>
              <a:rPr lang="sq-AL" sz="4000" dirty="0">
                <a:latin typeface="Times New Roman" panose="02020603050405020304" pitchFamily="18" charset="0"/>
                <a:cs typeface="Times New Roman" panose="02020603050405020304" pitchFamily="18" charset="0"/>
              </a:rPr>
              <a:t>Infrastruktura</a:t>
            </a:r>
            <a:r>
              <a:rPr lang="en-US" sz="4000" dirty="0">
                <a:latin typeface="Times New Roman" panose="02020603050405020304" pitchFamily="18" charset="0"/>
                <a:cs typeface="Times New Roman" panose="02020603050405020304" pitchFamily="18" charset="0"/>
              </a:rPr>
              <a:t> </a:t>
            </a:r>
            <a:r>
              <a:rPr lang="sq-AL" sz="4000" dirty="0">
                <a:latin typeface="Times New Roman" panose="02020603050405020304" pitchFamily="18" charset="0"/>
                <a:cs typeface="Times New Roman" panose="02020603050405020304" pitchFamily="18" charset="0"/>
              </a:rPr>
              <a:t>e server</a:t>
            </a:r>
            <a:r>
              <a:rPr lang="en-US" sz="4000" dirty="0">
                <a:latin typeface="Times New Roman" panose="02020603050405020304" pitchFamily="18" charset="0"/>
                <a:cs typeface="Times New Roman" panose="02020603050405020304" pitchFamily="18" charset="0"/>
              </a:rPr>
              <a:t>EV</a:t>
            </a:r>
            <a:r>
              <a:rPr lang="sq-AL" sz="4000" dirty="0">
                <a:latin typeface="Times New Roman" panose="02020603050405020304" pitchFamily="18" charset="0"/>
                <a:cs typeface="Times New Roman" panose="02020603050405020304" pitchFamily="18" charset="0"/>
              </a:rPr>
              <a:t>e</a:t>
            </a:r>
          </a:p>
        </p:txBody>
      </p:sp>
      <p:sp>
        <p:nvSpPr>
          <p:cNvPr id="3" name="Subtitle 2"/>
          <p:cNvSpPr>
            <a:spLocks noGrp="1"/>
          </p:cNvSpPr>
          <p:nvPr>
            <p:ph type="subTitle" idx="1"/>
          </p:nvPr>
        </p:nvSpPr>
        <p:spPr>
          <a:xfrm>
            <a:off x="1524000" y="3996250"/>
            <a:ext cx="9144000" cy="2861750"/>
          </a:xfrm>
        </p:spPr>
        <p:txBody>
          <a:bodyPr>
            <a:normAutofit/>
          </a:bodyPr>
          <a:lstStyle/>
          <a:p>
            <a:r>
              <a:rPr lang="en-US" sz="2600" dirty="0">
                <a:latin typeface="Times New Roman" panose="02020603050405020304" pitchFamily="18" charset="0"/>
                <a:cs typeface="Times New Roman" panose="02020603050405020304" pitchFamily="18" charset="0"/>
              </a:rPr>
              <a:t>Osman Osmani</a:t>
            </a:r>
            <a:endParaRPr lang="en-US" sz="28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sq-AL" sz="2200" dirty="0">
                <a:latin typeface="Times New Roman" panose="02020603050405020304" pitchFamily="18" charset="0"/>
                <a:cs typeface="Times New Roman" panose="02020603050405020304" pitchFamily="18" charset="0"/>
              </a:rPr>
              <a:t>Prishtinë</a:t>
            </a:r>
            <a:endParaRPr lang="en-US"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8523" y="159230"/>
            <a:ext cx="11471565" cy="1739347"/>
          </a:xfrm>
          <a:prstGeom prst="rect">
            <a:avLst/>
          </a:prstGeom>
        </p:spPr>
        <p:txBody>
          <a:bodyPr vert="horz" lIns="91440" tIns="45720" rIns="91440" bIns="45720" rtlCol="0" anchor="ctr">
            <a:normAutofit fontScale="97500"/>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p>
        </p:txBody>
      </p:sp>
      <p:pic>
        <p:nvPicPr>
          <p:cNvPr id="6" name="Picture 5" descr="UBT%20Baner%20Bardh[1]"/>
          <p:cNvPicPr/>
          <p:nvPr/>
        </p:nvPicPr>
        <p:blipFill>
          <a:blip r:embed="rId3" cstate="print"/>
          <a:srcRect r="85977"/>
          <a:stretch>
            <a:fillRect/>
          </a:stretch>
        </p:blipFill>
        <p:spPr bwMode="auto">
          <a:xfrm>
            <a:off x="5256086" y="4431322"/>
            <a:ext cx="1918433" cy="1613685"/>
          </a:xfrm>
          <a:prstGeom prst="rect">
            <a:avLst/>
          </a:prstGeom>
          <a:noFill/>
          <a:ln w="9525">
            <a:noFill/>
            <a:miter lim="800000"/>
            <a:headEnd/>
            <a:tailEnd/>
          </a:ln>
        </p:spPr>
      </p:pic>
    </p:spTree>
    <p:extLst>
      <p:ext uri="{BB962C8B-B14F-4D97-AF65-F5344CB8AC3E}">
        <p14:creationId xmlns:p14="http://schemas.microsoft.com/office/powerpoint/2010/main" val="59358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File Server (FLS)</a:t>
            </a:r>
            <a:endParaRPr lang="sq-AL" dirty="0">
              <a:solidFill>
                <a:schemeClr val="tx1"/>
              </a:solidFill>
            </a:endParaRPr>
          </a:p>
        </p:txBody>
      </p:sp>
      <p:sp>
        <p:nvSpPr>
          <p:cNvPr id="13" name="TextBox 12"/>
          <p:cNvSpPr txBox="1"/>
          <p:nvPr/>
        </p:nvSpPr>
        <p:spPr>
          <a:xfrm>
            <a:off x="527532" y="1706880"/>
            <a:ext cx="5995774"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File Server (FLS)</a:t>
            </a:r>
          </a:p>
          <a:p>
            <a:endParaRPr lang="en-US" sz="2400" dirty="0"/>
          </a:p>
          <a:p>
            <a:pPr marL="742950" lvl="1" indent="-285750">
              <a:buFont typeface="Wingdings" panose="05000000000000000000" pitchFamily="2" charset="2"/>
              <a:buChar char="Ø"/>
            </a:pPr>
            <a:r>
              <a:rPr lang="sq-AL" sz="2400" dirty="0"/>
              <a:t>Hapësirat e shfrytëzuesve </a:t>
            </a:r>
            <a:r>
              <a:rPr lang="en-US" sz="2400" dirty="0"/>
              <a:t>(User Drives)</a:t>
            </a:r>
          </a:p>
          <a:p>
            <a:pPr lvl="1"/>
            <a:endParaRPr lang="en-US" sz="2400" dirty="0"/>
          </a:p>
          <a:p>
            <a:pPr marL="742950" lvl="1" indent="-285750">
              <a:buFont typeface="Wingdings" panose="05000000000000000000" pitchFamily="2" charset="2"/>
              <a:buChar char="Ø"/>
            </a:pPr>
            <a:r>
              <a:rPr lang="sq-AL" sz="2400" dirty="0"/>
              <a:t>Nivelet e qasjes </a:t>
            </a:r>
          </a:p>
          <a:p>
            <a:pPr lvl="1"/>
            <a:endParaRPr lang="en-US" sz="2400" dirty="0"/>
          </a:p>
          <a:p>
            <a:pPr marL="742950" lvl="1" indent="-285750">
              <a:buFont typeface="Wingdings" panose="05000000000000000000" pitchFamily="2" charset="2"/>
              <a:buChar char="Ø"/>
            </a:pPr>
            <a:r>
              <a:rPr lang="sq-AL" sz="2400" dirty="0"/>
              <a:t>Aplikimi </a:t>
            </a:r>
            <a:r>
              <a:rPr lang="en-US" sz="2400" dirty="0"/>
              <a:t>i</a:t>
            </a:r>
            <a:r>
              <a:rPr lang="sq-AL" sz="2400" dirty="0"/>
              <a:t> rregulloreve </a:t>
            </a:r>
            <a:r>
              <a:rPr lang="en-US" sz="2400" dirty="0"/>
              <a:t>(File Screening) </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523306" y="1269901"/>
            <a:ext cx="4224411" cy="5384117"/>
          </a:xfrm>
          <a:prstGeom prst="rect">
            <a:avLst/>
          </a:prstGeom>
        </p:spPr>
      </p:pic>
    </p:spTree>
    <p:extLst>
      <p:ext uri="{BB962C8B-B14F-4D97-AF65-F5344CB8AC3E}">
        <p14:creationId xmlns:p14="http://schemas.microsoft.com/office/powerpoint/2010/main" val="217478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File Server (FLS)</a:t>
            </a:r>
            <a:endParaRPr lang="sq-AL"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584" y="1194816"/>
            <a:ext cx="5014363" cy="5663184"/>
          </a:xfrm>
          <a:prstGeom prst="rect">
            <a:avLst/>
          </a:prstGeom>
        </p:spPr>
      </p:pic>
      <p:sp>
        <p:nvSpPr>
          <p:cNvPr id="6" name="TextBox 5"/>
          <p:cNvSpPr txBox="1"/>
          <p:nvPr/>
        </p:nvSpPr>
        <p:spPr>
          <a:xfrm>
            <a:off x="527532" y="1645920"/>
            <a:ext cx="5288052"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File Server (FLS)</a:t>
            </a:r>
          </a:p>
          <a:p>
            <a:endParaRPr lang="en-US" sz="2400" dirty="0"/>
          </a:p>
          <a:p>
            <a:pPr marL="742950" lvl="1" indent="-285750">
              <a:buFont typeface="Wingdings" panose="05000000000000000000" pitchFamily="2" charset="2"/>
              <a:buChar char="Ø"/>
            </a:pPr>
            <a:r>
              <a:rPr lang="sq-AL" sz="2400" dirty="0"/>
              <a:t>Struktura Organizative</a:t>
            </a:r>
          </a:p>
        </p:txBody>
      </p:sp>
    </p:spTree>
    <p:extLst>
      <p:ext uri="{BB962C8B-B14F-4D97-AF65-F5344CB8AC3E}">
        <p14:creationId xmlns:p14="http://schemas.microsoft.com/office/powerpoint/2010/main" val="7280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SharePoint (intranet)</a:t>
            </a:r>
            <a:endParaRPr lang="sq-AL" dirty="0">
              <a:solidFill>
                <a:schemeClr val="tx1"/>
              </a:solidFill>
            </a:endParaRPr>
          </a:p>
        </p:txBody>
      </p:sp>
      <p:sp>
        <p:nvSpPr>
          <p:cNvPr id="13" name="TextBox 12"/>
          <p:cNvSpPr txBox="1"/>
          <p:nvPr/>
        </p:nvSpPr>
        <p:spPr>
          <a:xfrm>
            <a:off x="527532" y="1322200"/>
            <a:ext cx="10238004" cy="646331"/>
          </a:xfrm>
          <a:prstGeom prst="rect">
            <a:avLst/>
          </a:prstGeom>
          <a:noFill/>
        </p:spPr>
        <p:txBody>
          <a:bodyPr wrap="square" rtlCol="0">
            <a:spAutoFit/>
          </a:bodyPr>
          <a:lstStyle/>
          <a:p>
            <a:pPr marL="285750" indent="-285750">
              <a:buFont typeface="Wingdings" panose="05000000000000000000" pitchFamily="2" charset="2"/>
              <a:buChar char="Ø"/>
            </a:pPr>
            <a:r>
              <a:rPr lang="sq-AL" dirty="0"/>
              <a:t>Menaxhimi </a:t>
            </a:r>
            <a:r>
              <a:rPr lang="en-US" dirty="0"/>
              <a:t>i </a:t>
            </a:r>
            <a:r>
              <a:rPr lang="sq-AL" dirty="0"/>
              <a:t>dokumenteve</a:t>
            </a:r>
          </a:p>
          <a:p>
            <a:pPr marL="285750" indent="-285750">
              <a:buFont typeface="Wingdings" panose="05000000000000000000" pitchFamily="2" charset="2"/>
              <a:buChar char="Ø"/>
            </a:pPr>
            <a:r>
              <a:rPr lang="sq-AL" dirty="0"/>
              <a:t>Bashkëpunimi ne mes te stafit, departamenteve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1" y="1968531"/>
            <a:ext cx="10643616" cy="4889469"/>
          </a:xfrm>
          <a:prstGeom prst="rect">
            <a:avLst/>
          </a:prstGeom>
        </p:spPr>
      </p:pic>
    </p:spTree>
    <p:extLst>
      <p:ext uri="{BB962C8B-B14F-4D97-AF65-F5344CB8AC3E}">
        <p14:creationId xmlns:p14="http://schemas.microsoft.com/office/powerpoint/2010/main" val="2751271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q-AL" dirty="0">
                <a:solidFill>
                  <a:schemeClr val="tx1"/>
                </a:solidFill>
              </a:rPr>
              <a:t>Analiza dhe konkluzionet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5" y="1223889"/>
            <a:ext cx="10718644" cy="5634111"/>
          </a:xfrm>
          <a:prstGeom prst="rect">
            <a:avLst/>
          </a:prstGeom>
        </p:spPr>
      </p:pic>
    </p:spTree>
    <p:extLst>
      <p:ext uri="{BB962C8B-B14F-4D97-AF65-F5344CB8AC3E}">
        <p14:creationId xmlns:p14="http://schemas.microsoft.com/office/powerpoint/2010/main" val="91207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endParaRPr lang="sq-AL" dirty="0"/>
          </a:p>
        </p:txBody>
      </p:sp>
      <p:sp>
        <p:nvSpPr>
          <p:cNvPr id="3" name="Content Placeholder 2">
            <a:extLst>
              <a:ext uri="{FF2B5EF4-FFF2-40B4-BE49-F238E27FC236}">
                <a16:creationId xmlns:a16="http://schemas.microsoft.com/office/drawing/2014/main" id="{E668E5FD-3BA1-4191-87B9-2B86A2E8C551}"/>
              </a:ext>
            </a:extLst>
          </p:cNvPr>
          <p:cNvSpPr>
            <a:spLocks noGrp="1"/>
          </p:cNvSpPr>
          <p:nvPr>
            <p:ph idx="1"/>
          </p:nvPr>
        </p:nvSpPr>
        <p:spPr>
          <a:xfrm>
            <a:off x="527532" y="1366684"/>
            <a:ext cx="10459467" cy="4851236"/>
          </a:xfrm>
        </p:spPr>
        <p:txBody>
          <a:bodyPr/>
          <a:lstStyle/>
          <a:p>
            <a:r>
              <a:rPr lang="en-US" dirty="0"/>
              <a:t>Virtualization </a:t>
            </a:r>
          </a:p>
          <a:p>
            <a:r>
              <a:rPr lang="en-US" dirty="0"/>
              <a:t>Microsoft Windows Server Editions</a:t>
            </a:r>
          </a:p>
          <a:p>
            <a:r>
              <a:rPr lang="en-US" dirty="0"/>
              <a:t>Microsoft Windows Server Services</a:t>
            </a:r>
          </a:p>
          <a:p>
            <a:pPr lvl="1"/>
            <a:r>
              <a:rPr lang="en-US" dirty="0"/>
              <a:t>Active Directory</a:t>
            </a:r>
          </a:p>
        </p:txBody>
      </p:sp>
    </p:spTree>
    <p:extLst>
      <p:ext uri="{BB962C8B-B14F-4D97-AF65-F5344CB8AC3E}">
        <p14:creationId xmlns:p14="http://schemas.microsoft.com/office/powerpoint/2010/main" val="62459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What is Virtualization?</a:t>
            </a:r>
          </a:p>
          <a:p>
            <a:pPr lvl="1"/>
            <a:r>
              <a:rPr lang="en-US" dirty="0"/>
              <a:t>Virtualization is the process of creating a software-based or virtual, version of something.</a:t>
            </a:r>
          </a:p>
          <a:p>
            <a:pPr lvl="1"/>
            <a:r>
              <a:rPr lang="en-US" dirty="0"/>
              <a:t>Old but still relevant</a:t>
            </a:r>
          </a:p>
          <a:p>
            <a:endParaRPr lang="en-US" dirty="0"/>
          </a:p>
          <a:p>
            <a:pPr lvl="2"/>
            <a:r>
              <a:rPr lang="en-US" dirty="0"/>
              <a:t>Desktop Virtualization</a:t>
            </a:r>
          </a:p>
          <a:p>
            <a:pPr lvl="2"/>
            <a:r>
              <a:rPr lang="en-US" dirty="0"/>
              <a:t>Server Virtualization</a:t>
            </a:r>
          </a:p>
          <a:p>
            <a:pPr lvl="2"/>
            <a:r>
              <a:rPr lang="en-US" dirty="0"/>
              <a:t>Network Virtualization</a:t>
            </a:r>
          </a:p>
          <a:p>
            <a:pPr lvl="2"/>
            <a:r>
              <a:rPr lang="en-US" dirty="0"/>
              <a:t>Storage Virtualization</a:t>
            </a:r>
          </a:p>
          <a:p>
            <a:pPr lvl="2"/>
            <a:r>
              <a:rPr lang="en-US" dirty="0"/>
              <a:t>Application Virtualization</a:t>
            </a:r>
          </a:p>
          <a:p>
            <a:pPr marL="228600" lvl="1" indent="0">
              <a:buNone/>
            </a:pPr>
            <a:endParaRPr lang="sq-AL" dirty="0"/>
          </a:p>
        </p:txBody>
      </p:sp>
      <p:pic>
        <p:nvPicPr>
          <p:cNvPr id="4" name="Picture 3">
            <a:extLst>
              <a:ext uri="{FF2B5EF4-FFF2-40B4-BE49-F238E27FC236}">
                <a16:creationId xmlns:a16="http://schemas.microsoft.com/office/drawing/2014/main" id="{18B11BD5-EE41-406E-8818-01D6F3CD7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120" y="4604964"/>
            <a:ext cx="5086350" cy="138112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pic>
        <p:nvPicPr>
          <p:cNvPr id="5" name="Picture 4">
            <a:extLst>
              <a:ext uri="{FF2B5EF4-FFF2-40B4-BE49-F238E27FC236}">
                <a16:creationId xmlns:a16="http://schemas.microsoft.com/office/drawing/2014/main" id="{A2014E1F-2AA1-4BEB-9C6C-E29F9550B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256" y="3322249"/>
            <a:ext cx="3486150" cy="7429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5">
            <a:extLst>
              <a:ext uri="{FF2B5EF4-FFF2-40B4-BE49-F238E27FC236}">
                <a16:creationId xmlns:a16="http://schemas.microsoft.com/office/drawing/2014/main" id="{F88A2397-1409-455E-97E4-511122FE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669" y="4651513"/>
            <a:ext cx="2209800" cy="91440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265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Virtualization Types</a:t>
            </a:r>
          </a:p>
          <a:p>
            <a:pPr lvl="1"/>
            <a:r>
              <a:rPr lang="en-US" dirty="0"/>
              <a:t>Type 1 / Bare Metal</a:t>
            </a:r>
          </a:p>
          <a:p>
            <a:pPr lvl="1"/>
            <a:r>
              <a:rPr lang="en-US" dirty="0"/>
              <a:t>Type 2 / Hosted</a:t>
            </a:r>
            <a:endParaRPr lang="sq-AL" dirty="0"/>
          </a:p>
        </p:txBody>
      </p:sp>
      <p:pic>
        <p:nvPicPr>
          <p:cNvPr id="8" name="Picture 7">
            <a:extLst>
              <a:ext uri="{FF2B5EF4-FFF2-40B4-BE49-F238E27FC236}">
                <a16:creationId xmlns:a16="http://schemas.microsoft.com/office/drawing/2014/main" id="{49028FB5-20CE-4AAD-8F45-BED895B24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0966" y="1303482"/>
            <a:ext cx="6062042" cy="4854512"/>
          </a:xfrm>
          <a:prstGeom prst="rect">
            <a:avLst/>
          </a:prstGeom>
        </p:spPr>
      </p:pic>
    </p:spTree>
    <p:extLst>
      <p:ext uri="{BB962C8B-B14F-4D97-AF65-F5344CB8AC3E}">
        <p14:creationId xmlns:p14="http://schemas.microsoft.com/office/powerpoint/2010/main" val="40574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Tree>
    <p:extLst>
      <p:ext uri="{BB962C8B-B14F-4D97-AF65-F5344CB8AC3E}">
        <p14:creationId xmlns:p14="http://schemas.microsoft.com/office/powerpoint/2010/main" val="217189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10"/>
            <a:ext cx="10451690" cy="457200"/>
          </a:xfrm>
        </p:spPr>
        <p:txBody>
          <a:bodyPr/>
          <a:lstStyle/>
          <a:p>
            <a:r>
              <a:rPr lang="en-US" dirty="0"/>
              <a:t>Type 1 / Bare Metal</a:t>
            </a:r>
          </a:p>
        </p:txBody>
      </p:sp>
      <p:grpSp>
        <p:nvGrpSpPr>
          <p:cNvPr id="34" name="Group 33">
            <a:extLst>
              <a:ext uri="{FF2B5EF4-FFF2-40B4-BE49-F238E27FC236}">
                <a16:creationId xmlns:a16="http://schemas.microsoft.com/office/drawing/2014/main" id="{F1F0717F-BF1E-4CE1-A54F-4F9ACE467878}"/>
              </a:ext>
            </a:extLst>
          </p:cNvPr>
          <p:cNvGrpSpPr/>
          <p:nvPr/>
        </p:nvGrpSpPr>
        <p:grpSpPr>
          <a:xfrm>
            <a:off x="1570704" y="2005782"/>
            <a:ext cx="7907593" cy="4495800"/>
            <a:chOff x="381000" y="1981200"/>
            <a:chExt cx="8229600" cy="4495800"/>
          </a:xfrm>
        </p:grpSpPr>
        <p:sp>
          <p:nvSpPr>
            <p:cNvPr id="35" name="Text Box 3">
              <a:extLst>
                <a:ext uri="{FF2B5EF4-FFF2-40B4-BE49-F238E27FC236}">
                  <a16:creationId xmlns:a16="http://schemas.microsoft.com/office/drawing/2014/main" id="{5BB80351-E174-4CD8-AA7D-04E684C92F2B}"/>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36" name="Text Box 4">
              <a:extLst>
                <a:ext uri="{FF2B5EF4-FFF2-40B4-BE49-F238E27FC236}">
                  <a16:creationId xmlns:a16="http://schemas.microsoft.com/office/drawing/2014/main" id="{311AD6D1-2624-4E09-A203-653BF38C3DC2}"/>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37" name="Rectangle 5">
              <a:extLst>
                <a:ext uri="{FF2B5EF4-FFF2-40B4-BE49-F238E27FC236}">
                  <a16:creationId xmlns:a16="http://schemas.microsoft.com/office/drawing/2014/main" id="{802776B0-7E0A-41C0-A63A-9CF74EE698EA}"/>
                </a:ext>
              </a:extLst>
            </p:cNvPr>
            <p:cNvSpPr>
              <a:spLocks noChangeArrowheads="1"/>
            </p:cNvSpPr>
            <p:nvPr/>
          </p:nvSpPr>
          <p:spPr bwMode="auto">
            <a:xfrm>
              <a:off x="1066800" y="5334000"/>
              <a:ext cx="7313613"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38" name="Rectangle 6">
              <a:extLst>
                <a:ext uri="{FF2B5EF4-FFF2-40B4-BE49-F238E27FC236}">
                  <a16:creationId xmlns:a16="http://schemas.microsoft.com/office/drawing/2014/main" id="{2DCDF900-1DFF-4F3C-939A-C456B91E0694}"/>
                </a:ext>
              </a:extLst>
            </p:cNvPr>
            <p:cNvSpPr>
              <a:spLocks noChangeArrowheads="1"/>
            </p:cNvSpPr>
            <p:nvPr/>
          </p:nvSpPr>
          <p:spPr bwMode="auto">
            <a:xfrm>
              <a:off x="1066800" y="4038600"/>
              <a:ext cx="7313613"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39" name="Text Box 7">
              <a:extLst>
                <a:ext uri="{FF2B5EF4-FFF2-40B4-BE49-F238E27FC236}">
                  <a16:creationId xmlns:a16="http://schemas.microsoft.com/office/drawing/2014/main" id="{A90AB73D-E7CC-4A38-9B58-E3A4396F8341}"/>
                </a:ext>
              </a:extLst>
            </p:cNvPr>
            <p:cNvSpPr txBox="1">
              <a:spLocks noChangeArrowheads="1"/>
            </p:cNvSpPr>
            <p:nvPr/>
          </p:nvSpPr>
          <p:spPr bwMode="auto">
            <a:xfrm>
              <a:off x="1600200" y="5486400"/>
              <a:ext cx="6248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40" name="Text Box 8">
              <a:extLst>
                <a:ext uri="{FF2B5EF4-FFF2-40B4-BE49-F238E27FC236}">
                  <a16:creationId xmlns:a16="http://schemas.microsoft.com/office/drawing/2014/main" id="{FE8B642F-E635-4578-A233-D946C8FA40CD}"/>
                </a:ext>
              </a:extLst>
            </p:cNvPr>
            <p:cNvSpPr txBox="1">
              <a:spLocks noChangeArrowheads="1"/>
            </p:cNvSpPr>
            <p:nvPr/>
          </p:nvSpPr>
          <p:spPr bwMode="auto">
            <a:xfrm>
              <a:off x="1676400" y="4125913"/>
              <a:ext cx="617220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800" b="1">
                  <a:latin typeface="Segoe UI" charset="0"/>
                  <a:ea typeface="宋体" charset="0"/>
                  <a:cs typeface="Segoe UI" charset="0"/>
                </a:rPr>
                <a:t>Virtualization Layer (Hypervisor)</a:t>
              </a:r>
            </a:p>
          </p:txBody>
        </p:sp>
        <p:sp>
          <p:nvSpPr>
            <p:cNvPr id="41" name="Rectangle 11">
              <a:extLst>
                <a:ext uri="{FF2B5EF4-FFF2-40B4-BE49-F238E27FC236}">
                  <a16:creationId xmlns:a16="http://schemas.microsoft.com/office/drawing/2014/main" id="{515C5100-12AF-40F2-9BF7-52F5D5375171}"/>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2" name="Rectangle 12">
              <a:extLst>
                <a:ext uri="{FF2B5EF4-FFF2-40B4-BE49-F238E27FC236}">
                  <a16:creationId xmlns:a16="http://schemas.microsoft.com/office/drawing/2014/main" id="{051306F4-311F-43B6-AA12-0171E10DA9BC}"/>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3" name="Rectangle 13">
              <a:extLst>
                <a:ext uri="{FF2B5EF4-FFF2-40B4-BE49-F238E27FC236}">
                  <a16:creationId xmlns:a16="http://schemas.microsoft.com/office/drawing/2014/main" id="{3EAB4537-4E4F-4CA0-BF29-5A1BDC0E4F55}"/>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4" name="Line 14">
              <a:extLst>
                <a:ext uri="{FF2B5EF4-FFF2-40B4-BE49-F238E27FC236}">
                  <a16:creationId xmlns:a16="http://schemas.microsoft.com/office/drawing/2014/main" id="{87C3868E-C37A-4CF0-853E-984DFC9CBE52}"/>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 name="Text Box 15">
              <a:extLst>
                <a:ext uri="{FF2B5EF4-FFF2-40B4-BE49-F238E27FC236}">
                  <a16:creationId xmlns:a16="http://schemas.microsoft.com/office/drawing/2014/main" id="{91D3EE12-4DED-4CA6-85DF-4B445C109DE6}"/>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46" name="Text Box 16">
              <a:extLst>
                <a:ext uri="{FF2B5EF4-FFF2-40B4-BE49-F238E27FC236}">
                  <a16:creationId xmlns:a16="http://schemas.microsoft.com/office/drawing/2014/main" id="{72154FB2-B339-42EF-B821-5013C2D24931}"/>
                </a:ext>
              </a:extLst>
            </p:cNvPr>
            <p:cNvSpPr txBox="1">
              <a:spLocks noChangeArrowheads="1"/>
            </p:cNvSpPr>
            <p:nvPr/>
          </p:nvSpPr>
          <p:spPr bwMode="auto">
            <a:xfrm>
              <a:off x="1219200" y="3397250"/>
              <a:ext cx="189230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dirty="0">
                  <a:latin typeface="Segoe UI" charset="0"/>
                  <a:ea typeface="宋体" charset="0"/>
                  <a:cs typeface="Segoe UI" charset="0"/>
                </a:rPr>
                <a:t>Virtual Machine</a:t>
              </a:r>
            </a:p>
          </p:txBody>
        </p:sp>
        <p:sp>
          <p:nvSpPr>
            <p:cNvPr id="47" name="Text Box 18">
              <a:extLst>
                <a:ext uri="{FF2B5EF4-FFF2-40B4-BE49-F238E27FC236}">
                  <a16:creationId xmlns:a16="http://schemas.microsoft.com/office/drawing/2014/main" id="{03690C9D-4AED-4DB6-90C7-EC1A0BCFB8E4}"/>
                </a:ext>
              </a:extLst>
            </p:cNvPr>
            <p:cNvSpPr txBox="1">
              <a:spLocks noChangeArrowheads="1"/>
            </p:cNvSpPr>
            <p:nvPr/>
          </p:nvSpPr>
          <p:spPr bwMode="auto">
            <a:xfrm>
              <a:off x="6484938" y="2771775"/>
              <a:ext cx="15017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dirty="0">
                  <a:latin typeface="Segoe UI" charset="0"/>
                  <a:ea typeface="宋体" charset="0"/>
                  <a:cs typeface="Segoe UI" charset="0"/>
                </a:rPr>
                <a:t>Guest OS</a:t>
              </a:r>
              <a:br>
                <a:rPr lang="en-US" altLang="zh-CN" sz="1600" dirty="0">
                  <a:latin typeface="Segoe UI" charset="0"/>
                  <a:ea typeface="宋体" charset="0"/>
                  <a:cs typeface="Segoe UI" charset="0"/>
                </a:rPr>
              </a:br>
              <a:r>
                <a:rPr lang="en-US" altLang="zh-CN" sz="1600" dirty="0">
                  <a:latin typeface="Segoe UI" charset="0"/>
                  <a:ea typeface="宋体" charset="0"/>
                  <a:cs typeface="Segoe UI" charset="0"/>
                </a:rPr>
                <a:t>(VMware ESX)</a:t>
              </a:r>
            </a:p>
          </p:txBody>
        </p:sp>
        <p:sp>
          <p:nvSpPr>
            <p:cNvPr id="48" name="Text Box 19">
              <a:extLst>
                <a:ext uri="{FF2B5EF4-FFF2-40B4-BE49-F238E27FC236}">
                  <a16:creationId xmlns:a16="http://schemas.microsoft.com/office/drawing/2014/main" id="{11BD9A51-B3A9-4734-ACBD-AE238A778A82}"/>
                </a:ext>
              </a:extLst>
            </p:cNvPr>
            <p:cNvSpPr txBox="1">
              <a:spLocks noChangeArrowheads="1"/>
            </p:cNvSpPr>
            <p:nvPr/>
          </p:nvSpPr>
          <p:spPr bwMode="auto">
            <a:xfrm>
              <a:off x="4114800" y="2344738"/>
              <a:ext cx="1371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49" name="Text Box 20">
              <a:extLst>
                <a:ext uri="{FF2B5EF4-FFF2-40B4-BE49-F238E27FC236}">
                  <a16:creationId xmlns:a16="http://schemas.microsoft.com/office/drawing/2014/main" id="{C81222E4-3978-40F5-B98A-716FF765703F}"/>
                </a:ext>
              </a:extLst>
            </p:cNvPr>
            <p:cNvSpPr txBox="1">
              <a:spLocks noChangeArrowheads="1"/>
            </p:cNvSpPr>
            <p:nvPr/>
          </p:nvSpPr>
          <p:spPr bwMode="auto">
            <a:xfrm>
              <a:off x="3810000" y="3397250"/>
              <a:ext cx="182880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50" name="Text Box 21">
              <a:extLst>
                <a:ext uri="{FF2B5EF4-FFF2-40B4-BE49-F238E27FC236}">
                  <a16:creationId xmlns:a16="http://schemas.microsoft.com/office/drawing/2014/main" id="{BE3D91B3-D6F7-4907-AB17-991B77767534}"/>
                </a:ext>
              </a:extLst>
            </p:cNvPr>
            <p:cNvSpPr txBox="1">
              <a:spLocks noChangeArrowheads="1"/>
            </p:cNvSpPr>
            <p:nvPr/>
          </p:nvSpPr>
          <p:spPr bwMode="auto">
            <a:xfrm>
              <a:off x="6245225" y="3395663"/>
              <a:ext cx="2057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51" name="Line 22">
              <a:extLst>
                <a:ext uri="{FF2B5EF4-FFF2-40B4-BE49-F238E27FC236}">
                  <a16:creationId xmlns:a16="http://schemas.microsoft.com/office/drawing/2014/main" id="{724AC46D-AB77-4F20-84AE-43198D01D896}"/>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2" name="Line 23">
              <a:extLst>
                <a:ext uri="{FF2B5EF4-FFF2-40B4-BE49-F238E27FC236}">
                  <a16:creationId xmlns:a16="http://schemas.microsoft.com/office/drawing/2014/main" id="{C5494B0F-3D52-4C94-A034-1E9FA3CB8C15}"/>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3" name="Text Box 24">
              <a:extLst>
                <a:ext uri="{FF2B5EF4-FFF2-40B4-BE49-F238E27FC236}">
                  <a16:creationId xmlns:a16="http://schemas.microsoft.com/office/drawing/2014/main" id="{437CC6C9-CFF3-4903-B801-524DEC09CDEF}"/>
                </a:ext>
              </a:extLst>
            </p:cNvPr>
            <p:cNvSpPr txBox="1">
              <a:spLocks noChangeArrowheads="1"/>
            </p:cNvSpPr>
            <p:nvPr/>
          </p:nvSpPr>
          <p:spPr bwMode="auto">
            <a:xfrm>
              <a:off x="1482725" y="2771775"/>
              <a:ext cx="1449388"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(Windows)</a:t>
              </a:r>
            </a:p>
          </p:txBody>
        </p:sp>
        <p:sp>
          <p:nvSpPr>
            <p:cNvPr id="54" name="Text Box 25">
              <a:extLst>
                <a:ext uri="{FF2B5EF4-FFF2-40B4-BE49-F238E27FC236}">
                  <a16:creationId xmlns:a16="http://schemas.microsoft.com/office/drawing/2014/main" id="{14DDF2E8-1643-4802-AB3C-3B7CECBB2E4F}"/>
                </a:ext>
              </a:extLst>
            </p:cNvPr>
            <p:cNvSpPr txBox="1">
              <a:spLocks noChangeArrowheads="1"/>
            </p:cNvSpPr>
            <p:nvPr/>
          </p:nvSpPr>
          <p:spPr bwMode="auto">
            <a:xfrm>
              <a:off x="4189413" y="2773363"/>
              <a:ext cx="1220787"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55" name="Line 26">
              <a:extLst>
                <a:ext uri="{FF2B5EF4-FFF2-40B4-BE49-F238E27FC236}">
                  <a16:creationId xmlns:a16="http://schemas.microsoft.com/office/drawing/2014/main" id="{E1CDEE64-04CD-4310-8A34-18A9FF52A271}"/>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 name="Line 27">
              <a:extLst>
                <a:ext uri="{FF2B5EF4-FFF2-40B4-BE49-F238E27FC236}">
                  <a16:creationId xmlns:a16="http://schemas.microsoft.com/office/drawing/2014/main" id="{143A81B5-768B-421F-BFF7-3CF2D556FBEA}"/>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 name="Line 28">
              <a:extLst>
                <a:ext uri="{FF2B5EF4-FFF2-40B4-BE49-F238E27FC236}">
                  <a16:creationId xmlns:a16="http://schemas.microsoft.com/office/drawing/2014/main" id="{714E1048-5CC6-4029-AEBA-A0E7D0321961}"/>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 name="Text Box 29">
              <a:extLst>
                <a:ext uri="{FF2B5EF4-FFF2-40B4-BE49-F238E27FC236}">
                  <a16:creationId xmlns:a16="http://schemas.microsoft.com/office/drawing/2014/main" id="{49808A6F-7F5A-4B62-B41E-1989FB06E1A9}"/>
                </a:ext>
              </a:extLst>
            </p:cNvPr>
            <p:cNvSpPr txBox="1">
              <a:spLocks noChangeArrowheads="1"/>
            </p:cNvSpPr>
            <p:nvPr/>
          </p:nvSpPr>
          <p:spPr bwMode="auto">
            <a:xfrm>
              <a:off x="1509713" y="2344738"/>
              <a:ext cx="14493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dirty="0">
                  <a:latin typeface="Segoe UI" charset="0"/>
                  <a:ea typeface="宋体" charset="0"/>
                  <a:cs typeface="Segoe UI" charset="0"/>
                </a:rPr>
                <a:t>Applications</a:t>
              </a:r>
            </a:p>
          </p:txBody>
        </p:sp>
        <p:sp>
          <p:nvSpPr>
            <p:cNvPr id="59" name="Text Box 30">
              <a:extLst>
                <a:ext uri="{FF2B5EF4-FFF2-40B4-BE49-F238E27FC236}">
                  <a16:creationId xmlns:a16="http://schemas.microsoft.com/office/drawing/2014/main" id="{28408CA8-073D-492E-8B61-DAA9447DA6C8}"/>
                </a:ext>
              </a:extLst>
            </p:cNvPr>
            <p:cNvSpPr txBox="1">
              <a:spLocks noChangeArrowheads="1"/>
            </p:cNvSpPr>
            <p:nvPr/>
          </p:nvSpPr>
          <p:spPr bwMode="auto">
            <a:xfrm>
              <a:off x="6586538" y="2339975"/>
              <a:ext cx="1298575"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dirty="0">
                  <a:latin typeface="Segoe UI" charset="0"/>
                  <a:ea typeface="宋体" charset="0"/>
                  <a:cs typeface="Segoe UI" charset="0"/>
                </a:rPr>
                <a:t>Applications</a:t>
              </a:r>
            </a:p>
          </p:txBody>
        </p:sp>
        <p:sp>
          <p:nvSpPr>
            <p:cNvPr id="60" name="Line 31">
              <a:extLst>
                <a:ext uri="{FF2B5EF4-FFF2-40B4-BE49-F238E27FC236}">
                  <a16:creationId xmlns:a16="http://schemas.microsoft.com/office/drawing/2014/main" id="{CA2F1A77-348F-4CED-A59A-2410CDCCFDC8}"/>
                </a:ext>
              </a:extLst>
            </p:cNvPr>
            <p:cNvSpPr>
              <a:spLocks noChangeShapeType="1"/>
            </p:cNvSpPr>
            <p:nvPr/>
          </p:nvSpPr>
          <p:spPr bwMode="auto">
            <a:xfrm>
              <a:off x="381000" y="4876800"/>
              <a:ext cx="822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 name="Text Box 32">
              <a:extLst>
                <a:ext uri="{FF2B5EF4-FFF2-40B4-BE49-F238E27FC236}">
                  <a16:creationId xmlns:a16="http://schemas.microsoft.com/office/drawing/2014/main" id="{682F5904-9035-471D-BF2A-67C3EECE4CF8}"/>
                </a:ext>
              </a:extLst>
            </p:cNvPr>
            <p:cNvSpPr txBox="1">
              <a:spLocks noChangeArrowheads="1"/>
            </p:cNvSpPr>
            <p:nvPr/>
          </p:nvSpPr>
          <p:spPr bwMode="auto">
            <a:xfrm rot="10800000">
              <a:off x="457200" y="2743200"/>
              <a:ext cx="458788"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62" name="Text Box 33">
              <a:extLst>
                <a:ext uri="{FF2B5EF4-FFF2-40B4-BE49-F238E27FC236}">
                  <a16:creationId xmlns:a16="http://schemas.microsoft.com/office/drawing/2014/main" id="{52C975A0-0E5D-4EBB-A1BE-D3CB73CB8E21}"/>
                </a:ext>
              </a:extLst>
            </p:cNvPr>
            <p:cNvSpPr txBox="1">
              <a:spLocks noChangeArrowheads="1"/>
            </p:cNvSpPr>
            <p:nvPr/>
          </p:nvSpPr>
          <p:spPr bwMode="auto">
            <a:xfrm rot="10800000">
              <a:off x="457200" y="4945063"/>
              <a:ext cx="458788"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63" name="Rectangle 34">
              <a:extLst>
                <a:ext uri="{FF2B5EF4-FFF2-40B4-BE49-F238E27FC236}">
                  <a16:creationId xmlns:a16="http://schemas.microsoft.com/office/drawing/2014/main" id="{453BF78E-27AB-4E1B-BC11-8FBCD3299EBB}"/>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grpSp>
    </p:spTree>
    <p:extLst>
      <p:ext uri="{BB962C8B-B14F-4D97-AF65-F5344CB8AC3E}">
        <p14:creationId xmlns:p14="http://schemas.microsoft.com/office/powerpoint/2010/main" val="32415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10"/>
            <a:ext cx="10451690" cy="457200"/>
          </a:xfrm>
        </p:spPr>
        <p:txBody>
          <a:bodyPr/>
          <a:lstStyle/>
          <a:p>
            <a:r>
              <a:rPr lang="en-US" dirty="0"/>
              <a:t>Type 2 / Hosted</a:t>
            </a:r>
          </a:p>
        </p:txBody>
      </p:sp>
      <p:grpSp>
        <p:nvGrpSpPr>
          <p:cNvPr id="64" name="Group 63">
            <a:extLst>
              <a:ext uri="{FF2B5EF4-FFF2-40B4-BE49-F238E27FC236}">
                <a16:creationId xmlns:a16="http://schemas.microsoft.com/office/drawing/2014/main" id="{250FF227-8B16-41B8-A7B0-77AAAC3294D3}"/>
              </a:ext>
            </a:extLst>
          </p:cNvPr>
          <p:cNvGrpSpPr/>
          <p:nvPr/>
        </p:nvGrpSpPr>
        <p:grpSpPr>
          <a:xfrm>
            <a:off x="1327356" y="1892710"/>
            <a:ext cx="8229600" cy="4495800"/>
            <a:chOff x="381000" y="1981200"/>
            <a:chExt cx="8229600" cy="4495800"/>
          </a:xfrm>
        </p:grpSpPr>
        <p:sp>
          <p:nvSpPr>
            <p:cNvPr id="65" name="Text Box 3">
              <a:extLst>
                <a:ext uri="{FF2B5EF4-FFF2-40B4-BE49-F238E27FC236}">
                  <a16:creationId xmlns:a16="http://schemas.microsoft.com/office/drawing/2014/main" id="{069F5020-0DC1-4E3F-807E-E07F1E33F7C5}"/>
                </a:ext>
              </a:extLst>
            </p:cNvPr>
            <p:cNvSpPr txBox="1">
              <a:spLocks noChangeArrowheads="1"/>
            </p:cNvSpPr>
            <p:nvPr/>
          </p:nvSpPr>
          <p:spPr bwMode="auto">
            <a:xfrm>
              <a:off x="2362200" y="5410200"/>
              <a:ext cx="3886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66" name="Text Box 4">
              <a:extLst>
                <a:ext uri="{FF2B5EF4-FFF2-40B4-BE49-F238E27FC236}">
                  <a16:creationId xmlns:a16="http://schemas.microsoft.com/office/drawing/2014/main" id="{E3113732-A080-479C-B30B-B2DA06C1986B}"/>
                </a:ext>
              </a:extLst>
            </p:cNvPr>
            <p:cNvSpPr txBox="1">
              <a:spLocks noChangeArrowheads="1"/>
            </p:cNvSpPr>
            <p:nvPr/>
          </p:nvSpPr>
          <p:spPr bwMode="auto">
            <a:xfrm>
              <a:off x="2057400" y="5029200"/>
              <a:ext cx="5486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67" name="Rectangle 5">
              <a:extLst>
                <a:ext uri="{FF2B5EF4-FFF2-40B4-BE49-F238E27FC236}">
                  <a16:creationId xmlns:a16="http://schemas.microsoft.com/office/drawing/2014/main" id="{B15D057E-9C94-4FF9-97C8-4CBA7A32732A}"/>
                </a:ext>
              </a:extLst>
            </p:cNvPr>
            <p:cNvSpPr>
              <a:spLocks noChangeArrowheads="1"/>
            </p:cNvSpPr>
            <p:nvPr/>
          </p:nvSpPr>
          <p:spPr bwMode="auto">
            <a:xfrm>
              <a:off x="1065213" y="5591175"/>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68" name="Rectangle 6">
              <a:extLst>
                <a:ext uri="{FF2B5EF4-FFF2-40B4-BE49-F238E27FC236}">
                  <a16:creationId xmlns:a16="http://schemas.microsoft.com/office/drawing/2014/main" id="{144A6515-D947-4181-B1F2-EDC9ADA92F7D}"/>
                </a:ext>
              </a:extLst>
            </p:cNvPr>
            <p:cNvSpPr>
              <a:spLocks noChangeArrowheads="1"/>
            </p:cNvSpPr>
            <p:nvPr/>
          </p:nvSpPr>
          <p:spPr bwMode="auto">
            <a:xfrm>
              <a:off x="1065213" y="4813300"/>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69" name="Text Box 7">
              <a:extLst>
                <a:ext uri="{FF2B5EF4-FFF2-40B4-BE49-F238E27FC236}">
                  <a16:creationId xmlns:a16="http://schemas.microsoft.com/office/drawing/2014/main" id="{AE788476-9457-4229-B8C8-14E4739B3089}"/>
                </a:ext>
              </a:extLst>
            </p:cNvPr>
            <p:cNvSpPr txBox="1">
              <a:spLocks noChangeArrowheads="1"/>
            </p:cNvSpPr>
            <p:nvPr/>
          </p:nvSpPr>
          <p:spPr bwMode="auto">
            <a:xfrm>
              <a:off x="1524000" y="5715000"/>
              <a:ext cx="6248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70" name="Text Box 8">
              <a:extLst>
                <a:ext uri="{FF2B5EF4-FFF2-40B4-BE49-F238E27FC236}">
                  <a16:creationId xmlns:a16="http://schemas.microsoft.com/office/drawing/2014/main" id="{3D37D6AC-05CB-469A-BB15-4B718DF0A7BA}"/>
                </a:ext>
              </a:extLst>
            </p:cNvPr>
            <p:cNvSpPr txBox="1">
              <a:spLocks noChangeArrowheads="1"/>
            </p:cNvSpPr>
            <p:nvPr/>
          </p:nvSpPr>
          <p:spPr bwMode="auto">
            <a:xfrm>
              <a:off x="1600200" y="4953000"/>
              <a:ext cx="6172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Host OS(Server Products)</a:t>
              </a:r>
            </a:p>
          </p:txBody>
        </p:sp>
        <p:sp>
          <p:nvSpPr>
            <p:cNvPr id="71" name="Rectangle 9">
              <a:extLst>
                <a:ext uri="{FF2B5EF4-FFF2-40B4-BE49-F238E27FC236}">
                  <a16:creationId xmlns:a16="http://schemas.microsoft.com/office/drawing/2014/main" id="{56562485-2062-4F3D-AD59-A0226FC4BF0E}"/>
                </a:ext>
              </a:extLst>
            </p:cNvPr>
            <p:cNvSpPr>
              <a:spLocks noChangeArrowheads="1"/>
            </p:cNvSpPr>
            <p:nvPr/>
          </p:nvSpPr>
          <p:spPr bwMode="auto">
            <a:xfrm>
              <a:off x="1065213" y="4038600"/>
              <a:ext cx="7313612" cy="6858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2" name="Text Box 10">
              <a:extLst>
                <a:ext uri="{FF2B5EF4-FFF2-40B4-BE49-F238E27FC236}">
                  <a16:creationId xmlns:a16="http://schemas.microsoft.com/office/drawing/2014/main" id="{5731EE69-9C62-45CA-9FF0-788CE51C2632}"/>
                </a:ext>
              </a:extLst>
            </p:cNvPr>
            <p:cNvSpPr txBox="1">
              <a:spLocks noChangeArrowheads="1"/>
            </p:cNvSpPr>
            <p:nvPr/>
          </p:nvSpPr>
          <p:spPr bwMode="auto">
            <a:xfrm>
              <a:off x="1409700" y="4151313"/>
              <a:ext cx="6705600" cy="460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400" b="1">
                  <a:latin typeface="Segoe UI" charset="0"/>
                  <a:ea typeface="宋体" charset="0"/>
                  <a:cs typeface="Segoe UI" charset="0"/>
                </a:rPr>
                <a:t>Virtual Machine Manager</a:t>
              </a:r>
              <a:r>
                <a:rPr lang="en-US" altLang="zh-CN" sz="2400">
                  <a:latin typeface="Segoe UI" charset="0"/>
                  <a:ea typeface="宋体" charset="0"/>
                  <a:cs typeface="Segoe UI" charset="0"/>
                </a:rPr>
                <a:t>(Server Products)</a:t>
              </a:r>
            </a:p>
          </p:txBody>
        </p:sp>
        <p:sp>
          <p:nvSpPr>
            <p:cNvPr id="73" name="Rectangle 11">
              <a:extLst>
                <a:ext uri="{FF2B5EF4-FFF2-40B4-BE49-F238E27FC236}">
                  <a16:creationId xmlns:a16="http://schemas.microsoft.com/office/drawing/2014/main" id="{0095F3AD-EA30-4C76-AE1C-41A95A3D7C9C}"/>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4" name="Rectangle 12">
              <a:extLst>
                <a:ext uri="{FF2B5EF4-FFF2-40B4-BE49-F238E27FC236}">
                  <a16:creationId xmlns:a16="http://schemas.microsoft.com/office/drawing/2014/main" id="{D9975340-29B2-4D4F-9E47-CE736E0E5549}"/>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5" name="Rectangle 13">
              <a:extLst>
                <a:ext uri="{FF2B5EF4-FFF2-40B4-BE49-F238E27FC236}">
                  <a16:creationId xmlns:a16="http://schemas.microsoft.com/office/drawing/2014/main" id="{42794E17-C061-40DB-889C-AE99FB90C4D1}"/>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6" name="Line 14">
              <a:extLst>
                <a:ext uri="{FF2B5EF4-FFF2-40B4-BE49-F238E27FC236}">
                  <a16:creationId xmlns:a16="http://schemas.microsoft.com/office/drawing/2014/main" id="{3753AAC1-68F6-4AC8-955E-9271310AA95A}"/>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 name="Text Box 15">
              <a:extLst>
                <a:ext uri="{FF2B5EF4-FFF2-40B4-BE49-F238E27FC236}">
                  <a16:creationId xmlns:a16="http://schemas.microsoft.com/office/drawing/2014/main" id="{5D6C0354-7211-4889-9932-FF1047A90EC0}"/>
                </a:ext>
              </a:extLst>
            </p:cNvPr>
            <p:cNvSpPr txBox="1">
              <a:spLocks noChangeArrowheads="1"/>
            </p:cNvSpPr>
            <p:nvPr/>
          </p:nvSpPr>
          <p:spPr bwMode="auto">
            <a:xfrm>
              <a:off x="1219200" y="3429000"/>
              <a:ext cx="1981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78" name="Text Box 16">
              <a:extLst>
                <a:ext uri="{FF2B5EF4-FFF2-40B4-BE49-F238E27FC236}">
                  <a16:creationId xmlns:a16="http://schemas.microsoft.com/office/drawing/2014/main" id="{AA9FDE13-2D73-44E0-BB25-1C332F7BD740}"/>
                </a:ext>
              </a:extLst>
            </p:cNvPr>
            <p:cNvSpPr txBox="1">
              <a:spLocks noChangeArrowheads="1"/>
            </p:cNvSpPr>
            <p:nvPr/>
          </p:nvSpPr>
          <p:spPr bwMode="auto">
            <a:xfrm>
              <a:off x="1219200" y="3397250"/>
              <a:ext cx="2057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79" name="Text Box 18">
              <a:extLst>
                <a:ext uri="{FF2B5EF4-FFF2-40B4-BE49-F238E27FC236}">
                  <a16:creationId xmlns:a16="http://schemas.microsoft.com/office/drawing/2014/main" id="{F4C41577-8332-4C80-AFF2-43D1877770C9}"/>
                </a:ext>
              </a:extLst>
            </p:cNvPr>
            <p:cNvSpPr txBox="1">
              <a:spLocks noChangeArrowheads="1"/>
            </p:cNvSpPr>
            <p:nvPr/>
          </p:nvSpPr>
          <p:spPr bwMode="auto">
            <a:xfrm>
              <a:off x="5978525" y="2757488"/>
              <a:ext cx="25146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(VMware ESX)</a:t>
              </a:r>
            </a:p>
          </p:txBody>
        </p:sp>
        <p:sp>
          <p:nvSpPr>
            <p:cNvPr id="80" name="Text Box 19">
              <a:extLst>
                <a:ext uri="{FF2B5EF4-FFF2-40B4-BE49-F238E27FC236}">
                  <a16:creationId xmlns:a16="http://schemas.microsoft.com/office/drawing/2014/main" id="{BEDF1F6D-FA2C-4B55-8149-C20F3537F6D4}"/>
                </a:ext>
              </a:extLst>
            </p:cNvPr>
            <p:cNvSpPr txBox="1">
              <a:spLocks noChangeArrowheads="1"/>
            </p:cNvSpPr>
            <p:nvPr/>
          </p:nvSpPr>
          <p:spPr bwMode="auto">
            <a:xfrm>
              <a:off x="3733800"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81" name="Text Box 20">
              <a:extLst>
                <a:ext uri="{FF2B5EF4-FFF2-40B4-BE49-F238E27FC236}">
                  <a16:creationId xmlns:a16="http://schemas.microsoft.com/office/drawing/2014/main" id="{85758D9B-9DED-4935-A7B6-2EEB57BA385C}"/>
                </a:ext>
              </a:extLst>
            </p:cNvPr>
            <p:cNvSpPr txBox="1">
              <a:spLocks noChangeArrowheads="1"/>
            </p:cNvSpPr>
            <p:nvPr/>
          </p:nvSpPr>
          <p:spPr bwMode="auto">
            <a:xfrm>
              <a:off x="3695700" y="3395663"/>
              <a:ext cx="2133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82" name="Text Box 21">
              <a:extLst>
                <a:ext uri="{FF2B5EF4-FFF2-40B4-BE49-F238E27FC236}">
                  <a16:creationId xmlns:a16="http://schemas.microsoft.com/office/drawing/2014/main" id="{9101319F-90D5-4221-A1B4-5B9E2209DFA2}"/>
                </a:ext>
              </a:extLst>
            </p:cNvPr>
            <p:cNvSpPr txBox="1">
              <a:spLocks noChangeArrowheads="1"/>
            </p:cNvSpPr>
            <p:nvPr/>
          </p:nvSpPr>
          <p:spPr bwMode="auto">
            <a:xfrm>
              <a:off x="6203950" y="3397250"/>
              <a:ext cx="21336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b="1">
                  <a:latin typeface="Segoe UI" charset="0"/>
                  <a:ea typeface="宋体" charset="0"/>
                  <a:cs typeface="Segoe UI" charset="0"/>
                </a:rPr>
                <a:t>Virtual Machine</a:t>
              </a:r>
            </a:p>
          </p:txBody>
        </p:sp>
        <p:sp>
          <p:nvSpPr>
            <p:cNvPr id="83" name="Line 22">
              <a:extLst>
                <a:ext uri="{FF2B5EF4-FFF2-40B4-BE49-F238E27FC236}">
                  <a16:creationId xmlns:a16="http://schemas.microsoft.com/office/drawing/2014/main" id="{ED55B820-EBE9-4874-8699-8F7713880EE7}"/>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4" name="Line 23">
              <a:extLst>
                <a:ext uri="{FF2B5EF4-FFF2-40B4-BE49-F238E27FC236}">
                  <a16:creationId xmlns:a16="http://schemas.microsoft.com/office/drawing/2014/main" id="{298E90CC-092F-46B9-84FA-AC505C43ECA3}"/>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5" name="Text Box 24">
              <a:extLst>
                <a:ext uri="{FF2B5EF4-FFF2-40B4-BE49-F238E27FC236}">
                  <a16:creationId xmlns:a16="http://schemas.microsoft.com/office/drawing/2014/main" id="{C8F9E65C-90B5-4478-9581-695645C7CF50}"/>
                </a:ext>
              </a:extLst>
            </p:cNvPr>
            <p:cNvSpPr txBox="1">
              <a:spLocks noChangeArrowheads="1"/>
            </p:cNvSpPr>
            <p:nvPr/>
          </p:nvSpPr>
          <p:spPr bwMode="auto">
            <a:xfrm>
              <a:off x="1484313" y="2757488"/>
              <a:ext cx="1449387"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dirty="0">
                  <a:latin typeface="Segoe UI" charset="0"/>
                  <a:ea typeface="宋体" charset="0"/>
                  <a:cs typeface="Segoe UI" charset="0"/>
                </a:rPr>
                <a:t>Guest OS</a:t>
              </a:r>
              <a:br>
                <a:rPr lang="en-US" altLang="zh-CN" sz="1600" dirty="0">
                  <a:latin typeface="Segoe UI" charset="0"/>
                  <a:ea typeface="宋体" charset="0"/>
                  <a:cs typeface="Segoe UI" charset="0"/>
                </a:rPr>
              </a:br>
              <a:r>
                <a:rPr lang="en-US" altLang="zh-CN" sz="1600" dirty="0">
                  <a:latin typeface="Segoe UI" charset="0"/>
                  <a:ea typeface="宋体" charset="0"/>
                  <a:cs typeface="Segoe UI" charset="0"/>
                </a:rPr>
                <a:t>(Windows)</a:t>
              </a:r>
            </a:p>
          </p:txBody>
        </p:sp>
        <p:sp>
          <p:nvSpPr>
            <p:cNvPr id="86" name="Text Box 25">
              <a:extLst>
                <a:ext uri="{FF2B5EF4-FFF2-40B4-BE49-F238E27FC236}">
                  <a16:creationId xmlns:a16="http://schemas.microsoft.com/office/drawing/2014/main" id="{AF0738D8-8641-43FD-A682-79673DBAFC3A}"/>
                </a:ext>
              </a:extLst>
            </p:cNvPr>
            <p:cNvSpPr txBox="1">
              <a:spLocks noChangeArrowheads="1"/>
            </p:cNvSpPr>
            <p:nvPr/>
          </p:nvSpPr>
          <p:spPr bwMode="auto">
            <a:xfrm>
              <a:off x="3619500" y="2757488"/>
              <a:ext cx="236220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Guest OS</a:t>
              </a:r>
              <a:br>
                <a:rPr lang="en-US" altLang="zh-CN" sz="1600">
                  <a:latin typeface="Segoe UI" charset="0"/>
                  <a:ea typeface="宋体" charset="0"/>
                  <a:cs typeface="Segoe UI" charset="0"/>
                </a:rPr>
              </a:br>
              <a:r>
                <a:rPr lang="en-US" altLang="zh-CN" sz="1600">
                  <a:latin typeface="Segoe UI" charset="0"/>
                  <a:ea typeface="宋体" charset="0"/>
                  <a:cs typeface="Segoe UI" charset="0"/>
                </a:rPr>
                <a:t>(Linux)</a:t>
              </a:r>
            </a:p>
          </p:txBody>
        </p:sp>
        <p:sp>
          <p:nvSpPr>
            <p:cNvPr id="87" name="Line 26">
              <a:extLst>
                <a:ext uri="{FF2B5EF4-FFF2-40B4-BE49-F238E27FC236}">
                  <a16:creationId xmlns:a16="http://schemas.microsoft.com/office/drawing/2014/main" id="{356A17E5-181C-4B17-BF9A-A143DFA721FD}"/>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 name="Line 27">
              <a:extLst>
                <a:ext uri="{FF2B5EF4-FFF2-40B4-BE49-F238E27FC236}">
                  <a16:creationId xmlns:a16="http://schemas.microsoft.com/office/drawing/2014/main" id="{6CA95DC5-1945-4C0C-969A-EFBB3D9E30D7}"/>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 name="Line 28">
              <a:extLst>
                <a:ext uri="{FF2B5EF4-FFF2-40B4-BE49-F238E27FC236}">
                  <a16:creationId xmlns:a16="http://schemas.microsoft.com/office/drawing/2014/main" id="{4074AC04-5233-4692-A048-1D7513236D8C}"/>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0" name="Text Box 29">
              <a:extLst>
                <a:ext uri="{FF2B5EF4-FFF2-40B4-BE49-F238E27FC236}">
                  <a16:creationId xmlns:a16="http://schemas.microsoft.com/office/drawing/2014/main" id="{DD37350F-B9F3-4E0E-BC04-DA9C18E688FA}"/>
                </a:ext>
              </a:extLst>
            </p:cNvPr>
            <p:cNvSpPr txBox="1">
              <a:spLocks noChangeArrowheads="1"/>
            </p:cNvSpPr>
            <p:nvPr/>
          </p:nvSpPr>
          <p:spPr bwMode="auto">
            <a:xfrm>
              <a:off x="1255713"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91" name="Text Box 30">
              <a:extLst>
                <a:ext uri="{FF2B5EF4-FFF2-40B4-BE49-F238E27FC236}">
                  <a16:creationId xmlns:a16="http://schemas.microsoft.com/office/drawing/2014/main" id="{2DE0CF44-8B20-43D7-A7FA-215EBD8DAC12}"/>
                </a:ext>
              </a:extLst>
            </p:cNvPr>
            <p:cNvSpPr txBox="1">
              <a:spLocks noChangeArrowheads="1"/>
            </p:cNvSpPr>
            <p:nvPr/>
          </p:nvSpPr>
          <p:spPr bwMode="auto">
            <a:xfrm>
              <a:off x="6283325" y="2344738"/>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600">
                  <a:latin typeface="Segoe UI" charset="0"/>
                  <a:ea typeface="宋体" charset="0"/>
                  <a:cs typeface="Segoe UI" charset="0"/>
                </a:rPr>
                <a:t>Applications</a:t>
              </a:r>
            </a:p>
          </p:txBody>
        </p:sp>
        <p:sp>
          <p:nvSpPr>
            <p:cNvPr id="92" name="Line 36">
              <a:extLst>
                <a:ext uri="{FF2B5EF4-FFF2-40B4-BE49-F238E27FC236}">
                  <a16:creationId xmlns:a16="http://schemas.microsoft.com/office/drawing/2014/main" id="{C6B08F2F-8B48-4A1F-B2A7-8173736C29D1}"/>
                </a:ext>
              </a:extLst>
            </p:cNvPr>
            <p:cNvSpPr>
              <a:spLocks noChangeShapeType="1"/>
            </p:cNvSpPr>
            <p:nvPr/>
          </p:nvSpPr>
          <p:spPr bwMode="auto">
            <a:xfrm>
              <a:off x="381000" y="3927475"/>
              <a:ext cx="822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3" name="Text Box 37">
              <a:extLst>
                <a:ext uri="{FF2B5EF4-FFF2-40B4-BE49-F238E27FC236}">
                  <a16:creationId xmlns:a16="http://schemas.microsoft.com/office/drawing/2014/main" id="{65C9F445-1CFC-40DC-93C1-7F1EB9C0D44C}"/>
                </a:ext>
              </a:extLst>
            </p:cNvPr>
            <p:cNvSpPr txBox="1">
              <a:spLocks noChangeArrowheads="1"/>
            </p:cNvSpPr>
            <p:nvPr/>
          </p:nvSpPr>
          <p:spPr bwMode="auto">
            <a:xfrm rot="10800000">
              <a:off x="457200" y="2209800"/>
              <a:ext cx="458788"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94" name="Text Box 38">
              <a:extLst>
                <a:ext uri="{FF2B5EF4-FFF2-40B4-BE49-F238E27FC236}">
                  <a16:creationId xmlns:a16="http://schemas.microsoft.com/office/drawing/2014/main" id="{86A826A9-8AAA-4A56-B641-CADA6E1098F2}"/>
                </a:ext>
              </a:extLst>
            </p:cNvPr>
            <p:cNvSpPr txBox="1">
              <a:spLocks noChangeArrowheads="1"/>
            </p:cNvSpPr>
            <p:nvPr/>
          </p:nvSpPr>
          <p:spPr bwMode="auto">
            <a:xfrm rot="10800000">
              <a:off x="457200" y="4114800"/>
              <a:ext cx="458788"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95" name="Rectangle 40">
              <a:extLst>
                <a:ext uri="{FF2B5EF4-FFF2-40B4-BE49-F238E27FC236}">
                  <a16:creationId xmlns:a16="http://schemas.microsoft.com/office/drawing/2014/main" id="{4BCAA8E9-999E-44EA-9DDA-D26B952EE18F}"/>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grpSp>
    </p:spTree>
    <p:extLst>
      <p:ext uri="{BB962C8B-B14F-4D97-AF65-F5344CB8AC3E}">
        <p14:creationId xmlns:p14="http://schemas.microsoft.com/office/powerpoint/2010/main" val="329561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endParaRPr lang="sq-AL" dirty="0"/>
          </a:p>
        </p:txBody>
      </p:sp>
      <p:sp>
        <p:nvSpPr>
          <p:cNvPr id="3" name="Content Placeholder 2">
            <a:extLst>
              <a:ext uri="{FF2B5EF4-FFF2-40B4-BE49-F238E27FC236}">
                <a16:creationId xmlns:a16="http://schemas.microsoft.com/office/drawing/2014/main" id="{E668E5FD-3BA1-4191-87B9-2B86A2E8C551}"/>
              </a:ext>
            </a:extLst>
          </p:cNvPr>
          <p:cNvSpPr>
            <a:spLocks noGrp="1"/>
          </p:cNvSpPr>
          <p:nvPr>
            <p:ph idx="1"/>
          </p:nvPr>
        </p:nvSpPr>
        <p:spPr>
          <a:xfrm>
            <a:off x="527532" y="1366684"/>
            <a:ext cx="10459467" cy="4851236"/>
          </a:xfrm>
        </p:spPr>
        <p:txBody>
          <a:bodyPr/>
          <a:lstStyle/>
          <a:p>
            <a:r>
              <a:rPr lang="en-US" b="1" dirty="0"/>
              <a:t>Topic 1 – Introduction (Server Infrastructure Concepts), Virtualization</a:t>
            </a:r>
          </a:p>
        </p:txBody>
      </p:sp>
    </p:spTree>
    <p:extLst>
      <p:ext uri="{BB962C8B-B14F-4D97-AF65-F5344CB8AC3E}">
        <p14:creationId xmlns:p14="http://schemas.microsoft.com/office/powerpoint/2010/main" val="383746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5091185" cy="5063613"/>
          </a:xfrm>
        </p:spPr>
        <p:txBody>
          <a:bodyPr/>
          <a:lstStyle/>
          <a:p>
            <a:r>
              <a:rPr lang="en-US" dirty="0"/>
              <a:t>What is a hypervisor?</a:t>
            </a:r>
          </a:p>
          <a:p>
            <a:pPr lvl="1"/>
            <a:endParaRPr lang="en-US" dirty="0"/>
          </a:p>
          <a:p>
            <a:pPr lvl="1"/>
            <a:r>
              <a:rPr lang="en-US" dirty="0"/>
              <a:t>A hypervisor, also called a virtual machine manager (VMM), is a program that allows multiple operating systems to share a single hardware host. Each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a:t>
            </a:r>
            <a:endParaRPr lang="sq-AL" dirty="0"/>
          </a:p>
          <a:p>
            <a:pPr lvl="1" algn="just"/>
            <a:endParaRPr lang="en-US" dirty="0"/>
          </a:p>
        </p:txBody>
      </p:sp>
      <p:pic>
        <p:nvPicPr>
          <p:cNvPr id="5" name="Picture 4" descr="Diagram&#10;&#10;Description automatically generated">
            <a:extLst>
              <a:ext uri="{FF2B5EF4-FFF2-40B4-BE49-F238E27FC236}">
                <a16:creationId xmlns:a16="http://schemas.microsoft.com/office/drawing/2014/main" id="{46F8410A-168F-4E8B-8035-CD53D81D3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265" y="1740309"/>
            <a:ext cx="5652265" cy="3871987"/>
          </a:xfrm>
          <a:prstGeom prst="rect">
            <a:avLst/>
          </a:prstGeom>
        </p:spPr>
      </p:pic>
    </p:spTree>
    <p:extLst>
      <p:ext uri="{BB962C8B-B14F-4D97-AF65-F5344CB8AC3E}">
        <p14:creationId xmlns:p14="http://schemas.microsoft.com/office/powerpoint/2010/main" val="1389476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10451690" cy="5063613"/>
          </a:xfrm>
        </p:spPr>
        <p:txBody>
          <a:bodyPr/>
          <a:lstStyle/>
          <a:p>
            <a:r>
              <a:rPr lang="en-US" dirty="0"/>
              <a:t>Type 1 Hypervisors:</a:t>
            </a:r>
          </a:p>
          <a:p>
            <a:endParaRPr lang="en-US" dirty="0"/>
          </a:p>
          <a:p>
            <a:pPr lvl="1" algn="just"/>
            <a:r>
              <a:rPr lang="en-US" dirty="0"/>
              <a:t>VMware vSphere / </a:t>
            </a:r>
            <a:r>
              <a:rPr lang="en-US" dirty="0" err="1"/>
              <a:t>ESXi</a:t>
            </a:r>
            <a:endParaRPr lang="en-US" dirty="0"/>
          </a:p>
          <a:p>
            <a:pPr lvl="1" algn="just"/>
            <a:r>
              <a:rPr lang="en-US" dirty="0"/>
              <a:t>Microsoft Hyper V</a:t>
            </a:r>
          </a:p>
          <a:p>
            <a:pPr lvl="1" algn="just"/>
            <a:r>
              <a:rPr lang="sq-AL" dirty="0" err="1"/>
              <a:t>Xen</a:t>
            </a:r>
            <a:r>
              <a:rPr lang="sq-AL" dirty="0"/>
              <a:t> / </a:t>
            </a:r>
            <a:r>
              <a:rPr lang="sq-AL" dirty="0" err="1"/>
              <a:t>Citrix</a:t>
            </a:r>
            <a:r>
              <a:rPr lang="sq-AL" dirty="0"/>
              <a:t> </a:t>
            </a:r>
            <a:r>
              <a:rPr lang="sq-AL" dirty="0" err="1"/>
              <a:t>XenServer</a:t>
            </a:r>
            <a:endParaRPr lang="en-US" dirty="0"/>
          </a:p>
          <a:p>
            <a:pPr lvl="1" algn="just"/>
            <a:r>
              <a:rPr lang="en-US" dirty="0"/>
              <a:t>Red Hat Enterprise Virtualization (RHEV)</a:t>
            </a:r>
          </a:p>
          <a:p>
            <a:pPr marL="228600" lvl="1" indent="0" algn="just">
              <a:buNone/>
            </a:pP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884" y="4664886"/>
            <a:ext cx="2857500" cy="123825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948" y="2922120"/>
            <a:ext cx="4038266" cy="1126537"/>
          </a:xfrm>
          <a:prstGeom prst="rect">
            <a:avLst/>
          </a:prstGeom>
        </p:spPr>
      </p:pic>
      <p:pic>
        <p:nvPicPr>
          <p:cNvPr id="9" name="Picture 8" descr="A picture containing text, red, outdoor, bright&#10;&#10;Description automatically generated">
            <a:extLst>
              <a:ext uri="{FF2B5EF4-FFF2-40B4-BE49-F238E27FC236}">
                <a16:creationId xmlns:a16="http://schemas.microsoft.com/office/drawing/2014/main" id="{AFC82F2A-DC03-4E12-A2FD-12F538F7F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867" y="4485686"/>
            <a:ext cx="2553308" cy="1914981"/>
          </a:xfrm>
          <a:prstGeom prst="rect">
            <a:avLst/>
          </a:prstGeom>
        </p:spPr>
      </p:pic>
      <p:pic>
        <p:nvPicPr>
          <p:cNvPr id="13" name="Picture 12" descr="Text&#10;&#10;Description automatically generated">
            <a:extLst>
              <a:ext uri="{FF2B5EF4-FFF2-40B4-BE49-F238E27FC236}">
                <a16:creationId xmlns:a16="http://schemas.microsoft.com/office/drawing/2014/main" id="{A04F592C-7938-4FAF-86C7-0D3ACF45C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658" y="1435509"/>
            <a:ext cx="4038266" cy="1126537"/>
          </a:xfrm>
          <a:prstGeom prst="rect">
            <a:avLst/>
          </a:prstGeom>
        </p:spPr>
      </p:pic>
    </p:spTree>
    <p:extLst>
      <p:ext uri="{BB962C8B-B14F-4D97-AF65-F5344CB8AC3E}">
        <p14:creationId xmlns:p14="http://schemas.microsoft.com/office/powerpoint/2010/main" val="403497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10451690" cy="5063613"/>
          </a:xfrm>
        </p:spPr>
        <p:txBody>
          <a:bodyPr/>
          <a:lstStyle/>
          <a:p>
            <a:r>
              <a:rPr lang="en-US" dirty="0"/>
              <a:t>Type 2 Hypervisors:</a:t>
            </a:r>
          </a:p>
          <a:p>
            <a:endParaRPr lang="en-US" dirty="0"/>
          </a:p>
          <a:p>
            <a:pPr lvl="1" algn="just"/>
            <a:r>
              <a:rPr lang="en-US" dirty="0"/>
              <a:t>VMware Workstation</a:t>
            </a:r>
          </a:p>
          <a:p>
            <a:pPr lvl="1" algn="just"/>
            <a:r>
              <a:rPr lang="en-US" dirty="0"/>
              <a:t>Microsoft Hyper V</a:t>
            </a:r>
          </a:p>
          <a:p>
            <a:pPr lvl="1" algn="just"/>
            <a:r>
              <a:rPr lang="sq-AL" dirty="0" err="1"/>
              <a:t>Oracle</a:t>
            </a:r>
            <a:r>
              <a:rPr lang="sq-AL" dirty="0"/>
              <a:t> VM </a:t>
            </a:r>
            <a:r>
              <a:rPr lang="sq-AL" dirty="0" err="1"/>
              <a:t>VirtualBox</a:t>
            </a:r>
            <a:endParaRPr lang="en-US" dirty="0"/>
          </a:p>
          <a:p>
            <a:pPr lvl="1" algn="just"/>
            <a:r>
              <a:rPr lang="en-US" dirty="0"/>
              <a:t>Citrix </a:t>
            </a:r>
            <a:r>
              <a:rPr lang="en-US" dirty="0" err="1"/>
              <a:t>XenServer</a:t>
            </a:r>
            <a:endParaRPr lang="en-US" dirty="0"/>
          </a:p>
        </p:txBody>
      </p:sp>
      <p:pic>
        <p:nvPicPr>
          <p:cNvPr id="5" name="Picture 4">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7193" y="4859377"/>
            <a:ext cx="1975930" cy="123825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892" y="3094703"/>
            <a:ext cx="4038266" cy="1126537"/>
          </a:xfrm>
          <a:prstGeom prst="rect">
            <a:avLst/>
          </a:prstGeom>
        </p:spPr>
      </p:pic>
      <p:pic>
        <p:nvPicPr>
          <p:cNvPr id="9" name="Picture 8">
            <a:extLst>
              <a:ext uri="{FF2B5EF4-FFF2-40B4-BE49-F238E27FC236}">
                <a16:creationId xmlns:a16="http://schemas.microsoft.com/office/drawing/2014/main" id="{AFC82F2A-DC03-4E12-A2FD-12F538F7FB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800497" y="3177325"/>
            <a:ext cx="2553308" cy="1280558"/>
          </a:xfrm>
          <a:prstGeom prst="rect">
            <a:avLst/>
          </a:prstGeom>
        </p:spPr>
      </p:pic>
      <p:pic>
        <p:nvPicPr>
          <p:cNvPr id="13" name="Picture 12">
            <a:extLst>
              <a:ext uri="{FF2B5EF4-FFF2-40B4-BE49-F238E27FC236}">
                <a16:creationId xmlns:a16="http://schemas.microsoft.com/office/drawing/2014/main" id="{A04F592C-7938-4FAF-86C7-0D3ACF45CF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174940" y="1290108"/>
            <a:ext cx="2788379" cy="1126537"/>
          </a:xfrm>
          <a:prstGeom prst="rect">
            <a:avLst/>
          </a:prstGeom>
        </p:spPr>
      </p:pic>
    </p:spTree>
    <p:extLst>
      <p:ext uri="{BB962C8B-B14F-4D97-AF65-F5344CB8AC3E}">
        <p14:creationId xmlns:p14="http://schemas.microsoft.com/office/powerpoint/2010/main" val="147452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Benefits from Virtualization:</a:t>
            </a:r>
          </a:p>
          <a:p>
            <a:pPr lvl="1"/>
            <a:r>
              <a:rPr lang="en-US" dirty="0"/>
              <a:t>Cost Savings</a:t>
            </a:r>
          </a:p>
          <a:p>
            <a:pPr lvl="1"/>
            <a:r>
              <a:rPr lang="en-US" dirty="0"/>
              <a:t>Flexibility</a:t>
            </a:r>
          </a:p>
          <a:p>
            <a:pPr lvl="1"/>
            <a:r>
              <a:rPr lang="en-US" dirty="0"/>
              <a:t>Centralization </a:t>
            </a:r>
          </a:p>
          <a:p>
            <a:pPr lvl="1"/>
            <a:r>
              <a:rPr lang="en-US" dirty="0"/>
              <a:t>Speed</a:t>
            </a:r>
          </a:p>
          <a:p>
            <a:pPr lvl="1"/>
            <a:r>
              <a:rPr lang="en-US" dirty="0"/>
              <a:t>Downtime</a:t>
            </a:r>
          </a:p>
          <a:p>
            <a:pPr lvl="1"/>
            <a:r>
              <a:rPr lang="en-US" dirty="0"/>
              <a:t>Disaster Recovery</a:t>
            </a:r>
          </a:p>
        </p:txBody>
      </p:sp>
      <p:pic>
        <p:nvPicPr>
          <p:cNvPr id="7" name="Content Placeholder 5">
            <a:extLst>
              <a:ext uri="{FF2B5EF4-FFF2-40B4-BE49-F238E27FC236}">
                <a16:creationId xmlns:a16="http://schemas.microsoft.com/office/drawing/2014/main" id="{FC3FFF7C-4B29-4CFF-A402-5CED085A5471}"/>
              </a:ext>
            </a:extLst>
          </p:cNvPr>
          <p:cNvPicPr>
            <a:picLocks noChangeAspect="1"/>
          </p:cNvPicPr>
          <p:nvPr/>
        </p:nvPicPr>
        <p:blipFill>
          <a:blip r:embed="rId2">
            <a:extLst>
              <a:ext uri="{28A0092B-C50C-407E-A947-70E740481C1C}">
                <a14:useLocalDpi xmlns:a14="http://schemas.microsoft.com/office/drawing/2010/main" val="0"/>
              </a:ext>
            </a:extLst>
          </a:blip>
          <a:srcRect l="2725" r="2725"/>
          <a:stretch>
            <a:fillRect/>
          </a:stretch>
        </p:blipFill>
        <p:spPr>
          <a:xfrm>
            <a:off x="3814652" y="1317938"/>
            <a:ext cx="6869914" cy="5152436"/>
          </a:xfrm>
          <a:prstGeom prst="rect">
            <a:avLst/>
          </a:prstGeom>
        </p:spPr>
      </p:pic>
    </p:spTree>
    <p:extLst>
      <p:ext uri="{BB962C8B-B14F-4D97-AF65-F5344CB8AC3E}">
        <p14:creationId xmlns:p14="http://schemas.microsoft.com/office/powerpoint/2010/main" val="314034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a:solidFill>
                  <a:srgbClr val="201179"/>
                </a:solidFill>
                <a:latin typeface="Times New Roman" panose="02020603050405020304" pitchFamily="18" charset="0"/>
                <a:cs typeface="Times New Roman" panose="02020603050405020304" pitchFamily="18" charset="0"/>
              </a:rPr>
              <a:t>Microsoft Windows Server</a:t>
            </a:r>
            <a:endParaRPr lang="en-US" sz="4000" dirty="0">
              <a:solidFill>
                <a:srgbClr val="20117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464709" cy="4782410"/>
          </a:xfrm>
        </p:spPr>
        <p:txBody>
          <a:bodyPr/>
          <a:lstStyle/>
          <a:p>
            <a:r>
              <a:rPr lang="en-US" dirty="0">
                <a:solidFill>
                  <a:schemeClr val="bg1"/>
                </a:solidFill>
              </a:rPr>
              <a:t>Microsoft Windows Server</a:t>
            </a:r>
          </a:p>
          <a:p>
            <a:pPr lvl="1"/>
            <a:r>
              <a:rPr lang="en-US" dirty="0">
                <a:solidFill>
                  <a:schemeClr val="bg1"/>
                </a:solidFill>
              </a:rPr>
              <a:t>Versions (NT 3.1 – 2019)</a:t>
            </a:r>
          </a:p>
          <a:p>
            <a:pPr lvl="1"/>
            <a:r>
              <a:rPr lang="en-US" dirty="0">
                <a:solidFill>
                  <a:schemeClr val="bg1"/>
                </a:solidFill>
              </a:rPr>
              <a:t>Editions 2019 (Standard, Datacenter)</a:t>
            </a:r>
          </a:p>
          <a:p>
            <a:pPr lvl="1"/>
            <a:r>
              <a:rPr lang="en-US" dirty="0">
                <a:solidFill>
                  <a:schemeClr val="bg1"/>
                </a:solidFill>
              </a:rPr>
              <a:t>Releases</a:t>
            </a:r>
          </a:p>
          <a:p>
            <a:pPr lvl="1"/>
            <a:r>
              <a:rPr lang="en-US" dirty="0">
                <a:solidFill>
                  <a:schemeClr val="bg1"/>
                </a:solidFill>
              </a:rPr>
              <a:t>x86 - 2012 </a:t>
            </a:r>
          </a:p>
          <a:p>
            <a:pPr lvl="1"/>
            <a:r>
              <a:rPr lang="en-US" dirty="0">
                <a:solidFill>
                  <a:schemeClr val="bg1"/>
                </a:solidFill>
              </a:rPr>
              <a:t>Update, Upgrade, Migrate</a:t>
            </a:r>
          </a:p>
        </p:txBody>
      </p:sp>
      <p:pic>
        <p:nvPicPr>
          <p:cNvPr id="5" name="Picture 4" descr="Graphical user interface, application&#10;&#10;Description automatically generated">
            <a:extLst>
              <a:ext uri="{FF2B5EF4-FFF2-40B4-BE49-F238E27FC236}">
                <a16:creationId xmlns:a16="http://schemas.microsoft.com/office/drawing/2014/main" id="{6F8950DB-F061-4AD6-8683-A41FFF7B8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749" y="3584818"/>
            <a:ext cx="5079365" cy="1676190"/>
          </a:xfrm>
          <a:prstGeom prst="rect">
            <a:avLst/>
          </a:prstGeom>
        </p:spPr>
      </p:pic>
    </p:spTree>
    <p:extLst>
      <p:ext uri="{BB962C8B-B14F-4D97-AF65-F5344CB8AC3E}">
        <p14:creationId xmlns:p14="http://schemas.microsoft.com/office/powerpoint/2010/main" val="2926726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dirty="0">
                <a:solidFill>
                  <a:srgbClr val="201179"/>
                </a:solidFill>
                <a:latin typeface="Times New Roman" panose="02020603050405020304" pitchFamily="18" charset="0"/>
                <a:cs typeface="Times New Roman" panose="02020603050405020304" pitchFamily="18" charset="0"/>
              </a:rPr>
              <a:t>Microsoft Windows Server</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464709" cy="4782410"/>
          </a:xfrm>
        </p:spPr>
        <p:txBody>
          <a:bodyPr/>
          <a:lstStyle/>
          <a:p>
            <a:r>
              <a:rPr lang="en-US" dirty="0">
                <a:solidFill>
                  <a:schemeClr val="bg1"/>
                </a:solidFill>
              </a:rPr>
              <a:t>Microsoft Windows Server - Editions</a:t>
            </a:r>
          </a:p>
        </p:txBody>
      </p:sp>
      <p:pic>
        <p:nvPicPr>
          <p:cNvPr id="6" name="Picture 5" descr="A picture containing table&#10;&#10;Description automatically generated">
            <a:extLst>
              <a:ext uri="{FF2B5EF4-FFF2-40B4-BE49-F238E27FC236}">
                <a16:creationId xmlns:a16="http://schemas.microsoft.com/office/drawing/2014/main" id="{BB1AFB47-EE48-4796-8DC1-0D5B31B59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73" y="1842545"/>
            <a:ext cx="7671194" cy="4375375"/>
          </a:xfrm>
          <a:prstGeom prst="rect">
            <a:avLst/>
          </a:prstGeom>
        </p:spPr>
      </p:pic>
    </p:spTree>
    <p:extLst>
      <p:ext uri="{BB962C8B-B14F-4D97-AF65-F5344CB8AC3E}">
        <p14:creationId xmlns:p14="http://schemas.microsoft.com/office/powerpoint/2010/main" val="186285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noAutofit/>
          </a:bodyPr>
          <a:lstStyle/>
          <a:p>
            <a:r>
              <a:rPr lang="en-US" sz="3400" dirty="0">
                <a:solidFill>
                  <a:srgbClr val="201179"/>
                </a:solidFill>
                <a:latin typeface="Times New Roman" panose="02020603050405020304" pitchFamily="18" charset="0"/>
                <a:cs typeface="Times New Roman" panose="02020603050405020304" pitchFamily="18" charset="0"/>
              </a:rPr>
              <a:t>MICROSOFT WINDOWS SERVER Services </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10"/>
            <a:ext cx="3128194" cy="4782410"/>
          </a:xfrm>
        </p:spPr>
        <p:txBody>
          <a:bodyPr/>
          <a:lstStyle/>
          <a:p>
            <a:r>
              <a:rPr lang="en-US" dirty="0">
                <a:solidFill>
                  <a:schemeClr val="bg1"/>
                </a:solidFill>
              </a:rPr>
              <a:t>Microsoft Windows Server – </a:t>
            </a:r>
            <a:br>
              <a:rPr lang="en-US" dirty="0">
                <a:solidFill>
                  <a:schemeClr val="bg1"/>
                </a:solidFill>
              </a:rPr>
            </a:br>
            <a:r>
              <a:rPr lang="en-US" dirty="0">
                <a:solidFill>
                  <a:schemeClr val="bg1"/>
                </a:solidFill>
              </a:rPr>
              <a:t>Services / Roles</a:t>
            </a:r>
          </a:p>
        </p:txBody>
      </p:sp>
      <p:pic>
        <p:nvPicPr>
          <p:cNvPr id="5" name="Picture 4" descr="Graphical user interface, text, application, Word&#10;&#10;Description automatically generated">
            <a:extLst>
              <a:ext uri="{FF2B5EF4-FFF2-40B4-BE49-F238E27FC236}">
                <a16:creationId xmlns:a16="http://schemas.microsoft.com/office/drawing/2014/main" id="{88E2F240-1C29-4B70-B1B2-F7835B0F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4" y="1355776"/>
            <a:ext cx="7410450" cy="5267325"/>
          </a:xfrm>
          <a:prstGeom prst="rect">
            <a:avLst/>
          </a:prstGeom>
        </p:spPr>
      </p:pic>
    </p:spTree>
    <p:extLst>
      <p:ext uri="{BB962C8B-B14F-4D97-AF65-F5344CB8AC3E}">
        <p14:creationId xmlns:p14="http://schemas.microsoft.com/office/powerpoint/2010/main" val="102625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9F5EB8-AB42-47FD-8F4A-176C0A4B1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8B3AE79A-6B95-44C3-B0A5-80E2F3E60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49FE10-080D-48D7-80FF-9A64D270A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551" y="2054942"/>
            <a:ext cx="4657449" cy="1828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53C28-7D32-4D77-95E2-7F5983B3A924}"/>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b="1" spc="150">
                <a:solidFill>
                  <a:schemeClr val="tx2"/>
                </a:solidFill>
              </a:rPr>
              <a:t>Roadmap</a:t>
            </a:r>
          </a:p>
        </p:txBody>
      </p:sp>
      <p:sp>
        <p:nvSpPr>
          <p:cNvPr id="16" name="Rectangle 15">
            <a:extLst>
              <a:ext uri="{FF2B5EF4-FFF2-40B4-BE49-F238E27FC236}">
                <a16:creationId xmlns:a16="http://schemas.microsoft.com/office/drawing/2014/main" id="{60A9E987-6859-4A62-922F-51B47D50D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descr="Diagram&#10;&#10;Description automatically generated">
            <a:extLst>
              <a:ext uri="{FF2B5EF4-FFF2-40B4-BE49-F238E27FC236}">
                <a16:creationId xmlns:a16="http://schemas.microsoft.com/office/drawing/2014/main" id="{9358A42D-53D7-4DA4-922C-119012F94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453" y="598634"/>
            <a:ext cx="3975644" cy="5619286"/>
          </a:xfrm>
          <a:prstGeom prst="rect">
            <a:avLst/>
          </a:prstGeom>
        </p:spPr>
      </p:pic>
    </p:spTree>
    <p:extLst>
      <p:ext uri="{BB962C8B-B14F-4D97-AF65-F5344CB8AC3E}">
        <p14:creationId xmlns:p14="http://schemas.microsoft.com/office/powerpoint/2010/main" val="289193165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sq-AL" dirty="0">
                <a:solidFill>
                  <a:schemeClr val="tx1"/>
                </a:solidFill>
              </a:rPr>
              <a:t>Hyrje</a:t>
            </a:r>
          </a:p>
        </p:txBody>
      </p:sp>
      <p:sp>
        <p:nvSpPr>
          <p:cNvPr id="13" name="TextBox 12"/>
          <p:cNvSpPr txBox="1"/>
          <p:nvPr/>
        </p:nvSpPr>
        <p:spPr>
          <a:xfrm>
            <a:off x="527532" y="1645920"/>
            <a:ext cx="10220185" cy="4524315"/>
          </a:xfrm>
          <a:prstGeom prst="rect">
            <a:avLst/>
          </a:prstGeom>
          <a:noFill/>
        </p:spPr>
        <p:txBody>
          <a:bodyPr wrap="square" rtlCol="0">
            <a:spAutoFit/>
          </a:bodyPr>
          <a:lstStyle/>
          <a:p>
            <a:pPr marL="342900" indent="-342900">
              <a:buFont typeface="Wingdings" panose="05000000000000000000" pitchFamily="2" charset="2"/>
              <a:buChar char="Ø"/>
            </a:pPr>
            <a:r>
              <a:rPr lang="sq-AL" sz="2400" dirty="0"/>
              <a:t>Objektivat</a:t>
            </a:r>
            <a:endParaRPr lang="en-US" sz="2400" dirty="0"/>
          </a:p>
          <a:p>
            <a:endParaRPr lang="en-US" sz="2400" dirty="0"/>
          </a:p>
          <a:p>
            <a:pPr marL="342900" indent="-342900">
              <a:buFont typeface="Wingdings" panose="05000000000000000000" pitchFamily="2" charset="2"/>
              <a:buChar char="Ø"/>
            </a:pPr>
            <a:r>
              <a:rPr lang="sq-AL" sz="2400" dirty="0"/>
              <a:t>Infrastruktura </a:t>
            </a:r>
            <a:r>
              <a:rPr lang="sq-AL" sz="2400" dirty="0" err="1"/>
              <a:t>Serverike</a:t>
            </a:r>
            <a:endParaRPr lang="en-US" sz="2400" dirty="0"/>
          </a:p>
          <a:p>
            <a:endParaRPr lang="en-US" sz="2400" dirty="0"/>
          </a:p>
          <a:p>
            <a:pPr marL="342900" indent="-342900">
              <a:buFont typeface="Wingdings" panose="05000000000000000000" pitchFamily="2" charset="2"/>
              <a:buChar char="Ø"/>
            </a:pPr>
            <a:r>
              <a:rPr lang="sq-AL" sz="2400" dirty="0"/>
              <a:t>Pyetjet</a:t>
            </a:r>
            <a:r>
              <a:rPr lang="en-US" sz="2400" dirty="0"/>
              <a:t> </a:t>
            </a:r>
            <a:r>
              <a:rPr lang="sq-AL" sz="2400" dirty="0"/>
              <a:t>Hulumtuese</a:t>
            </a: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sq-AL" sz="2400" dirty="0"/>
              <a:t>Metodologjia</a:t>
            </a:r>
            <a:r>
              <a:rPr lang="en-US" sz="2400" dirty="0"/>
              <a:t>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sq-AL" sz="2400" dirty="0"/>
              <a:t>Analiza</a:t>
            </a:r>
            <a:r>
              <a:rPr lang="en-US" sz="2400" dirty="0"/>
              <a:t> </a:t>
            </a:r>
            <a:r>
              <a:rPr lang="sq-AL" sz="2400" dirty="0"/>
              <a:t>dhe</a:t>
            </a:r>
            <a:r>
              <a:rPr lang="en-US" sz="2400" dirty="0"/>
              <a:t> </a:t>
            </a:r>
            <a:r>
              <a:rPr lang="sq-AL" sz="2400" dirty="0"/>
              <a:t>konkluzionet</a:t>
            </a:r>
            <a:r>
              <a:rPr lang="en-US" sz="2400" dirty="0"/>
              <a:t>  </a:t>
            </a:r>
            <a:endParaRPr lang="sq-AL" sz="2400" dirty="0"/>
          </a:p>
          <a:p>
            <a:endParaRPr lang="en-US" sz="2400" dirty="0"/>
          </a:p>
          <a:p>
            <a:endParaRPr lang="en-US" sz="2400" dirty="0"/>
          </a:p>
          <a:p>
            <a:r>
              <a:rPr lang="sq-AL" sz="2400" dirty="0"/>
              <a:t> </a:t>
            </a:r>
          </a:p>
        </p:txBody>
      </p:sp>
    </p:spTree>
    <p:extLst>
      <p:ext uri="{BB962C8B-B14F-4D97-AF65-F5344CB8AC3E}">
        <p14:creationId xmlns:p14="http://schemas.microsoft.com/office/powerpoint/2010/main" val="34211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Server Farm</a:t>
            </a:r>
            <a:r>
              <a:rPr lang="sq-AL" dirty="0">
                <a:solidFill>
                  <a:schemeClr val="tx1"/>
                </a:solidFill>
              </a:rPr>
              <a:t> </a:t>
            </a:r>
            <a:r>
              <a:rPr lang="en-US" dirty="0">
                <a:solidFill>
                  <a:schemeClr val="tx1"/>
                </a:solidFill>
              </a:rPr>
              <a:t>- </a:t>
            </a:r>
            <a:r>
              <a:rPr lang="sq-AL" dirty="0">
                <a:solidFill>
                  <a:schemeClr val="tx1"/>
                </a:solidFill>
              </a:rPr>
              <a:t>Shërbimet</a:t>
            </a:r>
          </a:p>
        </p:txBody>
      </p:sp>
      <p:sp>
        <p:nvSpPr>
          <p:cNvPr id="13" name="TextBox 12"/>
          <p:cNvSpPr txBox="1"/>
          <p:nvPr/>
        </p:nvSpPr>
        <p:spPr>
          <a:xfrm>
            <a:off x="428678" y="1361714"/>
            <a:ext cx="10220185"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Active Directory (AD)</a:t>
            </a:r>
          </a:p>
          <a:p>
            <a:pPr marL="742950" lvl="1" indent="-285750">
              <a:buFont typeface="Wingdings" panose="05000000000000000000" pitchFamily="2" charset="2"/>
              <a:buChar char="Ø"/>
            </a:pPr>
            <a:r>
              <a:rPr lang="sq-AL" dirty="0"/>
              <a:t>Administrimi i Shfrytëzuesit</a:t>
            </a:r>
            <a:r>
              <a:rPr lang="en-US" dirty="0"/>
              <a:t> (Users)</a:t>
            </a:r>
          </a:p>
          <a:p>
            <a:pPr marL="742950" lvl="1" indent="-285750">
              <a:buFont typeface="Wingdings" panose="05000000000000000000" pitchFamily="2" charset="2"/>
              <a:buChar char="Ø"/>
            </a:pPr>
            <a:r>
              <a:rPr lang="en-US" dirty="0"/>
              <a:t>Dynamic Host Configuration Protocol (DHCP)</a:t>
            </a:r>
          </a:p>
          <a:p>
            <a:pPr marL="742950" lvl="1" indent="-285750">
              <a:buFont typeface="Wingdings" panose="05000000000000000000" pitchFamily="2" charset="2"/>
              <a:buChar char="Ø"/>
            </a:pPr>
            <a:r>
              <a:rPr lang="en-US" dirty="0"/>
              <a:t>Domain Name System (DNS)</a:t>
            </a:r>
          </a:p>
          <a:p>
            <a:pPr marL="742950" lvl="1" indent="-285750">
              <a:buFont typeface="Wingdings" panose="05000000000000000000" pitchFamily="2" charset="2"/>
              <a:buChar char="Ø"/>
            </a:pPr>
            <a:r>
              <a:rPr lang="en-US" dirty="0"/>
              <a:t>Group Policy Object (GPO)</a:t>
            </a:r>
          </a:p>
          <a:p>
            <a:pPr lvl="1"/>
            <a:endParaRPr lang="en-US" dirty="0"/>
          </a:p>
          <a:p>
            <a:pPr marL="0" lvl="1" indent="457200">
              <a:buFont typeface="Wingdings" panose="05000000000000000000" pitchFamily="2" charset="2"/>
              <a:buChar char="Ø"/>
            </a:pPr>
            <a:r>
              <a:rPr lang="en-US" dirty="0"/>
              <a:t>Demilitarized</a:t>
            </a:r>
            <a:r>
              <a:rPr lang="sq-AL" dirty="0"/>
              <a:t> Zone</a:t>
            </a:r>
            <a:r>
              <a:rPr lang="en-US" dirty="0"/>
              <a:t> (DMZ)</a:t>
            </a:r>
          </a:p>
          <a:p>
            <a:pPr marL="742950" lvl="1" indent="-285750">
              <a:buFont typeface="Wingdings" panose="05000000000000000000" pitchFamily="2" charset="2"/>
              <a:buChar char="Ø"/>
            </a:pPr>
            <a:r>
              <a:rPr lang="sq-AL" dirty="0"/>
              <a:t>Shërbimet</a:t>
            </a:r>
            <a:r>
              <a:rPr lang="en-US" dirty="0"/>
              <a:t> e </a:t>
            </a:r>
            <a:r>
              <a:rPr lang="sq-AL" dirty="0"/>
              <a:t>Studenteve</a:t>
            </a:r>
            <a:r>
              <a:rPr lang="en-US" dirty="0"/>
              <a:t> </a:t>
            </a:r>
          </a:p>
          <a:p>
            <a:endParaRPr lang="en-US" dirty="0"/>
          </a:p>
          <a:p>
            <a:pPr marL="285750" indent="-285750">
              <a:buFont typeface="Wingdings" panose="05000000000000000000" pitchFamily="2" charset="2"/>
              <a:buChar char="Ø"/>
            </a:pPr>
            <a:r>
              <a:rPr lang="en-US" dirty="0"/>
              <a:t>Firewall (FW)</a:t>
            </a:r>
          </a:p>
          <a:p>
            <a:pPr marL="742950" lvl="1" indent="-285750">
              <a:buFont typeface="Wingdings" panose="05000000000000000000" pitchFamily="2" charset="2"/>
              <a:buChar char="Ø"/>
            </a:pPr>
            <a:r>
              <a:rPr lang="sq-AL" dirty="0"/>
              <a:t>Monitorimi</a:t>
            </a:r>
          </a:p>
          <a:p>
            <a:pPr marL="742950" lvl="1" indent="-285750">
              <a:buFont typeface="Wingdings" panose="05000000000000000000" pitchFamily="2" charset="2"/>
              <a:buChar char="Ø"/>
            </a:pPr>
            <a:r>
              <a:rPr lang="sq-AL" dirty="0"/>
              <a:t>Siguria</a:t>
            </a:r>
            <a:r>
              <a:rPr lang="en-US" dirty="0"/>
              <a: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Database Server (DBS)</a:t>
            </a:r>
          </a:p>
          <a:p>
            <a:pPr marL="742950" lvl="1" indent="-285750">
              <a:buFont typeface="Wingdings" panose="05000000000000000000" pitchFamily="2" charset="2"/>
              <a:buChar char="Ø"/>
            </a:pPr>
            <a:r>
              <a:rPr lang="sq-AL" dirty="0"/>
              <a:t>Baza e t</a:t>
            </a:r>
            <a:r>
              <a:rPr lang="en-US" dirty="0"/>
              <a:t>ë</a:t>
            </a:r>
            <a:r>
              <a:rPr lang="sq-AL" dirty="0"/>
              <a:t> dhënave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File Server (FLS)</a:t>
            </a:r>
          </a:p>
          <a:p>
            <a:pPr marL="742950" lvl="1" indent="-285750">
              <a:buFont typeface="Wingdings" panose="05000000000000000000" pitchFamily="2" charset="2"/>
              <a:buChar char="Ø"/>
            </a:pPr>
            <a:r>
              <a:rPr lang="sq-AL" dirty="0"/>
              <a:t>Hapësirat e shfrytëzuesve </a:t>
            </a:r>
            <a:r>
              <a:rPr lang="en-US" dirty="0"/>
              <a:t>(User Drives)</a:t>
            </a:r>
          </a:p>
        </p:txBody>
      </p:sp>
    </p:spTree>
    <p:extLst>
      <p:ext uri="{BB962C8B-B14F-4D97-AF65-F5344CB8AC3E}">
        <p14:creationId xmlns:p14="http://schemas.microsoft.com/office/powerpoint/2010/main" val="2151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Server Farm</a:t>
            </a:r>
            <a:r>
              <a:rPr lang="sq-AL" dirty="0">
                <a:solidFill>
                  <a:schemeClr val="tx1"/>
                </a:solidFill>
              </a:rPr>
              <a:t> </a:t>
            </a:r>
            <a:r>
              <a:rPr lang="en-US" dirty="0">
                <a:solidFill>
                  <a:schemeClr val="tx1"/>
                </a:solidFill>
              </a:rPr>
              <a:t>- </a:t>
            </a:r>
            <a:r>
              <a:rPr lang="sq-AL" dirty="0">
                <a:solidFill>
                  <a:schemeClr val="tx1"/>
                </a:solidFill>
              </a:rPr>
              <a:t>Shërbimet</a:t>
            </a:r>
          </a:p>
        </p:txBody>
      </p:sp>
      <p:sp>
        <p:nvSpPr>
          <p:cNvPr id="13" name="TextBox 12"/>
          <p:cNvSpPr txBox="1"/>
          <p:nvPr/>
        </p:nvSpPr>
        <p:spPr>
          <a:xfrm>
            <a:off x="527532" y="1645920"/>
            <a:ext cx="10220185"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Web Server (WS)</a:t>
            </a:r>
          </a:p>
          <a:p>
            <a:pPr marL="742950" lvl="1" indent="-285750">
              <a:buFont typeface="Wingdings" panose="05000000000000000000" pitchFamily="2" charset="2"/>
              <a:buChar char="Ø"/>
            </a:pPr>
            <a:r>
              <a:rPr lang="en-US" dirty="0"/>
              <a:t>Internet Information Service (IIS)</a:t>
            </a:r>
          </a:p>
          <a:p>
            <a:pPr marL="742950" lvl="1" indent="-285750">
              <a:buFont typeface="Wingdings" panose="05000000000000000000" pitchFamily="2" charset="2"/>
              <a:buChar char="Ø"/>
            </a:pPr>
            <a:r>
              <a:rPr lang="sq-AL" dirty="0"/>
              <a:t>Publikimi i </a:t>
            </a:r>
            <a:r>
              <a:rPr lang="sq-AL" dirty="0" err="1"/>
              <a:t>web</a:t>
            </a:r>
            <a:r>
              <a:rPr lang="sq-AL" dirty="0"/>
              <a:t> faqeve </a:t>
            </a:r>
            <a:r>
              <a:rPr lang="en-US" dirty="0"/>
              <a:t>– </a:t>
            </a:r>
            <a:r>
              <a:rPr lang="sq-AL" dirty="0"/>
              <a:t>shërbimeve</a:t>
            </a:r>
            <a:r>
              <a:rPr lang="en-US" dirty="0"/>
              <a:t> </a:t>
            </a:r>
            <a:r>
              <a:rPr lang="sq-AL" dirty="0"/>
              <a:t>elektronike</a:t>
            </a:r>
            <a:r>
              <a:rPr lang="en-US" dirty="0"/>
              <a:t> </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SharePoint</a:t>
            </a:r>
          </a:p>
          <a:p>
            <a:pPr marL="742950" lvl="1" indent="-285750">
              <a:buFont typeface="Wingdings" panose="05000000000000000000" pitchFamily="2" charset="2"/>
              <a:buChar char="Ø"/>
            </a:pPr>
            <a:r>
              <a:rPr lang="sq-AL" dirty="0"/>
              <a:t>Menaxhimi I Dokumenteve </a:t>
            </a:r>
          </a:p>
          <a:p>
            <a:pPr marL="742950" lvl="1" indent="-285750">
              <a:buFont typeface="Wingdings" panose="05000000000000000000" pitchFamily="2" charset="2"/>
              <a:buChar char="Ø"/>
            </a:pPr>
            <a:r>
              <a:rPr lang="sq-AL" dirty="0"/>
              <a:t>Bashkëpunimi </a:t>
            </a:r>
            <a:endParaRPr lang="en-US" dirty="0"/>
          </a:p>
          <a:p>
            <a:pPr lvl="1"/>
            <a:endParaRPr lang="en-US" dirty="0"/>
          </a:p>
          <a:p>
            <a:pPr marL="285750" indent="-285750">
              <a:buFont typeface="Wingdings" panose="05000000000000000000" pitchFamily="2" charset="2"/>
              <a:buChar char="Ø"/>
            </a:pPr>
            <a:r>
              <a:rPr lang="en-US" dirty="0"/>
              <a:t>Mail Server</a:t>
            </a:r>
          </a:p>
          <a:p>
            <a:pPr marL="742950" lvl="1" indent="-285750">
              <a:buFont typeface="Wingdings" panose="05000000000000000000" pitchFamily="2" charset="2"/>
              <a:buChar char="Ø"/>
            </a:pPr>
            <a:r>
              <a:rPr lang="sq-AL" dirty="0"/>
              <a:t>Administrimi i </a:t>
            </a:r>
            <a:r>
              <a:rPr lang="sq-AL" dirty="0" err="1"/>
              <a:t>email-av</a:t>
            </a:r>
            <a:r>
              <a:rPr lang="en-US" dirty="0"/>
              <a:t> (</a:t>
            </a:r>
            <a:r>
              <a:rPr lang="sq-AL" dirty="0"/>
              <a:t>staf</a:t>
            </a:r>
            <a:r>
              <a:rPr lang="en-US" dirty="0"/>
              <a:t> </a:t>
            </a:r>
            <a:r>
              <a:rPr lang="sq-AL" dirty="0"/>
              <a:t>dhe student</a:t>
            </a:r>
            <a:r>
              <a:rPr lang="en-US" dirty="0"/>
              <a:t>)</a:t>
            </a:r>
          </a:p>
          <a:p>
            <a:pPr lvl="1"/>
            <a:endParaRPr lang="en-US" dirty="0"/>
          </a:p>
          <a:p>
            <a:pPr marL="285750" indent="-285750">
              <a:buFont typeface="Wingdings" panose="05000000000000000000" pitchFamily="2" charset="2"/>
              <a:buChar char="Ø"/>
            </a:pPr>
            <a:r>
              <a:rPr lang="en-US" dirty="0"/>
              <a:t>Backup Server</a:t>
            </a:r>
          </a:p>
          <a:p>
            <a:pPr marL="742950" lvl="1" indent="-285750">
              <a:buFont typeface="Wingdings" panose="05000000000000000000" pitchFamily="2" charset="2"/>
              <a:buChar char="Ø"/>
            </a:pPr>
            <a:r>
              <a:rPr lang="sq-AL" dirty="0"/>
              <a:t>Ruajtja e shënimeve </a:t>
            </a:r>
            <a:r>
              <a:rPr lang="en-US" dirty="0"/>
              <a:t>(backup)</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Windows Server Update Services</a:t>
            </a:r>
          </a:p>
          <a:p>
            <a:pPr marL="742950" lvl="1" indent="-285750">
              <a:buFont typeface="Wingdings" panose="05000000000000000000" pitchFamily="2" charset="2"/>
              <a:buChar char="Ø"/>
            </a:pPr>
            <a:r>
              <a:rPr lang="sq-AL" dirty="0"/>
              <a:t>Rifreskimi</a:t>
            </a:r>
            <a:r>
              <a:rPr lang="en-US" dirty="0"/>
              <a:t> (update) </a:t>
            </a:r>
            <a:r>
              <a:rPr lang="sq-AL" dirty="0"/>
              <a:t>i serverëve dhe klientëve</a:t>
            </a:r>
          </a:p>
          <a:p>
            <a:pPr lvl="1"/>
            <a:endParaRPr lang="en-US" dirty="0"/>
          </a:p>
        </p:txBody>
      </p:sp>
    </p:spTree>
    <p:extLst>
      <p:ext uri="{BB962C8B-B14F-4D97-AF65-F5344CB8AC3E}">
        <p14:creationId xmlns:p14="http://schemas.microsoft.com/office/powerpoint/2010/main" val="28626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UBT </a:t>
            </a:r>
            <a:r>
              <a:rPr lang="sq-AL" dirty="0">
                <a:solidFill>
                  <a:schemeClr val="tx1"/>
                </a:solidFill>
              </a:rPr>
              <a:t>Infrastruktura  </a:t>
            </a:r>
          </a:p>
        </p:txBody>
      </p:sp>
      <p:sp>
        <p:nvSpPr>
          <p:cNvPr id="4" name="TextBox 3"/>
          <p:cNvSpPr txBox="1"/>
          <p:nvPr/>
        </p:nvSpPr>
        <p:spPr>
          <a:xfrm>
            <a:off x="527532" y="1677746"/>
            <a:ext cx="10220185" cy="3416320"/>
          </a:xfrm>
          <a:prstGeom prst="rect">
            <a:avLst/>
          </a:prstGeom>
          <a:noFill/>
        </p:spPr>
        <p:txBody>
          <a:bodyPr wrap="square" rtlCol="0">
            <a:spAutoFit/>
          </a:bodyPr>
          <a:lstStyle/>
          <a:p>
            <a:pPr marL="342900" indent="-342900">
              <a:buFont typeface="Wingdings" panose="05000000000000000000" pitchFamily="2" charset="2"/>
              <a:buChar char="Ø"/>
            </a:pPr>
            <a:r>
              <a:rPr lang="sq-AL" sz="2400" dirty="0"/>
              <a:t>Kërkesat</a:t>
            </a:r>
            <a:endParaRPr lang="en-US" sz="2400" dirty="0"/>
          </a:p>
          <a:p>
            <a:endParaRPr lang="en-US" sz="2400" dirty="0"/>
          </a:p>
          <a:p>
            <a:pPr marL="800100" lvl="1" indent="-342900">
              <a:buFont typeface="Wingdings" panose="05000000000000000000" pitchFamily="2" charset="2"/>
              <a:buChar char="Ø"/>
            </a:pPr>
            <a:r>
              <a:rPr lang="sq-AL" sz="2400" dirty="0"/>
              <a:t>Centralizimi i shfrytëzuesve</a:t>
            </a:r>
            <a:endParaRPr lang="en-US" sz="2400" dirty="0"/>
          </a:p>
          <a:p>
            <a:pPr marL="800100" lvl="1" indent="-342900">
              <a:buFont typeface="Wingdings" panose="05000000000000000000" pitchFamily="2" charset="2"/>
              <a:buChar char="Ø"/>
            </a:pPr>
            <a:r>
              <a:rPr lang="sq-AL" sz="2400" dirty="0"/>
              <a:t>Menaxhimi i kompjuterëve </a:t>
            </a:r>
            <a:endParaRPr lang="en-US" sz="2400" dirty="0"/>
          </a:p>
          <a:p>
            <a:pPr marL="800100" lvl="1" indent="-342900">
              <a:buFont typeface="Wingdings" panose="05000000000000000000" pitchFamily="2" charset="2"/>
              <a:buChar char="Ø"/>
            </a:pPr>
            <a:r>
              <a:rPr lang="sq-AL" sz="2400" dirty="0"/>
              <a:t>Menaxhimi i dokumenteve</a:t>
            </a:r>
            <a:r>
              <a:rPr lang="en-US" sz="2400" dirty="0"/>
              <a:t> </a:t>
            </a:r>
          </a:p>
          <a:p>
            <a:pPr marL="800100" lvl="1" indent="-342900">
              <a:buFont typeface="Wingdings" panose="05000000000000000000" pitchFamily="2" charset="2"/>
              <a:buChar char="Ø"/>
            </a:pPr>
            <a:r>
              <a:rPr lang="sq-AL" sz="2400" dirty="0"/>
              <a:t>Sistemi i </a:t>
            </a:r>
            <a:r>
              <a:rPr lang="sq-AL" sz="2400" dirty="0" err="1"/>
              <a:t>Email</a:t>
            </a:r>
            <a:r>
              <a:rPr lang="sq-AL" sz="2400" dirty="0"/>
              <a:t>-ve</a:t>
            </a:r>
            <a:endParaRPr lang="en-US" sz="2400" dirty="0"/>
          </a:p>
          <a:p>
            <a:pPr marL="800100" lvl="1" indent="-342900">
              <a:buFont typeface="Wingdings" panose="05000000000000000000" pitchFamily="2" charset="2"/>
              <a:buChar char="Ø"/>
            </a:pPr>
            <a:r>
              <a:rPr lang="sq-AL" sz="2400" dirty="0"/>
              <a:t>Sistemi për ruajtjen e te dhënave</a:t>
            </a:r>
            <a:endParaRPr lang="en-US" sz="2400" dirty="0"/>
          </a:p>
          <a:p>
            <a:pPr marL="800100" lvl="1" indent="-342900">
              <a:buFont typeface="Wingdings" panose="05000000000000000000" pitchFamily="2" charset="2"/>
              <a:buChar char="Ø"/>
            </a:pPr>
            <a:r>
              <a:rPr lang="sq-AL" sz="2400" dirty="0"/>
              <a:t>Shërbimet elektronike </a:t>
            </a:r>
          </a:p>
          <a:p>
            <a:pPr marL="800100" lvl="1" indent="-342900">
              <a:buFont typeface="Wingdings" panose="05000000000000000000" pitchFamily="2" charset="2"/>
              <a:buChar char="Ø"/>
            </a:pPr>
            <a:r>
              <a:rPr lang="sq-AL" sz="2400" dirty="0"/>
              <a:t>Siguria</a:t>
            </a:r>
            <a:endParaRPr lang="en-US" sz="2400" dirty="0"/>
          </a:p>
        </p:txBody>
      </p:sp>
    </p:spTree>
    <p:extLst>
      <p:ext uri="{BB962C8B-B14F-4D97-AF65-F5344CB8AC3E}">
        <p14:creationId xmlns:p14="http://schemas.microsoft.com/office/powerpoint/2010/main" val="314295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Active Directory (AD) </a:t>
            </a:r>
            <a:endParaRPr lang="sq-AL" dirty="0">
              <a:solidFill>
                <a:schemeClr val="tx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131126" y="1364565"/>
            <a:ext cx="2616591" cy="5247249"/>
          </a:xfrm>
          <a:prstGeom prst="rect">
            <a:avLst/>
          </a:prstGeom>
        </p:spPr>
      </p:pic>
      <p:sp>
        <p:nvSpPr>
          <p:cNvPr id="2" name="Rectangle 1"/>
          <p:cNvSpPr/>
          <p:nvPr/>
        </p:nvSpPr>
        <p:spPr>
          <a:xfrm>
            <a:off x="527532" y="1849088"/>
            <a:ext cx="7603594" cy="2308324"/>
          </a:xfrm>
          <a:prstGeom prst="rect">
            <a:avLst/>
          </a:prstGeom>
        </p:spPr>
        <p:txBody>
          <a:bodyPr wrap="square">
            <a:spAutoFit/>
          </a:bodyPr>
          <a:lstStyle/>
          <a:p>
            <a:pPr marL="285750" indent="-285750">
              <a:buFont typeface="Wingdings" panose="05000000000000000000" pitchFamily="2" charset="2"/>
              <a:buChar char="Ø"/>
            </a:pPr>
            <a:r>
              <a:rPr lang="en-US" sz="2400" dirty="0"/>
              <a:t>Active Directory (AD)</a:t>
            </a:r>
          </a:p>
          <a:p>
            <a:endParaRPr lang="en-US" sz="2400" dirty="0"/>
          </a:p>
          <a:p>
            <a:pPr marL="742950" lvl="1" indent="-285750">
              <a:buFont typeface="Wingdings" panose="05000000000000000000" pitchFamily="2" charset="2"/>
              <a:buChar char="Ø"/>
            </a:pPr>
            <a:r>
              <a:rPr lang="sq-AL" sz="2400" dirty="0"/>
              <a:t>Administrimi i Shfrytëzuesit</a:t>
            </a:r>
            <a:r>
              <a:rPr lang="en-US" sz="2400" dirty="0"/>
              <a:t> (Users)</a:t>
            </a:r>
          </a:p>
          <a:p>
            <a:pPr marL="742950" lvl="1" indent="-285750">
              <a:buFont typeface="Wingdings" panose="05000000000000000000" pitchFamily="2" charset="2"/>
              <a:buChar char="Ø"/>
            </a:pPr>
            <a:r>
              <a:rPr lang="en-US" sz="2400" dirty="0"/>
              <a:t>Dynamic Host Configuration Protocol (DHCP)</a:t>
            </a:r>
          </a:p>
          <a:p>
            <a:pPr marL="742950" lvl="1" indent="-285750">
              <a:buFont typeface="Wingdings" panose="05000000000000000000" pitchFamily="2" charset="2"/>
              <a:buChar char="Ø"/>
            </a:pPr>
            <a:r>
              <a:rPr lang="en-US" sz="2400" dirty="0"/>
              <a:t>Domain Name System (DNS)</a:t>
            </a:r>
          </a:p>
          <a:p>
            <a:pPr marL="742950" lvl="1" indent="-285750">
              <a:buFont typeface="Wingdings" panose="05000000000000000000" pitchFamily="2" charset="2"/>
              <a:buChar char="Ø"/>
            </a:pPr>
            <a:r>
              <a:rPr lang="en-US" sz="2400" dirty="0"/>
              <a:t>Group Policy Object (GPO)</a:t>
            </a:r>
          </a:p>
        </p:txBody>
      </p:sp>
    </p:spTree>
    <p:extLst>
      <p:ext uri="{BB962C8B-B14F-4D97-AF65-F5344CB8AC3E}">
        <p14:creationId xmlns:p14="http://schemas.microsoft.com/office/powerpoint/2010/main" val="144044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rPr>
              <a:t>Naming Convention </a:t>
            </a:r>
            <a:endParaRPr lang="sq-AL" dirty="0">
              <a:solidFill>
                <a:schemeClr val="tx1"/>
              </a:solidFill>
            </a:endParaRPr>
          </a:p>
        </p:txBody>
      </p:sp>
      <p:sp>
        <p:nvSpPr>
          <p:cNvPr id="7" name="Rectangle 6"/>
          <p:cNvSpPr/>
          <p:nvPr/>
        </p:nvSpPr>
        <p:spPr>
          <a:xfrm>
            <a:off x="527532" y="1849088"/>
            <a:ext cx="5361204" cy="2677656"/>
          </a:xfrm>
          <a:prstGeom prst="rect">
            <a:avLst/>
          </a:prstGeom>
        </p:spPr>
        <p:txBody>
          <a:bodyPr wrap="square">
            <a:spAutoFit/>
          </a:bodyPr>
          <a:lstStyle/>
          <a:p>
            <a:pPr marL="285750" indent="-285750">
              <a:buFont typeface="Wingdings" panose="05000000000000000000" pitchFamily="2" charset="2"/>
              <a:buChar char="Ø"/>
            </a:pPr>
            <a:r>
              <a:rPr lang="en-US" sz="2400" dirty="0"/>
              <a:t>Naming Convention </a:t>
            </a:r>
          </a:p>
          <a:p>
            <a:endParaRPr lang="en-US" sz="2400" dirty="0"/>
          </a:p>
          <a:p>
            <a:pPr marL="742950" lvl="1" indent="-285750">
              <a:buFont typeface="Wingdings" panose="05000000000000000000" pitchFamily="2" charset="2"/>
              <a:buChar char="Ø"/>
            </a:pPr>
            <a:r>
              <a:rPr lang="sq-AL" sz="2400" dirty="0"/>
              <a:t>Shkurtesa e Institucionit</a:t>
            </a:r>
            <a:endParaRPr lang="en-US" sz="2400" dirty="0"/>
          </a:p>
          <a:p>
            <a:pPr lvl="1"/>
            <a:endParaRPr lang="sq-AL" sz="2400" dirty="0"/>
          </a:p>
          <a:p>
            <a:pPr marL="742950" lvl="1" indent="-285750">
              <a:buFont typeface="Wingdings" panose="05000000000000000000" pitchFamily="2" charset="2"/>
              <a:buChar char="Ø"/>
            </a:pPr>
            <a:r>
              <a:rPr lang="sq-AL" sz="2400" dirty="0"/>
              <a:t>Emri </a:t>
            </a:r>
            <a:r>
              <a:rPr lang="en-US" sz="2400" dirty="0" err="1"/>
              <a:t>i</a:t>
            </a:r>
            <a:r>
              <a:rPr lang="sq-AL" sz="2400" dirty="0"/>
              <a:t> serverit (roli) , numri </a:t>
            </a:r>
            <a:r>
              <a:rPr lang="en-US" sz="2400" dirty="0"/>
              <a:t>i</a:t>
            </a:r>
            <a:r>
              <a:rPr lang="sq-AL" sz="2400" dirty="0"/>
              <a:t> zyrës</a:t>
            </a:r>
            <a:endParaRPr lang="en-US" sz="2400" dirty="0"/>
          </a:p>
          <a:p>
            <a:pPr lvl="1"/>
            <a:endParaRPr lang="sq-AL" sz="2400" dirty="0"/>
          </a:p>
          <a:p>
            <a:pPr marL="742950" lvl="1" indent="-285750">
              <a:buFont typeface="Wingdings" panose="05000000000000000000" pitchFamily="2" charset="2"/>
              <a:buChar char="Ø"/>
            </a:pPr>
            <a:r>
              <a:rPr lang="sq-AL" sz="2400" dirty="0"/>
              <a:t>Numri rendor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239" y="1209484"/>
            <a:ext cx="5084445" cy="5191316"/>
          </a:xfrm>
          <a:prstGeom prst="rect">
            <a:avLst/>
          </a:prstGeom>
        </p:spPr>
      </p:pic>
    </p:spTree>
    <p:extLst>
      <p:ext uri="{BB962C8B-B14F-4D97-AF65-F5344CB8AC3E}">
        <p14:creationId xmlns:p14="http://schemas.microsoft.com/office/powerpoint/2010/main" val="354426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0">
      <a:dk1>
        <a:srgbClr val="1D106E"/>
      </a:dk1>
      <a:lt1>
        <a:srgbClr val="1D106E"/>
      </a:lt1>
      <a:dk2>
        <a:srgbClr val="FFFFFF"/>
      </a:dk2>
      <a:lt2>
        <a:srgbClr val="FFFFFF"/>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Times New Roman"/>
        <a:ea typeface=""/>
        <a:cs typeface=""/>
      </a:majorFont>
      <a:minorFont>
        <a:latin typeface="Times New Roman"/>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666</Words>
  <Application>Microsoft Office PowerPoint</Application>
  <PresentationFormat>Widescreen</PresentationFormat>
  <Paragraphs>189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Times New Roman</vt:lpstr>
      <vt:lpstr>Wingdings</vt:lpstr>
      <vt:lpstr>Banded</vt:lpstr>
      <vt:lpstr>Infrastruktura e serverEVe</vt:lpstr>
      <vt:lpstr>server infrastructure</vt:lpstr>
      <vt:lpstr>Roadmap</vt:lpstr>
      <vt:lpstr>Hyrje</vt:lpstr>
      <vt:lpstr>Server Farm - Shërbimet</vt:lpstr>
      <vt:lpstr>Server Farm - Shërbimet</vt:lpstr>
      <vt:lpstr>UBT Infrastruktura  </vt:lpstr>
      <vt:lpstr>Active Directory (AD) </vt:lpstr>
      <vt:lpstr>Naming Convention </vt:lpstr>
      <vt:lpstr>File Server (FLS)</vt:lpstr>
      <vt:lpstr>File Server (FLS)</vt:lpstr>
      <vt:lpstr>SharePoint (intranet)</vt:lpstr>
      <vt:lpstr>Analiza dhe konkluzionet </vt:lpstr>
      <vt:lpstr>server infrastructure</vt:lpstr>
      <vt:lpstr>virtualization</vt:lpstr>
      <vt:lpstr>virtualization</vt:lpstr>
      <vt:lpstr>virtualization</vt:lpstr>
      <vt:lpstr>virtualization</vt:lpstr>
      <vt:lpstr>virtualization</vt:lpstr>
      <vt:lpstr>virtualization</vt:lpstr>
      <vt:lpstr>virtualization</vt:lpstr>
      <vt:lpstr>virtualization</vt:lpstr>
      <vt:lpstr>virtualization</vt:lpstr>
      <vt:lpstr>Microsoft Windows Server</vt:lpstr>
      <vt:lpstr>Microsoft Windows Server</vt:lpstr>
      <vt:lpstr>MICROSOFT WINDOWS SERVER Services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Infrastruktura e serverEVe</dc:title>
  <dc:creator>Osman Osmani</dc:creator>
  <cp:lastModifiedBy>Osman Osmani</cp:lastModifiedBy>
  <cp:revision>13</cp:revision>
  <dcterms:created xsi:type="dcterms:W3CDTF">2020-11-25T10:40:03Z</dcterms:created>
  <dcterms:modified xsi:type="dcterms:W3CDTF">2021-10-21T11:47:32Z</dcterms:modified>
</cp:coreProperties>
</file>