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74"/>
  </p:notesMasterIdLst>
  <p:sldIdLst>
    <p:sldId id="256" r:id="rId2"/>
    <p:sldId id="257" r:id="rId3"/>
    <p:sldId id="267" r:id="rId4"/>
    <p:sldId id="258" r:id="rId5"/>
    <p:sldId id="260" r:id="rId6"/>
    <p:sldId id="263" r:id="rId7"/>
    <p:sldId id="265" r:id="rId8"/>
    <p:sldId id="266" r:id="rId9"/>
    <p:sldId id="259" r:id="rId10"/>
    <p:sldId id="269" r:id="rId11"/>
    <p:sldId id="270" r:id="rId12"/>
    <p:sldId id="271" r:id="rId13"/>
    <p:sldId id="460" r:id="rId14"/>
    <p:sldId id="278" r:id="rId15"/>
    <p:sldId id="286" r:id="rId16"/>
    <p:sldId id="307" r:id="rId17"/>
    <p:sldId id="305" r:id="rId18"/>
    <p:sldId id="291" r:id="rId19"/>
    <p:sldId id="336" r:id="rId20"/>
    <p:sldId id="306" r:id="rId21"/>
    <p:sldId id="288" r:id="rId22"/>
    <p:sldId id="337" r:id="rId23"/>
    <p:sldId id="338" r:id="rId24"/>
    <p:sldId id="289" r:id="rId25"/>
    <p:sldId id="339" r:id="rId26"/>
    <p:sldId id="290" r:id="rId27"/>
    <p:sldId id="345" r:id="rId28"/>
    <p:sldId id="343" r:id="rId29"/>
    <p:sldId id="346" r:id="rId30"/>
    <p:sldId id="463" r:id="rId31"/>
    <p:sldId id="360" r:id="rId32"/>
    <p:sldId id="347" r:id="rId33"/>
    <p:sldId id="358" r:id="rId34"/>
    <p:sldId id="359" r:id="rId35"/>
    <p:sldId id="361" r:id="rId36"/>
    <p:sldId id="362" r:id="rId37"/>
    <p:sldId id="363" r:id="rId38"/>
    <p:sldId id="364" r:id="rId39"/>
    <p:sldId id="348" r:id="rId40"/>
    <p:sldId id="349" r:id="rId41"/>
    <p:sldId id="350" r:id="rId42"/>
    <p:sldId id="352" r:id="rId43"/>
    <p:sldId id="353" r:id="rId44"/>
    <p:sldId id="354" r:id="rId45"/>
    <p:sldId id="351" r:id="rId46"/>
    <p:sldId id="356" r:id="rId47"/>
    <p:sldId id="326" r:id="rId48"/>
    <p:sldId id="334" r:id="rId49"/>
    <p:sldId id="335" r:id="rId50"/>
    <p:sldId id="465" r:id="rId51"/>
    <p:sldId id="466" r:id="rId52"/>
    <p:sldId id="467" r:id="rId53"/>
    <p:sldId id="468" r:id="rId54"/>
    <p:sldId id="469" r:id="rId55"/>
    <p:sldId id="470" r:id="rId56"/>
    <p:sldId id="471" r:id="rId57"/>
    <p:sldId id="472" r:id="rId58"/>
    <p:sldId id="474" r:id="rId59"/>
    <p:sldId id="473" r:id="rId60"/>
    <p:sldId id="476" r:id="rId61"/>
    <p:sldId id="477" r:id="rId62"/>
    <p:sldId id="478" r:id="rId63"/>
    <p:sldId id="479" r:id="rId64"/>
    <p:sldId id="480" r:id="rId65"/>
    <p:sldId id="481" r:id="rId66"/>
    <p:sldId id="482" r:id="rId67"/>
    <p:sldId id="483" r:id="rId68"/>
    <p:sldId id="484" r:id="rId69"/>
    <p:sldId id="485" r:id="rId70"/>
    <p:sldId id="486" r:id="rId71"/>
    <p:sldId id="487" r:id="rId72"/>
    <p:sldId id="48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1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q-A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00B0D-2A6E-4A96-AC78-92E2E45B9114}" type="datetimeFigureOut">
              <a:rPr lang="sq-AL" smtClean="0"/>
              <a:t>4.11.2021</a:t>
            </a:fld>
            <a:endParaRPr lang="sq-A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q-A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q-A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q-A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71571-9D60-4659-B62F-F7ED53F2768F}" type="slidenum">
              <a:rPr lang="sq-AL" smtClean="0"/>
              <a:t>‹#›</a:t>
            </a:fld>
            <a:endParaRPr lang="sq-AL"/>
          </a:p>
        </p:txBody>
      </p:sp>
    </p:spTree>
    <p:extLst>
      <p:ext uri="{BB962C8B-B14F-4D97-AF65-F5344CB8AC3E}">
        <p14:creationId xmlns:p14="http://schemas.microsoft.com/office/powerpoint/2010/main" val="86232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q-AL" dirty="0"/>
          </a:p>
        </p:txBody>
      </p:sp>
      <p:sp>
        <p:nvSpPr>
          <p:cNvPr id="4" name="Slide Number Placeholder 3"/>
          <p:cNvSpPr>
            <a:spLocks noGrp="1"/>
          </p:cNvSpPr>
          <p:nvPr>
            <p:ph type="sldNum" sz="quarter" idx="10"/>
          </p:nvPr>
        </p:nvSpPr>
        <p:spPr/>
        <p:txBody>
          <a:bodyPr/>
          <a:lstStyle/>
          <a:p>
            <a:fld id="{A7E71571-9D60-4659-B62F-F7ED53F2768F}" type="slidenum">
              <a:rPr lang="sq-AL" smtClean="0"/>
              <a:t>1</a:t>
            </a:fld>
            <a:endParaRPr lang="sq-AL"/>
          </a:p>
        </p:txBody>
      </p:sp>
    </p:spTree>
    <p:extLst>
      <p:ext uri="{BB962C8B-B14F-4D97-AF65-F5344CB8AC3E}">
        <p14:creationId xmlns:p14="http://schemas.microsoft.com/office/powerpoint/2010/main" val="285456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a:latin typeface="Segoe UI" panose="020B0502040204020203" pitchFamily="34" charset="0"/>
                <a:cs typeface="Segoe UI" panose="020B0502040204020203" pitchFamily="34" charset="0"/>
              </a:rPr>
              <a:t>AD FS simplifies end-user access to systems and applications by using a claims-based access authorization mechanism to maintain application security. You can deploy AD FS to:</a:t>
            </a:r>
          </a:p>
          <a:p>
            <a:endParaRPr lang="en-US"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Provide your employees or customers with seamless access to Web-based resources in any federation partner organization on the Internet without requiring employees or customers to log on more than once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Retain complete control over your employee or customer identities without using other sign-on providers (Windows Live ID, Liberty Alliance, and others)</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Provide your employees or customers with a Web-based, SSO experience when they need remote access to internally hosted Web sites or services</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Provide your employees or customers with a Web-based, SSO experience when they access cross-organizational Web sites or services from within the firewalls of your network</a:t>
            </a:r>
          </a:p>
          <a:p>
            <a:endParaRPr lang="en-GB" dirty="0">
              <a:solidFill>
                <a:schemeClr val="tx2"/>
              </a:solidFill>
              <a:latin typeface="Segoe UI" panose="020B0502040204020203" pitchFamily="34" charset="0"/>
              <a:cs typeface="Segoe UI" panose="020B0502040204020203" pitchFamily="34" charset="0"/>
            </a:endParaRPr>
          </a:p>
          <a:p>
            <a:pPr eaLnBrk="1" hangingPunct="1"/>
            <a:r>
              <a:rPr lang="en-US" dirty="0">
                <a:latin typeface="Segoe UI" panose="020B0502040204020203" pitchFamily="34" charset="0"/>
                <a:cs typeface="Segoe UI" panose="020B0502040204020203" pitchFamily="34" charset="0"/>
              </a:rPr>
              <a:t>Identity Federation allows for separate authentication domains or realms to be able to share resources without having to provide complete access to each of the authentication domains.  In the real world everyone has a number of usernames and passwords that they must remember, even in the same organizations or within partner organizations. Identity federation allows for different authentication domains/realms to provide single sign-on (SSO) services. This can be done without creating a full Active Directory trust between the organizations.</a:t>
            </a:r>
          </a:p>
          <a:p>
            <a:endParaRPr lang="en-GB" dirty="0">
              <a:solidFill>
                <a:schemeClr val="tx2"/>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1641142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122970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348356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sz="1200" dirty="0">
                <a:solidFill>
                  <a:schemeClr val="tx2"/>
                </a:solidFill>
                <a:latin typeface="Segoe UI" panose="020B0502040204020203" pitchFamily="34" charset="0"/>
                <a:cs typeface="Segoe UI" panose="020B0502040204020203" pitchFamily="34" charset="0"/>
              </a:rPr>
              <a:t>A rights-management solution protects information stored in documents, e-mail messages, and Web sites from unauthorized viewing, modification, or use.   </a:t>
            </a:r>
          </a:p>
          <a:p>
            <a:endParaRPr lang="en-US" sz="1200" dirty="0">
              <a:solidFill>
                <a:schemeClr val="tx2"/>
              </a:solidFill>
              <a:latin typeface="Segoe UI" panose="020B0502040204020203" pitchFamily="34" charset="0"/>
              <a:cs typeface="Segoe UI" panose="020B0502040204020203" pitchFamily="34" charset="0"/>
            </a:endParaRPr>
          </a:p>
          <a:p>
            <a:r>
              <a:rPr lang="en-US" sz="1200" dirty="0">
                <a:solidFill>
                  <a:schemeClr val="tx2"/>
                </a:solidFill>
                <a:latin typeface="Segoe UI" panose="020B0502040204020203" pitchFamily="34" charset="0"/>
                <a:cs typeface="Segoe UI" panose="020B0502040204020203" pitchFamily="34" charset="0"/>
              </a:rPr>
              <a:t>Features typically include:</a:t>
            </a:r>
          </a:p>
          <a:p>
            <a:endParaRPr lang="en-US" sz="1200" dirty="0">
              <a:solidFill>
                <a:schemeClr val="tx2"/>
              </a:solidFill>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dirty="0">
                <a:solidFill>
                  <a:schemeClr val="tx2"/>
                </a:solidFill>
                <a:latin typeface="Segoe UI" panose="020B0502040204020203" pitchFamily="34" charset="0"/>
                <a:cs typeface="Segoe UI" panose="020B0502040204020203" pitchFamily="34" charset="0"/>
              </a:rPr>
              <a:t>Protecting sensitive information from being accessed or shared with unauthorized users by preventing users from forwarding or copying content </a:t>
            </a:r>
          </a:p>
          <a:p>
            <a:pPr marL="171450" indent="-171450">
              <a:buFont typeface="Arial" panose="020B0604020202020204" pitchFamily="34" charset="0"/>
              <a:buChar char="•"/>
            </a:pPr>
            <a:r>
              <a:rPr lang="en-US" sz="1200" dirty="0">
                <a:solidFill>
                  <a:schemeClr val="tx2"/>
                </a:solidFill>
                <a:latin typeface="Segoe UI" panose="020B0502040204020203" pitchFamily="34" charset="0"/>
                <a:cs typeface="Segoe UI" panose="020B0502040204020203" pitchFamily="34" charset="0"/>
              </a:rPr>
              <a:t>Ensuring that data content is protected and tamper-resistant</a:t>
            </a:r>
            <a:r>
              <a:rPr lang="en-US" sz="1200" baseline="0" dirty="0">
                <a:solidFill>
                  <a:schemeClr val="tx2"/>
                </a:solidFill>
                <a:latin typeface="Segoe UI" panose="020B0502040204020203" pitchFamily="34" charset="0"/>
                <a:cs typeface="Segoe UI" panose="020B0502040204020203" pitchFamily="34" charset="0"/>
              </a:rPr>
              <a:t> </a:t>
            </a:r>
            <a:r>
              <a:rPr lang="en-US" sz="1200" dirty="0">
                <a:solidFill>
                  <a:schemeClr val="tx2"/>
                </a:solidFill>
                <a:latin typeface="Segoe UI" panose="020B0502040204020203" pitchFamily="34" charset="0"/>
                <a:cs typeface="Segoe UI" panose="020B0502040204020203" pitchFamily="34" charset="0"/>
              </a:rPr>
              <a:t>using encryption and digital signatures</a:t>
            </a:r>
          </a:p>
          <a:p>
            <a:pPr marL="171450" indent="-171450">
              <a:buFont typeface="Arial" panose="020B0604020202020204" pitchFamily="34" charset="0"/>
              <a:buChar char="•"/>
            </a:pPr>
            <a:r>
              <a:rPr lang="en-US" sz="1200" dirty="0">
                <a:solidFill>
                  <a:schemeClr val="tx2"/>
                </a:solidFill>
                <a:latin typeface="Segoe UI" panose="020B0502040204020203" pitchFamily="34" charset="0"/>
                <a:cs typeface="Segoe UI" panose="020B0502040204020203" pitchFamily="34" charset="0"/>
              </a:rPr>
              <a:t>Controlling when data will expire based on time requirements, even when that information is sent over the Internet to other individuals - ensuring that the most current information is used</a:t>
            </a:r>
            <a:endParaRPr lang="en-GB" sz="1200" dirty="0">
              <a:solidFill>
                <a:schemeClr val="tx2"/>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349502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a:solidFill>
                  <a:schemeClr val="tx2"/>
                </a:solidFill>
                <a:latin typeface="Segoe" pitchFamily="34" charset="0"/>
              </a:rPr>
              <a:t>The image</a:t>
            </a:r>
            <a:r>
              <a:rPr lang="en-GB" baseline="0" dirty="0">
                <a:solidFill>
                  <a:schemeClr val="tx2"/>
                </a:solidFill>
                <a:latin typeface="Segoe" pitchFamily="34" charset="0"/>
              </a:rPr>
              <a:t> here was also used in the slide regarding AD DS.  It was left in place here intentionally to demonstrate the similarities between AD DS and  AD LDS.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962392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a:solidFill>
                  <a:schemeClr val="tx2"/>
                </a:solidFill>
                <a:latin typeface="Segoe UI" panose="020B0502040204020203" pitchFamily="34" charset="0"/>
                <a:cs typeface="Segoe UI" panose="020B0502040204020203" pitchFamily="34" charset="0"/>
              </a:rPr>
              <a:t>Active Directory Lightweight Directory Services (AD LDS) provides a Lightweight Directory Access Protocol (LDAP) compliant directory and associated services.</a:t>
            </a:r>
            <a:r>
              <a:rPr lang="en-US" baseline="0" dirty="0">
                <a:solidFill>
                  <a:schemeClr val="tx2"/>
                </a:solidFill>
                <a:latin typeface="Segoe UI" panose="020B0502040204020203" pitchFamily="34" charset="0"/>
                <a:cs typeface="Segoe UI" panose="020B0502040204020203" pitchFamily="34" charset="0"/>
              </a:rPr>
              <a:t>  It is used</a:t>
            </a:r>
            <a:r>
              <a:rPr lang="en-US" dirty="0">
                <a:solidFill>
                  <a:schemeClr val="tx2"/>
                </a:solidFill>
                <a:latin typeface="Segoe UI" panose="020B0502040204020203" pitchFamily="34" charset="0"/>
                <a:cs typeface="Segoe UI" panose="020B0502040204020203" pitchFamily="34" charset="0"/>
              </a:rPr>
              <a:t> to provide authentication and directory services for custom written, third-party and other enterprise applications.</a:t>
            </a:r>
            <a:endParaRPr lang="en-GB" dirty="0">
              <a:solidFill>
                <a:schemeClr val="tx2"/>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26</a:t>
            </a:fld>
            <a:endParaRPr lang="en-US" dirty="0"/>
          </a:p>
        </p:txBody>
      </p:sp>
    </p:spTree>
    <p:extLst>
      <p:ext uri="{BB962C8B-B14F-4D97-AF65-F5344CB8AC3E}">
        <p14:creationId xmlns:p14="http://schemas.microsoft.com/office/powerpoint/2010/main" val="3384432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39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99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33AB3C9C-09BE-4D41-8621-2A55A91A2209}" type="slidenum">
              <a:rPr lang="en-US" b="0">
                <a:latin typeface="Arial" panose="020B0604020202020204" pitchFamily="34" charset="0"/>
              </a:rPr>
              <a:pPr/>
              <a:t>27</a:t>
            </a:fld>
            <a:endParaRPr lang="en-US" b="0">
              <a:latin typeface="Arial" panose="020B0604020202020204" pitchFamily="34" charset="0"/>
            </a:endParaRPr>
          </a:p>
        </p:txBody>
      </p:sp>
      <p:sp>
        <p:nvSpPr>
          <p:cNvPr id="39941" name="Rectangle 2"/>
          <p:cNvSpPr>
            <a:spLocks noGrp="1" noRot="1" noChangeAspect="1" noChangeArrowheads="1" noTextEdit="1"/>
          </p:cNvSpPr>
          <p:nvPr>
            <p:ph type="sldImg"/>
          </p:nvPr>
        </p:nvSpPr>
        <p:spPr>
          <a:ln/>
        </p:spPr>
      </p:sp>
      <p:sp>
        <p:nvSpPr>
          <p:cNvPr id="39942" name="Rectangle 3"/>
          <p:cNvSpPr>
            <a:spLocks noGrp="1" noChangeArrowheads="1"/>
          </p:cNvSpPr>
          <p:nvPr>
            <p:ph type="body" idx="1"/>
          </p:nvPr>
        </p:nvSpPr>
        <p:spPr>
          <a:xfrm>
            <a:off x="371475" y="2119313"/>
            <a:ext cx="6286500" cy="6567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Some of the types of attributes that might be contained in the security token</a:t>
            </a:r>
            <a:r>
              <a:rPr lang="en-US" baseline="0" dirty="0">
                <a:latin typeface="Arial" panose="020B0604020202020204" pitchFamily="34" charset="0"/>
              </a:rPr>
              <a:t> are </a:t>
            </a:r>
            <a:r>
              <a:rPr lang="en-US" dirty="0">
                <a:latin typeface="Arial" panose="020B0604020202020204" pitchFamily="34" charset="0"/>
              </a:rPr>
              <a:t>user group, ownership, and admin privileges.</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 security identifier (SID) attribute is unique for each user or security group, and is the primary means by which the security principal is identified when trying to access network resources.</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Authorization happens frequently and unobtrusively whenever users request services, like opening their home folder, reading/writing files, or when requesting access to an AD DS aware application. The user only sees the result of the authorization--they are granted or denied access.</a:t>
            </a:r>
          </a:p>
          <a:p>
            <a:pPr eaLnBrk="1" hangingPunct="1"/>
            <a:endParaRPr lang="en-US" dirty="0">
              <a:latin typeface="Arial" panose="020B0604020202020204" pitchFamily="34" charset="0"/>
            </a:endParaRPr>
          </a:p>
          <a:p>
            <a:r>
              <a:rPr lang="en-US" dirty="0">
                <a:effectLst/>
              </a:rPr>
              <a:t>An </a:t>
            </a:r>
            <a:r>
              <a:rPr lang="en-US" i="1" dirty="0">
                <a:effectLst/>
              </a:rPr>
              <a:t>access control list</a:t>
            </a:r>
            <a:r>
              <a:rPr lang="en-US" dirty="0">
                <a:effectLst/>
              </a:rPr>
              <a:t> (ACL) is a list of </a:t>
            </a:r>
            <a:r>
              <a:rPr lang="en-US" i="1" dirty="0">
                <a:effectLst/>
              </a:rPr>
              <a:t>access control entries</a:t>
            </a:r>
            <a:r>
              <a:rPr lang="en-US" dirty="0">
                <a:effectLst/>
              </a:rPr>
              <a:t> (ACE).  Each ACE in an ACL identifies a security principal and the access rights allowed, denied, or audited for that principal. The security</a:t>
            </a:r>
            <a:r>
              <a:rPr lang="en-US" baseline="0" dirty="0">
                <a:effectLst/>
              </a:rPr>
              <a:t> descriptor</a:t>
            </a:r>
            <a:r>
              <a:rPr lang="en-US" i="0" u="none" dirty="0">
                <a:solidFill>
                  <a:schemeClr val="tx1"/>
                </a:solidFill>
                <a:effectLst/>
              </a:rPr>
              <a:t> for a securable object </a:t>
            </a:r>
            <a:r>
              <a:rPr lang="en-US" dirty="0">
                <a:effectLst/>
              </a:rPr>
              <a:t>can contain two types of ACLs: a DACL and a SACL.</a:t>
            </a:r>
          </a:p>
          <a:p>
            <a:endParaRPr lang="en-US" dirty="0">
              <a:effectLst/>
            </a:endParaRPr>
          </a:p>
          <a:p>
            <a:r>
              <a:rPr lang="en-US" dirty="0">
                <a:effectLst/>
              </a:rPr>
              <a:t>A </a:t>
            </a:r>
            <a:r>
              <a:rPr lang="en-US" i="1" dirty="0">
                <a:effectLst/>
              </a:rPr>
              <a:t>discretionary access control list </a:t>
            </a:r>
            <a:r>
              <a:rPr lang="en-US" dirty="0">
                <a:effectLst/>
              </a:rPr>
              <a:t>(DACL) identifies the security principals that are allowed or denied access to an object.  When a person or process tries to access an object, the system checks the ACEs in the object's DACL to determine whether to grant access to it. If the object does not have a DACL, the system grants full access to everyone. If the object's DACL has no ACEs, the system denies all attempts to access the object because the DACL does not allow any access rights. </a:t>
            </a:r>
          </a:p>
          <a:p>
            <a:endParaRPr lang="en-US" dirty="0">
              <a:effectLst/>
            </a:endParaRPr>
          </a:p>
          <a:p>
            <a:r>
              <a:rPr lang="en-US" dirty="0">
                <a:effectLst/>
              </a:rPr>
              <a:t>A </a:t>
            </a:r>
            <a:r>
              <a:rPr lang="en-US" i="1" dirty="0">
                <a:effectLst/>
              </a:rPr>
              <a:t>system access control list</a:t>
            </a:r>
            <a:r>
              <a:rPr lang="en-US" dirty="0">
                <a:effectLst/>
              </a:rPr>
              <a:t> (SACL) enables administrators to log attempts to access a secured object.  Each ACE specifies the types of access attempts by a specified principal that cause the system to generate a record in the security event log. An ACE in a SACL can generate audit records when an access attempt fails, when it succeeds, or both.</a:t>
            </a:r>
            <a:endParaRPr lang="en-US" dirty="0">
              <a:latin typeface="Arial" panose="020B0604020202020204" pitchFamily="34" charset="0"/>
            </a:endParaRPr>
          </a:p>
        </p:txBody>
      </p:sp>
    </p:spTree>
    <p:extLst>
      <p:ext uri="{BB962C8B-B14F-4D97-AF65-F5344CB8AC3E}">
        <p14:creationId xmlns:p14="http://schemas.microsoft.com/office/powerpoint/2010/main" val="339278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37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0AB611A5-C561-4366-8026-5B150CFE6D6B}" type="slidenum">
              <a:rPr lang="en-US" b="0">
                <a:latin typeface="Arial" panose="020B0604020202020204" pitchFamily="34" charset="0"/>
              </a:rPr>
              <a:pPr/>
              <a:t>28</a:t>
            </a:fld>
            <a:endParaRPr lang="en-US" b="0">
              <a:latin typeface="Arial" panose="020B0604020202020204" pitchFamily="34" charset="0"/>
            </a:endParaRPr>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1866161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09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2A7D8-B8FD-4771-BD1F-42A6B74E9D66}" type="slidenum">
              <a:rPr lang="en-US" b="0">
                <a:latin typeface="Arial" panose="020B0604020202020204" pitchFamily="34" charset="0"/>
              </a:rPr>
              <a:pPr/>
              <a:t>29</a:t>
            </a:fld>
            <a:endParaRPr lang="en-US" b="0">
              <a:latin typeface="Arial" panose="020B0604020202020204" pitchFamily="34" charset="0"/>
            </a:endParaRPr>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382910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pPr/>
              <a:t>30</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extLst>
      <p:ext uri="{BB962C8B-B14F-4D97-AF65-F5344CB8AC3E}">
        <p14:creationId xmlns:p14="http://schemas.microsoft.com/office/powerpoint/2010/main" val="926241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63783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53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F0DBAA8-6243-4CAD-9AF2-0EE53BFC0E76}" type="slidenum">
              <a:rPr lang="en-US" b="0">
                <a:latin typeface="Arial" panose="020B0604020202020204" pitchFamily="34" charset="0"/>
              </a:rPr>
              <a:pPr/>
              <a:t>31</a:t>
            </a:fld>
            <a:endParaRPr lang="en-US" b="0">
              <a:latin typeface="Arial" panose="020B0604020202020204" pitchFamily="34" charset="0"/>
            </a:endParaRPr>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xfrm>
            <a:off x="314325" y="2228850"/>
            <a:ext cx="6286500" cy="67992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2706760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1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198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B950C7F8-3EFF-4DC8-A174-9153F33639C9}" type="slidenum">
              <a:rPr lang="en-US" b="0">
                <a:latin typeface="Arial" panose="020B0604020202020204" pitchFamily="34" charset="0"/>
              </a:rPr>
              <a:pPr/>
              <a:t>32</a:t>
            </a:fld>
            <a:endParaRPr lang="en-US" b="0">
              <a:latin typeface="Arial" panose="020B0604020202020204" pitchFamily="34" charset="0"/>
            </a:endParaRPr>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latin typeface="Arial" panose="020B0604020202020204" pitchFamily="34" charset="0"/>
              </a:rPr>
              <a:t>Physical components</a:t>
            </a:r>
          </a:p>
          <a:p>
            <a:pPr eaLnBrk="1" hangingPunct="1">
              <a:buFontTx/>
              <a:buChar char="•"/>
            </a:pPr>
            <a:r>
              <a:rPr lang="en-US" dirty="0">
                <a:latin typeface="Arial" panose="020B0604020202020204" pitchFamily="34" charset="0"/>
              </a:rPr>
              <a:t> Data store: Stores the AD DS information. This is a file on each domain controller. </a:t>
            </a:r>
          </a:p>
          <a:p>
            <a:pPr eaLnBrk="1" hangingPunct="1">
              <a:buFontTx/>
              <a:buChar char="•"/>
            </a:pPr>
            <a:r>
              <a:rPr lang="en-US" dirty="0">
                <a:latin typeface="Arial" panose="020B0604020202020204" pitchFamily="34" charset="0"/>
              </a:rPr>
              <a:t> Domain Controller Server and read-only domain controller (RODC): Contains a copy of AD DS database. </a:t>
            </a:r>
          </a:p>
          <a:p>
            <a:pPr eaLnBrk="1" hangingPunct="1">
              <a:buFontTx/>
              <a:buChar char="•"/>
            </a:pPr>
            <a:r>
              <a:rPr lang="en-US" dirty="0">
                <a:latin typeface="Arial" panose="020B0604020202020204" pitchFamily="34" charset="0"/>
              </a:rPr>
              <a:t> Global catalog servers: Host the global catalog, which is a partial, read-only copy of all the domain naming contexts in the forest. A global catalog speeds up searches for objects that might be attached to other domain controllers in the forest.</a:t>
            </a:r>
          </a:p>
          <a:p>
            <a:pPr eaLnBrk="1" hangingPunct="1"/>
            <a:endParaRPr lang="en-US" b="1" dirty="0">
              <a:latin typeface="Arial" panose="020B0604020202020204" pitchFamily="34" charset="0"/>
            </a:endParaRPr>
          </a:p>
          <a:p>
            <a:pPr eaLnBrk="1" hangingPunct="1"/>
            <a:r>
              <a:rPr lang="en-US" b="1" dirty="0">
                <a:latin typeface="Arial" panose="020B0604020202020204" pitchFamily="34" charset="0"/>
              </a:rPr>
              <a:t>Logical components </a:t>
            </a:r>
          </a:p>
          <a:p>
            <a:pPr eaLnBrk="1" hangingPunct="1">
              <a:buFontTx/>
              <a:buChar char="•"/>
            </a:pPr>
            <a:r>
              <a:rPr lang="en-US" dirty="0">
                <a:latin typeface="Arial" panose="020B0604020202020204" pitchFamily="34" charset="0"/>
              </a:rPr>
              <a:t> Partitions: Various partitions exist in AD DS: domain directory, configuration directory, schema directory, global catalog, application directory.</a:t>
            </a:r>
          </a:p>
          <a:p>
            <a:pPr eaLnBrk="1" hangingPunct="1">
              <a:buFontTx/>
              <a:buChar char="•"/>
            </a:pPr>
            <a:r>
              <a:rPr lang="en-US" dirty="0">
                <a:latin typeface="Arial" panose="020B0604020202020204" pitchFamily="34" charset="0"/>
              </a:rPr>
              <a:t> Schema: Defines the list of attributes which all objects in the AD DS can have.</a:t>
            </a:r>
          </a:p>
          <a:p>
            <a:pPr eaLnBrk="1" hangingPunct="1">
              <a:buFontTx/>
              <a:buChar char="•"/>
            </a:pPr>
            <a:r>
              <a:rPr lang="en-US" dirty="0">
                <a:latin typeface="Arial" panose="020B0604020202020204" pitchFamily="34" charset="0"/>
              </a:rPr>
              <a:t> Domains: logical, administrative boundary for users and computers</a:t>
            </a:r>
          </a:p>
          <a:p>
            <a:pPr eaLnBrk="1" hangingPunct="1">
              <a:buFontTx/>
              <a:buChar char="•"/>
            </a:pPr>
            <a:r>
              <a:rPr lang="en-US" dirty="0">
                <a:latin typeface="Arial" panose="020B0604020202020204" pitchFamily="34" charset="0"/>
              </a:rPr>
              <a:t> Domain Trees: Collection of domain controllers that share a common root domain. </a:t>
            </a:r>
          </a:p>
          <a:p>
            <a:pPr eaLnBrk="1" hangingPunct="1">
              <a:buFontTx/>
              <a:buChar char="•"/>
            </a:pPr>
            <a:r>
              <a:rPr lang="en-US" dirty="0">
                <a:latin typeface="Arial" panose="020B0604020202020204" pitchFamily="34" charset="0"/>
              </a:rPr>
              <a:t> Forests: Collections of domains that share a common AD DS.</a:t>
            </a:r>
          </a:p>
          <a:p>
            <a:pPr eaLnBrk="1" hangingPunct="1">
              <a:buFontTx/>
              <a:buChar char="•"/>
            </a:pPr>
            <a:r>
              <a:rPr lang="en-US" dirty="0">
                <a:latin typeface="Arial" panose="020B0604020202020204" pitchFamily="34" charset="0"/>
              </a:rPr>
              <a:t> Sites: Collections of users, groups, computers as defined by their physical locations. Useful in planning administrative tasks such as replication of the AD DS.</a:t>
            </a:r>
          </a:p>
          <a:p>
            <a:pPr eaLnBrk="1" hangingPunct="1">
              <a:buFontTx/>
              <a:buChar char="•"/>
            </a:pPr>
            <a:r>
              <a:rPr lang="en-US" dirty="0">
                <a:latin typeface="Arial" panose="020B0604020202020204" pitchFamily="34" charset="0"/>
              </a:rPr>
              <a:t> OUs: Organizes the elements found at a give site or domain for the purposes of securing them more selectively.</a:t>
            </a:r>
          </a:p>
        </p:txBody>
      </p:sp>
    </p:spTree>
    <p:extLst>
      <p:ext uri="{BB962C8B-B14F-4D97-AF65-F5344CB8AC3E}">
        <p14:creationId xmlns:p14="http://schemas.microsoft.com/office/powerpoint/2010/main" val="26840325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3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22CF148A-AF3A-4E0E-BED7-BEA6E66DA6F3}" type="slidenum">
              <a:rPr lang="en-US" b="0">
                <a:latin typeface="Arial" panose="020B0604020202020204" pitchFamily="34" charset="0"/>
              </a:rPr>
              <a:pPr/>
              <a:t>33</a:t>
            </a:fld>
            <a:endParaRPr lang="en-US" b="0">
              <a:latin typeface="Arial" panose="020B0604020202020204" pitchFamily="34" charset="0"/>
            </a:endParaRPr>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517352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81A614F-1071-4870-9997-ED2DECBE8433}" type="slidenum">
              <a:rPr lang="en-US" b="0">
                <a:latin typeface="Arial" panose="020B0604020202020204" pitchFamily="34" charset="0"/>
              </a:rPr>
              <a:pPr/>
              <a:t>34</a:t>
            </a:fld>
            <a:endParaRPr lang="en-US" b="0">
              <a:latin typeface="Arial" panose="020B0604020202020204" pitchFamily="34" charset="0"/>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Each domain controller holds a copy of the directory store, and updates can be made to the AD DS data on all domain controllers except for RODCs.</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Have</a:t>
            </a:r>
            <a:r>
              <a:rPr lang="en-US" baseline="0" dirty="0">
                <a:latin typeface="Arial" panose="020B0604020202020204" pitchFamily="34" charset="0"/>
              </a:rPr>
              <a:t> </a:t>
            </a:r>
            <a:r>
              <a:rPr lang="en-US" dirty="0">
                <a:latin typeface="Arial" panose="020B0604020202020204" pitchFamily="34" charset="0"/>
              </a:rPr>
              <a:t>multiple domain controllers in each domain.  This provides load balancing, but more importantly, it also provides recoverability if a server failure occurs.</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All domain controllers engage in authentication and authorization, thus making it a redundant system with fewer fail-points. </a:t>
            </a:r>
            <a:endParaRPr lang="fr-FR" dirty="0">
              <a:latin typeface="Arial" panose="020B0604020202020204" pitchFamily="34" charset="0"/>
            </a:endParaRPr>
          </a:p>
        </p:txBody>
      </p:sp>
    </p:spTree>
    <p:extLst>
      <p:ext uri="{BB962C8B-B14F-4D97-AF65-F5344CB8AC3E}">
        <p14:creationId xmlns:p14="http://schemas.microsoft.com/office/powerpoint/2010/main" val="46376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632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115028CF-694D-4805-A0E0-9773367AA98C}" type="slidenum">
              <a:rPr lang="en-US" b="0">
                <a:latin typeface="Arial" panose="020B0604020202020204" pitchFamily="34" charset="0"/>
              </a:rPr>
              <a:pPr/>
              <a:t>35</a:t>
            </a:fld>
            <a:endParaRPr lang="en-US" b="0">
              <a:latin typeface="Arial" panose="020B0604020202020204" pitchFamily="34" charset="0"/>
            </a:endParaRPr>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xfrm>
            <a:off x="314325" y="2230438"/>
            <a:ext cx="6296025"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The global catalog partition is like other partitions in AD DS, but unlike other partitions, administrators cannot enter information directly into this partition. The global catalog builds and updates its content based on values of a schema attribute (</a:t>
            </a:r>
            <a:r>
              <a:rPr lang="en-US" i="1" dirty="0" err="1">
                <a:latin typeface="Arial" panose="020B0604020202020204" pitchFamily="34" charset="0"/>
              </a:rPr>
              <a:t>isMemberOfPartialAttributeSet</a:t>
            </a:r>
            <a:r>
              <a:rPr lang="en-US" dirty="0">
                <a:latin typeface="Arial" panose="020B0604020202020204" pitchFamily="34" charset="0"/>
              </a:rPr>
              <a:t>), thus deciding when to replicate that attribute of an AD DS object in the global catalog. </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Note that the alternative to having a searchable global catalog would be much more traffic over the entire organization’s network.</a:t>
            </a:r>
            <a:endParaRPr lang="en-US" b="1" dirty="0">
              <a:latin typeface="Arial" panose="020B0604020202020204" pitchFamily="34" charset="0"/>
            </a:endParaRPr>
          </a:p>
        </p:txBody>
      </p:sp>
    </p:spTree>
    <p:extLst>
      <p:ext uri="{BB962C8B-B14F-4D97-AF65-F5344CB8AC3E}">
        <p14:creationId xmlns:p14="http://schemas.microsoft.com/office/powerpoint/2010/main" val="2453049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73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73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F5D038E7-EF72-4980-9BE5-16BCB16E763E}" type="slidenum">
              <a:rPr lang="en-US" b="0">
                <a:latin typeface="Arial" panose="020B0604020202020204" pitchFamily="34" charset="0"/>
              </a:rPr>
              <a:pPr/>
              <a:t>36</a:t>
            </a:fld>
            <a:endParaRPr lang="en-US" b="0">
              <a:latin typeface="Arial" panose="020B0604020202020204" pitchFamily="34" charset="0"/>
            </a:endParaRPr>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a:p>
            <a:r>
              <a:rPr lang="en-US" sz="1200" b="0" i="0" u="none" strike="noStrike" kern="1200" baseline="0" dirty="0">
                <a:solidFill>
                  <a:schemeClr val="tx1"/>
                </a:solidFill>
                <a:latin typeface="+mn-lt"/>
                <a:ea typeface="+mn-ea"/>
                <a:cs typeface="+mn-cs"/>
              </a:rPr>
              <a:t>The NTDS.DIT file is a database with usually 3 or more tables. The name and purpose of the important tables are the following: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1. </a:t>
            </a:r>
            <a:r>
              <a:rPr lang="en-US" sz="1200" b="0" i="0" u="none" strike="noStrike" kern="1200" baseline="0" dirty="0" err="1">
                <a:solidFill>
                  <a:schemeClr val="tx1"/>
                </a:solidFill>
                <a:latin typeface="+mn-lt"/>
                <a:ea typeface="+mn-ea"/>
                <a:cs typeface="+mn-cs"/>
              </a:rPr>
              <a:t>datatable</a:t>
            </a:r>
            <a:r>
              <a:rPr lang="en-US" sz="1200" b="0" i="0" u="none" strike="noStrike" kern="1200" baseline="0" dirty="0">
                <a:solidFill>
                  <a:schemeClr val="tx1"/>
                </a:solidFill>
                <a:latin typeface="+mn-lt"/>
                <a:ea typeface="+mn-ea"/>
                <a:cs typeface="+mn-cs"/>
              </a:rPr>
              <a:t> - used to store the objects accessible in Active Directory</a:t>
            </a:r>
          </a:p>
          <a:p>
            <a:r>
              <a:rPr lang="en-US" sz="1200" b="0" i="0" u="none" strike="noStrike" kern="1200" baseline="0" dirty="0">
                <a:solidFill>
                  <a:schemeClr val="tx1"/>
                </a:solidFill>
                <a:latin typeface="+mn-lt"/>
                <a:ea typeface="+mn-ea"/>
                <a:cs typeface="+mn-cs"/>
              </a:rPr>
              <a:t>2. </a:t>
            </a:r>
            <a:r>
              <a:rPr lang="en-US" sz="1200" b="0" i="0" u="none" strike="noStrike" kern="1200" baseline="0" dirty="0" err="1">
                <a:solidFill>
                  <a:schemeClr val="tx1"/>
                </a:solidFill>
                <a:latin typeface="+mn-lt"/>
                <a:ea typeface="+mn-ea"/>
                <a:cs typeface="+mn-cs"/>
              </a:rPr>
              <a:t>link_table</a:t>
            </a:r>
            <a:r>
              <a:rPr lang="en-US" sz="1200" b="0" i="0" u="none" strike="noStrike" kern="1200" baseline="0" dirty="0">
                <a:solidFill>
                  <a:schemeClr val="tx1"/>
                </a:solidFill>
                <a:latin typeface="+mn-lt"/>
                <a:ea typeface="+mn-ea"/>
                <a:cs typeface="+mn-cs"/>
              </a:rPr>
              <a:t> - used to provide references to objects (introduced with Server 2003)</a:t>
            </a:r>
          </a:p>
          <a:p>
            <a:r>
              <a:rPr lang="en-US" sz="1200" b="0" i="0" u="none" strike="noStrike" kern="1200" baseline="0" dirty="0">
                <a:solidFill>
                  <a:schemeClr val="tx1"/>
                </a:solidFill>
                <a:latin typeface="+mn-lt"/>
                <a:ea typeface="+mn-ea"/>
                <a:cs typeface="+mn-cs"/>
              </a:rPr>
              <a:t>3. </a:t>
            </a:r>
            <a:r>
              <a:rPr lang="en-US" sz="1200" b="0" i="0" u="none" strike="noStrike" kern="1200" baseline="0" dirty="0" err="1">
                <a:solidFill>
                  <a:schemeClr val="tx1"/>
                </a:solidFill>
                <a:latin typeface="+mn-lt"/>
                <a:ea typeface="+mn-ea"/>
                <a:cs typeface="+mn-cs"/>
              </a:rPr>
              <a:t>sd_table</a:t>
            </a:r>
            <a:r>
              <a:rPr lang="en-US" sz="1200" b="0" i="0" u="none" strike="noStrike" kern="1200" baseline="0" dirty="0">
                <a:solidFill>
                  <a:schemeClr val="tx1"/>
                </a:solidFill>
                <a:latin typeface="+mn-lt"/>
                <a:ea typeface="+mn-ea"/>
                <a:cs typeface="+mn-cs"/>
              </a:rPr>
              <a:t> - used to store the security descriptors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database engine for NTDS.DIT is the Extensible Storage Engine (ESE or JET Blue) and is a proprietary Microsoft database engine. This engine is also used in Microsoft Exchange, however, the </a:t>
            </a:r>
            <a:r>
              <a:rPr lang="en-US" sz="1200" b="0" i="0" u="none" strike="noStrike" kern="1200" baseline="0" dirty="0" err="1">
                <a:solidFill>
                  <a:schemeClr val="tx1"/>
                </a:solidFill>
                <a:latin typeface="+mn-lt"/>
                <a:ea typeface="+mn-ea"/>
                <a:cs typeface="+mn-cs"/>
              </a:rPr>
              <a:t>pagesizes</a:t>
            </a:r>
            <a:r>
              <a:rPr lang="en-US" sz="1200" b="0" i="0" u="none" strike="noStrike" kern="1200" baseline="0" dirty="0">
                <a:solidFill>
                  <a:schemeClr val="tx1"/>
                </a:solidFill>
                <a:latin typeface="+mn-lt"/>
                <a:ea typeface="+mn-ea"/>
                <a:cs typeface="+mn-cs"/>
              </a:rPr>
              <a:t> are different between the two databases. It is 8192 bytes in the NTDS.DIT database and 4096 bytes in Exchange.</a:t>
            </a:r>
            <a:endParaRPr lang="en-US" dirty="0"/>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 AD DS database cannot be directly accessed by any applications. All access to the database is managed by the domain controller. </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64-bit hardware can provide a significant performance boost for domain controllers because of the increase in addressable memory space.</a:t>
            </a:r>
          </a:p>
        </p:txBody>
      </p:sp>
    </p:spTree>
    <p:extLst>
      <p:ext uri="{BB962C8B-B14F-4D97-AF65-F5344CB8AC3E}">
        <p14:creationId xmlns:p14="http://schemas.microsoft.com/office/powerpoint/2010/main" val="1473666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837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53B0E4D-9D7C-4B84-BBD1-B70BC8FED3C4}" type="slidenum">
              <a:rPr lang="en-US" b="0">
                <a:latin typeface="Arial" panose="020B0604020202020204" pitchFamily="34" charset="0"/>
              </a:rPr>
              <a:pPr/>
              <a:t>37</a:t>
            </a:fld>
            <a:endParaRPr lang="en-US" b="0">
              <a:latin typeface="Arial" panose="020B0604020202020204" pitchFamily="34" charset="0"/>
            </a:endParaRPr>
          </a:p>
        </p:txBody>
      </p:sp>
      <p:sp>
        <p:nvSpPr>
          <p:cNvPr id="58373" name="Rectangle 2"/>
          <p:cNvSpPr>
            <a:spLocks noGrp="1" noRot="1" noChangeAspect="1" noChangeArrowheads="1" noTextEdit="1"/>
          </p:cNvSpPr>
          <p:nvPr>
            <p:ph type="sldImg"/>
          </p:nvPr>
        </p:nvSpPr>
        <p:spPr>
          <a:ln/>
        </p:spPr>
      </p:sp>
      <p:sp>
        <p:nvSpPr>
          <p:cNvPr id="5837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If directory information did not replicate regularly: </a:t>
            </a:r>
          </a:p>
          <a:p>
            <a:pPr marL="171450" indent="-171450" eaLnBrk="1" hangingPunct="1">
              <a:buFont typeface="Arial" panose="020B0604020202020204" pitchFamily="34" charset="0"/>
              <a:buChar char="•"/>
            </a:pPr>
            <a:r>
              <a:rPr lang="en-US" dirty="0">
                <a:latin typeface="Arial" panose="020B0604020202020204" pitchFamily="34" charset="0"/>
              </a:rPr>
              <a:t>logons would fail at domains other than where the user account was created</a:t>
            </a:r>
          </a:p>
          <a:p>
            <a:pPr marL="171450" indent="-171450" eaLnBrk="1" hangingPunct="1">
              <a:buFont typeface="Arial" panose="020B0604020202020204" pitchFamily="34" charset="0"/>
              <a:buChar char="•"/>
            </a:pPr>
            <a:r>
              <a:rPr lang="en-US" dirty="0">
                <a:latin typeface="Arial" panose="020B0604020202020204" pitchFamily="34" charset="0"/>
              </a:rPr>
              <a:t>locations and names of domain controllers might not be current, causing services contained on them to become unavailable</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Advantages of multi-master replication</a:t>
            </a:r>
            <a:r>
              <a:rPr lang="en-US" baseline="0" dirty="0">
                <a:latin typeface="Arial" panose="020B0604020202020204" pitchFamily="34" charset="0"/>
              </a:rPr>
              <a:t> </a:t>
            </a:r>
            <a:r>
              <a:rPr lang="en-US" dirty="0">
                <a:latin typeface="Arial" panose="020B0604020202020204" pitchFamily="34" charset="0"/>
              </a:rPr>
              <a:t>include:</a:t>
            </a:r>
          </a:p>
          <a:p>
            <a:pPr marL="171450" indent="-171450" eaLnBrk="1" hangingPunct="1">
              <a:buFont typeface="Arial" panose="020B0604020202020204" pitchFamily="34" charset="0"/>
              <a:buChar char="•"/>
            </a:pPr>
            <a:r>
              <a:rPr lang="en-US" dirty="0">
                <a:latin typeface="Arial" panose="020B0604020202020204" pitchFamily="34" charset="0"/>
              </a:rPr>
              <a:t>the elimination of single point of failure</a:t>
            </a:r>
          </a:p>
          <a:p>
            <a:pPr marL="171450" indent="-171450" eaLnBrk="1" hangingPunct="1">
              <a:buFont typeface="Arial" panose="020B0604020202020204" pitchFamily="34" charset="0"/>
              <a:buChar char="•"/>
            </a:pPr>
            <a:r>
              <a:rPr lang="en-US" dirty="0">
                <a:latin typeface="Arial" panose="020B0604020202020204" pitchFamily="34" charset="0"/>
              </a:rPr>
              <a:t>faster replication as each domain controller can be involved with replicating data</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Domain controllers in the same site replicate their data, typically within 15 seconds after a change, completing replication with all members in a properly configured tree in about 45 seconds. </a:t>
            </a:r>
          </a:p>
          <a:p>
            <a:pPr eaLnBrk="1" hangingPunct="1"/>
            <a:r>
              <a:rPr lang="en-US" dirty="0">
                <a:latin typeface="Arial" panose="020B0604020202020204" pitchFamily="34" charset="0"/>
              </a:rPr>
              <a:t>When you create multiple sites, you can configure a replication schedule between the sites.</a:t>
            </a:r>
            <a:endParaRPr lang="en-US" b="1" dirty="0">
              <a:latin typeface="Arial" panose="020B0604020202020204" pitchFamily="34" charset="0"/>
            </a:endParaRPr>
          </a:p>
        </p:txBody>
      </p:sp>
    </p:spTree>
    <p:extLst>
      <p:ext uri="{BB962C8B-B14F-4D97-AF65-F5344CB8AC3E}">
        <p14:creationId xmlns:p14="http://schemas.microsoft.com/office/powerpoint/2010/main" val="3805028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939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50FE4C11-5928-4323-8503-2A2C4C77F408}" type="slidenum">
              <a:rPr lang="en-US" b="0">
                <a:latin typeface="Arial" panose="020B0604020202020204" pitchFamily="34" charset="0"/>
              </a:rPr>
              <a:pPr/>
              <a:t>38</a:t>
            </a:fld>
            <a:endParaRPr lang="en-US" b="0">
              <a:latin typeface="Arial" panose="020B0604020202020204" pitchFamily="34" charset="0"/>
            </a:endParaRPr>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Sites are often defined after an analysis of network bandwidth capacity.  </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The primary reason for creating sites is to control network traffic across wide area network (WAN) links. By creating sites, you can minimize replication traffic across the WAN link because you can schedule the replication. You also control client logon traffic and provide a better client logon experience because client computers will always connect to a domain controller in their own site first.</a:t>
            </a:r>
          </a:p>
        </p:txBody>
      </p:sp>
    </p:spTree>
    <p:extLst>
      <p:ext uri="{BB962C8B-B14F-4D97-AF65-F5344CB8AC3E}">
        <p14:creationId xmlns:p14="http://schemas.microsoft.com/office/powerpoint/2010/main" val="429985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3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30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CA8CF120-00D4-475F-946F-44283480147A}" type="slidenum">
              <a:rPr lang="en-US" b="0">
                <a:latin typeface="Arial" panose="020B0604020202020204" pitchFamily="34" charset="0"/>
              </a:rPr>
              <a:pPr/>
              <a:t>39</a:t>
            </a:fld>
            <a:endParaRPr lang="en-US" b="0">
              <a:latin typeface="Arial" panose="020B0604020202020204" pitchFamily="34" charset="0"/>
            </a:endParaRPr>
          </a:p>
        </p:txBody>
      </p:sp>
      <p:sp>
        <p:nvSpPr>
          <p:cNvPr id="43013" name="Rectangle 2"/>
          <p:cNvSpPr>
            <a:spLocks noGrp="1" noRot="1" noChangeAspect="1" noChangeArrowheads="1" noTextEdit="1"/>
          </p:cNvSpPr>
          <p:nvPr>
            <p:ph type="sldImg"/>
          </p:nvPr>
        </p:nvSpPr>
        <p:spPr>
          <a:ln/>
        </p:spPr>
      </p:sp>
      <p:sp>
        <p:nvSpPr>
          <p:cNvPr id="430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838227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40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40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D0F6CC3B-2B15-43C6-AE5C-F6D3DE7FD0F2}" type="slidenum">
              <a:rPr lang="en-US" b="0">
                <a:latin typeface="Arial" panose="020B0604020202020204" pitchFamily="34" charset="0"/>
              </a:rPr>
              <a:pPr/>
              <a:t>40</a:t>
            </a:fld>
            <a:endParaRPr lang="en-US" b="0">
              <a:latin typeface="Arial" panose="020B0604020202020204" pitchFamily="34" charset="0"/>
            </a:endParaRPr>
          </a:p>
        </p:txBody>
      </p:sp>
      <p:sp>
        <p:nvSpPr>
          <p:cNvPr id="44037" name="Rectangle 2"/>
          <p:cNvSpPr>
            <a:spLocks noGrp="1" noRot="1" noChangeAspect="1" noChangeArrowheads="1" noTextEdit="1"/>
          </p:cNvSpPr>
          <p:nvPr>
            <p:ph type="sldImg"/>
          </p:nvPr>
        </p:nvSpPr>
        <p:spPr>
          <a:ln/>
        </p:spPr>
      </p:sp>
      <p:sp>
        <p:nvSpPr>
          <p:cNvPr id="4403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One of the easiest ways to describe the schema is to say that it is a set of rules that define what you can do in AD DS.</a:t>
            </a:r>
          </a:p>
          <a:p>
            <a:pPr eaLnBrk="1" hangingPunct="1"/>
            <a:endParaRPr lang="en-US" dirty="0">
              <a:latin typeface="Arial" panose="020B0604020202020204" pitchFamily="34" charset="0"/>
            </a:endParaRPr>
          </a:p>
          <a:p>
            <a:pPr eaLnBrk="1" hangingPunct="1"/>
            <a:r>
              <a:rPr lang="en-US" dirty="0" err="1">
                <a:latin typeface="Arial" panose="020B0604020202020204" pitchFamily="34" charset="0"/>
              </a:rPr>
              <a:t>ADSIEdit</a:t>
            </a:r>
            <a:r>
              <a:rPr lang="en-US" baseline="0" dirty="0">
                <a:latin typeface="Arial" panose="020B0604020202020204" pitchFamily="34" charset="0"/>
              </a:rPr>
              <a:t> and the Schema Management Console are tools you can use to manage the schema.  </a:t>
            </a:r>
            <a:r>
              <a:rPr lang="en-US" dirty="0">
                <a:latin typeface="Arial" panose="020B0604020202020204" pitchFamily="34" charset="0"/>
              </a:rPr>
              <a:t>You must register the Schema snap-in by using the regsvr32 schmmgmt.dll command before creating the custom MMC.</a:t>
            </a:r>
          </a:p>
        </p:txBody>
      </p:sp>
    </p:spTree>
    <p:extLst>
      <p:ext uri="{BB962C8B-B14F-4D97-AF65-F5344CB8AC3E}">
        <p14:creationId xmlns:p14="http://schemas.microsoft.com/office/powerpoint/2010/main" val="1321885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5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50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601D0A5D-6CB9-4F74-B1F5-F7899B63FED0}" type="slidenum">
              <a:rPr lang="en-US" b="0">
                <a:latin typeface="Arial" panose="020B0604020202020204" pitchFamily="34" charset="0"/>
              </a:rPr>
              <a:pPr/>
              <a:t>41</a:t>
            </a:fld>
            <a:endParaRPr lang="en-US" b="0">
              <a:latin typeface="Arial" panose="020B0604020202020204" pitchFamily="34" charset="0"/>
            </a:endParaRPr>
          </a:p>
        </p:txBody>
      </p:sp>
      <p:sp>
        <p:nvSpPr>
          <p:cNvPr id="45061" name="Rectangle 2"/>
          <p:cNvSpPr>
            <a:spLocks noGrp="1" noRot="1" noChangeAspect="1" noChangeArrowheads="1" noTextEdit="1"/>
          </p:cNvSpPr>
          <p:nvPr>
            <p:ph type="sldImg"/>
          </p:nvPr>
        </p:nvSpPr>
        <p:spPr>
          <a:ln/>
        </p:spPr>
      </p:sp>
      <p:sp>
        <p:nvSpPr>
          <p:cNvPr id="45062"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202801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71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EE3E0FF0-9F55-4A4B-98E1-DD0E0323C9E5}" type="slidenum">
              <a:rPr lang="en-US" b="0">
                <a:latin typeface="Arial" panose="020B0604020202020204" pitchFamily="34" charset="0"/>
              </a:rPr>
              <a:pPr/>
              <a:t>42</a:t>
            </a:fld>
            <a:endParaRPr lang="en-US" b="0">
              <a:latin typeface="Arial" panose="020B0604020202020204" pitchFamily="34" charset="0"/>
            </a:endParaRPr>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583419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AC09600A-78B9-415E-9730-67A896F23237}" type="slidenum">
              <a:rPr lang="en-US" b="0">
                <a:latin typeface="Arial" panose="020B0604020202020204" pitchFamily="34" charset="0"/>
              </a:rPr>
              <a:pPr/>
              <a:t>43</a:t>
            </a:fld>
            <a:endParaRPr lang="en-US" b="0">
              <a:latin typeface="Arial" panose="020B0604020202020204" pitchFamily="34" charset="0"/>
            </a:endParaRPr>
          </a:p>
        </p:txBody>
      </p:sp>
      <p:sp>
        <p:nvSpPr>
          <p:cNvPr id="48133" name="Rectangle 2"/>
          <p:cNvSpPr>
            <a:spLocks noGrp="1" noRot="1" noChangeAspect="1" noChangeArrowheads="1" noTextEdit="1"/>
          </p:cNvSpPr>
          <p:nvPr>
            <p:ph type="sldImg"/>
          </p:nvPr>
        </p:nvSpPr>
        <p:spPr>
          <a:ln/>
        </p:spPr>
      </p:sp>
      <p:sp>
        <p:nvSpPr>
          <p:cNvPr id="48134"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9589196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9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457E2E87-27B9-4272-8FA7-016B44B20A03}" type="slidenum">
              <a:rPr lang="en-US" b="0">
                <a:latin typeface="Arial" panose="020B0604020202020204" pitchFamily="34" charset="0"/>
              </a:rPr>
              <a:pPr/>
              <a:t>44</a:t>
            </a:fld>
            <a:endParaRPr lang="en-US" b="0">
              <a:latin typeface="Arial" panose="020B0604020202020204" pitchFamily="34"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OUs can be used to create both a hierarchical and logical representation of a company. OUs can also be used to delegate certain administrative rights. For example, a junior network administrator may be given permission to administer user accounts in an OU that contains all accounts for a branch office location. </a:t>
            </a:r>
          </a:p>
        </p:txBody>
      </p:sp>
    </p:spTree>
    <p:extLst>
      <p:ext uri="{BB962C8B-B14F-4D97-AF65-F5344CB8AC3E}">
        <p14:creationId xmlns:p14="http://schemas.microsoft.com/office/powerpoint/2010/main" val="776970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460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4B089DC-A6C8-4B4B-ABEA-98A4DD6D817B}" type="slidenum">
              <a:rPr lang="en-US" b="0">
                <a:latin typeface="Arial" panose="020B0604020202020204" pitchFamily="34" charset="0"/>
              </a:rPr>
              <a:pPr/>
              <a:t>45</a:t>
            </a:fld>
            <a:endParaRPr lang="en-US" b="0">
              <a:latin typeface="Arial" panose="020B0604020202020204" pitchFamily="34" charset="0"/>
            </a:endParaRPr>
          </a:p>
        </p:txBody>
      </p:sp>
      <p:sp>
        <p:nvSpPr>
          <p:cNvPr id="46085" name="Rectangle 2"/>
          <p:cNvSpPr>
            <a:spLocks noGrp="1" noRot="1" noChangeAspect="1" noChangeArrowheads="1" noTextEdit="1"/>
          </p:cNvSpPr>
          <p:nvPr>
            <p:ph type="sldImg"/>
          </p:nvPr>
        </p:nvSpPr>
        <p:spPr>
          <a:ln/>
        </p:spPr>
      </p:sp>
      <p:sp>
        <p:nvSpPr>
          <p:cNvPr id="4608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rPr>
              <a:t>The trusted domain as the domain where the accounts are, and the trusting domain as where the shared resources are.</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Domains can allow access to shared resources outside of their boundaries by using a trust. You can use a one-way trust to optimize performance between domains. Mention that forest trusts allow users to access resources in any domain in the other forest, as well as logon to any domain in the forest using a same VPN. </a:t>
            </a:r>
          </a:p>
          <a:p>
            <a:pPr eaLnBrk="1" hangingPunct="1"/>
            <a:endParaRPr lang="en-US" dirty="0">
              <a:latin typeface="Arial" panose="020B0604020202020204" pitchFamily="34" charset="0"/>
            </a:endParaRPr>
          </a:p>
          <a:p>
            <a:pPr eaLnBrk="1" hangingPunct="1"/>
            <a:r>
              <a:rPr lang="en-US" dirty="0">
                <a:latin typeface="Arial" panose="020B0604020202020204" pitchFamily="34" charset="0"/>
              </a:rPr>
              <a:t>Realm trusts enable trusts between Windows Server 2003 and Windows Server 2008 domains and directory-service implementations on other platforms by their shared use of open standard security system Kerberos version 5 protocol.</a:t>
            </a:r>
          </a:p>
        </p:txBody>
      </p:sp>
    </p:spTree>
    <p:extLst>
      <p:ext uri="{BB962C8B-B14F-4D97-AF65-F5344CB8AC3E}">
        <p14:creationId xmlns:p14="http://schemas.microsoft.com/office/powerpoint/2010/main" val="1729272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solidFill>
                  <a:srgbClr val="336699"/>
                </a:solidFill>
                <a:latin typeface="Arial" panose="020B0604020202020204" pitchFamily="34" charset="0"/>
              </a:rPr>
              <a:t>Module 2: Introduction to Active Directory® Domain Services</a:t>
            </a:r>
          </a:p>
        </p:txBody>
      </p:sp>
      <p:sp>
        <p:nvSpPr>
          <p:cNvPr id="51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US">
                <a:latin typeface="Arial" panose="020B0604020202020204" pitchFamily="34" charset="0"/>
              </a:rPr>
              <a:t>Course 6424A</a:t>
            </a:r>
          </a:p>
        </p:txBody>
      </p:sp>
      <p:sp>
        <p:nvSpPr>
          <p:cNvPr id="5120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fld id="{98857A4A-99AB-4327-A025-105B372079EC}" type="slidenum">
              <a:rPr lang="en-US" b="0">
                <a:latin typeface="Arial" panose="020B0604020202020204" pitchFamily="34" charset="0"/>
              </a:rPr>
              <a:pPr/>
              <a:t>46</a:t>
            </a:fld>
            <a:endParaRPr lang="en-US" b="0">
              <a:latin typeface="Arial" panose="020B0604020202020204" pitchFamily="34" charset="0"/>
            </a:endParaRPr>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xfrm>
            <a:off x="314325" y="2230438"/>
            <a:ext cx="6286500" cy="6797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i="1" dirty="0">
              <a:latin typeface="Arial" panose="020B0604020202020204" pitchFamily="34" charset="0"/>
            </a:endParaRPr>
          </a:p>
        </p:txBody>
      </p:sp>
    </p:spTree>
    <p:extLst>
      <p:ext uri="{BB962C8B-B14F-4D97-AF65-F5344CB8AC3E}">
        <p14:creationId xmlns:p14="http://schemas.microsoft.com/office/powerpoint/2010/main" val="3293957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All of the domain controllers in a particular domain can receive changes and replicate those changes to all other domain controllers in the domain. Each domain in Active Directory is identified by a Domain Name System (DNS) domain name and requires one or more domain controllers.</a:t>
            </a:r>
          </a:p>
          <a:p>
            <a:endParaRPr lang="en-US" dirty="0">
              <a:solidFill>
                <a:schemeClr val="tx2"/>
              </a:solidFill>
              <a:effectLst/>
              <a:latin typeface="Segoe" pitchFamily="34" charset="0"/>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47</a:t>
            </a:fld>
            <a:endParaRPr lang="en-US" dirty="0"/>
          </a:p>
        </p:txBody>
      </p:sp>
    </p:spTree>
    <p:extLst>
      <p:ext uri="{BB962C8B-B14F-4D97-AF65-F5344CB8AC3E}">
        <p14:creationId xmlns:p14="http://schemas.microsoft.com/office/powerpoint/2010/main" val="411319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2"/>
                </a:solidFill>
                <a:latin typeface="Segoe" pitchFamily="34" charset="0"/>
              </a:rPr>
              <a:t>2 minutes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tx2"/>
              </a:solidFill>
              <a:latin typeface="Segoe"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2"/>
                </a:solidFill>
                <a:latin typeface="Segoe" pitchFamily="34" charset="0"/>
              </a:rPr>
              <a:t>Active Directory is </a:t>
            </a:r>
            <a:r>
              <a:rPr lang="en-GB" dirty="0">
                <a:solidFill>
                  <a:schemeClr val="tx1"/>
                </a:solidFill>
                <a:latin typeface="+mn-lt"/>
              </a:rPr>
              <a:t>a</a:t>
            </a:r>
            <a:r>
              <a:rPr lang="en-GB" dirty="0"/>
              <a:t> collection of services (Server Roles and Features) used to manage identity and access for and to resources on a network.</a:t>
            </a: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1974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a:solidFill>
                  <a:schemeClr val="tx2"/>
                </a:solidFill>
                <a:latin typeface="Segoe" pitchFamily="34" charset="0"/>
              </a:rPr>
              <a:t>2 minutes</a:t>
            </a:r>
          </a:p>
          <a:p>
            <a:endParaRPr lang="en-GB" baseline="0" dirty="0">
              <a:solidFill>
                <a:schemeClr val="tx2"/>
              </a:solidFill>
              <a:latin typeface="Segoe" pitchFamily="34" charset="0"/>
            </a:endParaRPr>
          </a:p>
          <a:p>
            <a:r>
              <a:rPr lang="en-GB" baseline="0" dirty="0">
                <a:solidFill>
                  <a:schemeClr val="tx2"/>
                </a:solidFill>
                <a:latin typeface="Segoe" pitchFamily="34" charset="0"/>
              </a:rPr>
              <a:t>In the next few slides you will cover each of these Windows Roles with a summary of what each is and what each does.</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35415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a:solidFill>
                  <a:schemeClr val="tx2"/>
                </a:solidFill>
                <a:latin typeface="Segoe" pitchFamily="34" charset="0"/>
              </a:rPr>
              <a:t>5 Minutes</a:t>
            </a:r>
          </a:p>
          <a:p>
            <a:endParaRPr lang="en-GB" dirty="0">
              <a:solidFill>
                <a:schemeClr val="tx2"/>
              </a:solidFill>
              <a:latin typeface="Segoe" pitchFamily="34" charset="0"/>
            </a:endParaRPr>
          </a:p>
          <a:p>
            <a:r>
              <a:rPr lang="en-GB" dirty="0">
                <a:solidFill>
                  <a:schemeClr val="tx2"/>
                </a:solidFill>
                <a:latin typeface="Segoe" pitchFamily="34" charset="0"/>
              </a:rPr>
              <a:t>Use the phone book </a:t>
            </a: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230085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7920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228600" indent="-228600">
              <a:buAutoNum type="arabicParenR"/>
            </a:pPr>
            <a:r>
              <a:rPr lang="en-US" sz="1200" b="1" kern="1200" dirty="0">
                <a:solidFill>
                  <a:schemeClr val="tx1"/>
                </a:solidFill>
                <a:effectLst/>
                <a:latin typeface="+mn-lt"/>
                <a:ea typeface="+mn-ea"/>
                <a:cs typeface="+mn-cs"/>
              </a:rPr>
              <a:t>End-entity</a:t>
            </a:r>
            <a:r>
              <a:rPr lang="en-US" sz="1200" kern="1200" dirty="0">
                <a:solidFill>
                  <a:schemeClr val="tx1"/>
                </a:solidFill>
                <a:effectLst/>
                <a:latin typeface="+mn-lt"/>
                <a:ea typeface="+mn-ea"/>
                <a:cs typeface="+mn-cs"/>
              </a:rPr>
              <a:t> - the end-user consumers of PKI services. This could be a person, or a computer. </a:t>
            </a:r>
          </a:p>
          <a:p>
            <a:pPr marL="228600" indent="-228600">
              <a:buAutoNum type="arabicParenR"/>
            </a:pPr>
            <a:r>
              <a:rPr lang="en-US" sz="1200" b="1" kern="1200" dirty="0">
                <a:solidFill>
                  <a:schemeClr val="tx1"/>
                </a:solidFill>
                <a:effectLst/>
                <a:latin typeface="+mn-lt"/>
                <a:ea typeface="+mn-ea"/>
                <a:cs typeface="+mn-cs"/>
              </a:rPr>
              <a:t>Certificate Authority (CA)</a:t>
            </a:r>
            <a:r>
              <a:rPr lang="en-US" sz="1200" kern="1200" dirty="0">
                <a:solidFill>
                  <a:schemeClr val="tx1"/>
                </a:solidFill>
                <a:effectLst/>
                <a:latin typeface="+mn-lt"/>
                <a:ea typeface="+mn-ea"/>
                <a:cs typeface="+mn-cs"/>
              </a:rPr>
              <a:t> – Trusted party responsible for the management of digital certificates. The</a:t>
            </a:r>
            <a:r>
              <a:rPr lang="en-US" sz="1200" kern="1200" baseline="0" dirty="0">
                <a:solidFill>
                  <a:schemeClr val="tx1"/>
                </a:solidFill>
                <a:effectLst/>
                <a:latin typeface="+mn-lt"/>
                <a:ea typeface="+mn-ea"/>
                <a:cs typeface="+mn-cs"/>
              </a:rPr>
              <a:t> CA is</a:t>
            </a:r>
            <a:r>
              <a:rPr lang="en-US" sz="1200" kern="1200" dirty="0">
                <a:solidFill>
                  <a:schemeClr val="tx1"/>
                </a:solidFill>
                <a:effectLst/>
                <a:latin typeface="+mn-lt"/>
                <a:ea typeface="+mn-ea"/>
                <a:cs typeface="+mn-cs"/>
              </a:rPr>
              <a:t> the center of the PKI </a:t>
            </a:r>
            <a:r>
              <a:rPr lang="en-US" sz="1200" i="1" kern="1200" dirty="0">
                <a:solidFill>
                  <a:schemeClr val="tx1"/>
                </a:solidFill>
                <a:effectLst/>
                <a:latin typeface="+mn-lt"/>
                <a:ea typeface="+mn-ea"/>
                <a:cs typeface="+mn-cs"/>
              </a:rPr>
              <a:t>trust model</a:t>
            </a:r>
            <a:r>
              <a:rPr lang="en-US" sz="1200" kern="1200" dirty="0">
                <a:solidFill>
                  <a:schemeClr val="tx1"/>
                </a:solidFill>
                <a:effectLst/>
                <a:latin typeface="+mn-lt"/>
                <a:ea typeface="+mn-ea"/>
                <a:cs typeface="+mn-cs"/>
              </a:rPr>
              <a:t>. A CA is responsible for </a:t>
            </a:r>
            <a:r>
              <a:rPr lang="en-US" sz="1200" i="1" kern="1200" dirty="0">
                <a:solidFill>
                  <a:schemeClr val="tx1"/>
                </a:solidFill>
                <a:effectLst/>
                <a:latin typeface="+mn-lt"/>
                <a:ea typeface="+mn-ea"/>
                <a:cs typeface="+mn-cs"/>
              </a:rPr>
              <a:t>issuing</a:t>
            </a:r>
            <a:r>
              <a:rPr lang="en-US" sz="1200" kern="1200" dirty="0">
                <a:solidFill>
                  <a:schemeClr val="tx1"/>
                </a:solidFill>
                <a:effectLst/>
                <a:latin typeface="+mn-lt"/>
                <a:ea typeface="+mn-ea"/>
                <a:cs typeface="+mn-cs"/>
              </a:rPr>
              <a:t> signed digital certificates, maintaining a </a:t>
            </a:r>
            <a:r>
              <a:rPr lang="en-US" sz="1200" i="1" kern="1200">
                <a:solidFill>
                  <a:schemeClr val="tx1"/>
                </a:solidFill>
                <a:effectLst/>
                <a:latin typeface="+mn-lt"/>
                <a:ea typeface="+mn-ea"/>
                <a:cs typeface="+mn-cs"/>
              </a:rPr>
              <a:t>certificate repository</a:t>
            </a:r>
            <a:r>
              <a:rPr lang="en-US" sz="1200" kern="1200">
                <a:solidFill>
                  <a:schemeClr val="tx1"/>
                </a:solidFill>
                <a:effectLst/>
                <a:latin typeface="+mn-lt"/>
                <a:ea typeface="+mn-ea"/>
                <a:cs typeface="+mn-cs"/>
              </a:rPr>
              <a:t>, </a:t>
            </a:r>
            <a:r>
              <a:rPr lang="en-US" sz="1200" kern="1200" dirty="0">
                <a:solidFill>
                  <a:schemeClr val="tx1"/>
                </a:solidFill>
                <a:effectLst/>
                <a:latin typeface="+mn-lt"/>
                <a:ea typeface="+mn-ea"/>
                <a:cs typeface="+mn-cs"/>
              </a:rPr>
              <a:t>and managing revoked certificates and the public</a:t>
            </a:r>
            <a:r>
              <a:rPr lang="en-US" sz="1200" kern="1200" baseline="0" dirty="0">
                <a:solidFill>
                  <a:schemeClr val="tx1"/>
                </a:solidFill>
                <a:effectLst/>
                <a:latin typeface="+mn-lt"/>
                <a:ea typeface="+mn-ea"/>
                <a:cs typeface="+mn-cs"/>
              </a:rPr>
              <a:t> list of those certificates, the c</a:t>
            </a:r>
            <a:r>
              <a:rPr lang="en-US" sz="1200" kern="1200" dirty="0">
                <a:solidFill>
                  <a:schemeClr val="tx1"/>
                </a:solidFill>
                <a:effectLst/>
                <a:latin typeface="+mn-lt"/>
                <a:ea typeface="+mn-ea"/>
                <a:cs typeface="+mn-cs"/>
              </a:rPr>
              <a:t>ertificate revocation list (</a:t>
            </a:r>
            <a:r>
              <a:rPr lang="en-US" sz="1200" kern="1200">
                <a:solidFill>
                  <a:schemeClr val="tx1"/>
                </a:solidFill>
                <a:effectLst/>
                <a:latin typeface="+mn-lt"/>
                <a:ea typeface="+mn-ea"/>
                <a:cs typeface="+mn-cs"/>
              </a:rPr>
              <a:t>CRL).</a:t>
            </a:r>
            <a:endParaRPr lang="en-US" sz="1200" kern="1200" dirty="0">
              <a:solidFill>
                <a:schemeClr val="tx1"/>
              </a:solidFill>
              <a:effectLst/>
              <a:latin typeface="+mn-lt"/>
              <a:ea typeface="+mn-ea"/>
              <a:cs typeface="+mn-cs"/>
            </a:endParaRPr>
          </a:p>
          <a:p>
            <a:pPr marL="228600" indent="-228600">
              <a:buAutoNum type="arabicParenR"/>
            </a:pPr>
            <a:r>
              <a:rPr lang="en-US" sz="1200" b="1" kern="1200" dirty="0">
                <a:solidFill>
                  <a:schemeClr val="tx1"/>
                </a:solidFill>
                <a:effectLst/>
                <a:latin typeface="+mn-lt"/>
                <a:ea typeface="+mn-ea"/>
                <a:cs typeface="+mn-cs"/>
              </a:rPr>
              <a:t>Certificate Signing Request (CSR)</a:t>
            </a:r>
            <a:r>
              <a:rPr lang="en-US" sz="1200" kern="1200" dirty="0">
                <a:solidFill>
                  <a:schemeClr val="tx1"/>
                </a:solidFill>
                <a:effectLst/>
                <a:latin typeface="+mn-lt"/>
                <a:ea typeface="+mn-ea"/>
                <a:cs typeface="+mn-cs"/>
              </a:rPr>
              <a:t> - a document generated by an end-entity used to enroll for a certificate. </a:t>
            </a:r>
            <a:r>
              <a:rPr lang="en-US" sz="1200" kern="1200" baseline="0" dirty="0">
                <a:solidFill>
                  <a:schemeClr val="tx1"/>
                </a:solidFill>
                <a:effectLst/>
                <a:latin typeface="+mn-lt"/>
                <a:ea typeface="+mn-ea"/>
                <a:cs typeface="+mn-cs"/>
              </a:rPr>
              <a:t> The request</a:t>
            </a:r>
            <a:r>
              <a:rPr lang="en-US" sz="1200" kern="1200" dirty="0">
                <a:solidFill>
                  <a:schemeClr val="tx1"/>
                </a:solidFill>
                <a:effectLst/>
                <a:latin typeface="+mn-lt"/>
                <a:ea typeface="+mn-ea"/>
                <a:cs typeface="+mn-cs"/>
              </a:rPr>
              <a:t> contains information about the user such as </a:t>
            </a:r>
            <a:r>
              <a:rPr lang="en-US" sz="1200" i="1" kern="1200" dirty="0">
                <a:solidFill>
                  <a:schemeClr val="tx1"/>
                </a:solidFill>
                <a:effectLst/>
                <a:latin typeface="+mn-lt"/>
                <a:ea typeface="+mn-ea"/>
                <a:cs typeface="+mn-cs"/>
              </a:rPr>
              <a:t>distinguished name</a:t>
            </a:r>
            <a:r>
              <a:rPr lang="en-US" sz="1200" i="0" kern="1200" baseline="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public key (signature).</a:t>
            </a:r>
          </a:p>
          <a:p>
            <a:pPr marL="228600" indent="-228600">
              <a:buAutoNum type="arabicParenR"/>
            </a:pPr>
            <a:r>
              <a:rPr lang="en-US" sz="1200" b="1" kern="1200" dirty="0">
                <a:solidFill>
                  <a:schemeClr val="tx1"/>
                </a:solidFill>
                <a:effectLst/>
                <a:latin typeface="+mn-lt"/>
                <a:ea typeface="+mn-ea"/>
                <a:cs typeface="+mn-cs"/>
              </a:rPr>
              <a:t>Public Digital Certificate and Certificate Path</a:t>
            </a:r>
            <a:r>
              <a:rPr lang="en-US" sz="1200" kern="1200" dirty="0">
                <a:solidFill>
                  <a:schemeClr val="tx1"/>
                </a:solidFill>
                <a:effectLst/>
                <a:latin typeface="+mn-lt"/>
                <a:ea typeface="+mn-ea"/>
                <a:cs typeface="+mn-cs"/>
              </a:rPr>
              <a:t> - a digital certificate is the public component in PKI.  A public certificate represents the credentials for a given end-entity by connecting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a:t>
            </a:r>
            <a:r>
              <a:rPr lang="en-US" sz="1200" kern="1200" baseline="0" dirty="0">
                <a:solidFill>
                  <a:schemeClr val="tx1"/>
                </a:solidFill>
                <a:effectLst/>
                <a:latin typeface="+mn-lt"/>
                <a:ea typeface="+mn-ea"/>
                <a:cs typeface="+mn-cs"/>
              </a:rPr>
              <a:t> entity</a:t>
            </a:r>
            <a:r>
              <a:rPr lang="en-US" sz="1200" kern="1200" dirty="0">
                <a:solidFill>
                  <a:schemeClr val="tx1"/>
                </a:solidFill>
                <a:effectLst/>
                <a:latin typeface="+mn-lt"/>
                <a:ea typeface="+mn-ea"/>
                <a:cs typeface="+mn-cs"/>
              </a:rPr>
              <a:t> to a </a:t>
            </a:r>
            <a:r>
              <a:rPr lang="en-US" sz="1200" kern="1200" baseline="0" dirty="0">
                <a:solidFill>
                  <a:schemeClr val="tx1"/>
                </a:solidFill>
                <a:effectLst/>
                <a:latin typeface="+mn-lt"/>
                <a:ea typeface="+mn-ea"/>
                <a:cs typeface="+mn-cs"/>
              </a:rPr>
              <a:t>specific p</a:t>
            </a:r>
            <a:r>
              <a:rPr lang="en-US" sz="1200" kern="1200" dirty="0">
                <a:solidFill>
                  <a:schemeClr val="tx1"/>
                </a:solidFill>
                <a:effectLst/>
                <a:latin typeface="+mn-lt"/>
                <a:ea typeface="+mn-ea"/>
                <a:cs typeface="+mn-cs"/>
              </a:rPr>
              <a:t>ublic key.  The end-entity represented holds the private key that corresponds to that certificate. Certificates can</a:t>
            </a:r>
            <a:r>
              <a:rPr lang="en-US" sz="1200" kern="1200" baseline="0" dirty="0">
                <a:solidFill>
                  <a:schemeClr val="tx1"/>
                </a:solidFill>
                <a:effectLst/>
                <a:latin typeface="+mn-lt"/>
                <a:ea typeface="+mn-ea"/>
                <a:cs typeface="+mn-cs"/>
              </a:rPr>
              <a:t> be </a:t>
            </a:r>
            <a:r>
              <a:rPr lang="en-US" sz="1200" kern="1200" dirty="0">
                <a:solidFill>
                  <a:schemeClr val="tx1"/>
                </a:solidFill>
                <a:effectLst/>
                <a:latin typeface="+mn-lt"/>
                <a:ea typeface="+mn-ea"/>
                <a:cs typeface="+mn-cs"/>
              </a:rPr>
              <a:t>used for a</a:t>
            </a:r>
            <a:r>
              <a:rPr lang="en-US" sz="1200" kern="1200" baseline="0" dirty="0">
                <a:solidFill>
                  <a:schemeClr val="tx1"/>
                </a:solidFill>
                <a:effectLst/>
                <a:latin typeface="+mn-lt"/>
                <a:ea typeface="+mn-ea"/>
                <a:cs typeface="+mn-cs"/>
              </a:rPr>
              <a:t> number of security measures such as </a:t>
            </a:r>
            <a:r>
              <a:rPr lang="en-US" sz="1200" u="none" strike="noStrike" kern="1200" dirty="0">
                <a:solidFill>
                  <a:schemeClr val="tx1"/>
                </a:solidFill>
                <a:effectLst/>
                <a:latin typeface="+mn-lt"/>
                <a:ea typeface="+mn-ea"/>
                <a:cs typeface="+mn-cs"/>
              </a:rPr>
              <a:t>digital signatures </a:t>
            </a:r>
            <a:r>
              <a:rPr lang="en-US" sz="1200" kern="1200" dirty="0">
                <a:solidFill>
                  <a:schemeClr val="tx1"/>
                </a:solidFill>
                <a:effectLst/>
                <a:latin typeface="+mn-lt"/>
                <a:ea typeface="+mn-ea"/>
                <a:cs typeface="+mn-cs"/>
              </a:rPr>
              <a:t>to verify the origin, integrity of information, and non-repudiation.</a:t>
            </a:r>
          </a:p>
          <a:p>
            <a:pPr marL="228600" indent="-228600">
              <a:buAutoNum type="arabicParenR"/>
            </a:pPr>
            <a:r>
              <a:rPr lang="en-US" sz="1200" b="1" kern="1200" dirty="0">
                <a:solidFill>
                  <a:schemeClr val="tx1"/>
                </a:solidFill>
                <a:effectLst/>
                <a:latin typeface="+mn-lt"/>
                <a:ea typeface="+mn-ea"/>
                <a:cs typeface="+mn-cs"/>
              </a:rPr>
              <a:t>Certificate Revocation List (CRL)</a:t>
            </a:r>
            <a:r>
              <a:rPr lang="en-US" sz="1200" kern="1200" dirty="0">
                <a:solidFill>
                  <a:schemeClr val="tx1"/>
                </a:solidFill>
                <a:effectLst/>
                <a:latin typeface="+mn-lt"/>
                <a:ea typeface="+mn-ea"/>
                <a:cs typeface="+mn-cs"/>
              </a:rPr>
              <a:t> - a list of revoked certificates. This list is checked</a:t>
            </a:r>
            <a:r>
              <a:rPr lang="en-US" sz="1200" kern="1200" baseline="0" dirty="0">
                <a:solidFill>
                  <a:schemeClr val="tx1"/>
                </a:solidFill>
                <a:effectLst/>
                <a:latin typeface="+mn-lt"/>
                <a:ea typeface="+mn-ea"/>
                <a:cs typeface="+mn-cs"/>
              </a:rPr>
              <a:t> d</a:t>
            </a:r>
            <a:r>
              <a:rPr lang="en-US" sz="1200" kern="1200" dirty="0">
                <a:solidFill>
                  <a:schemeClr val="tx1"/>
                </a:solidFill>
                <a:effectLst/>
                <a:latin typeface="+mn-lt"/>
                <a:ea typeface="+mn-ea"/>
                <a:cs typeface="+mn-cs"/>
              </a:rPr>
              <a:t>uring certificate verification by a certificate holder to verify the revocation status for a given certificate.  </a:t>
            </a:r>
            <a:r>
              <a:rPr lang="en-US" sz="1200" u="none" strike="noStrike" kern="1200" dirty="0">
                <a:solidFill>
                  <a:schemeClr val="tx1"/>
                </a:solidFill>
                <a:effectLst/>
                <a:latin typeface="+mn-lt"/>
                <a:ea typeface="+mn-ea"/>
                <a:cs typeface="+mn-cs"/>
              </a:rPr>
              <a:t>Online Certificate Status</a:t>
            </a:r>
            <a:r>
              <a:rPr lang="en-US" sz="1200" u="none" strike="noStrike" kern="1200" baseline="0" dirty="0">
                <a:solidFill>
                  <a:schemeClr val="tx1"/>
                </a:solidFill>
                <a:effectLst/>
                <a:latin typeface="+mn-lt"/>
                <a:ea typeface="+mn-ea"/>
                <a:cs typeface="+mn-cs"/>
              </a:rPr>
              <a:t> Protocol</a:t>
            </a:r>
            <a:r>
              <a:rPr lang="en-US" sz="1200" kern="1200" dirty="0">
                <a:solidFill>
                  <a:schemeClr val="tx1"/>
                </a:solidFill>
                <a:effectLst/>
                <a:latin typeface="+mn-lt"/>
                <a:ea typeface="+mn-ea"/>
                <a:cs typeface="+mn-cs"/>
              </a:rPr>
              <a:t> (OCSP) is a CRL alternative that can be used to retrieve revocation and status information for a certificate as well.</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226415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dirty="0">
                <a:effectLst/>
                <a:latin typeface="Segoe UI" panose="020B0502040204020203" pitchFamily="34" charset="0"/>
                <a:cs typeface="Segoe UI" panose="020B0502040204020203" pitchFamily="34" charset="0"/>
              </a:rPr>
              <a:t>By using Server Manager, you can install the following components of AD CS:</a:t>
            </a:r>
          </a:p>
          <a:p>
            <a:pPr marL="171450" indent="-171450">
              <a:buFont typeface="Arial" panose="020B0604020202020204" pitchFamily="34" charset="0"/>
              <a:buChar char="•"/>
            </a:pPr>
            <a:endParaRPr lang="en-US" sz="1200" dirty="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a:effectLst/>
                <a:latin typeface="Segoe UI" panose="020B0502040204020203" pitchFamily="34" charset="0"/>
                <a:cs typeface="Segoe UI" panose="020B0502040204020203" pitchFamily="34" charset="0"/>
              </a:rPr>
              <a:t>Certification authorities (CAs)</a:t>
            </a:r>
          </a:p>
          <a:p>
            <a:pPr marL="628650" lvl="1"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CAs issue certificates to users, computers, and services, and manage certificate validity</a:t>
            </a:r>
          </a:p>
          <a:p>
            <a:pPr marL="171450" indent="-171450">
              <a:buFont typeface="Arial" panose="020B0604020202020204" pitchFamily="34" charset="0"/>
              <a:buChar char="•"/>
            </a:pPr>
            <a:r>
              <a:rPr lang="en-US" sz="1200" b="1" dirty="0">
                <a:effectLst/>
                <a:latin typeface="Segoe UI" panose="020B0502040204020203" pitchFamily="34" charset="0"/>
                <a:cs typeface="Segoe UI" panose="020B0502040204020203" pitchFamily="34" charset="0"/>
              </a:rPr>
              <a:t>CA Web enrollment</a:t>
            </a:r>
          </a:p>
          <a:p>
            <a:pPr marL="628650" lvl="1"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Web enrollment allows users to connect to a CA by means of a Web browser in order to request certificates and retrieve certificate revocation lists (CRLs)</a:t>
            </a:r>
          </a:p>
          <a:p>
            <a:pPr marL="171450" indent="-171450">
              <a:buFont typeface="Arial" panose="020B0604020202020204" pitchFamily="34" charset="0"/>
              <a:buChar char="•"/>
            </a:pPr>
            <a:r>
              <a:rPr lang="en-US" sz="1200" b="1" dirty="0">
                <a:effectLst/>
                <a:latin typeface="Segoe UI" panose="020B0502040204020203" pitchFamily="34" charset="0"/>
                <a:cs typeface="Segoe UI" panose="020B0502040204020203" pitchFamily="34" charset="0"/>
              </a:rPr>
              <a:t>Online Responder</a:t>
            </a:r>
          </a:p>
          <a:p>
            <a:pPr marL="628650" lvl="1"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The Online Responder service sends a signed response containing requested certificate status information</a:t>
            </a:r>
            <a:r>
              <a:rPr lang="en-US" sz="1200" baseline="0" dirty="0">
                <a:effectLst/>
                <a:latin typeface="Segoe UI" panose="020B0502040204020203" pitchFamily="34" charset="0"/>
                <a:cs typeface="Segoe UI" panose="020B0502040204020203" pitchFamily="34" charset="0"/>
              </a:rPr>
              <a:t> to clients</a:t>
            </a:r>
            <a:endParaRPr lang="en-US" sz="1200" dirty="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a:effectLst/>
                <a:latin typeface="Segoe UI" panose="020B0502040204020203" pitchFamily="34" charset="0"/>
                <a:cs typeface="Segoe UI" panose="020B0502040204020203" pitchFamily="34" charset="0"/>
              </a:rPr>
              <a:t>Network Device Enrollment Service</a:t>
            </a:r>
          </a:p>
          <a:p>
            <a:pPr marL="628650" lvl="1"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The Network Device Enrollment Service allows network devices to obtain certificates</a:t>
            </a:r>
            <a:r>
              <a:rPr lang="en-US" sz="1200" baseline="0" dirty="0">
                <a:effectLst/>
                <a:latin typeface="Segoe UI" panose="020B0502040204020203" pitchFamily="34" charset="0"/>
                <a:cs typeface="Segoe UI" panose="020B0502040204020203" pitchFamily="34" charset="0"/>
              </a:rPr>
              <a:t> when they don’t have domain accounts</a:t>
            </a:r>
            <a:endParaRPr lang="en-US" sz="1200" dirty="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a:effectLst/>
                <a:latin typeface="Segoe UI" panose="020B0502040204020203" pitchFamily="34" charset="0"/>
                <a:cs typeface="Segoe UI" panose="020B0502040204020203" pitchFamily="34" charset="0"/>
              </a:rPr>
              <a:t>Certificate Enrollment Web Service</a:t>
            </a:r>
          </a:p>
          <a:p>
            <a:pPr marL="628650" lvl="1"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The Certificate Enrollment Web Service allows for certificate enrollment by users and computers</a:t>
            </a:r>
            <a:r>
              <a:rPr lang="en-US" sz="1200" baseline="0" dirty="0">
                <a:effectLst/>
                <a:latin typeface="Segoe UI" panose="020B0502040204020203" pitchFamily="34" charset="0"/>
                <a:cs typeface="Segoe UI" panose="020B0502040204020203" pitchFamily="34" charset="0"/>
              </a:rPr>
              <a:t> using SSL to</a:t>
            </a:r>
            <a:r>
              <a:rPr lang="en-US" sz="1200" dirty="0">
                <a:effectLst/>
                <a:latin typeface="Segoe UI" panose="020B0502040204020203" pitchFamily="34" charset="0"/>
                <a:cs typeface="Segoe UI" panose="020B0502040204020203" pitchFamily="34" charset="0"/>
              </a:rPr>
              <a:t> enables policy-based certificate enrollment for disconnected or non-domain-joined</a:t>
            </a:r>
            <a:r>
              <a:rPr lang="en-US" sz="1200" baseline="0" dirty="0">
                <a:effectLst/>
                <a:latin typeface="Segoe UI" panose="020B0502040204020203" pitchFamily="34" charset="0"/>
                <a:cs typeface="Segoe UI" panose="020B0502040204020203" pitchFamily="34" charset="0"/>
              </a:rPr>
              <a:t> computers and users</a:t>
            </a:r>
            <a:endParaRPr lang="en-US" sz="1200" dirty="0">
              <a:effectLst/>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200" b="1" dirty="0">
                <a:effectLst/>
                <a:latin typeface="Segoe UI" panose="020B0502040204020203" pitchFamily="34" charset="0"/>
                <a:cs typeface="Segoe UI" panose="020B0502040204020203" pitchFamily="34" charset="0"/>
              </a:rPr>
              <a:t>Certificate Enrollment Policy Web Service</a:t>
            </a:r>
          </a:p>
          <a:p>
            <a:pPr marL="628650" lvl="1" indent="-171450">
              <a:buFont typeface="Arial" panose="020B0604020202020204" pitchFamily="34" charset="0"/>
              <a:buChar char="•"/>
            </a:pPr>
            <a:r>
              <a:rPr lang="en-US" sz="1200" dirty="0">
                <a:effectLst/>
                <a:latin typeface="Segoe UI" panose="020B0502040204020203" pitchFamily="34" charset="0"/>
                <a:cs typeface="Segoe UI" panose="020B0502040204020203" pitchFamily="34" charset="0"/>
              </a:rPr>
              <a:t>Delivers certificate enrollment policy information to computers and users to enable</a:t>
            </a:r>
            <a:r>
              <a:rPr lang="en-US" sz="1200" baseline="0" dirty="0">
                <a:effectLst/>
                <a:latin typeface="Segoe UI" panose="020B0502040204020203" pitchFamily="34" charset="0"/>
                <a:cs typeface="Segoe UI" panose="020B0502040204020203" pitchFamily="34" charset="0"/>
              </a:rPr>
              <a:t> the Certificate Enrollment Web Service</a:t>
            </a:r>
            <a:br>
              <a:rPr lang="en-US" dirty="0">
                <a:effectLst/>
              </a:rPr>
            </a:br>
            <a:endParaRPr lang="en-US" dirty="0">
              <a:effectLst/>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085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36431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142556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a:prstGeom prst="rect">
            <a:avLst/>
          </a:prstGeom>
        </p:spPr>
        <p:txBody>
          <a:bodyPr/>
          <a:lstStyle/>
          <a:p>
            <a:fld id="{0AF0ACC3-D46A-4123-B155-E5D9FE1003BF}" type="datetimeFigureOut">
              <a:rPr lang="en-US" smtClean="0"/>
              <a:t>04/11/2021</a:t>
            </a:fld>
            <a:endParaRPr lang="en-US"/>
          </a:p>
        </p:txBody>
      </p:sp>
      <p:sp>
        <p:nvSpPr>
          <p:cNvPr id="5" name="Footer Placeholder 4"/>
          <p:cNvSpPr>
            <a:spLocks noGrp="1"/>
          </p:cNvSpPr>
          <p:nvPr>
            <p:ph type="ftr" sz="quarter" idx="11"/>
          </p:nvPr>
        </p:nvSpPr>
        <p:spPr>
          <a:xfrm>
            <a:off x="3776135" y="6422854"/>
            <a:ext cx="4279669"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73048" y="6422854"/>
            <a:ext cx="879759"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115688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34216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357809" y="3423726"/>
            <a:ext cx="8245329" cy="2381841"/>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421649"/>
            <a:ext cx="3257419" cy="238424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5558001"/>
            <a:ext cx="740346" cy="218986"/>
          </a:xfrm>
          <a:prstGeom prst="rect">
            <a:avLst/>
          </a:prstGeom>
        </p:spPr>
      </p:pic>
      <p:sp>
        <p:nvSpPr>
          <p:cNvPr id="16" name="Text Placeholder 10"/>
          <p:cNvSpPr>
            <a:spLocks noGrp="1"/>
          </p:cNvSpPr>
          <p:nvPr>
            <p:ph type="body" sz="quarter" idx="10"/>
          </p:nvPr>
        </p:nvSpPr>
        <p:spPr>
          <a:xfrm>
            <a:off x="437461" y="3939147"/>
            <a:ext cx="8070435"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a:t>Click to edit Master text styles</a:t>
            </a:r>
          </a:p>
        </p:txBody>
      </p:sp>
      <p:sp>
        <p:nvSpPr>
          <p:cNvPr id="17" name="Rectangle 16"/>
          <p:cNvSpPr/>
          <p:nvPr userDrawn="1"/>
        </p:nvSpPr>
        <p:spPr>
          <a:xfrm>
            <a:off x="9606694" y="3527508"/>
            <a:ext cx="1049236" cy="1140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91440" bIns="0" rtlCol="0" anchor="t" anchorCtr="0"/>
          <a:lstStyle/>
          <a:p>
            <a:r>
              <a:rPr lang="en-US" sz="1600" dirty="0">
                <a:solidFill>
                  <a:schemeClr val="bg1"/>
                </a:solidFill>
                <a:latin typeface="Segoe UI Light" panose="020B0502040204020203" pitchFamily="34" charset="0"/>
                <a:cs typeface="Segoe UI Light" panose="020B0502040204020203" pitchFamily="34" charset="0"/>
              </a:rPr>
              <a:t>Microsoft </a:t>
            </a:r>
          </a:p>
          <a:p>
            <a:r>
              <a:rPr lang="en-US" sz="1600" dirty="0">
                <a:solidFill>
                  <a:schemeClr val="bg1"/>
                </a:solidFill>
                <a:latin typeface="Segoe UI Light" panose="020B0502040204020203" pitchFamily="34" charset="0"/>
                <a:cs typeface="Segoe UI Light" panose="020B0502040204020203" pitchFamily="34" charset="0"/>
              </a:rPr>
              <a:t>Virtual</a:t>
            </a:r>
            <a:r>
              <a:rPr lang="en-US" sz="1600" baseline="0" dirty="0">
                <a:solidFill>
                  <a:schemeClr val="bg1"/>
                </a:solidFill>
                <a:latin typeface="Segoe UI Light" panose="020B0502040204020203" pitchFamily="34" charset="0"/>
                <a:cs typeface="Segoe UI Light" panose="020B0502040204020203" pitchFamily="34" charset="0"/>
              </a:rPr>
              <a:t> Academy</a:t>
            </a:r>
            <a:endParaRPr lang="en-US" sz="1600" dirty="0">
              <a:solidFill>
                <a:schemeClr val="bg1"/>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66808" y="3527508"/>
            <a:ext cx="726793" cy="726793"/>
          </a:xfrm>
          <a:prstGeom prst="rect">
            <a:avLst/>
          </a:prstGeom>
        </p:spPr>
      </p:pic>
    </p:spTree>
    <p:extLst>
      <p:ext uri="{BB962C8B-B14F-4D97-AF65-F5344CB8AC3E}">
        <p14:creationId xmlns:p14="http://schemas.microsoft.com/office/powerpoint/2010/main" val="8705360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4541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309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1849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5640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9571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5389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211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614738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9250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0811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4563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23261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8172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1467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3834" y="1"/>
            <a:ext cx="10365317" cy="741363"/>
          </a:xfrm>
        </p:spPr>
        <p:txBody>
          <a:bodyPr/>
          <a:lstStyle/>
          <a:p>
            <a:r>
              <a:rPr lang="en-US"/>
              <a:t>Click to edit Master title style</a:t>
            </a:r>
          </a:p>
        </p:txBody>
      </p:sp>
      <p:sp>
        <p:nvSpPr>
          <p:cNvPr id="3" name="Table Placeholder 2"/>
          <p:cNvSpPr>
            <a:spLocks noGrp="1"/>
          </p:cNvSpPr>
          <p:nvPr>
            <p:ph type="tbl" idx="1"/>
          </p:nvPr>
        </p:nvSpPr>
        <p:spPr>
          <a:xfrm>
            <a:off x="611717" y="992188"/>
            <a:ext cx="10335683" cy="4386262"/>
          </a:xfrm>
          <a:prstGeom prst="rect">
            <a:avLst/>
          </a:prstGeom>
        </p:spPr>
        <p:txBody>
          <a:bodyPr/>
          <a:lstStyle/>
          <a:p>
            <a:pPr lvl="0"/>
            <a:endParaRPr lang="en-US" noProof="0"/>
          </a:p>
        </p:txBody>
      </p:sp>
    </p:spTree>
    <p:extLst>
      <p:ext uri="{BB962C8B-B14F-4D97-AF65-F5344CB8AC3E}">
        <p14:creationId xmlns:p14="http://schemas.microsoft.com/office/powerpoint/2010/main" val="248173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202266" y="6422854"/>
            <a:ext cx="3000894" cy="365125"/>
          </a:xfrm>
          <a:prstGeom prst="rect">
            <a:avLst/>
          </a:prstGeom>
        </p:spPr>
        <p:txBody>
          <a:bodyPr/>
          <a:lstStyle>
            <a:lvl1pPr>
              <a:defRPr>
                <a:solidFill>
                  <a:schemeClr val="tx2"/>
                </a:solidFill>
              </a:defRPr>
            </a:lvl1pPr>
          </a:lstStyle>
          <a:p>
            <a:fld id="{0AF0ACC3-D46A-4123-B155-E5D9FE1003BF}" type="datetimeFigureOut">
              <a:rPr lang="en-US" smtClean="0"/>
              <a:t>04/11/2021</a:t>
            </a:fld>
            <a:endParaRPr lang="en-US"/>
          </a:p>
        </p:txBody>
      </p:sp>
      <p:sp>
        <p:nvSpPr>
          <p:cNvPr id="5" name="Footer Placeholder 4"/>
          <p:cNvSpPr>
            <a:spLocks noGrp="1"/>
          </p:cNvSpPr>
          <p:nvPr>
            <p:ph type="ftr" sz="quarter" idx="11"/>
          </p:nvPr>
        </p:nvSpPr>
        <p:spPr>
          <a:xfrm>
            <a:off x="5596471" y="6422854"/>
            <a:ext cx="5044440" cy="365125"/>
          </a:xfrm>
          <a:prstGeom prst="rect">
            <a:avLst/>
          </a:prstGeom>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10658927" y="6422854"/>
            <a:ext cx="946264" cy="365125"/>
          </a:xfrm>
          <a:prstGeom prst="rect">
            <a:avLst/>
          </a:prstGeom>
        </p:spPr>
        <p:txBody>
          <a:bodyPr/>
          <a:lstStyle>
            <a:lvl1pPr>
              <a:defRPr>
                <a:solidFill>
                  <a:schemeClr val="tx2"/>
                </a:solidFill>
              </a:defRPr>
            </a:lvl1pPr>
          </a:lstStyle>
          <a:p>
            <a:fld id="{B9B0F2ED-8850-4C00-AA79-D5C881F5DE5F}" type="slidenum">
              <a:rPr lang="en-US" smtClean="0"/>
              <a:t>‹#›</a:t>
            </a:fld>
            <a:endParaRPr lang="en-US"/>
          </a:p>
        </p:txBody>
      </p:sp>
    </p:spTree>
    <p:extLst>
      <p:ext uri="{BB962C8B-B14F-4D97-AF65-F5344CB8AC3E}">
        <p14:creationId xmlns:p14="http://schemas.microsoft.com/office/powerpoint/2010/main" val="12091243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329144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8" name="Footer Placeholder 7"/>
          <p:cNvSpPr>
            <a:spLocks noGrp="1"/>
          </p:cNvSpPr>
          <p:nvPr>
            <p:ph type="ftr" sz="quarter" idx="11"/>
          </p:nvPr>
        </p:nvSpPr>
        <p:spPr>
          <a:xfrm>
            <a:off x="5596471" y="6422854"/>
            <a:ext cx="504444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98491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4" name="Footer Placeholder 3"/>
          <p:cNvSpPr>
            <a:spLocks noGrp="1"/>
          </p:cNvSpPr>
          <p:nvPr>
            <p:ph type="ftr" sz="quarter" idx="11"/>
          </p:nvPr>
        </p:nvSpPr>
        <p:spPr>
          <a:xfrm>
            <a:off x="5596471" y="6422854"/>
            <a:ext cx="504444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92730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3" name="Footer Placeholder 2"/>
          <p:cNvSpPr>
            <a:spLocks noGrp="1"/>
          </p:cNvSpPr>
          <p:nvPr>
            <p:ph type="ftr" sz="quarter" idx="11"/>
          </p:nvPr>
        </p:nvSpPr>
        <p:spPr>
          <a:xfrm>
            <a:off x="5596471" y="6422854"/>
            <a:ext cx="504444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66591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58679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202266" y="6422854"/>
            <a:ext cx="3000894" cy="365125"/>
          </a:xfrm>
          <a:prstGeom prst="rect">
            <a:avLst/>
          </a:prstGeom>
        </p:spPr>
        <p:txBody>
          <a:bodyPr/>
          <a:lstStyle/>
          <a:p>
            <a:fld id="{0AF0ACC3-D46A-4123-B155-E5D9FE1003BF}" type="datetimeFigureOut">
              <a:rPr lang="en-US" smtClean="0"/>
              <a:t>04/11/2021</a:t>
            </a:fld>
            <a:endParaRPr lang="en-US"/>
          </a:p>
        </p:txBody>
      </p:sp>
      <p:sp>
        <p:nvSpPr>
          <p:cNvPr id="6" name="Footer Placeholder 5"/>
          <p:cNvSpPr>
            <a:spLocks noGrp="1"/>
          </p:cNvSpPr>
          <p:nvPr>
            <p:ph type="ftr" sz="quarter" idx="11"/>
          </p:nvPr>
        </p:nvSpPr>
        <p:spPr>
          <a:xfrm>
            <a:off x="5596471" y="6422854"/>
            <a:ext cx="504444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58927" y="6422854"/>
            <a:ext cx="946264"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89282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0581" y="1078399"/>
            <a:ext cx="10797983" cy="1243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27532" y="79920"/>
            <a:ext cx="9784080" cy="9185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UBT%20Baner%20Bardh[1]"/>
          <p:cNvPicPr/>
          <p:nvPr userDrawn="1"/>
        </p:nvPicPr>
        <p:blipFill>
          <a:blip r:embed="rId28" cstate="print"/>
          <a:srcRect r="85977"/>
          <a:stretch>
            <a:fillRect/>
          </a:stretch>
        </p:blipFill>
        <p:spPr bwMode="auto">
          <a:xfrm>
            <a:off x="10818564" y="0"/>
            <a:ext cx="1368788" cy="1202736"/>
          </a:xfrm>
          <a:prstGeom prst="rect">
            <a:avLst/>
          </a:prstGeom>
          <a:noFill/>
          <a:ln w="9525">
            <a:noFill/>
            <a:miter lim="800000"/>
            <a:headEnd/>
            <a:tailEnd/>
          </a:ln>
        </p:spPr>
      </p:pic>
    </p:spTree>
    <p:extLst>
      <p:ext uri="{BB962C8B-B14F-4D97-AF65-F5344CB8AC3E}">
        <p14:creationId xmlns:p14="http://schemas.microsoft.com/office/powerpoint/2010/main" val="3624434047"/>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20" r:id="rId25"/>
    <p:sldLayoutId id="2147483821" r:id="rId26"/>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28.emf"/><Relationship Id="rId18" Type="http://schemas.openxmlformats.org/officeDocument/2006/relationships/image" Target="../media/image39.png"/><Relationship Id="rId3" Type="http://schemas.openxmlformats.org/officeDocument/2006/relationships/notesSlide" Target="../notesSlides/notesSlide12.xml"/><Relationship Id="rId7" Type="http://schemas.openxmlformats.org/officeDocument/2006/relationships/image" Target="../media/image32.png"/><Relationship Id="rId12" Type="http://schemas.openxmlformats.org/officeDocument/2006/relationships/oleObject" Target="../embeddings/oleObject1.bin"/><Relationship Id="rId17" Type="http://schemas.openxmlformats.org/officeDocument/2006/relationships/oleObject" Target="../embeddings/oleObject3.bin"/><Relationship Id="rId2" Type="http://schemas.openxmlformats.org/officeDocument/2006/relationships/slideLayout" Target="../slideLayouts/slideLayout22.xml"/><Relationship Id="rId16" Type="http://schemas.openxmlformats.org/officeDocument/2006/relationships/image" Target="../media/image38.png"/><Relationship Id="rId1" Type="http://schemas.openxmlformats.org/officeDocument/2006/relationships/vmlDrawing" Target="../drawings/vmlDrawing1.v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oleObject" Target="../embeddings/oleObject2.bin"/><Relationship Id="rId10" Type="http://schemas.openxmlformats.org/officeDocument/2006/relationships/image" Target="../media/image35.png"/><Relationship Id="rId19" Type="http://schemas.openxmlformats.org/officeDocument/2006/relationships/image" Target="../media/image40.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1.png"/><Relationship Id="rId7"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6.xml"/><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7.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70.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77740"/>
            <a:ext cx="11930089" cy="1739347"/>
          </a:xfrm>
        </p:spPr>
        <p:txBody>
          <a:bodyPr>
            <a:normAutofit/>
          </a:bodyPr>
          <a:lstStyle/>
          <a:p>
            <a:r>
              <a:rPr lang="sq-AL" sz="4000" dirty="0">
                <a:latin typeface="Times New Roman" panose="02020603050405020304" pitchFamily="18" charset="0"/>
                <a:cs typeface="Times New Roman" panose="02020603050405020304" pitchFamily="18" charset="0"/>
              </a:rPr>
              <a:t>Infrastruktura</a:t>
            </a:r>
            <a:r>
              <a:rPr lang="en-US" sz="4000" dirty="0">
                <a:latin typeface="Times New Roman" panose="02020603050405020304" pitchFamily="18" charset="0"/>
                <a:cs typeface="Times New Roman" panose="02020603050405020304" pitchFamily="18" charset="0"/>
              </a:rPr>
              <a:t> </a:t>
            </a:r>
            <a:r>
              <a:rPr lang="sq-AL" sz="4000" dirty="0">
                <a:latin typeface="Times New Roman" panose="02020603050405020304" pitchFamily="18" charset="0"/>
                <a:cs typeface="Times New Roman" panose="02020603050405020304" pitchFamily="18" charset="0"/>
              </a:rPr>
              <a:t>e server</a:t>
            </a:r>
            <a:r>
              <a:rPr lang="en-US" sz="4000" dirty="0">
                <a:latin typeface="Times New Roman" panose="02020603050405020304" pitchFamily="18" charset="0"/>
                <a:cs typeface="Times New Roman" panose="02020603050405020304" pitchFamily="18" charset="0"/>
              </a:rPr>
              <a:t>EV</a:t>
            </a:r>
            <a:r>
              <a:rPr lang="sq-AL" sz="4000" dirty="0">
                <a:latin typeface="Times New Roman" panose="02020603050405020304" pitchFamily="18" charset="0"/>
                <a:cs typeface="Times New Roman" panose="02020603050405020304" pitchFamily="18" charset="0"/>
              </a:rPr>
              <a:t>e</a:t>
            </a:r>
          </a:p>
        </p:txBody>
      </p:sp>
      <p:sp>
        <p:nvSpPr>
          <p:cNvPr id="3" name="Subtitle 2"/>
          <p:cNvSpPr>
            <a:spLocks noGrp="1"/>
          </p:cNvSpPr>
          <p:nvPr>
            <p:ph type="subTitle" idx="1"/>
          </p:nvPr>
        </p:nvSpPr>
        <p:spPr>
          <a:xfrm>
            <a:off x="1524000" y="3996250"/>
            <a:ext cx="9144000" cy="2861750"/>
          </a:xfrm>
        </p:spPr>
        <p:txBody>
          <a:bodyPr>
            <a:normAutofit/>
          </a:bodyPr>
          <a:lstStyle/>
          <a:p>
            <a:r>
              <a:rPr lang="en-US" sz="2600" dirty="0">
                <a:latin typeface="Times New Roman" panose="02020603050405020304" pitchFamily="18" charset="0"/>
                <a:cs typeface="Times New Roman" panose="02020603050405020304" pitchFamily="18" charset="0"/>
              </a:rPr>
              <a:t>Osman Osmani</a:t>
            </a:r>
            <a:endParaRPr lang="en-US" sz="28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sq-AL" sz="2200" dirty="0">
                <a:latin typeface="Times New Roman" panose="02020603050405020304" pitchFamily="18" charset="0"/>
                <a:cs typeface="Times New Roman" panose="02020603050405020304" pitchFamily="18" charset="0"/>
              </a:rPr>
              <a:t>Prishtinë</a:t>
            </a:r>
            <a:endParaRPr lang="en-US" sz="22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58523" y="159230"/>
            <a:ext cx="11471565" cy="1739347"/>
          </a:xfrm>
          <a:prstGeom prst="rect">
            <a:avLst/>
          </a:prstGeom>
        </p:spPr>
        <p:txBody>
          <a:bodyPr vert="horz" lIns="91440" tIns="45720" rIns="91440" bIns="45720" rtlCol="0" anchor="ctr">
            <a:normAutofit fontScale="97500"/>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n-US" sz="4000" dirty="0">
                <a:solidFill>
                  <a:srgbClr val="201179"/>
                </a:solidFill>
                <a:latin typeface="Times New Roman" panose="02020603050405020304" pitchFamily="18" charset="0"/>
                <a:cs typeface="Times New Roman" panose="02020603050405020304" pitchFamily="18" charset="0"/>
              </a:rPr>
              <a:t>server infrastructure</a:t>
            </a:r>
          </a:p>
        </p:txBody>
      </p:sp>
      <p:pic>
        <p:nvPicPr>
          <p:cNvPr id="6" name="Picture 5" descr="UBT%20Baner%20Bardh[1]"/>
          <p:cNvPicPr/>
          <p:nvPr/>
        </p:nvPicPr>
        <p:blipFill>
          <a:blip r:embed="rId3" cstate="print"/>
          <a:srcRect r="85977"/>
          <a:stretch>
            <a:fillRect/>
          </a:stretch>
        </p:blipFill>
        <p:spPr bwMode="auto">
          <a:xfrm>
            <a:off x="5256086" y="4431322"/>
            <a:ext cx="1918433" cy="1613685"/>
          </a:xfrm>
          <a:prstGeom prst="rect">
            <a:avLst/>
          </a:prstGeom>
          <a:noFill/>
          <a:ln w="9525">
            <a:noFill/>
            <a:miter lim="800000"/>
            <a:headEnd/>
            <a:tailEnd/>
          </a:ln>
        </p:spPr>
      </p:pic>
    </p:spTree>
    <p:extLst>
      <p:ext uri="{BB962C8B-B14F-4D97-AF65-F5344CB8AC3E}">
        <p14:creationId xmlns:p14="http://schemas.microsoft.com/office/powerpoint/2010/main" val="593589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lstStyle/>
          <a:p>
            <a:r>
              <a:rPr lang="en-US" sz="4000">
                <a:solidFill>
                  <a:srgbClr val="201179"/>
                </a:solidFill>
                <a:latin typeface="Times New Roman" panose="02020603050405020304" pitchFamily="18" charset="0"/>
                <a:cs typeface="Times New Roman" panose="02020603050405020304" pitchFamily="18" charset="0"/>
              </a:rPr>
              <a:t>Microsoft Windows Server</a:t>
            </a:r>
            <a:endParaRPr lang="en-US" sz="4000" dirty="0">
              <a:solidFill>
                <a:srgbClr val="20117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464709" cy="4782410"/>
          </a:xfrm>
        </p:spPr>
        <p:txBody>
          <a:bodyPr/>
          <a:lstStyle/>
          <a:p>
            <a:r>
              <a:rPr lang="en-US" dirty="0">
                <a:solidFill>
                  <a:schemeClr val="bg1"/>
                </a:solidFill>
              </a:rPr>
              <a:t>Microsoft Windows Server</a:t>
            </a:r>
          </a:p>
          <a:p>
            <a:pPr lvl="1"/>
            <a:r>
              <a:rPr lang="en-US" dirty="0">
                <a:solidFill>
                  <a:schemeClr val="bg1"/>
                </a:solidFill>
              </a:rPr>
              <a:t>Versions (NT 3.1 – 2019)</a:t>
            </a:r>
          </a:p>
          <a:p>
            <a:pPr lvl="1"/>
            <a:r>
              <a:rPr lang="en-US" dirty="0">
                <a:solidFill>
                  <a:schemeClr val="bg1"/>
                </a:solidFill>
              </a:rPr>
              <a:t>Editions 2019 (Standard, Datacenter)</a:t>
            </a:r>
          </a:p>
          <a:p>
            <a:pPr lvl="1"/>
            <a:r>
              <a:rPr lang="en-US" dirty="0">
                <a:solidFill>
                  <a:schemeClr val="bg1"/>
                </a:solidFill>
              </a:rPr>
              <a:t>Releases</a:t>
            </a:r>
          </a:p>
          <a:p>
            <a:pPr lvl="1"/>
            <a:r>
              <a:rPr lang="en-US" dirty="0">
                <a:solidFill>
                  <a:schemeClr val="bg1"/>
                </a:solidFill>
              </a:rPr>
              <a:t>x86 - 2012 </a:t>
            </a:r>
          </a:p>
          <a:p>
            <a:pPr lvl="1"/>
            <a:r>
              <a:rPr lang="en-US" dirty="0">
                <a:solidFill>
                  <a:schemeClr val="bg1"/>
                </a:solidFill>
              </a:rPr>
              <a:t>Update, Upgrade, Migrate</a:t>
            </a:r>
          </a:p>
        </p:txBody>
      </p:sp>
      <p:pic>
        <p:nvPicPr>
          <p:cNvPr id="5" name="Picture 4" descr="Graphical user interface, application&#10;&#10;Description automatically generated">
            <a:extLst>
              <a:ext uri="{FF2B5EF4-FFF2-40B4-BE49-F238E27FC236}">
                <a16:creationId xmlns:a16="http://schemas.microsoft.com/office/drawing/2014/main" id="{6F8950DB-F061-4AD6-8683-A41FFF7B8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749" y="3584818"/>
            <a:ext cx="5079365" cy="1676190"/>
          </a:xfrm>
          <a:prstGeom prst="rect">
            <a:avLst/>
          </a:prstGeom>
        </p:spPr>
      </p:pic>
    </p:spTree>
    <p:extLst>
      <p:ext uri="{BB962C8B-B14F-4D97-AF65-F5344CB8AC3E}">
        <p14:creationId xmlns:p14="http://schemas.microsoft.com/office/powerpoint/2010/main" val="292672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lstStyle/>
          <a:p>
            <a:r>
              <a:rPr lang="en-US" sz="4000" dirty="0">
                <a:solidFill>
                  <a:srgbClr val="201179"/>
                </a:solidFill>
                <a:latin typeface="Times New Roman" panose="02020603050405020304" pitchFamily="18" charset="0"/>
                <a:cs typeface="Times New Roman" panose="02020603050405020304" pitchFamily="18" charset="0"/>
              </a:rPr>
              <a:t>Microsoft Windows Server</a:t>
            </a: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464709" cy="4782410"/>
          </a:xfrm>
        </p:spPr>
        <p:txBody>
          <a:bodyPr/>
          <a:lstStyle/>
          <a:p>
            <a:r>
              <a:rPr lang="en-US" dirty="0">
                <a:solidFill>
                  <a:schemeClr val="bg1"/>
                </a:solidFill>
              </a:rPr>
              <a:t>Microsoft Windows Server - Editions</a:t>
            </a:r>
          </a:p>
        </p:txBody>
      </p:sp>
      <p:pic>
        <p:nvPicPr>
          <p:cNvPr id="6" name="Picture 5" descr="A picture containing table&#10;&#10;Description automatically generated">
            <a:extLst>
              <a:ext uri="{FF2B5EF4-FFF2-40B4-BE49-F238E27FC236}">
                <a16:creationId xmlns:a16="http://schemas.microsoft.com/office/drawing/2014/main" id="{BB1AFB47-EE48-4796-8DC1-0D5B31B59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073" y="1842545"/>
            <a:ext cx="7671194" cy="4375375"/>
          </a:xfrm>
          <a:prstGeom prst="rect">
            <a:avLst/>
          </a:prstGeom>
        </p:spPr>
      </p:pic>
    </p:spTree>
    <p:extLst>
      <p:ext uri="{BB962C8B-B14F-4D97-AF65-F5344CB8AC3E}">
        <p14:creationId xmlns:p14="http://schemas.microsoft.com/office/powerpoint/2010/main" val="1862857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noAutofit/>
          </a:bodyPr>
          <a:lstStyle/>
          <a:p>
            <a:r>
              <a:rPr lang="en-US" sz="3400" dirty="0">
                <a:solidFill>
                  <a:srgbClr val="201179"/>
                </a:solidFill>
                <a:latin typeface="Times New Roman" panose="02020603050405020304" pitchFamily="18" charset="0"/>
                <a:cs typeface="Times New Roman" panose="02020603050405020304" pitchFamily="18" charset="0"/>
              </a:rPr>
              <a:t>MICROSOFT WINDOWS SERVER Services </a:t>
            </a: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10"/>
            <a:ext cx="3128194" cy="4782410"/>
          </a:xfrm>
        </p:spPr>
        <p:txBody>
          <a:bodyPr/>
          <a:lstStyle/>
          <a:p>
            <a:r>
              <a:rPr lang="en-US" dirty="0">
                <a:solidFill>
                  <a:schemeClr val="bg1"/>
                </a:solidFill>
              </a:rPr>
              <a:t>Microsoft Windows Server – </a:t>
            </a:r>
            <a:br>
              <a:rPr lang="en-US" dirty="0">
                <a:solidFill>
                  <a:schemeClr val="bg1"/>
                </a:solidFill>
              </a:rPr>
            </a:br>
            <a:r>
              <a:rPr lang="en-US" dirty="0">
                <a:solidFill>
                  <a:schemeClr val="bg1"/>
                </a:solidFill>
              </a:rPr>
              <a:t>Services / Roles</a:t>
            </a:r>
          </a:p>
        </p:txBody>
      </p:sp>
      <p:pic>
        <p:nvPicPr>
          <p:cNvPr id="5" name="Picture 4" descr="Graphical user interface, text, application, Word&#10;&#10;Description automatically generated">
            <a:extLst>
              <a:ext uri="{FF2B5EF4-FFF2-40B4-BE49-F238E27FC236}">
                <a16:creationId xmlns:a16="http://schemas.microsoft.com/office/drawing/2014/main" id="{88E2F240-1C29-4B70-B1B2-F7835B0F7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504" y="1355776"/>
            <a:ext cx="7410450" cy="5267325"/>
          </a:xfrm>
          <a:prstGeom prst="rect">
            <a:avLst/>
          </a:prstGeom>
        </p:spPr>
      </p:pic>
    </p:spTree>
    <p:extLst>
      <p:ext uri="{BB962C8B-B14F-4D97-AF65-F5344CB8AC3E}">
        <p14:creationId xmlns:p14="http://schemas.microsoft.com/office/powerpoint/2010/main" val="102625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Introduction to Active Directory</a:t>
            </a:r>
          </a:p>
        </p:txBody>
      </p:sp>
      <p:sp>
        <p:nvSpPr>
          <p:cNvPr id="3" name="Title 1">
            <a:extLst>
              <a:ext uri="{FF2B5EF4-FFF2-40B4-BE49-F238E27FC236}">
                <a16:creationId xmlns:a16="http://schemas.microsoft.com/office/drawing/2014/main" id="{9EB936CF-1E88-4CC9-A14B-53B296E3B76A}"/>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131795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Active Directory isn’t what it used to be!</a:t>
            </a:r>
          </a:p>
          <a:p>
            <a:r>
              <a:rPr lang="en-GB" dirty="0"/>
              <a:t>What is Active Directory?</a:t>
            </a:r>
          </a:p>
          <a:p>
            <a:r>
              <a:rPr lang="en-GB" dirty="0"/>
              <a:t>Active Directory Roles</a:t>
            </a:r>
          </a:p>
        </p:txBody>
      </p:sp>
      <p:sp>
        <p:nvSpPr>
          <p:cNvPr id="2" name="Title 1"/>
          <p:cNvSpPr>
            <a:spLocks noGrp="1"/>
          </p:cNvSpPr>
          <p:nvPr>
            <p:ph type="title"/>
          </p:nvPr>
        </p:nvSpPr>
        <p:spPr/>
        <p:txBody>
          <a:bodyPr/>
          <a:lstStyle/>
          <a:p>
            <a:r>
              <a:rPr lang="en-US"/>
              <a:t>Module Overview</a:t>
            </a:r>
            <a:endParaRPr lang="en-US" dirty="0"/>
          </a:p>
        </p:txBody>
      </p:sp>
      <p:sp>
        <p:nvSpPr>
          <p:cNvPr id="5" name="Title 1">
            <a:extLst>
              <a:ext uri="{FF2B5EF4-FFF2-40B4-BE49-F238E27FC236}">
                <a16:creationId xmlns:a16="http://schemas.microsoft.com/office/drawing/2014/main" id="{2B942CE3-2FF4-4FE6-956F-0A7F88BA142F}"/>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31834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5470402" cy="5311408"/>
          </a:xfrm>
        </p:spPr>
        <p:txBody>
          <a:bodyPr>
            <a:normAutofit/>
          </a:bodyPr>
          <a:lstStyle/>
          <a:p>
            <a:r>
              <a:rPr lang="en-GB" dirty="0"/>
              <a:t>What is Active Directory?</a:t>
            </a:r>
          </a:p>
          <a:p>
            <a:pPr lvl="1"/>
            <a:r>
              <a:rPr lang="en-GB" sz="2200" dirty="0">
                <a:solidFill>
                  <a:schemeClr val="tx1"/>
                </a:solidFill>
              </a:rPr>
              <a:t>A collection of services (Server Roles and Features) used to manage identity and access for and to resources on a network</a:t>
            </a:r>
          </a:p>
        </p:txBody>
      </p:sp>
      <p:sp>
        <p:nvSpPr>
          <p:cNvPr id="2" name="Title 1"/>
          <p:cNvSpPr>
            <a:spLocks noGrp="1"/>
          </p:cNvSpPr>
          <p:nvPr>
            <p:ph type="title"/>
          </p:nvPr>
        </p:nvSpPr>
        <p:spPr/>
        <p:txBody>
          <a:bodyPr/>
          <a:lstStyle/>
          <a:p>
            <a:r>
              <a:rPr lang="en-US" dirty="0"/>
              <a:t>What is Active Directory</a:t>
            </a:r>
          </a:p>
        </p:txBody>
      </p:sp>
      <p:grpSp>
        <p:nvGrpSpPr>
          <p:cNvPr id="39" name="Group 38"/>
          <p:cNvGrpSpPr/>
          <p:nvPr/>
        </p:nvGrpSpPr>
        <p:grpSpPr>
          <a:xfrm>
            <a:off x="7859065" y="1331560"/>
            <a:ext cx="1659505" cy="1592132"/>
            <a:chOff x="7859065" y="1331560"/>
            <a:chExt cx="1659505" cy="1592132"/>
          </a:xfrm>
          <a:solidFill>
            <a:schemeClr val="accent1">
              <a:lumMod val="20000"/>
              <a:lumOff val="80000"/>
            </a:schemeClr>
          </a:solidFill>
        </p:grpSpPr>
        <p:sp>
          <p:nvSpPr>
            <p:cNvPr id="11" name="Rounded Rectangle 10"/>
            <p:cNvSpPr/>
            <p:nvPr/>
          </p:nvSpPr>
          <p:spPr>
            <a:xfrm>
              <a:off x="7859065" y="1331560"/>
              <a:ext cx="165950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TextBox 26"/>
            <p:cNvSpPr txBox="1"/>
            <p:nvPr/>
          </p:nvSpPr>
          <p:spPr>
            <a:xfrm>
              <a:off x="7976987" y="1341693"/>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Domain Services</a:t>
              </a:r>
            </a:p>
          </p:txBody>
        </p:sp>
        <p:sp>
          <p:nvSpPr>
            <p:cNvPr id="34" name="TextBox 33"/>
            <p:cNvSpPr txBox="1"/>
            <p:nvPr/>
          </p:nvSpPr>
          <p:spPr>
            <a:xfrm>
              <a:off x="7859066" y="1864913"/>
              <a:ext cx="165950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Internal Accounts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Authorization</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Authentication</a:t>
              </a:r>
            </a:p>
          </p:txBody>
        </p:sp>
      </p:grpSp>
      <p:grpSp>
        <p:nvGrpSpPr>
          <p:cNvPr id="38" name="Group 37"/>
          <p:cNvGrpSpPr/>
          <p:nvPr/>
        </p:nvGrpSpPr>
        <p:grpSpPr>
          <a:xfrm>
            <a:off x="5813647" y="2127626"/>
            <a:ext cx="1668168" cy="1592132"/>
            <a:chOff x="5997940" y="2127626"/>
            <a:chExt cx="1668168" cy="1592132"/>
          </a:xfrm>
          <a:solidFill>
            <a:schemeClr val="accent1">
              <a:lumMod val="20000"/>
              <a:lumOff val="80000"/>
            </a:schemeClr>
          </a:solidFill>
        </p:grpSpPr>
        <p:sp>
          <p:nvSpPr>
            <p:cNvPr id="18" name="Rounded Rectangle 17"/>
            <p:cNvSpPr/>
            <p:nvPr/>
          </p:nvSpPr>
          <p:spPr>
            <a:xfrm>
              <a:off x="5997940" y="2127626"/>
              <a:ext cx="1668168"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083495" y="2127626"/>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Federation Services</a:t>
              </a:r>
            </a:p>
          </p:txBody>
        </p:sp>
        <p:sp>
          <p:nvSpPr>
            <p:cNvPr id="36" name="TextBox 35"/>
            <p:cNvSpPr txBox="1"/>
            <p:nvPr/>
          </p:nvSpPr>
          <p:spPr>
            <a:xfrm>
              <a:off x="6006604" y="2624992"/>
              <a:ext cx="165950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Network Access for External Resources</a:t>
              </a:r>
            </a:p>
          </p:txBody>
        </p:sp>
      </p:grpSp>
      <p:grpSp>
        <p:nvGrpSpPr>
          <p:cNvPr id="40" name="Group 39"/>
          <p:cNvGrpSpPr/>
          <p:nvPr/>
        </p:nvGrpSpPr>
        <p:grpSpPr>
          <a:xfrm>
            <a:off x="9895820" y="2124570"/>
            <a:ext cx="1676832" cy="1592132"/>
            <a:chOff x="9895820" y="2118596"/>
            <a:chExt cx="1676832" cy="1592132"/>
          </a:xfrm>
          <a:solidFill>
            <a:schemeClr val="accent1">
              <a:lumMod val="20000"/>
              <a:lumOff val="80000"/>
            </a:schemeClr>
          </a:solidFill>
        </p:grpSpPr>
        <p:sp>
          <p:nvSpPr>
            <p:cNvPr id="20" name="Rounded Rectangle 19"/>
            <p:cNvSpPr/>
            <p:nvPr/>
          </p:nvSpPr>
          <p:spPr>
            <a:xfrm>
              <a:off x="9895820" y="2118596"/>
              <a:ext cx="1676832"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TextBox 32"/>
            <p:cNvSpPr txBox="1"/>
            <p:nvPr/>
          </p:nvSpPr>
          <p:spPr>
            <a:xfrm>
              <a:off x="10002063" y="2134203"/>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Certificate Services</a:t>
              </a:r>
            </a:p>
          </p:txBody>
        </p:sp>
        <p:sp>
          <p:nvSpPr>
            <p:cNvPr id="37" name="TextBox 36"/>
            <p:cNvSpPr txBox="1"/>
            <p:nvPr/>
          </p:nvSpPr>
          <p:spPr>
            <a:xfrm>
              <a:off x="9937198" y="2576217"/>
              <a:ext cx="1590622"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Identity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Non-Repudiation</a:t>
              </a:r>
            </a:p>
          </p:txBody>
        </p:sp>
      </p:grpSp>
      <p:grpSp>
        <p:nvGrpSpPr>
          <p:cNvPr id="42" name="Group 41"/>
          <p:cNvGrpSpPr/>
          <p:nvPr/>
        </p:nvGrpSpPr>
        <p:grpSpPr>
          <a:xfrm>
            <a:off x="5655668" y="4464126"/>
            <a:ext cx="1501955" cy="1592132"/>
            <a:chOff x="5655668" y="4464126"/>
            <a:chExt cx="1501955" cy="1592132"/>
          </a:xfrm>
          <a:solidFill>
            <a:schemeClr val="accent1">
              <a:lumMod val="20000"/>
              <a:lumOff val="80000"/>
            </a:schemeClr>
          </a:solidFill>
        </p:grpSpPr>
        <p:sp>
          <p:nvSpPr>
            <p:cNvPr id="19" name="Rounded Rectangle 18"/>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5752847" y="4464126"/>
              <a:ext cx="1366876" cy="738664"/>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Rights Management Services</a:t>
              </a:r>
            </a:p>
          </p:txBody>
        </p:sp>
        <p:sp>
          <p:nvSpPr>
            <p:cNvPr id="41" name="TextBox 40"/>
            <p:cNvSpPr txBox="1"/>
            <p:nvPr/>
          </p:nvSpPr>
          <p:spPr>
            <a:xfrm>
              <a:off x="5655669" y="5098606"/>
              <a:ext cx="1501954"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Content Security and Control</a:t>
              </a:r>
            </a:p>
          </p:txBody>
        </p:sp>
      </p:grpSp>
      <p:grpSp>
        <p:nvGrpSpPr>
          <p:cNvPr id="51" name="Group 50"/>
          <p:cNvGrpSpPr/>
          <p:nvPr/>
        </p:nvGrpSpPr>
        <p:grpSpPr>
          <a:xfrm>
            <a:off x="10222506" y="4464126"/>
            <a:ext cx="1501955" cy="1592132"/>
            <a:chOff x="5655668" y="4464126"/>
            <a:chExt cx="1501955" cy="1592132"/>
          </a:xfrm>
          <a:solidFill>
            <a:schemeClr val="accent1">
              <a:lumMod val="20000"/>
              <a:lumOff val="80000"/>
            </a:schemeClr>
          </a:solidFill>
        </p:grpSpPr>
        <p:sp>
          <p:nvSpPr>
            <p:cNvPr id="52" name="Rounded Rectangle 51"/>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752846" y="4464126"/>
              <a:ext cx="1277017" cy="738664"/>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Lightweight Directory Services</a:t>
              </a:r>
            </a:p>
          </p:txBody>
        </p:sp>
        <p:sp>
          <p:nvSpPr>
            <p:cNvPr id="54" name="TextBox 53"/>
            <p:cNvSpPr txBox="1"/>
            <p:nvPr/>
          </p:nvSpPr>
          <p:spPr>
            <a:xfrm>
              <a:off x="5655669" y="5098606"/>
              <a:ext cx="1501954" cy="523220"/>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Application Templates</a:t>
              </a:r>
            </a:p>
          </p:txBody>
        </p:sp>
      </p:grpSp>
      <p:grpSp>
        <p:nvGrpSpPr>
          <p:cNvPr id="59" name="Group 58"/>
          <p:cNvGrpSpPr/>
          <p:nvPr/>
        </p:nvGrpSpPr>
        <p:grpSpPr>
          <a:xfrm>
            <a:off x="7662776" y="3654382"/>
            <a:ext cx="2028092" cy="1326683"/>
            <a:chOff x="7674771" y="3393229"/>
            <a:chExt cx="2028092" cy="1326683"/>
          </a:xfrm>
          <a:solidFill>
            <a:schemeClr val="accent1">
              <a:lumMod val="20000"/>
              <a:lumOff val="80000"/>
            </a:schemeClr>
          </a:solidFill>
        </p:grpSpPr>
        <p:grpSp>
          <p:nvGrpSpPr>
            <p:cNvPr id="57" name="Group 56"/>
            <p:cNvGrpSpPr/>
            <p:nvPr/>
          </p:nvGrpSpPr>
          <p:grpSpPr>
            <a:xfrm>
              <a:off x="7674772" y="3393229"/>
              <a:ext cx="2028091" cy="1326683"/>
              <a:chOff x="7770783" y="3862767"/>
              <a:chExt cx="2028091" cy="1326683"/>
            </a:xfrm>
            <a:grpFill/>
          </p:grpSpPr>
          <p:sp>
            <p:nvSpPr>
              <p:cNvPr id="56" name="Rounded Rectangle 55"/>
              <p:cNvSpPr/>
              <p:nvPr/>
            </p:nvSpPr>
            <p:spPr>
              <a:xfrm>
                <a:off x="7770783" y="3862767"/>
                <a:ext cx="2018961" cy="1326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770783" y="3862767"/>
                <a:ext cx="2028091" cy="338554"/>
              </a:xfrm>
              <a:prstGeom prst="rect">
                <a:avLst/>
              </a:prstGeom>
              <a:grpFill/>
              <a:ln>
                <a:noFill/>
              </a:ln>
            </p:spPr>
            <p:txBody>
              <a:bodyPr wrap="square" rtlCol="0">
                <a:spAutoFit/>
              </a:bodyPr>
              <a:lstStyle/>
              <a:p>
                <a:r>
                  <a:rPr lang="en-US" sz="1600" dirty="0">
                    <a:latin typeface="Segoe UI" panose="020B0502040204020203" pitchFamily="34" charset="0"/>
                    <a:cs typeface="Segoe UI" panose="020B0502040204020203" pitchFamily="34" charset="0"/>
                  </a:rPr>
                  <a:t>Active Directory</a:t>
                </a:r>
              </a:p>
            </p:txBody>
          </p:sp>
        </p:grpSp>
        <p:sp>
          <p:nvSpPr>
            <p:cNvPr id="58" name="TextBox 57"/>
            <p:cNvSpPr txBox="1"/>
            <p:nvPr/>
          </p:nvSpPr>
          <p:spPr>
            <a:xfrm>
              <a:off x="7674771" y="3745820"/>
              <a:ext cx="2021678"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Identity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Access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Centralized Management</a:t>
              </a:r>
            </a:p>
          </p:txBody>
        </p:sp>
      </p:grpSp>
      <p:cxnSp>
        <p:nvCxnSpPr>
          <p:cNvPr id="61" name="Straight Arrow Connector 60"/>
          <p:cNvCxnSpPr/>
          <p:nvPr/>
        </p:nvCxnSpPr>
        <p:spPr>
          <a:xfrm>
            <a:off x="7548239" y="2950185"/>
            <a:ext cx="520361" cy="5614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9267825" y="2946478"/>
            <a:ext cx="517522" cy="5651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8681388" y="2974696"/>
            <a:ext cx="7429" cy="5368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240209" y="4975117"/>
            <a:ext cx="325570" cy="2022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785346" y="4961080"/>
            <a:ext cx="340163" cy="2162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BF6BB142-33C0-46CD-A1F5-06CF5036C4B9}"/>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287394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 calcmode="lin" valueType="num">
                                      <p:cBhvr additive="base">
                                        <p:cTn id="27" dur="500" fill="hold"/>
                                        <p:tgtEl>
                                          <p:spTgt spid="59"/>
                                        </p:tgtEl>
                                        <p:attrNameLst>
                                          <p:attrName>ppt_x</p:attrName>
                                        </p:attrNameLst>
                                      </p:cBhvr>
                                      <p:tavLst>
                                        <p:tav tm="0">
                                          <p:val>
                                            <p:strVal val="#ppt_x"/>
                                          </p:val>
                                        </p:tav>
                                        <p:tav tm="100000">
                                          <p:val>
                                            <p:strVal val="#ppt_x"/>
                                          </p:val>
                                        </p:tav>
                                      </p:tavLst>
                                    </p:anim>
                                    <p:anim calcmode="lin" valueType="num">
                                      <p:cBhvr additive="base">
                                        <p:cTn id="2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par>
                                <p:cTn id="40" presetID="10" presetClass="entr" presetSubtype="0" fill="hold"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par>
                                <p:cTn id="43" presetID="10"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AD Domain Services (AD DS)</a:t>
            </a:r>
          </a:p>
          <a:p>
            <a:pPr lvl="1"/>
            <a:r>
              <a:rPr lang="en-US" sz="2200" dirty="0">
                <a:solidFill>
                  <a:schemeClr val="tx1"/>
                </a:solidFill>
              </a:rPr>
              <a:t>Users, Computers, Policies</a:t>
            </a:r>
            <a:endParaRPr lang="en-GB" sz="2200" dirty="0">
              <a:solidFill>
                <a:schemeClr val="tx1"/>
              </a:solidFill>
            </a:endParaRPr>
          </a:p>
          <a:p>
            <a:r>
              <a:rPr lang="en-US" dirty="0"/>
              <a:t>AD Certificate Services (AD CS)</a:t>
            </a:r>
          </a:p>
          <a:p>
            <a:pPr lvl="1"/>
            <a:r>
              <a:rPr lang="en-US" sz="2200" dirty="0">
                <a:solidFill>
                  <a:schemeClr val="tx1"/>
                </a:solidFill>
              </a:rPr>
              <a:t>Service, Client, Server and User identification</a:t>
            </a:r>
          </a:p>
          <a:p>
            <a:r>
              <a:rPr lang="en-US" dirty="0"/>
              <a:t>AD Federation Services (AD FS)</a:t>
            </a:r>
          </a:p>
          <a:p>
            <a:pPr lvl="1"/>
            <a:r>
              <a:rPr lang="en-US" sz="2200" dirty="0">
                <a:solidFill>
                  <a:schemeClr val="tx1"/>
                </a:solidFill>
              </a:rPr>
              <a:t>Resource access across traditional boundaries</a:t>
            </a:r>
          </a:p>
          <a:p>
            <a:r>
              <a:rPr lang="en-US" dirty="0"/>
              <a:t>AD Rights Management Services (AD RMS)</a:t>
            </a:r>
          </a:p>
          <a:p>
            <a:pPr lvl="1"/>
            <a:r>
              <a:rPr lang="en-US" sz="2200" dirty="0">
                <a:solidFill>
                  <a:schemeClr val="tx1"/>
                </a:solidFill>
              </a:rPr>
              <a:t>Maintain security of data</a:t>
            </a:r>
          </a:p>
          <a:p>
            <a:r>
              <a:rPr lang="en-US" dirty="0"/>
              <a:t>AD Lightweight Directory Services (AD LDS)</a:t>
            </a:r>
          </a:p>
        </p:txBody>
      </p:sp>
      <p:sp>
        <p:nvSpPr>
          <p:cNvPr id="2" name="Title 1"/>
          <p:cNvSpPr>
            <a:spLocks noGrp="1"/>
          </p:cNvSpPr>
          <p:nvPr>
            <p:ph type="title"/>
          </p:nvPr>
        </p:nvSpPr>
        <p:spPr/>
        <p:txBody>
          <a:bodyPr/>
          <a:lstStyle/>
          <a:p>
            <a:r>
              <a:rPr lang="en-US" dirty="0"/>
              <a:t>Active Directory Roles</a:t>
            </a:r>
          </a:p>
        </p:txBody>
      </p:sp>
      <p:sp>
        <p:nvSpPr>
          <p:cNvPr id="5" name="Title 1">
            <a:extLst>
              <a:ext uri="{FF2B5EF4-FFF2-40B4-BE49-F238E27FC236}">
                <a16:creationId xmlns:a16="http://schemas.microsoft.com/office/drawing/2014/main" id="{9E4A69AF-131F-41AB-8942-87B0B7E73252}"/>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414434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5179258" cy="5311408"/>
          </a:xfrm>
        </p:spPr>
        <p:txBody>
          <a:bodyPr>
            <a:normAutofit/>
          </a:bodyPr>
          <a:lstStyle/>
          <a:p>
            <a:r>
              <a:rPr lang="en-GB" dirty="0"/>
              <a:t>What is Active Directory Domain Services?</a:t>
            </a:r>
          </a:p>
          <a:p>
            <a:pPr lvl="1"/>
            <a:r>
              <a:rPr lang="en-US" sz="2200" dirty="0">
                <a:solidFill>
                  <a:schemeClr val="tx1"/>
                </a:solidFill>
              </a:rPr>
              <a:t>A directory service is both the directory information source and the service that makes the information available and usable</a:t>
            </a:r>
          </a:p>
          <a:p>
            <a:pPr lvl="1"/>
            <a:r>
              <a:rPr lang="en-GB" sz="2200" dirty="0">
                <a:solidFill>
                  <a:schemeClr val="tx1"/>
                </a:solidFill>
              </a:rPr>
              <a:t>A phone book…</a:t>
            </a:r>
          </a:p>
        </p:txBody>
      </p:sp>
      <p:sp>
        <p:nvSpPr>
          <p:cNvPr id="2" name="Title 1"/>
          <p:cNvSpPr>
            <a:spLocks noGrp="1"/>
          </p:cNvSpPr>
          <p:nvPr>
            <p:ph type="title"/>
          </p:nvPr>
        </p:nvSpPr>
        <p:spPr/>
        <p:txBody>
          <a:bodyPr/>
          <a:lstStyle/>
          <a:p>
            <a:r>
              <a:rPr lang="en-US" dirty="0"/>
              <a:t>What is AD DS?</a:t>
            </a:r>
          </a:p>
        </p:txBody>
      </p:sp>
      <p:grpSp>
        <p:nvGrpSpPr>
          <p:cNvPr id="39" name="Group 38"/>
          <p:cNvGrpSpPr/>
          <p:nvPr/>
        </p:nvGrpSpPr>
        <p:grpSpPr>
          <a:xfrm>
            <a:off x="7478184" y="1253227"/>
            <a:ext cx="1659505" cy="1592132"/>
            <a:chOff x="7859065" y="1331560"/>
            <a:chExt cx="1659505" cy="1592132"/>
          </a:xfrm>
          <a:solidFill>
            <a:schemeClr val="accent1">
              <a:lumMod val="20000"/>
              <a:lumOff val="80000"/>
            </a:schemeClr>
          </a:solidFill>
        </p:grpSpPr>
        <p:sp>
          <p:nvSpPr>
            <p:cNvPr id="11" name="Rounded Rectangle 10"/>
            <p:cNvSpPr/>
            <p:nvPr/>
          </p:nvSpPr>
          <p:spPr>
            <a:xfrm>
              <a:off x="7859065" y="1331560"/>
              <a:ext cx="165950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TextBox 26"/>
            <p:cNvSpPr txBox="1"/>
            <p:nvPr/>
          </p:nvSpPr>
          <p:spPr>
            <a:xfrm>
              <a:off x="7976987" y="1341693"/>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Windows Server</a:t>
              </a:r>
            </a:p>
          </p:txBody>
        </p:sp>
        <p:sp>
          <p:nvSpPr>
            <p:cNvPr id="34" name="TextBox 33"/>
            <p:cNvSpPr txBox="1"/>
            <p:nvPr/>
          </p:nvSpPr>
          <p:spPr>
            <a:xfrm>
              <a:off x="7859066" y="1864913"/>
              <a:ext cx="165950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Mgmt</a:t>
              </a:r>
              <a:r>
                <a:rPr lang="en-US" sz="1400" dirty="0">
                  <a:latin typeface="Segoe UI" panose="020B0502040204020203" pitchFamily="34" charset="0"/>
                  <a:cs typeface="Segoe UI" panose="020B0502040204020203" pitchFamily="34" charset="0"/>
                </a:rPr>
                <a:t> Profile</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Network Info</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Printers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Shares</a:t>
              </a:r>
            </a:p>
          </p:txBody>
        </p:sp>
      </p:grpSp>
      <p:grpSp>
        <p:nvGrpSpPr>
          <p:cNvPr id="38" name="Group 37"/>
          <p:cNvGrpSpPr/>
          <p:nvPr/>
        </p:nvGrpSpPr>
        <p:grpSpPr>
          <a:xfrm>
            <a:off x="5432766" y="2049293"/>
            <a:ext cx="1668168" cy="1666917"/>
            <a:chOff x="5997940" y="2127626"/>
            <a:chExt cx="1668168" cy="1666917"/>
          </a:xfrm>
          <a:solidFill>
            <a:schemeClr val="accent1">
              <a:lumMod val="20000"/>
              <a:lumOff val="80000"/>
            </a:schemeClr>
          </a:solidFill>
        </p:grpSpPr>
        <p:sp>
          <p:nvSpPr>
            <p:cNvPr id="18" name="Rounded Rectangle 17"/>
            <p:cNvSpPr/>
            <p:nvPr/>
          </p:nvSpPr>
          <p:spPr>
            <a:xfrm>
              <a:off x="5997940" y="2127626"/>
              <a:ext cx="1668168"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083495" y="2127626"/>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Windows User</a:t>
              </a:r>
            </a:p>
          </p:txBody>
        </p:sp>
        <p:sp>
          <p:nvSpPr>
            <p:cNvPr id="36" name="TextBox 35"/>
            <p:cNvSpPr txBox="1"/>
            <p:nvPr/>
          </p:nvSpPr>
          <p:spPr>
            <a:xfrm>
              <a:off x="6006604" y="2624992"/>
              <a:ext cx="1659504" cy="1169551"/>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Account Information</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Privileges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Profiles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Policies</a:t>
              </a:r>
            </a:p>
          </p:txBody>
        </p:sp>
      </p:grpSp>
      <p:grpSp>
        <p:nvGrpSpPr>
          <p:cNvPr id="40" name="Group 39"/>
          <p:cNvGrpSpPr/>
          <p:nvPr/>
        </p:nvGrpSpPr>
        <p:grpSpPr>
          <a:xfrm>
            <a:off x="9514939" y="2046237"/>
            <a:ext cx="1700882" cy="1592132"/>
            <a:chOff x="9895820" y="2118596"/>
            <a:chExt cx="1700882" cy="1592132"/>
          </a:xfrm>
          <a:solidFill>
            <a:schemeClr val="accent1">
              <a:lumMod val="20000"/>
              <a:lumOff val="80000"/>
            </a:schemeClr>
          </a:solidFill>
        </p:grpSpPr>
        <p:sp>
          <p:nvSpPr>
            <p:cNvPr id="20" name="Rounded Rectangle 19"/>
            <p:cNvSpPr/>
            <p:nvPr/>
          </p:nvSpPr>
          <p:spPr>
            <a:xfrm>
              <a:off x="9895820" y="2118596"/>
              <a:ext cx="1700882"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TextBox 32"/>
            <p:cNvSpPr txBox="1"/>
            <p:nvPr/>
          </p:nvSpPr>
          <p:spPr>
            <a:xfrm>
              <a:off x="10002063" y="2134203"/>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Windows Client</a:t>
              </a:r>
            </a:p>
          </p:txBody>
        </p:sp>
        <p:sp>
          <p:nvSpPr>
            <p:cNvPr id="37" name="TextBox 36"/>
            <p:cNvSpPr txBox="1"/>
            <p:nvPr/>
          </p:nvSpPr>
          <p:spPr>
            <a:xfrm>
              <a:off x="9937198" y="2576217"/>
              <a:ext cx="1659504"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Mgmt</a:t>
              </a:r>
              <a:r>
                <a:rPr lang="en-US" sz="1400" dirty="0">
                  <a:latin typeface="Segoe UI" panose="020B0502040204020203" pitchFamily="34" charset="0"/>
                  <a:cs typeface="Segoe UI" panose="020B0502040204020203" pitchFamily="34" charset="0"/>
                </a:rPr>
                <a:t> Profile</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Network Info</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Policies</a:t>
              </a:r>
            </a:p>
          </p:txBody>
        </p:sp>
      </p:grpSp>
      <p:grpSp>
        <p:nvGrpSpPr>
          <p:cNvPr id="42" name="Group 41"/>
          <p:cNvGrpSpPr/>
          <p:nvPr/>
        </p:nvGrpSpPr>
        <p:grpSpPr>
          <a:xfrm>
            <a:off x="5274787" y="4385793"/>
            <a:ext cx="1501955" cy="1592132"/>
            <a:chOff x="5655668" y="4464126"/>
            <a:chExt cx="1501955" cy="1592132"/>
          </a:xfrm>
          <a:solidFill>
            <a:schemeClr val="accent1">
              <a:lumMod val="20000"/>
              <a:lumOff val="80000"/>
            </a:schemeClr>
          </a:solidFill>
        </p:grpSpPr>
        <p:sp>
          <p:nvSpPr>
            <p:cNvPr id="19" name="Rounded Rectangle 18"/>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5752847" y="4464126"/>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Email Servers</a:t>
              </a:r>
            </a:p>
          </p:txBody>
        </p:sp>
        <p:sp>
          <p:nvSpPr>
            <p:cNvPr id="41" name="TextBox 40"/>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Mailbox Information</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Address Book</a:t>
              </a:r>
            </a:p>
          </p:txBody>
        </p:sp>
      </p:grpSp>
      <p:grpSp>
        <p:nvGrpSpPr>
          <p:cNvPr id="47" name="Group 46"/>
          <p:cNvGrpSpPr/>
          <p:nvPr/>
        </p:nvGrpSpPr>
        <p:grpSpPr>
          <a:xfrm>
            <a:off x="7539256" y="5063615"/>
            <a:ext cx="1558802" cy="1642452"/>
            <a:chOff x="5655668" y="4464126"/>
            <a:chExt cx="1558802" cy="1642452"/>
          </a:xfrm>
          <a:solidFill>
            <a:schemeClr val="accent1">
              <a:lumMod val="20000"/>
              <a:lumOff val="80000"/>
            </a:schemeClr>
          </a:solidFill>
        </p:grpSpPr>
        <p:sp>
          <p:nvSpPr>
            <p:cNvPr id="48" name="Rounded Rectangle 47"/>
            <p:cNvSpPr/>
            <p:nvPr/>
          </p:nvSpPr>
          <p:spPr>
            <a:xfrm>
              <a:off x="5655668" y="4464126"/>
              <a:ext cx="1558802"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752846" y="4464126"/>
              <a:ext cx="1210629" cy="307777"/>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Applications</a:t>
              </a:r>
            </a:p>
          </p:txBody>
        </p:sp>
        <p:sp>
          <p:nvSpPr>
            <p:cNvPr id="50" name="TextBox 49"/>
            <p:cNvSpPr txBox="1"/>
            <p:nvPr/>
          </p:nvSpPr>
          <p:spPr>
            <a:xfrm>
              <a:off x="5693568" y="4721583"/>
              <a:ext cx="1501954" cy="1384995"/>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Server </a:t>
              </a:r>
              <a:r>
                <a:rPr lang="en-US" sz="1400" dirty="0" err="1">
                  <a:latin typeface="Segoe UI" panose="020B0502040204020203" pitchFamily="34" charset="0"/>
                  <a:cs typeface="Segoe UI" panose="020B0502040204020203" pitchFamily="34" charset="0"/>
                </a:rPr>
                <a:t>Config</a:t>
              </a: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SSO</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App-Specific Directory Info</a:t>
              </a:r>
            </a:p>
          </p:txBody>
        </p:sp>
      </p:grpSp>
      <p:grpSp>
        <p:nvGrpSpPr>
          <p:cNvPr id="51" name="Group 50"/>
          <p:cNvGrpSpPr/>
          <p:nvPr/>
        </p:nvGrpSpPr>
        <p:grpSpPr>
          <a:xfrm>
            <a:off x="9841625" y="4385793"/>
            <a:ext cx="1501955" cy="1592132"/>
            <a:chOff x="5655668" y="4464126"/>
            <a:chExt cx="1501955" cy="1592132"/>
          </a:xfrm>
          <a:solidFill>
            <a:schemeClr val="accent1">
              <a:lumMod val="20000"/>
              <a:lumOff val="80000"/>
            </a:schemeClr>
          </a:solidFill>
        </p:grpSpPr>
        <p:sp>
          <p:nvSpPr>
            <p:cNvPr id="52" name="Rounded Rectangle 51"/>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752847" y="4464126"/>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Network Devices</a:t>
              </a:r>
            </a:p>
          </p:txBody>
        </p:sp>
        <p:sp>
          <p:nvSpPr>
            <p:cNvPr id="54" name="TextBox 53"/>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Config</a:t>
              </a: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QoS</a:t>
              </a:r>
              <a:r>
                <a:rPr lang="en-US" sz="1400" dirty="0">
                  <a:latin typeface="Segoe UI" panose="020B0502040204020203" pitchFamily="34" charset="0"/>
                  <a:cs typeface="Segoe UI" panose="020B0502040204020203" pitchFamily="34" charset="0"/>
                </a:rPr>
                <a:t> Policy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Security Policy</a:t>
              </a:r>
            </a:p>
          </p:txBody>
        </p:sp>
      </p:grpSp>
      <p:grpSp>
        <p:nvGrpSpPr>
          <p:cNvPr id="59" name="Group 58"/>
          <p:cNvGrpSpPr/>
          <p:nvPr/>
        </p:nvGrpSpPr>
        <p:grpSpPr>
          <a:xfrm>
            <a:off x="7293890" y="3314896"/>
            <a:ext cx="2028092" cy="1326683"/>
            <a:chOff x="7674771" y="3393229"/>
            <a:chExt cx="2028092" cy="1326683"/>
          </a:xfrm>
          <a:solidFill>
            <a:schemeClr val="accent6">
              <a:lumMod val="40000"/>
              <a:lumOff val="60000"/>
            </a:schemeClr>
          </a:solidFill>
        </p:grpSpPr>
        <p:grpSp>
          <p:nvGrpSpPr>
            <p:cNvPr id="57" name="Group 56"/>
            <p:cNvGrpSpPr/>
            <p:nvPr/>
          </p:nvGrpSpPr>
          <p:grpSpPr>
            <a:xfrm>
              <a:off x="7674772" y="3393229"/>
              <a:ext cx="2028091" cy="1326683"/>
              <a:chOff x="7770783" y="3862767"/>
              <a:chExt cx="2028091" cy="1326683"/>
            </a:xfrm>
            <a:grpFill/>
          </p:grpSpPr>
          <p:sp>
            <p:nvSpPr>
              <p:cNvPr id="56" name="Rounded Rectangle 55"/>
              <p:cNvSpPr/>
              <p:nvPr/>
            </p:nvSpPr>
            <p:spPr>
              <a:xfrm>
                <a:off x="7770783" y="3862767"/>
                <a:ext cx="2018961" cy="1326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770783" y="3862767"/>
                <a:ext cx="2028091" cy="584775"/>
              </a:xfrm>
              <a:prstGeom prst="rect">
                <a:avLst/>
              </a:prstGeom>
              <a:grpFill/>
              <a:ln>
                <a:noFill/>
              </a:ln>
            </p:spPr>
            <p:txBody>
              <a:bodyPr wrap="square" rtlCol="0">
                <a:spAutoFit/>
              </a:bodyPr>
              <a:lstStyle/>
              <a:p>
                <a:r>
                  <a:rPr lang="en-US" sz="1600" dirty="0">
                    <a:latin typeface="Segoe UI" panose="020B0502040204020203" pitchFamily="34" charset="0"/>
                    <a:cs typeface="Segoe UI" panose="020B0502040204020203" pitchFamily="34" charset="0"/>
                  </a:rPr>
                  <a:t>Active Directory Domain Services</a:t>
                </a:r>
              </a:p>
            </p:txBody>
          </p:sp>
        </p:grpSp>
        <p:sp>
          <p:nvSpPr>
            <p:cNvPr id="58" name="TextBox 57"/>
            <p:cNvSpPr txBox="1"/>
            <p:nvPr/>
          </p:nvSpPr>
          <p:spPr>
            <a:xfrm>
              <a:off x="7674771" y="3952726"/>
              <a:ext cx="2021678"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Manageability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Security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Interoperability</a:t>
              </a:r>
            </a:p>
          </p:txBody>
        </p:sp>
      </p:grpSp>
      <p:cxnSp>
        <p:nvCxnSpPr>
          <p:cNvPr id="61" name="Straight Arrow Connector 60"/>
          <p:cNvCxnSpPr/>
          <p:nvPr/>
        </p:nvCxnSpPr>
        <p:spPr>
          <a:xfrm>
            <a:off x="7167358" y="2871852"/>
            <a:ext cx="646569" cy="3642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8791654" y="2868145"/>
            <a:ext cx="612811" cy="3679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295941" y="2896363"/>
            <a:ext cx="4566" cy="3648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8236956" y="4726906"/>
            <a:ext cx="945" cy="2833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6859328" y="4740179"/>
            <a:ext cx="616059" cy="3588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098059" y="4734770"/>
            <a:ext cx="646569" cy="3642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itle 1">
            <a:extLst>
              <a:ext uri="{FF2B5EF4-FFF2-40B4-BE49-F238E27FC236}">
                <a16:creationId xmlns:a16="http://schemas.microsoft.com/office/drawing/2014/main" id="{7565FF30-F6ED-4FEE-A9E8-587EDC44824B}"/>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427826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ppt_x"/>
                                          </p:val>
                                        </p:tav>
                                        <p:tav tm="100000">
                                          <p:val>
                                            <p:strVal val="#ppt_x"/>
                                          </p:val>
                                        </p:tav>
                                      </p:tavLst>
                                    </p:anim>
                                    <p:anim calcmode="lin" valueType="num">
                                      <p:cBhvr additive="base">
                                        <p:cTn id="3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par>
                                <p:cTn id="41" presetID="10"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par>
                                <p:cTn id="50" presetID="10" presetClass="entr" presetSubtype="0" fill="hold"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Scalable, secure, and manageable infrastructure for user and resource management</a:t>
            </a:r>
          </a:p>
          <a:p>
            <a:pPr lvl="1"/>
            <a:r>
              <a:rPr lang="en-US" sz="2200" dirty="0">
                <a:solidFill>
                  <a:schemeClr val="tx1"/>
                </a:solidFill>
              </a:rPr>
              <a:t>stores and manages information about network resources</a:t>
            </a:r>
          </a:p>
          <a:p>
            <a:pPr lvl="1"/>
            <a:r>
              <a:rPr lang="en-US" sz="2200" dirty="0">
                <a:solidFill>
                  <a:schemeClr val="tx1"/>
                </a:solidFill>
              </a:rPr>
              <a:t>provides support for directory-enabled applications such as Microsoft® Exchange Server</a:t>
            </a:r>
          </a:p>
          <a:p>
            <a:pPr lvl="1"/>
            <a:r>
              <a:rPr lang="en-US" sz="2200" dirty="0">
                <a:solidFill>
                  <a:schemeClr val="tx1"/>
                </a:solidFill>
              </a:rPr>
              <a:t>allows for centralized management</a:t>
            </a:r>
            <a:endParaRPr lang="en-GB" sz="2200" dirty="0">
              <a:solidFill>
                <a:schemeClr val="tx1"/>
              </a:solidFill>
            </a:endParaRPr>
          </a:p>
        </p:txBody>
      </p:sp>
      <p:sp>
        <p:nvSpPr>
          <p:cNvPr id="2" name="Title 1"/>
          <p:cNvSpPr>
            <a:spLocks noGrp="1"/>
          </p:cNvSpPr>
          <p:nvPr>
            <p:ph type="title"/>
          </p:nvPr>
        </p:nvSpPr>
        <p:spPr/>
        <p:txBody>
          <a:bodyPr/>
          <a:lstStyle/>
          <a:p>
            <a:r>
              <a:rPr lang="en-US" dirty="0"/>
              <a:t>What does AD DS do?</a:t>
            </a:r>
          </a:p>
        </p:txBody>
      </p:sp>
      <p:sp>
        <p:nvSpPr>
          <p:cNvPr id="5" name="Title 1">
            <a:extLst>
              <a:ext uri="{FF2B5EF4-FFF2-40B4-BE49-F238E27FC236}">
                <a16:creationId xmlns:a16="http://schemas.microsoft.com/office/drawing/2014/main" id="{21326F85-986E-45C2-8114-2FDFB37165D8}"/>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235042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5892990" cy="5311408"/>
          </a:xfrm>
        </p:spPr>
        <p:txBody>
          <a:bodyPr>
            <a:normAutofit/>
          </a:bodyPr>
          <a:lstStyle/>
          <a:p>
            <a:r>
              <a:rPr lang="en-US" dirty="0"/>
              <a:t>AD CS is the Microsoft implementation of Public Key Infrastructure (PKI)</a:t>
            </a:r>
          </a:p>
          <a:p>
            <a:r>
              <a:rPr lang="en-US" dirty="0"/>
              <a:t>PKI is a set of hardware, software, people, policies, and procedures needed to create, manage, distribute, use, store, and revoke digital certificates</a:t>
            </a:r>
            <a:endParaRPr lang="en-GB" dirty="0"/>
          </a:p>
        </p:txBody>
      </p:sp>
      <p:sp>
        <p:nvSpPr>
          <p:cNvPr id="2" name="Title 1"/>
          <p:cNvSpPr>
            <a:spLocks noGrp="1"/>
          </p:cNvSpPr>
          <p:nvPr>
            <p:ph type="title"/>
          </p:nvPr>
        </p:nvSpPr>
        <p:spPr/>
        <p:txBody>
          <a:bodyPr/>
          <a:lstStyle/>
          <a:p>
            <a:r>
              <a:rPr lang="en-US" dirty="0"/>
              <a:t>What is AD CS?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372" y="5987205"/>
            <a:ext cx="1847574" cy="739030"/>
          </a:xfrm>
          <a:prstGeom prst="rect">
            <a:avLst/>
          </a:prstGeom>
        </p:spPr>
      </p:pic>
      <p:grpSp>
        <p:nvGrpSpPr>
          <p:cNvPr id="30" name="Group 29"/>
          <p:cNvGrpSpPr/>
          <p:nvPr/>
        </p:nvGrpSpPr>
        <p:grpSpPr>
          <a:xfrm>
            <a:off x="7343148" y="3778421"/>
            <a:ext cx="3753859" cy="2011254"/>
            <a:chOff x="7343148" y="3778421"/>
            <a:chExt cx="3753859" cy="2011254"/>
          </a:xfrm>
        </p:grpSpPr>
        <p:cxnSp>
          <p:nvCxnSpPr>
            <p:cNvPr id="28" name="Curved Connector 27"/>
            <p:cNvCxnSpPr>
              <a:stCxn id="10" idx="2"/>
              <a:endCxn id="4" idx="2"/>
            </p:cNvCxnSpPr>
            <p:nvPr/>
          </p:nvCxnSpPr>
          <p:spPr>
            <a:xfrm rot="5400000">
              <a:off x="8772325" y="2349245"/>
              <a:ext cx="895506" cy="3753859"/>
            </a:xfrm>
            <a:prstGeom prst="curvedConnector3">
              <a:avLst>
                <a:gd name="adj1" fmla="val 232557"/>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426786" y="5512676"/>
              <a:ext cx="1449436" cy="276999"/>
            </a:xfrm>
            <a:prstGeom prst="rect">
              <a:avLst/>
            </a:prstGeom>
            <a:noFill/>
          </p:spPr>
          <p:txBody>
            <a:bodyPr wrap="none" rtlCol="0">
              <a:spAutoFit/>
            </a:bodyPr>
            <a:lstStyle/>
            <a:p>
              <a:r>
                <a:rPr lang="en-US" sz="1200" dirty="0">
                  <a:latin typeface="Segoe UI Light" panose="020B0502040204020203" pitchFamily="34" charset="0"/>
                  <a:cs typeface="Segoe UI Light" panose="020B0502040204020203" pitchFamily="34" charset="0"/>
                </a:rPr>
                <a:t>Revocation Request</a:t>
              </a:r>
            </a:p>
          </p:txBody>
        </p:sp>
        <p:grpSp>
          <p:nvGrpSpPr>
            <p:cNvPr id="29" name="Group 28"/>
            <p:cNvGrpSpPr/>
            <p:nvPr/>
          </p:nvGrpSpPr>
          <p:grpSpPr>
            <a:xfrm>
              <a:off x="8201549" y="3778421"/>
              <a:ext cx="2895458" cy="1625313"/>
              <a:chOff x="8201549" y="3778421"/>
              <a:chExt cx="2895458" cy="1625313"/>
            </a:xfrm>
          </p:grpSpPr>
          <p:sp>
            <p:nvSpPr>
              <p:cNvPr id="9" name="Flowchart: Document 8"/>
              <p:cNvSpPr/>
              <p:nvPr/>
            </p:nvSpPr>
            <p:spPr>
              <a:xfrm>
                <a:off x="9090610" y="4372520"/>
                <a:ext cx="990719" cy="936978"/>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Light" panose="020B0502040204020203" pitchFamily="34" charset="0"/>
                    <a:cs typeface="Segoe UI Light" panose="020B0502040204020203" pitchFamily="34" charset="0"/>
                  </a:rPr>
                  <a:t>Certificate Revocation List</a:t>
                </a:r>
              </a:p>
            </p:txBody>
          </p:sp>
          <p:cxnSp>
            <p:nvCxnSpPr>
              <p:cNvPr id="26" name="Curved Connector 25"/>
              <p:cNvCxnSpPr>
                <a:stCxn id="9" idx="3"/>
                <a:endCxn id="10" idx="2"/>
              </p:cNvCxnSpPr>
              <p:nvPr/>
            </p:nvCxnSpPr>
            <p:spPr>
              <a:xfrm flipV="1">
                <a:off x="10081329" y="3778421"/>
                <a:ext cx="1015678" cy="10625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0" idx="2"/>
                <a:endCxn id="9" idx="1"/>
              </p:cNvCxnSpPr>
              <p:nvPr/>
            </p:nvCxnSpPr>
            <p:spPr>
              <a:xfrm rot="5400000">
                <a:off x="9562515" y="3306517"/>
                <a:ext cx="1062588" cy="2006397"/>
              </a:xfrm>
              <a:prstGeom prst="curvedConnector4">
                <a:avLst>
                  <a:gd name="adj1" fmla="val 26250"/>
                  <a:gd name="adj2" fmla="val 155321"/>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201549" y="4256888"/>
                <a:ext cx="919587" cy="461665"/>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CRL Retrieval</a:t>
                </a:r>
              </a:p>
            </p:txBody>
          </p:sp>
          <p:sp>
            <p:nvSpPr>
              <p:cNvPr id="40" name="Oval 39"/>
              <p:cNvSpPr/>
              <p:nvPr/>
            </p:nvSpPr>
            <p:spPr>
              <a:xfrm>
                <a:off x="9123858" y="5059601"/>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cs typeface="Segoe UI" panose="020B0502040204020203" pitchFamily="34" charset="0"/>
                  </a:rPr>
                  <a:t>5</a:t>
                </a:r>
              </a:p>
            </p:txBody>
          </p:sp>
        </p:grpSp>
      </p:grpSp>
      <p:grpSp>
        <p:nvGrpSpPr>
          <p:cNvPr id="25" name="Group 24"/>
          <p:cNvGrpSpPr/>
          <p:nvPr/>
        </p:nvGrpSpPr>
        <p:grpSpPr>
          <a:xfrm>
            <a:off x="8252950" y="2584579"/>
            <a:ext cx="2844057" cy="1286636"/>
            <a:chOff x="8252950" y="2584579"/>
            <a:chExt cx="2844057" cy="1286636"/>
          </a:xfrm>
        </p:grpSpPr>
        <p:sp>
          <p:nvSpPr>
            <p:cNvPr id="6" name="Rectangle 5"/>
            <p:cNvSpPr/>
            <p:nvPr/>
          </p:nvSpPr>
          <p:spPr>
            <a:xfrm>
              <a:off x="9065652" y="2907216"/>
              <a:ext cx="990719" cy="8579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14"/>
            <p:cNvSpPr/>
            <p:nvPr/>
          </p:nvSpPr>
          <p:spPr>
            <a:xfrm>
              <a:off x="9175903" y="3036560"/>
              <a:ext cx="208170" cy="16367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p:cNvSpPr/>
            <p:nvPr/>
          </p:nvSpPr>
          <p:spPr>
            <a:xfrm>
              <a:off x="9456926" y="3268805"/>
              <a:ext cx="208170" cy="16367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16"/>
            <p:cNvSpPr/>
            <p:nvPr/>
          </p:nvSpPr>
          <p:spPr>
            <a:xfrm>
              <a:off x="9766541" y="3476711"/>
              <a:ext cx="208170" cy="163672"/>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6" idx="3"/>
              <a:endCxn id="10" idx="1"/>
            </p:cNvCxnSpPr>
            <p:nvPr/>
          </p:nvCxnSpPr>
          <p:spPr>
            <a:xfrm>
              <a:off x="10056371" y="3336194"/>
              <a:ext cx="430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51174" y="2584579"/>
              <a:ext cx="1619674" cy="276999"/>
            </a:xfrm>
            <a:prstGeom prst="rect">
              <a:avLst/>
            </a:prstGeom>
            <a:noFill/>
          </p:spPr>
          <p:txBody>
            <a:bodyPr wrap="none" rtlCol="0">
              <a:spAutoFit/>
            </a:bodyPr>
            <a:lstStyle/>
            <a:p>
              <a:r>
                <a:rPr lang="en-US" sz="1200" dirty="0">
                  <a:latin typeface="Segoe UI Light" panose="020B0502040204020203" pitchFamily="34" charset="0"/>
                  <a:cs typeface="Segoe UI Light" panose="020B0502040204020203" pitchFamily="34" charset="0"/>
                </a:rPr>
                <a:t>x.509 Certificate Chain</a:t>
              </a:r>
            </a:p>
          </p:txBody>
        </p:sp>
        <p:cxnSp>
          <p:nvCxnSpPr>
            <p:cNvPr id="22" name="Curved Connector 21"/>
            <p:cNvCxnSpPr>
              <a:stCxn id="10" idx="2"/>
              <a:endCxn id="6" idx="1"/>
            </p:cNvCxnSpPr>
            <p:nvPr/>
          </p:nvCxnSpPr>
          <p:spPr>
            <a:xfrm rot="5400000" flipH="1">
              <a:off x="9860216" y="2541631"/>
              <a:ext cx="442227" cy="2031355"/>
            </a:xfrm>
            <a:prstGeom prst="curvedConnector4">
              <a:avLst>
                <a:gd name="adj1" fmla="val -37467"/>
                <a:gd name="adj2" fmla="val 154641"/>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252950" y="3409550"/>
              <a:ext cx="888680" cy="461665"/>
            </a:xfrm>
            <a:prstGeom prst="rect">
              <a:avLst/>
            </a:prstGeom>
            <a:noFill/>
          </p:spPr>
          <p:txBody>
            <a:bodyPr wrap="square" rtlCol="0">
              <a:spAutoFit/>
            </a:bodyPr>
            <a:lstStyle/>
            <a:p>
              <a:r>
                <a:rPr lang="en-US" sz="1200" dirty="0">
                  <a:latin typeface="Segoe UI Light" panose="020B0502040204020203" pitchFamily="34" charset="0"/>
                  <a:cs typeface="Segoe UI Light" panose="020B0502040204020203" pitchFamily="34" charset="0"/>
                </a:rPr>
                <a:t>Certificate Retrieval</a:t>
              </a:r>
            </a:p>
          </p:txBody>
        </p:sp>
        <p:sp>
          <p:nvSpPr>
            <p:cNvPr id="43" name="Oval 42"/>
            <p:cNvSpPr/>
            <p:nvPr/>
          </p:nvSpPr>
          <p:spPr>
            <a:xfrm>
              <a:off x="9122505" y="3503032"/>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cs typeface="Segoe UI" panose="020B0502040204020203" pitchFamily="34" charset="0"/>
                </a:rPr>
                <a:t>4</a:t>
              </a:r>
            </a:p>
          </p:txBody>
        </p:sp>
      </p:grpSp>
      <p:grpSp>
        <p:nvGrpSpPr>
          <p:cNvPr id="23" name="Group 22"/>
          <p:cNvGrpSpPr/>
          <p:nvPr/>
        </p:nvGrpSpPr>
        <p:grpSpPr>
          <a:xfrm>
            <a:off x="7976997" y="1581082"/>
            <a:ext cx="3593151" cy="1276646"/>
            <a:chOff x="7976997" y="1581082"/>
            <a:chExt cx="3593151" cy="1276646"/>
          </a:xfrm>
        </p:grpSpPr>
        <p:cxnSp>
          <p:nvCxnSpPr>
            <p:cNvPr id="19" name="Straight Arrow Connector 18"/>
            <p:cNvCxnSpPr/>
            <p:nvPr/>
          </p:nvCxnSpPr>
          <p:spPr>
            <a:xfrm flipH="1">
              <a:off x="7976997" y="2204093"/>
              <a:ext cx="1113613" cy="3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065653" y="1581082"/>
              <a:ext cx="2504495" cy="1276646"/>
              <a:chOff x="9065653" y="1581082"/>
              <a:chExt cx="2504495" cy="1276646"/>
            </a:xfrm>
          </p:grpSpPr>
          <p:sp>
            <p:nvSpPr>
              <p:cNvPr id="5" name="Flowchart: Document 4"/>
              <p:cNvSpPr/>
              <p:nvPr/>
            </p:nvSpPr>
            <p:spPr>
              <a:xfrm>
                <a:off x="9065653" y="1581082"/>
                <a:ext cx="990719" cy="936978"/>
              </a:xfrm>
              <a:prstGeom prst="flowChart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Light" panose="020B0502040204020203" pitchFamily="34" charset="0"/>
                    <a:cs typeface="Segoe UI Light" panose="020B0502040204020203" pitchFamily="34" charset="0"/>
                  </a:rPr>
                  <a:t>Certificate Signing Request</a:t>
                </a:r>
              </a:p>
            </p:txBody>
          </p:sp>
          <p:cxnSp>
            <p:nvCxnSpPr>
              <p:cNvPr id="24" name="Curved Connector 23"/>
              <p:cNvCxnSpPr>
                <a:stCxn id="10" idx="0"/>
                <a:endCxn id="5" idx="3"/>
              </p:cNvCxnSpPr>
              <p:nvPr/>
            </p:nvCxnSpPr>
            <p:spPr>
              <a:xfrm rot="16200000" flipV="1">
                <a:off x="10270609" y="1835335"/>
                <a:ext cx="808157" cy="123663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696063" y="1972923"/>
                <a:ext cx="874085" cy="276999"/>
              </a:xfrm>
              <a:prstGeom prst="rect">
                <a:avLst/>
              </a:prstGeom>
              <a:noFill/>
            </p:spPr>
            <p:txBody>
              <a:bodyPr wrap="none" rtlCol="0">
                <a:spAutoFit/>
              </a:bodyPr>
              <a:lstStyle/>
              <a:p>
                <a:r>
                  <a:rPr lang="en-US" sz="1200" dirty="0">
                    <a:latin typeface="Segoe UI Light" panose="020B0502040204020203" pitchFamily="34" charset="0"/>
                    <a:cs typeface="Segoe UI Light" panose="020B0502040204020203" pitchFamily="34" charset="0"/>
                  </a:rPr>
                  <a:t>Enrollment</a:t>
                </a:r>
              </a:p>
            </p:txBody>
          </p:sp>
          <p:sp>
            <p:nvSpPr>
              <p:cNvPr id="44" name="Oval 43"/>
              <p:cNvSpPr/>
              <p:nvPr/>
            </p:nvSpPr>
            <p:spPr>
              <a:xfrm>
                <a:off x="9834716" y="2201648"/>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cs typeface="Segoe UI" panose="020B0502040204020203" pitchFamily="34" charset="0"/>
                  </a:rPr>
                  <a:t>3</a:t>
                </a:r>
              </a:p>
            </p:txBody>
          </p:sp>
        </p:grpSp>
      </p:grpSp>
      <p:grpSp>
        <p:nvGrpSpPr>
          <p:cNvPr id="14" name="Group 13"/>
          <p:cNvGrpSpPr/>
          <p:nvPr/>
        </p:nvGrpSpPr>
        <p:grpSpPr>
          <a:xfrm>
            <a:off x="6709301" y="1760073"/>
            <a:ext cx="1267694" cy="2913854"/>
            <a:chOff x="6709301" y="1760073"/>
            <a:chExt cx="1267694" cy="2913854"/>
          </a:xfrm>
        </p:grpSpPr>
        <p:sp>
          <p:nvSpPr>
            <p:cNvPr id="4" name="Rectangle 3"/>
            <p:cNvSpPr/>
            <p:nvPr/>
          </p:nvSpPr>
          <p:spPr>
            <a:xfrm>
              <a:off x="6709301" y="1998460"/>
              <a:ext cx="1267694" cy="267546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6845044" y="2209952"/>
              <a:ext cx="973252" cy="1043248"/>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Light" panose="020B0502040204020203" pitchFamily="34" charset="0"/>
                  <a:cs typeface="Segoe UI Light" panose="020B0502040204020203" pitchFamily="34" charset="0"/>
                </a:rPr>
                <a:t>Certificate Repository</a:t>
              </a:r>
            </a:p>
          </p:txBody>
        </p:sp>
        <p:sp>
          <p:nvSpPr>
            <p:cNvPr id="13" name="Can 12"/>
            <p:cNvSpPr/>
            <p:nvPr/>
          </p:nvSpPr>
          <p:spPr>
            <a:xfrm>
              <a:off x="6845044" y="3428998"/>
              <a:ext cx="973252" cy="1043248"/>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Light" panose="020B0502040204020203" pitchFamily="34" charset="0"/>
                  <a:cs typeface="Segoe UI Light" panose="020B0502040204020203" pitchFamily="34" charset="0"/>
                </a:rPr>
                <a:t>Certification Revocation Repository</a:t>
              </a:r>
            </a:p>
          </p:txBody>
        </p:sp>
        <p:sp>
          <p:nvSpPr>
            <p:cNvPr id="46" name="Oval 45"/>
            <p:cNvSpPr/>
            <p:nvPr/>
          </p:nvSpPr>
          <p:spPr>
            <a:xfrm>
              <a:off x="7187143" y="1760073"/>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cs typeface="Segoe UI" panose="020B0502040204020203" pitchFamily="34" charset="0"/>
                </a:rPr>
                <a:t>2</a:t>
              </a:r>
            </a:p>
          </p:txBody>
        </p:sp>
      </p:grpSp>
      <p:grpSp>
        <p:nvGrpSpPr>
          <p:cNvPr id="18" name="Group 17"/>
          <p:cNvGrpSpPr/>
          <p:nvPr/>
        </p:nvGrpSpPr>
        <p:grpSpPr>
          <a:xfrm>
            <a:off x="10386260" y="2857728"/>
            <a:ext cx="1517686" cy="991149"/>
            <a:chOff x="10386260" y="2857728"/>
            <a:chExt cx="1517686" cy="991149"/>
          </a:xfrm>
        </p:grpSpPr>
        <p:sp>
          <p:nvSpPr>
            <p:cNvPr id="10" name="Flowchart: Multidocument 9"/>
            <p:cNvSpPr/>
            <p:nvPr/>
          </p:nvSpPr>
          <p:spPr>
            <a:xfrm>
              <a:off x="10487112" y="2857728"/>
              <a:ext cx="1416834" cy="956932"/>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Light" panose="020B0502040204020203" pitchFamily="34" charset="0"/>
                  <a:cs typeface="Segoe UI Light" panose="020B0502040204020203" pitchFamily="34" charset="0"/>
                </a:rPr>
                <a:t>End-Entities (users or computers)</a:t>
              </a:r>
            </a:p>
          </p:txBody>
        </p:sp>
        <p:sp>
          <p:nvSpPr>
            <p:cNvPr id="47" name="Oval 46"/>
            <p:cNvSpPr/>
            <p:nvPr/>
          </p:nvSpPr>
          <p:spPr>
            <a:xfrm>
              <a:off x="10386260" y="3504744"/>
              <a:ext cx="312010" cy="344133"/>
            </a:xfrm>
            <a:prstGeom prst="ellipse">
              <a:avLst/>
            </a:prstGeom>
            <a:solidFill>
              <a:schemeClr val="accent6">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Segoe UI" panose="020B0502040204020203" pitchFamily="34" charset="0"/>
                  <a:cs typeface="Segoe UI" panose="020B0502040204020203" pitchFamily="34" charset="0"/>
                </a:rPr>
                <a:t>1</a:t>
              </a:r>
            </a:p>
          </p:txBody>
        </p:sp>
      </p:grpSp>
      <p:sp>
        <p:nvSpPr>
          <p:cNvPr id="41" name="Title 1">
            <a:extLst>
              <a:ext uri="{FF2B5EF4-FFF2-40B4-BE49-F238E27FC236}">
                <a16:creationId xmlns:a16="http://schemas.microsoft.com/office/drawing/2014/main" id="{76D3CB7C-C91C-4655-9C32-CC9A8DF1D721}"/>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265814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sz="4000" dirty="0">
                <a:solidFill>
                  <a:srgbClr val="201179"/>
                </a:solidFill>
                <a:latin typeface="Times New Roman" panose="02020603050405020304" pitchFamily="18" charset="0"/>
                <a:cs typeface="Times New Roman" panose="02020603050405020304" pitchFamily="18" charset="0"/>
              </a:rPr>
              <a:t>server infrastructure</a:t>
            </a:r>
            <a:endParaRPr lang="sq-AL" dirty="0"/>
          </a:p>
        </p:txBody>
      </p:sp>
      <p:sp>
        <p:nvSpPr>
          <p:cNvPr id="3" name="Content Placeholder 2">
            <a:extLst>
              <a:ext uri="{FF2B5EF4-FFF2-40B4-BE49-F238E27FC236}">
                <a16:creationId xmlns:a16="http://schemas.microsoft.com/office/drawing/2014/main" id="{E668E5FD-3BA1-4191-87B9-2B86A2E8C551}"/>
              </a:ext>
            </a:extLst>
          </p:cNvPr>
          <p:cNvSpPr>
            <a:spLocks noGrp="1"/>
          </p:cNvSpPr>
          <p:nvPr>
            <p:ph idx="1"/>
          </p:nvPr>
        </p:nvSpPr>
        <p:spPr>
          <a:xfrm>
            <a:off x="527532" y="1366684"/>
            <a:ext cx="10459467" cy="4851236"/>
          </a:xfrm>
        </p:spPr>
        <p:txBody>
          <a:bodyPr/>
          <a:lstStyle/>
          <a:p>
            <a:r>
              <a:rPr lang="en-US" dirty="0"/>
              <a:t>Topic 1 – Introduction (Server Infrastructure Concepts), Virtualization</a:t>
            </a:r>
          </a:p>
          <a:p>
            <a:r>
              <a:rPr lang="en-US" b="1" dirty="0"/>
              <a:t>Topic 2 –MS Editions, MS Services (AD)</a:t>
            </a:r>
            <a:endParaRPr lang="sq-AL" b="1" dirty="0"/>
          </a:p>
        </p:txBody>
      </p:sp>
    </p:spTree>
    <p:extLst>
      <p:ext uri="{BB962C8B-B14F-4D97-AF65-F5344CB8AC3E}">
        <p14:creationId xmlns:p14="http://schemas.microsoft.com/office/powerpoint/2010/main" val="3837462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AD CS provides customizable services for issuing and managing digital certificates</a:t>
            </a:r>
          </a:p>
          <a:p>
            <a:pPr lvl="1"/>
            <a:r>
              <a:rPr lang="en-US" sz="2200" dirty="0">
                <a:solidFill>
                  <a:schemeClr val="tx1"/>
                </a:solidFill>
              </a:rPr>
              <a:t>Certification Authorities</a:t>
            </a:r>
          </a:p>
          <a:p>
            <a:pPr lvl="1"/>
            <a:r>
              <a:rPr lang="en-US" sz="2200" dirty="0">
                <a:solidFill>
                  <a:schemeClr val="tx1"/>
                </a:solidFill>
              </a:rPr>
              <a:t>CA Web Enrollment</a:t>
            </a:r>
          </a:p>
          <a:p>
            <a:pPr lvl="1"/>
            <a:r>
              <a:rPr lang="en-US" sz="2200" dirty="0">
                <a:solidFill>
                  <a:schemeClr val="tx1"/>
                </a:solidFill>
              </a:rPr>
              <a:t>Online Responders</a:t>
            </a:r>
          </a:p>
          <a:p>
            <a:pPr lvl="1"/>
            <a:r>
              <a:rPr lang="en-US" sz="2200" dirty="0">
                <a:solidFill>
                  <a:schemeClr val="tx1"/>
                </a:solidFill>
              </a:rPr>
              <a:t>Network Device Enrollment Service (NDES)</a:t>
            </a:r>
          </a:p>
          <a:p>
            <a:pPr lvl="1"/>
            <a:r>
              <a:rPr lang="en-GB" sz="2200" dirty="0">
                <a:solidFill>
                  <a:schemeClr val="tx1"/>
                </a:solidFill>
              </a:rPr>
              <a:t>Certificate </a:t>
            </a:r>
            <a:r>
              <a:rPr lang="en-GB" sz="2200" dirty="0" err="1">
                <a:solidFill>
                  <a:schemeClr val="tx1"/>
                </a:solidFill>
              </a:rPr>
              <a:t>Enrollment</a:t>
            </a:r>
            <a:r>
              <a:rPr lang="en-GB" sz="2200" dirty="0">
                <a:solidFill>
                  <a:schemeClr val="tx1"/>
                </a:solidFill>
              </a:rPr>
              <a:t> Web Service</a:t>
            </a:r>
          </a:p>
          <a:p>
            <a:pPr lvl="1"/>
            <a:r>
              <a:rPr lang="en-GB" sz="2200" dirty="0">
                <a:solidFill>
                  <a:schemeClr val="tx1"/>
                </a:solidFill>
              </a:rPr>
              <a:t>Certificate </a:t>
            </a:r>
            <a:r>
              <a:rPr lang="en-GB" sz="2200" dirty="0" err="1">
                <a:solidFill>
                  <a:schemeClr val="tx1"/>
                </a:solidFill>
              </a:rPr>
              <a:t>Enrollment</a:t>
            </a:r>
            <a:r>
              <a:rPr lang="en-GB" sz="2200" dirty="0">
                <a:solidFill>
                  <a:schemeClr val="tx1"/>
                </a:solidFill>
              </a:rPr>
              <a:t> Policy Web Service</a:t>
            </a:r>
          </a:p>
        </p:txBody>
      </p:sp>
      <p:sp>
        <p:nvSpPr>
          <p:cNvPr id="2" name="Title 1"/>
          <p:cNvSpPr>
            <a:spLocks noGrp="1"/>
          </p:cNvSpPr>
          <p:nvPr>
            <p:ph type="title"/>
          </p:nvPr>
        </p:nvSpPr>
        <p:spPr/>
        <p:txBody>
          <a:bodyPr/>
          <a:lstStyle/>
          <a:p>
            <a:r>
              <a:rPr lang="en-US" dirty="0"/>
              <a:t>What does AD CS do?</a:t>
            </a:r>
          </a:p>
        </p:txBody>
      </p:sp>
      <p:sp>
        <p:nvSpPr>
          <p:cNvPr id="5" name="Title 1">
            <a:extLst>
              <a:ext uri="{FF2B5EF4-FFF2-40B4-BE49-F238E27FC236}">
                <a16:creationId xmlns:a16="http://schemas.microsoft.com/office/drawing/2014/main" id="{D219D5B6-A84E-42EE-94CB-C24FA3CB2F9B}"/>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208633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 AD FS server role provides simplified, secured identity federation and Web single sign-on (SSO) capabilities. </a:t>
            </a:r>
          </a:p>
          <a:p>
            <a:pPr lvl="1"/>
            <a:r>
              <a:rPr lang="en-US" sz="2200" dirty="0">
                <a:solidFill>
                  <a:schemeClr val="tx1"/>
                </a:solidFill>
              </a:rPr>
              <a:t>enables the creation of trust relationships between two organizations</a:t>
            </a:r>
          </a:p>
          <a:p>
            <a:pPr lvl="1"/>
            <a:r>
              <a:rPr lang="en-US" sz="2200" dirty="0">
                <a:solidFill>
                  <a:schemeClr val="tx1"/>
                </a:solidFill>
              </a:rPr>
              <a:t>provides access to applications between organizations</a:t>
            </a:r>
          </a:p>
          <a:p>
            <a:pPr lvl="1"/>
            <a:r>
              <a:rPr lang="en-US" sz="2200" dirty="0">
                <a:solidFill>
                  <a:schemeClr val="tx1"/>
                </a:solidFill>
              </a:rPr>
              <a:t>provides Single Sign-on (SSO) between two different directories for Web-based applications</a:t>
            </a:r>
          </a:p>
          <a:p>
            <a:pPr lvl="1"/>
            <a:endParaRPr lang="en-US" dirty="0"/>
          </a:p>
        </p:txBody>
      </p:sp>
      <p:sp>
        <p:nvSpPr>
          <p:cNvPr id="2" name="Title 1"/>
          <p:cNvSpPr>
            <a:spLocks noGrp="1"/>
          </p:cNvSpPr>
          <p:nvPr>
            <p:ph type="title"/>
          </p:nvPr>
        </p:nvSpPr>
        <p:spPr/>
        <p:txBody>
          <a:bodyPr/>
          <a:lstStyle/>
          <a:p>
            <a:r>
              <a:rPr lang="en-US" dirty="0"/>
              <a:t>What does AD FS do?</a:t>
            </a:r>
          </a:p>
        </p:txBody>
      </p:sp>
      <p:sp>
        <p:nvSpPr>
          <p:cNvPr id="5" name="Title 1">
            <a:extLst>
              <a:ext uri="{FF2B5EF4-FFF2-40B4-BE49-F238E27FC236}">
                <a16:creationId xmlns:a16="http://schemas.microsoft.com/office/drawing/2014/main" id="{8BB91D72-4437-46B7-99DC-301CE622B44B}"/>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149620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2" y="1417638"/>
            <a:ext cx="3140665" cy="5311408"/>
          </a:xfrm>
        </p:spPr>
        <p:txBody>
          <a:bodyPr>
            <a:normAutofit/>
          </a:bodyPr>
          <a:lstStyle/>
          <a:p>
            <a:r>
              <a:rPr lang="en-US" dirty="0"/>
              <a:t>A software component that facilitates the cross-organizational access of systems and applications</a:t>
            </a:r>
            <a:endParaRPr lang="en-GB" dirty="0"/>
          </a:p>
        </p:txBody>
      </p:sp>
      <p:sp>
        <p:nvSpPr>
          <p:cNvPr id="2" name="Title 1"/>
          <p:cNvSpPr>
            <a:spLocks noGrp="1"/>
          </p:cNvSpPr>
          <p:nvPr>
            <p:ph type="title"/>
          </p:nvPr>
        </p:nvSpPr>
        <p:spPr>
          <a:xfrm>
            <a:off x="379413" y="152235"/>
            <a:ext cx="11524432" cy="1063487"/>
          </a:xfrm>
        </p:spPr>
        <p:txBody>
          <a:bodyPr/>
          <a:lstStyle/>
          <a:p>
            <a:r>
              <a:rPr lang="en-US" dirty="0"/>
              <a:t>What is AD FS?</a:t>
            </a:r>
          </a:p>
        </p:txBody>
      </p:sp>
      <p:grpSp>
        <p:nvGrpSpPr>
          <p:cNvPr id="3" name="Group 2"/>
          <p:cNvGrpSpPr/>
          <p:nvPr/>
        </p:nvGrpSpPr>
        <p:grpSpPr>
          <a:xfrm>
            <a:off x="3520077" y="1406193"/>
            <a:ext cx="8266591" cy="4539457"/>
            <a:chOff x="442912" y="1467643"/>
            <a:chExt cx="8266591" cy="4539457"/>
          </a:xfrm>
        </p:grpSpPr>
        <p:pic>
          <p:nvPicPr>
            <p:cNvPr id="46" name="Picture 5" descr="Inter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388" y="2784475"/>
              <a:ext cx="98107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Oval 6"/>
            <p:cNvSpPr>
              <a:spLocks noChangeArrowheads="1"/>
            </p:cNvSpPr>
            <p:nvPr/>
          </p:nvSpPr>
          <p:spPr bwMode="auto">
            <a:xfrm>
              <a:off x="6076473" y="1490663"/>
              <a:ext cx="2633030" cy="3536950"/>
            </a:xfrm>
            <a:prstGeom prst="ellipse">
              <a:avLst/>
            </a:prstGeom>
            <a:gradFill rotWithShape="1">
              <a:gsLst>
                <a:gs pos="0">
                  <a:srgbClr val="BBCDE3">
                    <a:gamma/>
                    <a:tint val="63529"/>
                    <a:invGamma/>
                  </a:srgbClr>
                </a:gs>
                <a:gs pos="100000">
                  <a:srgbClr val="BBCDE3"/>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sp>
          <p:nvSpPr>
            <p:cNvPr id="62" name="AutoShape 8"/>
            <p:cNvSpPr>
              <a:spLocks noChangeArrowheads="1"/>
            </p:cNvSpPr>
            <p:nvPr/>
          </p:nvSpPr>
          <p:spPr bwMode="auto">
            <a:xfrm>
              <a:off x="7212099" y="2474999"/>
              <a:ext cx="1025525" cy="544512"/>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latin typeface="Segoe UI Light" panose="020B0502040204020203" pitchFamily="34" charset="0"/>
                  <a:cs typeface="Segoe UI Light" panose="020B0502040204020203" pitchFamily="34" charset="0"/>
                </a:rPr>
                <a:t>Web Server</a:t>
              </a:r>
            </a:p>
          </p:txBody>
        </p:sp>
        <p:sp>
          <p:nvSpPr>
            <p:cNvPr id="64" name="Oval 9"/>
            <p:cNvSpPr>
              <a:spLocks noChangeArrowheads="1"/>
            </p:cNvSpPr>
            <p:nvPr/>
          </p:nvSpPr>
          <p:spPr bwMode="auto">
            <a:xfrm>
              <a:off x="442912" y="1467643"/>
              <a:ext cx="2775519" cy="3559969"/>
            </a:xfrm>
            <a:prstGeom prst="ellipse">
              <a:avLst/>
            </a:prstGeom>
            <a:gradFill rotWithShape="1">
              <a:gsLst>
                <a:gs pos="0">
                  <a:srgbClr val="BBCDE3">
                    <a:gamma/>
                    <a:tint val="63529"/>
                    <a:invGamma/>
                  </a:srgbClr>
                </a:gs>
                <a:gs pos="100000">
                  <a:srgbClr val="BBCDE3"/>
                </a:gs>
              </a:gsLst>
              <a:path path="shape">
                <a:fillToRect l="50000" t="50000" r="50000" b="50000"/>
              </a:path>
            </a:gradFill>
            <a:ln w="9525">
              <a:solidFill>
                <a:srgbClr val="808080"/>
              </a:solidFill>
              <a:round/>
              <a:headEnd/>
              <a:tailEnd/>
            </a:ln>
            <a:effectLst>
              <a:outerShdw dist="35921" dir="2700000" algn="ctr" rotWithShape="0">
                <a:srgbClr val="ADADAD"/>
              </a:outerShdw>
            </a:effectLst>
          </p:spPr>
          <p:txBody>
            <a:bodyPr wrap="none" anchor="ctr"/>
            <a:lstStyle/>
            <a:p>
              <a:pPr>
                <a:defRPr/>
              </a:pPr>
              <a:endParaRPr lang="en-US">
                <a:latin typeface="Segoe UI Light" panose="020B0502040204020203" pitchFamily="34" charset="0"/>
                <a:cs typeface="Segoe UI Light" panose="020B0502040204020203" pitchFamily="34" charset="0"/>
              </a:endParaRPr>
            </a:p>
          </p:txBody>
        </p:sp>
        <p:pic>
          <p:nvPicPr>
            <p:cNvPr id="66" name="Picture 10" descr="Firewall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675" y="2438400"/>
              <a:ext cx="550863"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Ser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1697" y="1654997"/>
              <a:ext cx="65563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AutoShape 16"/>
            <p:cNvSpPr>
              <a:spLocks noChangeArrowheads="1"/>
            </p:cNvSpPr>
            <p:nvPr/>
          </p:nvSpPr>
          <p:spPr bwMode="auto">
            <a:xfrm>
              <a:off x="6622256" y="4036191"/>
              <a:ext cx="1525587" cy="769938"/>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latin typeface="Segoe UI Light" panose="020B0502040204020203" pitchFamily="34" charset="0"/>
                  <a:cs typeface="Segoe UI Light" panose="020B0502040204020203" pitchFamily="34" charset="0"/>
                </a:rPr>
                <a:t>Resource </a:t>
              </a:r>
              <a:br>
                <a:rPr lang="en-US" sz="1600" b="0" dirty="0">
                  <a:latin typeface="Segoe UI Light" panose="020B0502040204020203" pitchFamily="34" charset="0"/>
                  <a:cs typeface="Segoe UI Light" panose="020B0502040204020203" pitchFamily="34" charset="0"/>
                </a:rPr>
              </a:br>
              <a:r>
                <a:rPr lang="en-US" sz="1600" b="0" dirty="0">
                  <a:latin typeface="Segoe UI Light" panose="020B0502040204020203" pitchFamily="34" charset="0"/>
                  <a:cs typeface="Segoe UI Light" panose="020B0502040204020203" pitchFamily="34" charset="0"/>
                </a:rPr>
                <a:t>Federation Server</a:t>
              </a:r>
            </a:p>
          </p:txBody>
        </p:sp>
        <p:sp>
          <p:nvSpPr>
            <p:cNvPr id="72" name="AutoShape 17"/>
            <p:cNvSpPr>
              <a:spLocks noChangeArrowheads="1"/>
            </p:cNvSpPr>
            <p:nvPr/>
          </p:nvSpPr>
          <p:spPr bwMode="auto">
            <a:xfrm>
              <a:off x="712788" y="5281613"/>
              <a:ext cx="2298700" cy="585787"/>
            </a:xfrm>
            <a:prstGeom prst="roundRect">
              <a:avLst>
                <a:gd name="adj" fmla="val 4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b="0" dirty="0">
                  <a:latin typeface="Segoe UI Light" panose="020B0502040204020203" pitchFamily="34" charset="0"/>
                  <a:cs typeface="Segoe UI Light" panose="020B0502040204020203" pitchFamily="34" charset="0"/>
                </a:rPr>
                <a:t>Account Partner Organization</a:t>
              </a:r>
            </a:p>
          </p:txBody>
        </p:sp>
        <p:sp>
          <p:nvSpPr>
            <p:cNvPr id="73" name="AutoShape 18"/>
            <p:cNvSpPr>
              <a:spLocks noChangeArrowheads="1"/>
            </p:cNvSpPr>
            <p:nvPr/>
          </p:nvSpPr>
          <p:spPr bwMode="auto">
            <a:xfrm>
              <a:off x="6335713" y="5141913"/>
              <a:ext cx="2114550" cy="865187"/>
            </a:xfrm>
            <a:prstGeom prst="roundRect">
              <a:avLst>
                <a:gd name="adj" fmla="val 4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b="0" dirty="0">
                  <a:latin typeface="Segoe UI Light" panose="020B0502040204020203" pitchFamily="34" charset="0"/>
                  <a:cs typeface="Segoe UI Light" panose="020B0502040204020203" pitchFamily="34" charset="0"/>
                </a:rPr>
                <a:t>Resource Partner Organization</a:t>
              </a:r>
            </a:p>
          </p:txBody>
        </p:sp>
        <p:pic>
          <p:nvPicPr>
            <p:cNvPr id="74" name="Picture 20" descr="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5155" y="3157538"/>
              <a:ext cx="776287"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21" descr="Ser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139" y="3127376"/>
              <a:ext cx="776288"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AutoShape 22"/>
            <p:cNvSpPr>
              <a:spLocks noChangeArrowheads="1"/>
            </p:cNvSpPr>
            <p:nvPr/>
          </p:nvSpPr>
          <p:spPr bwMode="auto">
            <a:xfrm>
              <a:off x="1469006" y="4013950"/>
              <a:ext cx="1530350" cy="769937"/>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latin typeface="Segoe UI Light" panose="020B0502040204020203" pitchFamily="34" charset="0"/>
                  <a:cs typeface="Segoe UI Light" panose="020B0502040204020203" pitchFamily="34" charset="0"/>
                </a:rPr>
                <a:t>Account </a:t>
              </a:r>
              <a:br>
                <a:rPr lang="en-US" sz="1600" b="0" dirty="0">
                  <a:latin typeface="Segoe UI Light" panose="020B0502040204020203" pitchFamily="34" charset="0"/>
                  <a:cs typeface="Segoe UI Light" panose="020B0502040204020203" pitchFamily="34" charset="0"/>
                </a:rPr>
              </a:br>
              <a:r>
                <a:rPr lang="en-US" sz="1600" b="0" dirty="0">
                  <a:latin typeface="Segoe UI Light" panose="020B0502040204020203" pitchFamily="34" charset="0"/>
                  <a:cs typeface="Segoe UI Light" panose="020B0502040204020203" pitchFamily="34" charset="0"/>
                </a:rPr>
                <a:t>Federation Server</a:t>
              </a:r>
            </a:p>
          </p:txBody>
        </p:sp>
        <p:pic>
          <p:nvPicPr>
            <p:cNvPr id="77" name="Picture 26"/>
            <p:cNvPicPr>
              <a:picLocks noChangeAspect="1" noChangeArrowheads="1"/>
            </p:cNvPicPr>
            <p:nvPr/>
          </p:nvPicPr>
          <p:blipFill>
            <a:blip r:embed="rId7"/>
            <a:srcRect/>
            <a:stretch>
              <a:fillRect/>
            </a:stretch>
          </p:blipFill>
          <p:spPr bwMode="auto">
            <a:xfrm>
              <a:off x="1009365" y="1893579"/>
              <a:ext cx="781050" cy="688975"/>
            </a:xfrm>
            <a:prstGeom prst="rect">
              <a:avLst/>
            </a:prstGeom>
            <a:noFill/>
            <a:ln w="9525" algn="ctr">
              <a:noFill/>
              <a:miter lim="800000"/>
              <a:headEnd/>
              <a:tailEnd/>
            </a:ln>
            <a:effectLst>
              <a:outerShdw dist="35921" dir="2700000" algn="ctr" rotWithShape="0">
                <a:srgbClr val="AFAFAF"/>
              </a:outerShdw>
            </a:effectLst>
          </p:spPr>
        </p:pic>
        <p:pic>
          <p:nvPicPr>
            <p:cNvPr id="78" name="Picture 27"/>
            <p:cNvPicPr>
              <a:picLocks noChangeAspect="1" noChangeArrowheads="1"/>
            </p:cNvPicPr>
            <p:nvPr/>
          </p:nvPicPr>
          <p:blipFill>
            <a:blip r:embed="rId8"/>
            <a:srcRect/>
            <a:stretch>
              <a:fillRect/>
            </a:stretch>
          </p:blipFill>
          <p:spPr bwMode="auto">
            <a:xfrm>
              <a:off x="1413648" y="2480865"/>
              <a:ext cx="587375" cy="384175"/>
            </a:xfrm>
            <a:prstGeom prst="rect">
              <a:avLst/>
            </a:prstGeom>
            <a:noFill/>
            <a:ln w="9525" algn="ctr">
              <a:noFill/>
              <a:miter lim="800000"/>
              <a:headEnd/>
              <a:tailEnd/>
            </a:ln>
            <a:effectLst>
              <a:outerShdw dist="35921" dir="2700000" algn="ctr" rotWithShape="0">
                <a:srgbClr val="AFAFAF"/>
              </a:outerShdw>
            </a:effectLst>
          </p:spPr>
        </p:pic>
        <p:sp>
          <p:nvSpPr>
            <p:cNvPr id="79" name="AutoShape 28"/>
            <p:cNvSpPr>
              <a:spLocks noChangeArrowheads="1"/>
            </p:cNvSpPr>
            <p:nvPr/>
          </p:nvSpPr>
          <p:spPr bwMode="auto">
            <a:xfrm>
              <a:off x="1539874" y="1804569"/>
              <a:ext cx="1009650" cy="320004"/>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pPr>
              <a:r>
                <a:rPr lang="en-US" sz="1600" b="0" dirty="0">
                  <a:latin typeface="Segoe UI Light" panose="020B0502040204020203" pitchFamily="34" charset="0"/>
                  <a:cs typeface="Segoe UI Light" panose="020B0502040204020203" pitchFamily="34" charset="0"/>
                </a:rPr>
                <a:t>AD DS</a:t>
              </a:r>
            </a:p>
          </p:txBody>
        </p:sp>
        <p:pic>
          <p:nvPicPr>
            <p:cNvPr id="80" name="Picture 29" descr="Firewall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5738" y="2432050"/>
              <a:ext cx="550862"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Line 30"/>
            <p:cNvSpPr>
              <a:spLocks noChangeShapeType="1"/>
            </p:cNvSpPr>
            <p:nvPr/>
          </p:nvSpPr>
          <p:spPr bwMode="auto">
            <a:xfrm flipH="1">
              <a:off x="2989263" y="3305175"/>
              <a:ext cx="3341687" cy="17463"/>
            </a:xfrm>
            <a:prstGeom prst="line">
              <a:avLst/>
            </a:prstGeom>
            <a:noFill/>
            <a:ln w="282575">
              <a:solidFill>
                <a:srgbClr val="339966"/>
              </a:solidFill>
              <a:round/>
              <a:headEnd/>
              <a:tailEnd type="triangle" w="sm" len="sm"/>
            </a:ln>
            <a:effectLst>
              <a:outerShdw dist="35921" dir="2700000" algn="ctr" rotWithShape="0">
                <a:srgbClr val="AFAFAF"/>
              </a:outerShdw>
            </a:effectLst>
          </p:spPr>
          <p:txBody>
            <a:bodyPr lIns="182880" rIns="182880" anchor="ctr"/>
            <a:lstStyle/>
            <a:p>
              <a:pPr>
                <a:defRPr/>
              </a:pPr>
              <a:endParaRPr lang="en-US">
                <a:latin typeface="Segoe UI Light" panose="020B0502040204020203" pitchFamily="34" charset="0"/>
                <a:cs typeface="Segoe UI Light" panose="020B0502040204020203" pitchFamily="34" charset="0"/>
              </a:endParaRPr>
            </a:p>
          </p:txBody>
        </p:sp>
        <p:sp>
          <p:nvSpPr>
            <p:cNvPr id="82" name="AutoShape 31"/>
            <p:cNvSpPr>
              <a:spLocks noChangeArrowheads="1"/>
            </p:cNvSpPr>
            <p:nvPr/>
          </p:nvSpPr>
          <p:spPr bwMode="auto">
            <a:xfrm>
              <a:off x="3498850" y="3156286"/>
              <a:ext cx="2605088" cy="320004"/>
            </a:xfrm>
            <a:prstGeom prst="roundRect">
              <a:avLst>
                <a:gd name="adj" fmla="val 4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r>
                <a:rPr lang="en-US" sz="1600" b="0" dirty="0">
                  <a:solidFill>
                    <a:schemeClr val="bg1"/>
                  </a:solidFill>
                  <a:latin typeface="Segoe UI Light" panose="020B0502040204020203" pitchFamily="34" charset="0"/>
                  <a:cs typeface="Segoe UI Light" panose="020B0502040204020203" pitchFamily="34" charset="0"/>
                </a:rPr>
                <a:t>Federation Trust</a:t>
              </a:r>
            </a:p>
          </p:txBody>
        </p:sp>
      </p:grpSp>
      <p:sp>
        <p:nvSpPr>
          <p:cNvPr id="24" name="Title 1">
            <a:extLst>
              <a:ext uri="{FF2B5EF4-FFF2-40B4-BE49-F238E27FC236}">
                <a16:creationId xmlns:a16="http://schemas.microsoft.com/office/drawing/2014/main" id="{BD24E808-F3EE-4E36-B861-54F675ECAA3C}"/>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210605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4851368" cy="5311408"/>
          </a:xfrm>
        </p:spPr>
        <p:txBody>
          <a:bodyPr>
            <a:normAutofit/>
          </a:bodyPr>
          <a:lstStyle/>
          <a:p>
            <a:r>
              <a:rPr lang="en-US" dirty="0"/>
              <a:t>Active Directory Rights Management Services (AD RMS) is an information protection technology that works with applications to safeguard digital information</a:t>
            </a:r>
          </a:p>
        </p:txBody>
      </p:sp>
      <p:sp>
        <p:nvSpPr>
          <p:cNvPr id="2" name="Title 1"/>
          <p:cNvSpPr>
            <a:spLocks noGrp="1"/>
          </p:cNvSpPr>
          <p:nvPr>
            <p:ph type="title"/>
          </p:nvPr>
        </p:nvSpPr>
        <p:spPr/>
        <p:txBody>
          <a:bodyPr/>
          <a:lstStyle/>
          <a:p>
            <a:r>
              <a:rPr lang="en-US" dirty="0"/>
              <a:t>What is AD RMS?</a:t>
            </a:r>
          </a:p>
        </p:txBody>
      </p:sp>
      <p:grpSp>
        <p:nvGrpSpPr>
          <p:cNvPr id="3" name="Group 2"/>
          <p:cNvGrpSpPr/>
          <p:nvPr/>
        </p:nvGrpSpPr>
        <p:grpSpPr>
          <a:xfrm>
            <a:off x="4375395" y="1441741"/>
            <a:ext cx="7259638" cy="4919663"/>
            <a:chOff x="930275" y="1190625"/>
            <a:chExt cx="7259638" cy="4919663"/>
          </a:xfrm>
        </p:grpSpPr>
        <p:grpSp>
          <p:nvGrpSpPr>
            <p:cNvPr id="108" name="Group 7"/>
            <p:cNvGrpSpPr>
              <a:grpSpLocks/>
            </p:cNvGrpSpPr>
            <p:nvPr/>
          </p:nvGrpSpPr>
          <p:grpSpPr bwMode="auto">
            <a:xfrm rot="8159454">
              <a:off x="2155825" y="2768600"/>
              <a:ext cx="1874838" cy="495300"/>
              <a:chOff x="2016" y="705"/>
              <a:chExt cx="2009" cy="3430"/>
            </a:xfrm>
          </p:grpSpPr>
          <p:sp>
            <p:nvSpPr>
              <p:cNvPr id="109" name="Line 8"/>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10" name="Text Box 9"/>
              <p:cNvSpPr txBox="1">
                <a:spLocks noChangeArrowheads="1"/>
              </p:cNvSpPr>
              <p:nvPr/>
            </p:nvSpPr>
            <p:spPr bwMode="auto">
              <a:xfrm rot="21375864">
                <a:off x="2867" y="705"/>
                <a:ext cx="435" cy="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vert="eaVert">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pic>
          <p:nvPicPr>
            <p:cNvPr id="111" name="Picture 10"/>
            <p:cNvPicPr>
              <a:picLocks noChangeAspect="1" noChangeArrowheads="1"/>
            </p:cNvPicPr>
            <p:nvPr/>
          </p:nvPicPr>
          <p:blipFill>
            <a:blip r:embed="rId4"/>
            <a:srcRect/>
            <a:stretch>
              <a:fillRect/>
            </a:stretch>
          </p:blipFill>
          <p:spPr bwMode="auto">
            <a:xfrm>
              <a:off x="4081463" y="1190625"/>
              <a:ext cx="976312" cy="1147763"/>
            </a:xfrm>
            <a:prstGeom prst="rect">
              <a:avLst/>
            </a:prstGeom>
            <a:noFill/>
            <a:ln w="9525" algn="ctr">
              <a:noFill/>
              <a:miter lim="800000"/>
              <a:headEnd/>
              <a:tailEnd/>
            </a:ln>
            <a:effectLst>
              <a:outerShdw dist="35921" dir="2700000" algn="ctr" rotWithShape="0">
                <a:srgbClr val="AFAFAF"/>
              </a:outerShdw>
            </a:effectLst>
          </p:spPr>
        </p:pic>
        <p:sp>
          <p:nvSpPr>
            <p:cNvPr id="112" name="Text Box 13"/>
            <p:cNvSpPr txBox="1">
              <a:spLocks noChangeArrowheads="1"/>
            </p:cNvSpPr>
            <p:nvPr/>
          </p:nvSpPr>
          <p:spPr bwMode="auto">
            <a:xfrm>
              <a:off x="4197878" y="2433322"/>
              <a:ext cx="866247" cy="635000"/>
            </a:xfrm>
            <a:prstGeom prst="rect">
              <a:avLst/>
            </a:prstGeom>
            <a:solidFill>
              <a:schemeClr val="bg1">
                <a:alpha val="79999"/>
              </a:schemeClr>
            </a:solid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Semibold" panose="020B0702040204020203" pitchFamily="34" charset="0"/>
                  <a:cs typeface="Segoe UI Semibold" panose="020B0702040204020203" pitchFamily="34" charset="0"/>
                </a:rPr>
                <a:t>RMS Server</a:t>
              </a:r>
              <a:endParaRPr lang="en-US" sz="1600" b="0" dirty="0">
                <a:latin typeface="Segoe UI Semibold" panose="020B0702040204020203" pitchFamily="34" charset="0"/>
                <a:cs typeface="Segoe UI Semibold" panose="020B0702040204020203" pitchFamily="34" charset="0"/>
              </a:endParaRPr>
            </a:p>
          </p:txBody>
        </p:sp>
        <p:pic>
          <p:nvPicPr>
            <p:cNvPr id="113" name="Picture 40"/>
            <p:cNvPicPr>
              <a:picLocks noChangeAspect="1" noChangeArrowheads="1"/>
            </p:cNvPicPr>
            <p:nvPr/>
          </p:nvPicPr>
          <p:blipFill>
            <a:blip r:embed="rId5"/>
            <a:srcRect/>
            <a:stretch>
              <a:fillRect/>
            </a:stretch>
          </p:blipFill>
          <p:spPr bwMode="auto">
            <a:xfrm>
              <a:off x="1409700" y="4022725"/>
              <a:ext cx="1119188" cy="1365250"/>
            </a:xfrm>
            <a:prstGeom prst="rect">
              <a:avLst/>
            </a:prstGeom>
            <a:noFill/>
            <a:ln w="9525" algn="ctr">
              <a:noFill/>
              <a:miter lim="800000"/>
              <a:headEnd/>
              <a:tailEnd/>
            </a:ln>
            <a:effectLst>
              <a:outerShdw dist="35921" dir="2700000" algn="ctr" rotWithShape="0">
                <a:srgbClr val="AFAFAF"/>
              </a:outerShdw>
            </a:effectLst>
          </p:spPr>
        </p:pic>
        <p:pic>
          <p:nvPicPr>
            <p:cNvPr id="114" name="Picture 43"/>
            <p:cNvPicPr>
              <a:picLocks noChangeAspect="1" noChangeArrowheads="1"/>
            </p:cNvPicPr>
            <p:nvPr/>
          </p:nvPicPr>
          <p:blipFill>
            <a:blip r:embed="rId5"/>
            <a:srcRect/>
            <a:stretch>
              <a:fillRect/>
            </a:stretch>
          </p:blipFill>
          <p:spPr bwMode="auto">
            <a:xfrm>
              <a:off x="6784975" y="4051300"/>
              <a:ext cx="1119188" cy="1365250"/>
            </a:xfrm>
            <a:prstGeom prst="rect">
              <a:avLst/>
            </a:prstGeom>
            <a:noFill/>
            <a:ln w="9525" algn="ctr">
              <a:noFill/>
              <a:miter lim="800000"/>
              <a:headEnd/>
              <a:tailEnd/>
            </a:ln>
            <a:effectLst>
              <a:outerShdw dist="35921" dir="2700000" algn="ctr" rotWithShape="0">
                <a:srgbClr val="AFAFAF"/>
              </a:outerShdw>
            </a:effectLst>
          </p:spPr>
        </p:pic>
        <p:pic>
          <p:nvPicPr>
            <p:cNvPr id="115" name="Picture 41"/>
            <p:cNvPicPr>
              <a:picLocks noChangeAspect="1" noChangeArrowheads="1"/>
            </p:cNvPicPr>
            <p:nvPr/>
          </p:nvPicPr>
          <p:blipFill>
            <a:blip r:embed="rId6"/>
            <a:srcRect/>
            <a:stretch>
              <a:fillRect/>
            </a:stretch>
          </p:blipFill>
          <p:spPr bwMode="auto">
            <a:xfrm>
              <a:off x="6630988" y="4322763"/>
              <a:ext cx="784225" cy="1235075"/>
            </a:xfrm>
            <a:prstGeom prst="rect">
              <a:avLst/>
            </a:prstGeom>
            <a:noFill/>
            <a:ln w="9525" algn="ctr">
              <a:noFill/>
              <a:miter lim="800000"/>
              <a:headEnd/>
              <a:tailEnd/>
            </a:ln>
            <a:effectLst>
              <a:outerShdw dist="35921" dir="2700000" algn="ctr" rotWithShape="0">
                <a:srgbClr val="AFAFAF"/>
              </a:outerShdw>
            </a:effectLst>
          </p:spPr>
        </p:pic>
        <p:pic>
          <p:nvPicPr>
            <p:cNvPr id="116" name="Picture 42"/>
            <p:cNvPicPr>
              <a:picLocks noChangeAspect="1" noChangeArrowheads="1"/>
            </p:cNvPicPr>
            <p:nvPr/>
          </p:nvPicPr>
          <p:blipFill>
            <a:blip r:embed="rId7"/>
            <a:srcRect/>
            <a:stretch>
              <a:fillRect/>
            </a:stretch>
          </p:blipFill>
          <p:spPr bwMode="auto">
            <a:xfrm>
              <a:off x="1130300" y="4287838"/>
              <a:ext cx="822325" cy="1295400"/>
            </a:xfrm>
            <a:prstGeom prst="rect">
              <a:avLst/>
            </a:prstGeom>
            <a:noFill/>
            <a:ln w="9525" algn="ctr">
              <a:noFill/>
              <a:miter lim="800000"/>
              <a:headEnd/>
              <a:tailEnd/>
            </a:ln>
            <a:effectLst>
              <a:outerShdw dist="35921" dir="2700000" algn="ctr" rotWithShape="0">
                <a:srgbClr val="AFAFAF"/>
              </a:outerShdw>
            </a:effectLst>
          </p:spPr>
        </p:pic>
        <p:pic>
          <p:nvPicPr>
            <p:cNvPr id="117" name="Picture 44"/>
            <p:cNvPicPr>
              <a:picLocks noChangeAspect="1" noChangeArrowheads="1"/>
            </p:cNvPicPr>
            <p:nvPr/>
          </p:nvPicPr>
          <p:blipFill>
            <a:blip r:embed="rId8"/>
            <a:srcRect/>
            <a:stretch>
              <a:fillRect/>
            </a:stretch>
          </p:blipFill>
          <p:spPr bwMode="auto">
            <a:xfrm>
              <a:off x="2508250" y="2903538"/>
              <a:ext cx="704850" cy="676275"/>
            </a:xfrm>
            <a:prstGeom prst="rect">
              <a:avLst/>
            </a:prstGeom>
            <a:noFill/>
            <a:ln w="9525" algn="ctr">
              <a:noFill/>
              <a:miter lim="800000"/>
              <a:headEnd/>
              <a:tailEnd/>
            </a:ln>
            <a:effectLst>
              <a:outerShdw dist="35921" dir="2700000" algn="ctr" rotWithShape="0">
                <a:srgbClr val="AFAFAF"/>
              </a:outerShdw>
            </a:effectLst>
          </p:spPr>
        </p:pic>
        <p:grpSp>
          <p:nvGrpSpPr>
            <p:cNvPr id="118" name="Group 46"/>
            <p:cNvGrpSpPr>
              <a:grpSpLocks/>
            </p:cNvGrpSpPr>
            <p:nvPr/>
          </p:nvGrpSpPr>
          <p:grpSpPr bwMode="auto">
            <a:xfrm>
              <a:off x="2835275" y="4503738"/>
              <a:ext cx="3546475" cy="312737"/>
              <a:chOff x="2016" y="705"/>
              <a:chExt cx="2009" cy="2173"/>
            </a:xfrm>
          </p:grpSpPr>
          <p:sp>
            <p:nvSpPr>
              <p:cNvPr id="119" name="Line 47"/>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20" name="Text Box 48"/>
              <p:cNvSpPr txBox="1">
                <a:spLocks noChangeArrowheads="1"/>
              </p:cNvSpPr>
              <p:nvPr/>
            </p:nvSpPr>
            <p:spPr bwMode="auto">
              <a:xfrm rot="-224136">
                <a:off x="2861" y="705"/>
                <a:ext cx="434"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sp>
          <p:nvSpPr>
            <p:cNvPr id="121" name="Text Box 51"/>
            <p:cNvSpPr txBox="1">
              <a:spLocks noChangeArrowheads="1"/>
            </p:cNvSpPr>
            <p:nvPr/>
          </p:nvSpPr>
          <p:spPr bwMode="auto">
            <a:xfrm>
              <a:off x="930275" y="5475288"/>
              <a:ext cx="1402675" cy="635000"/>
            </a:xfrm>
            <a:prstGeom prst="rect">
              <a:avLst/>
            </a:prstGeom>
            <a:solidFill>
              <a:schemeClr val="bg1">
                <a:alpha val="79999"/>
              </a:schemeClr>
            </a:solid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Semibold" panose="020B0702040204020203" pitchFamily="34" charset="0"/>
                  <a:cs typeface="Segoe UI Semibold" panose="020B0702040204020203" pitchFamily="34" charset="0"/>
                </a:rPr>
                <a:t>Information Author</a:t>
              </a:r>
              <a:endParaRPr lang="en-US" sz="1600" b="0" dirty="0">
                <a:latin typeface="Segoe UI Semibold" panose="020B0702040204020203" pitchFamily="34" charset="0"/>
                <a:cs typeface="Segoe UI Semibold" panose="020B0702040204020203" pitchFamily="34" charset="0"/>
              </a:endParaRPr>
            </a:p>
          </p:txBody>
        </p:sp>
        <p:sp>
          <p:nvSpPr>
            <p:cNvPr id="122" name="Text Box 52"/>
            <p:cNvSpPr txBox="1">
              <a:spLocks noChangeArrowheads="1"/>
            </p:cNvSpPr>
            <p:nvPr/>
          </p:nvSpPr>
          <p:spPr bwMode="auto">
            <a:xfrm>
              <a:off x="6630988" y="5545138"/>
              <a:ext cx="1131887" cy="441325"/>
            </a:xfrm>
            <a:prstGeom prst="rect">
              <a:avLst/>
            </a:prstGeom>
            <a:solidFill>
              <a:schemeClr val="bg1">
                <a:alpha val="79999"/>
              </a:schemeClr>
            </a:solidFill>
            <a:ln w="9525" algn="ctr">
              <a:no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600" b="0" dirty="0">
                  <a:latin typeface="Segoe UI Semibold" panose="020B0702040204020203" pitchFamily="34" charset="0"/>
                  <a:cs typeface="Segoe UI Semibold" panose="020B0702040204020203" pitchFamily="34" charset="0"/>
                </a:rPr>
                <a:t>Recipient</a:t>
              </a:r>
              <a:endParaRPr lang="en-US" sz="1600" b="0" dirty="0">
                <a:latin typeface="Segoe UI Semibold" panose="020B0702040204020203" pitchFamily="34" charset="0"/>
                <a:cs typeface="Segoe UI Semibold" panose="020B0702040204020203" pitchFamily="34" charset="0"/>
              </a:endParaRPr>
            </a:p>
          </p:txBody>
        </p:sp>
        <p:grpSp>
          <p:nvGrpSpPr>
            <p:cNvPr id="123" name="Group 53"/>
            <p:cNvGrpSpPr>
              <a:grpSpLocks/>
            </p:cNvGrpSpPr>
            <p:nvPr/>
          </p:nvGrpSpPr>
          <p:grpSpPr bwMode="auto">
            <a:xfrm rot="2648721">
              <a:off x="4926013" y="3117850"/>
              <a:ext cx="1874837" cy="312738"/>
              <a:chOff x="2016" y="672"/>
              <a:chExt cx="2009" cy="2166"/>
            </a:xfrm>
          </p:grpSpPr>
          <p:sp>
            <p:nvSpPr>
              <p:cNvPr id="124" name="Line 54"/>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25" name="Text Box 55"/>
              <p:cNvSpPr txBox="1">
                <a:spLocks noChangeArrowheads="1"/>
              </p:cNvSpPr>
              <p:nvPr/>
            </p:nvSpPr>
            <p:spPr bwMode="auto">
              <a:xfrm rot="-224136">
                <a:off x="2861" y="672"/>
                <a:ext cx="434" cy="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grpSp>
          <p:nvGrpSpPr>
            <p:cNvPr id="126" name="Group 56"/>
            <p:cNvGrpSpPr>
              <a:grpSpLocks/>
            </p:cNvGrpSpPr>
            <p:nvPr/>
          </p:nvGrpSpPr>
          <p:grpSpPr bwMode="auto">
            <a:xfrm rot="-8151633">
              <a:off x="5235575" y="2763838"/>
              <a:ext cx="1874838" cy="312737"/>
              <a:chOff x="2016" y="672"/>
              <a:chExt cx="2009" cy="2166"/>
            </a:xfrm>
          </p:grpSpPr>
          <p:sp>
            <p:nvSpPr>
              <p:cNvPr id="127" name="Line 57"/>
              <p:cNvSpPr>
                <a:spLocks noChangeShapeType="1"/>
              </p:cNvSpPr>
              <p:nvPr/>
            </p:nvSpPr>
            <p:spPr bwMode="auto">
              <a:xfrm flipV="1">
                <a:off x="2016" y="1134"/>
                <a:ext cx="2009" cy="139"/>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latin typeface="Segoe UI Light" panose="020B0502040204020203" pitchFamily="34" charset="0"/>
                  <a:cs typeface="Segoe UI Light" panose="020B0502040204020203" pitchFamily="34" charset="0"/>
                </a:endParaRPr>
              </a:p>
            </p:txBody>
          </p:sp>
          <p:sp>
            <p:nvSpPr>
              <p:cNvPr id="128" name="Text Box 58"/>
              <p:cNvSpPr txBox="1">
                <a:spLocks noChangeArrowheads="1"/>
              </p:cNvSpPr>
              <p:nvPr/>
            </p:nvSpPr>
            <p:spPr bwMode="auto">
              <a:xfrm rot="-224136">
                <a:off x="2861" y="672"/>
                <a:ext cx="434" cy="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rot="10800000">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nSpc>
                    <a:spcPct val="90000"/>
                  </a:lnSpc>
                  <a:spcBef>
                    <a:spcPct val="40000"/>
                  </a:spcBef>
                </a:pPr>
                <a:endParaRPr lang="en-US" sz="1600" b="0">
                  <a:latin typeface="Segoe UI Light" panose="020B0502040204020203" pitchFamily="34" charset="0"/>
                  <a:cs typeface="Segoe UI Light" panose="020B0502040204020203" pitchFamily="34" charset="0"/>
                </a:endParaRPr>
              </a:p>
            </p:txBody>
          </p:sp>
        </p:grpSp>
        <p:pic>
          <p:nvPicPr>
            <p:cNvPr id="133" name="Picture 71"/>
            <p:cNvPicPr>
              <a:picLocks noChangeAspect="1" noChangeArrowheads="1"/>
            </p:cNvPicPr>
            <p:nvPr/>
          </p:nvPicPr>
          <p:blipFill>
            <a:blip r:embed="rId9"/>
            <a:srcRect/>
            <a:stretch>
              <a:fillRect/>
            </a:stretch>
          </p:blipFill>
          <p:spPr bwMode="auto">
            <a:xfrm>
              <a:off x="5348288" y="1822450"/>
              <a:ext cx="596900" cy="573088"/>
            </a:xfrm>
            <a:prstGeom prst="rect">
              <a:avLst/>
            </a:prstGeom>
            <a:noFill/>
            <a:ln w="9525" algn="ctr">
              <a:noFill/>
              <a:miter lim="800000"/>
              <a:headEnd/>
              <a:tailEnd/>
            </a:ln>
            <a:effectLst>
              <a:outerShdw dist="35921" dir="2700000" algn="ctr" rotWithShape="0">
                <a:srgbClr val="AFAFAF"/>
              </a:outerShdw>
            </a:effectLst>
          </p:spPr>
        </p:pic>
        <p:pic>
          <p:nvPicPr>
            <p:cNvPr id="134" name="Picture 73"/>
            <p:cNvPicPr>
              <a:picLocks noChangeAspect="1" noChangeArrowheads="1"/>
            </p:cNvPicPr>
            <p:nvPr/>
          </p:nvPicPr>
          <p:blipFill>
            <a:blip r:embed="rId10"/>
            <a:srcRect/>
            <a:stretch>
              <a:fillRect/>
            </a:stretch>
          </p:blipFill>
          <p:spPr bwMode="auto">
            <a:xfrm>
              <a:off x="5778500" y="1714500"/>
              <a:ext cx="549275" cy="520700"/>
            </a:xfrm>
            <a:prstGeom prst="rect">
              <a:avLst/>
            </a:prstGeom>
            <a:noFill/>
            <a:ln w="9525" algn="ctr">
              <a:noFill/>
              <a:miter lim="800000"/>
              <a:headEnd/>
              <a:tailEnd/>
            </a:ln>
            <a:effectLst>
              <a:outerShdw dist="35921" dir="2700000" algn="ctr" rotWithShape="0">
                <a:srgbClr val="AFAFAF"/>
              </a:outerShdw>
            </a:effectLst>
          </p:spPr>
        </p:pic>
        <p:grpSp>
          <p:nvGrpSpPr>
            <p:cNvPr id="135" name="Group 95"/>
            <p:cNvGrpSpPr>
              <a:grpSpLocks/>
            </p:cNvGrpSpPr>
            <p:nvPr/>
          </p:nvGrpSpPr>
          <p:grpSpPr bwMode="auto">
            <a:xfrm>
              <a:off x="1884363" y="3822700"/>
              <a:ext cx="561975" cy="857250"/>
              <a:chOff x="1143" y="2627"/>
              <a:chExt cx="354" cy="540"/>
            </a:xfrm>
          </p:grpSpPr>
          <p:pic>
            <p:nvPicPr>
              <p:cNvPr id="136" name="Picture 94"/>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37" name="Object 87"/>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1047" name="Visio" r:id="rId12" imgW="1400251" imgH="1400251" progId="Visio.Drawing.11">
                      <p:embed/>
                    </p:oleObj>
                  </mc:Choice>
                  <mc:Fallback>
                    <p:oleObj name="Visio" r:id="rId12" imgW="1400251" imgH="1400251" progId="Visio.Drawing.11">
                      <p:embed/>
                      <p:pic>
                        <p:nvPicPr>
                          <p:cNvPr id="137" name="Object 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38" name="Picture 91"/>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grpSp>
          <p:nvGrpSpPr>
            <p:cNvPr id="139" name="Group 96"/>
            <p:cNvGrpSpPr>
              <a:grpSpLocks/>
            </p:cNvGrpSpPr>
            <p:nvPr/>
          </p:nvGrpSpPr>
          <p:grpSpPr bwMode="auto">
            <a:xfrm>
              <a:off x="4286250" y="4660900"/>
              <a:ext cx="561975" cy="857250"/>
              <a:chOff x="1143" y="2627"/>
              <a:chExt cx="354" cy="540"/>
            </a:xfrm>
          </p:grpSpPr>
          <p:pic>
            <p:nvPicPr>
              <p:cNvPr id="140" name="Picture 97"/>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41" name="Object 98"/>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1048" name="Visio" r:id="rId15" imgW="1400251" imgH="1400251" progId="Visio.Drawing.11">
                      <p:embed/>
                    </p:oleObj>
                  </mc:Choice>
                  <mc:Fallback>
                    <p:oleObj name="Visio" r:id="rId15" imgW="1400251" imgH="1400251" progId="Visio.Drawing.11">
                      <p:embed/>
                      <p:pic>
                        <p:nvPicPr>
                          <p:cNvPr id="141" name="Object 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42" name="Picture 99"/>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43" name="Picture 17"/>
            <p:cNvPicPr>
              <a:picLocks noChangeAspect="1" noChangeArrowheads="1"/>
            </p:cNvPicPr>
            <p:nvPr/>
          </p:nvPicPr>
          <p:blipFill>
            <a:blip r:embed="rId16"/>
            <a:srcRect/>
            <a:stretch>
              <a:fillRect/>
            </a:stretch>
          </p:blipFill>
          <p:spPr bwMode="auto">
            <a:xfrm>
              <a:off x="4670425" y="5033963"/>
              <a:ext cx="393700" cy="631825"/>
            </a:xfrm>
            <a:prstGeom prst="rect">
              <a:avLst/>
            </a:prstGeom>
            <a:noFill/>
            <a:ln w="9525" algn="ctr">
              <a:noFill/>
              <a:miter lim="800000"/>
              <a:headEnd/>
              <a:tailEnd/>
            </a:ln>
            <a:effectLst>
              <a:outerShdw dist="35921" dir="2700000" algn="ctr" rotWithShape="0">
                <a:srgbClr val="AFAFAF"/>
              </a:outerShdw>
            </a:effectLst>
          </p:spPr>
        </p:pic>
        <p:grpSp>
          <p:nvGrpSpPr>
            <p:cNvPr id="144" name="Group 100"/>
            <p:cNvGrpSpPr>
              <a:grpSpLocks/>
            </p:cNvGrpSpPr>
            <p:nvPr/>
          </p:nvGrpSpPr>
          <p:grpSpPr bwMode="auto">
            <a:xfrm>
              <a:off x="7375525" y="3792538"/>
              <a:ext cx="561975" cy="857250"/>
              <a:chOff x="1143" y="2627"/>
              <a:chExt cx="354" cy="540"/>
            </a:xfrm>
          </p:grpSpPr>
          <p:pic>
            <p:nvPicPr>
              <p:cNvPr id="145" name="Picture 101"/>
              <p:cNvPicPr>
                <a:picLocks noChangeAspect="1" noChangeArrowheads="1"/>
              </p:cNvPicPr>
              <p:nvPr/>
            </p:nvPicPr>
            <p:blipFill>
              <a:blip r:embed="rId11"/>
              <a:srcRect/>
              <a:stretch>
                <a:fillRect/>
              </a:stretch>
            </p:blipFill>
            <p:spPr bwMode="auto">
              <a:xfrm>
                <a:off x="1143" y="2627"/>
                <a:ext cx="354" cy="540"/>
              </a:xfrm>
              <a:prstGeom prst="rect">
                <a:avLst/>
              </a:prstGeom>
              <a:noFill/>
              <a:ln w="9525" algn="ctr">
                <a:noFill/>
                <a:miter lim="800000"/>
                <a:headEnd/>
                <a:tailEnd/>
              </a:ln>
              <a:effectLst>
                <a:outerShdw dist="35921" dir="2700000" algn="ctr" rotWithShape="0">
                  <a:srgbClr val="AFAFAF"/>
                </a:outerShdw>
              </a:effectLst>
            </p:spPr>
          </p:pic>
          <p:graphicFrame>
            <p:nvGraphicFramePr>
              <p:cNvPr id="146" name="Object 102"/>
              <p:cNvGraphicFramePr>
                <a:graphicFrameLocks noChangeAspect="1"/>
              </p:cNvGraphicFramePr>
              <p:nvPr/>
            </p:nvGraphicFramePr>
            <p:xfrm>
              <a:off x="1164" y="2927"/>
              <a:ext cx="173" cy="173"/>
            </p:xfrm>
            <a:graphic>
              <a:graphicData uri="http://schemas.openxmlformats.org/presentationml/2006/ole">
                <mc:AlternateContent xmlns:mc="http://schemas.openxmlformats.org/markup-compatibility/2006">
                  <mc:Choice xmlns:v="urn:schemas-microsoft-com:vml" Requires="v">
                    <p:oleObj spid="_x0000_s1049" name="Visio" r:id="rId17" imgW="1400251" imgH="1400251" progId="Visio.Drawing.11">
                      <p:embed/>
                    </p:oleObj>
                  </mc:Choice>
                  <mc:Fallback>
                    <p:oleObj name="Visio" r:id="rId17" imgW="1400251" imgH="1400251" progId="Visio.Drawing.11">
                      <p:embed/>
                      <p:pic>
                        <p:nvPicPr>
                          <p:cNvPr id="146" name="Object 10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4" y="2927"/>
                            <a:ext cx="173" cy="173"/>
                          </a:xfrm>
                          <a:prstGeom prst="rect">
                            <a:avLst/>
                          </a:prstGeom>
                          <a:noFill/>
                          <a:ln>
                            <a:noFill/>
                          </a:ln>
                          <a:effectLst/>
                          <a:extLst>
                            <a:ext uri="{909E8E84-426E-40DD-AFC4-6F175D3DCCD1}">
                              <a14:hiddenFill xmlns:a14="http://schemas.microsoft.com/office/drawing/2010/main">
                                <a:gradFill rotWithShape="1">
                                  <a:gsLst>
                                    <a:gs pos="0">
                                      <a:srgbClr val="E4CD9A"/>
                                    </a:gs>
                                    <a:gs pos="100000">
                                      <a:srgbClr val="EEEFD7"/>
                                    </a:gs>
                                  </a:gsLst>
                                  <a:lin ang="2700000" scaled="1"/>
                                </a:gradFill>
                              </a14:hiddenFill>
                            </a:ext>
                            <a:ext uri="{91240B29-F687-4F45-9708-019B960494DF}">
                              <a14:hiddenLine xmlns:a14="http://schemas.microsoft.com/office/drawing/2010/main" w="9525" algn="ctr">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pic>
                    </p:oleObj>
                  </mc:Fallback>
                </mc:AlternateContent>
              </a:graphicData>
            </a:graphic>
          </p:graphicFrame>
          <p:pic>
            <p:nvPicPr>
              <p:cNvPr id="147" name="Picture 103"/>
              <p:cNvPicPr>
                <a:picLocks noChangeAspect="1" noChangeArrowheads="1"/>
              </p:cNvPicPr>
              <p:nvPr/>
            </p:nvPicPr>
            <p:blipFill>
              <a:blip r:embed="rId14"/>
              <a:srcRect/>
              <a:stretch>
                <a:fillRect/>
              </a:stretch>
            </p:blipFill>
            <p:spPr bwMode="auto">
              <a:xfrm>
                <a:off x="1169" y="2720"/>
                <a:ext cx="167" cy="167"/>
              </a:xfrm>
              <a:prstGeom prst="rect">
                <a:avLst/>
              </a:prstGeom>
              <a:noFill/>
              <a:ln w="9525" algn="ctr">
                <a:noFill/>
                <a:miter lim="800000"/>
                <a:headEnd/>
                <a:tailEnd/>
              </a:ln>
              <a:effectLst>
                <a:outerShdw dist="35921" dir="2700000" algn="ctr" rotWithShape="0">
                  <a:srgbClr val="AFAFAF"/>
                </a:outerShdw>
              </a:effectLst>
            </p:spPr>
          </p:pic>
        </p:grpSp>
        <p:pic>
          <p:nvPicPr>
            <p:cNvPr id="148" name="Picture 50"/>
            <p:cNvPicPr>
              <a:picLocks noChangeAspect="1" noChangeArrowheads="1"/>
            </p:cNvPicPr>
            <p:nvPr/>
          </p:nvPicPr>
          <p:blipFill>
            <a:blip r:embed="rId18"/>
            <a:srcRect/>
            <a:stretch>
              <a:fillRect/>
            </a:stretch>
          </p:blipFill>
          <p:spPr bwMode="auto">
            <a:xfrm>
              <a:off x="7762875" y="4006850"/>
              <a:ext cx="427038" cy="647700"/>
            </a:xfrm>
            <a:prstGeom prst="rect">
              <a:avLst/>
            </a:prstGeom>
            <a:noFill/>
            <a:ln w="9525" algn="ctr">
              <a:noFill/>
              <a:miter lim="800000"/>
              <a:headEnd/>
              <a:tailEnd/>
            </a:ln>
            <a:effectLst>
              <a:outerShdw dist="35921" dir="2700000" algn="ctr" rotWithShape="0">
                <a:srgbClr val="AFAFAF"/>
              </a:outerShdw>
            </a:effectLst>
          </p:spPr>
        </p:pic>
        <p:pic>
          <p:nvPicPr>
            <p:cNvPr id="149" name="Picture 105"/>
            <p:cNvPicPr>
              <a:picLocks noChangeAspect="1" noChangeArrowheads="1"/>
            </p:cNvPicPr>
            <p:nvPr/>
          </p:nvPicPr>
          <p:blipFill>
            <a:blip r:embed="rId19"/>
            <a:srcRect/>
            <a:stretch>
              <a:fillRect/>
            </a:stretch>
          </p:blipFill>
          <p:spPr bwMode="auto">
            <a:xfrm>
              <a:off x="5872163" y="3209925"/>
              <a:ext cx="423862" cy="690563"/>
            </a:xfrm>
            <a:prstGeom prst="rect">
              <a:avLst/>
            </a:prstGeom>
            <a:noFill/>
            <a:ln w="9525" algn="ctr">
              <a:noFill/>
              <a:miter lim="800000"/>
              <a:headEnd/>
              <a:tailEnd/>
            </a:ln>
            <a:effectLst>
              <a:outerShdw dist="35921" dir="2700000" algn="ctr" rotWithShape="0">
                <a:srgbClr val="AFAFAF"/>
              </a:outerShdw>
            </a:effectLst>
          </p:spPr>
        </p:pic>
      </p:grpSp>
      <p:sp>
        <p:nvSpPr>
          <p:cNvPr id="44" name="Title 1">
            <a:extLst>
              <a:ext uri="{FF2B5EF4-FFF2-40B4-BE49-F238E27FC236}">
                <a16:creationId xmlns:a16="http://schemas.microsoft.com/office/drawing/2014/main" id="{3D968B05-8F4A-4BFF-A656-827AF746094E}"/>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4216013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Allows individuals and administrators to specify access permissions to documents, workbooks, and presentations</a:t>
            </a:r>
          </a:p>
          <a:p>
            <a:pPr lvl="1"/>
            <a:r>
              <a:rPr lang="en-US" sz="2200" dirty="0">
                <a:solidFill>
                  <a:schemeClr val="tx1"/>
                </a:solidFill>
              </a:rPr>
              <a:t>prevent sensitive information from being printed, forwarded, or copied by unauthorized people</a:t>
            </a:r>
          </a:p>
          <a:p>
            <a:pPr lvl="1"/>
            <a:r>
              <a:rPr lang="en-US" sz="2200" dirty="0">
                <a:solidFill>
                  <a:schemeClr val="tx1"/>
                </a:solidFill>
              </a:rPr>
              <a:t>access and usage restrictions are enforced no matter where the information is located</a:t>
            </a:r>
            <a:endParaRPr lang="en-GB" sz="2200" dirty="0">
              <a:solidFill>
                <a:schemeClr val="tx1"/>
              </a:solidFill>
            </a:endParaRPr>
          </a:p>
        </p:txBody>
      </p:sp>
      <p:sp>
        <p:nvSpPr>
          <p:cNvPr id="2" name="Title 1"/>
          <p:cNvSpPr>
            <a:spLocks noGrp="1"/>
          </p:cNvSpPr>
          <p:nvPr>
            <p:ph type="title"/>
          </p:nvPr>
        </p:nvSpPr>
        <p:spPr/>
        <p:txBody>
          <a:bodyPr>
            <a:normAutofit/>
          </a:bodyPr>
          <a:lstStyle/>
          <a:p>
            <a:r>
              <a:rPr lang="en-US" dirty="0"/>
              <a:t>What does AD RMS do?</a:t>
            </a:r>
          </a:p>
        </p:txBody>
      </p:sp>
      <p:sp>
        <p:nvSpPr>
          <p:cNvPr id="5" name="Title 1">
            <a:extLst>
              <a:ext uri="{FF2B5EF4-FFF2-40B4-BE49-F238E27FC236}">
                <a16:creationId xmlns:a16="http://schemas.microsoft.com/office/drawing/2014/main" id="{62FF06B7-30AB-498D-81AA-65FE56E34DBD}"/>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893957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417638"/>
            <a:ext cx="5179258" cy="5311408"/>
          </a:xfrm>
        </p:spPr>
        <p:txBody>
          <a:bodyPr>
            <a:normAutofit/>
          </a:bodyPr>
          <a:lstStyle/>
          <a:p>
            <a:r>
              <a:rPr lang="en-US" dirty="0"/>
              <a:t>AD LDS is a hierarchical file-based directory store</a:t>
            </a:r>
          </a:p>
          <a:p>
            <a:r>
              <a:rPr lang="en-US" dirty="0"/>
              <a:t>AD LDS is both the directory information source and the service that makes the information available and usable</a:t>
            </a:r>
          </a:p>
        </p:txBody>
      </p:sp>
      <p:sp>
        <p:nvSpPr>
          <p:cNvPr id="2" name="Title 1"/>
          <p:cNvSpPr>
            <a:spLocks noGrp="1"/>
          </p:cNvSpPr>
          <p:nvPr>
            <p:ph type="title"/>
          </p:nvPr>
        </p:nvSpPr>
        <p:spPr/>
        <p:txBody>
          <a:bodyPr/>
          <a:lstStyle/>
          <a:p>
            <a:r>
              <a:rPr lang="en-US" dirty="0"/>
              <a:t>What is AD LDS?</a:t>
            </a:r>
          </a:p>
        </p:txBody>
      </p:sp>
      <p:grpSp>
        <p:nvGrpSpPr>
          <p:cNvPr id="38" name="Group 37"/>
          <p:cNvGrpSpPr/>
          <p:nvPr/>
        </p:nvGrpSpPr>
        <p:grpSpPr>
          <a:xfrm>
            <a:off x="5673922" y="1557961"/>
            <a:ext cx="1668168" cy="1666917"/>
            <a:chOff x="5997940" y="2127626"/>
            <a:chExt cx="1668168" cy="1666917"/>
          </a:xfrm>
          <a:solidFill>
            <a:schemeClr val="accent1">
              <a:lumMod val="20000"/>
              <a:lumOff val="80000"/>
            </a:schemeClr>
          </a:solidFill>
        </p:grpSpPr>
        <p:sp>
          <p:nvSpPr>
            <p:cNvPr id="18" name="Rounded Rectangle 17"/>
            <p:cNvSpPr/>
            <p:nvPr/>
          </p:nvSpPr>
          <p:spPr>
            <a:xfrm>
              <a:off x="5997940" y="2127626"/>
              <a:ext cx="1668168"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6083495" y="2127626"/>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Windows User</a:t>
              </a:r>
            </a:p>
          </p:txBody>
        </p:sp>
        <p:sp>
          <p:nvSpPr>
            <p:cNvPr id="36" name="TextBox 35"/>
            <p:cNvSpPr txBox="1"/>
            <p:nvPr/>
          </p:nvSpPr>
          <p:spPr>
            <a:xfrm>
              <a:off x="6006604" y="2624992"/>
              <a:ext cx="1659504" cy="1169551"/>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Account Information</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Privileges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Profiles</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Policies</a:t>
              </a:r>
            </a:p>
          </p:txBody>
        </p:sp>
      </p:grpSp>
      <p:grpSp>
        <p:nvGrpSpPr>
          <p:cNvPr id="42" name="Group 41"/>
          <p:cNvGrpSpPr/>
          <p:nvPr/>
        </p:nvGrpSpPr>
        <p:grpSpPr>
          <a:xfrm>
            <a:off x="5741219" y="4729211"/>
            <a:ext cx="1501955" cy="1592132"/>
            <a:chOff x="5655668" y="4464126"/>
            <a:chExt cx="1501955" cy="1592132"/>
          </a:xfrm>
          <a:solidFill>
            <a:schemeClr val="accent1">
              <a:lumMod val="20000"/>
              <a:lumOff val="80000"/>
            </a:schemeClr>
          </a:solidFill>
        </p:grpSpPr>
        <p:sp>
          <p:nvSpPr>
            <p:cNvPr id="19" name="Rounded Rectangle 18"/>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TextBox 27"/>
            <p:cNvSpPr txBox="1"/>
            <p:nvPr/>
          </p:nvSpPr>
          <p:spPr>
            <a:xfrm>
              <a:off x="5752847" y="4464126"/>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Email Servers</a:t>
              </a:r>
            </a:p>
          </p:txBody>
        </p:sp>
        <p:sp>
          <p:nvSpPr>
            <p:cNvPr id="41" name="TextBox 40"/>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Mailbox Information</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Address Book</a:t>
              </a:r>
            </a:p>
          </p:txBody>
        </p:sp>
      </p:grpSp>
      <p:grpSp>
        <p:nvGrpSpPr>
          <p:cNvPr id="47" name="Group 46"/>
          <p:cNvGrpSpPr/>
          <p:nvPr/>
        </p:nvGrpSpPr>
        <p:grpSpPr>
          <a:xfrm>
            <a:off x="10058403" y="4729211"/>
            <a:ext cx="1539854" cy="1642452"/>
            <a:chOff x="5655668" y="4464126"/>
            <a:chExt cx="1539854" cy="1642452"/>
          </a:xfrm>
          <a:solidFill>
            <a:schemeClr val="accent1">
              <a:lumMod val="20000"/>
              <a:lumOff val="80000"/>
            </a:schemeClr>
          </a:solidFill>
        </p:grpSpPr>
        <p:sp>
          <p:nvSpPr>
            <p:cNvPr id="48" name="Rounded Rectangle 47"/>
            <p:cNvSpPr/>
            <p:nvPr/>
          </p:nvSpPr>
          <p:spPr>
            <a:xfrm>
              <a:off x="5655668" y="4464126"/>
              <a:ext cx="1539854"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TextBox 48"/>
            <p:cNvSpPr txBox="1"/>
            <p:nvPr/>
          </p:nvSpPr>
          <p:spPr>
            <a:xfrm>
              <a:off x="5752846" y="4464126"/>
              <a:ext cx="1210629" cy="307777"/>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Applications</a:t>
              </a:r>
            </a:p>
          </p:txBody>
        </p:sp>
        <p:sp>
          <p:nvSpPr>
            <p:cNvPr id="50" name="TextBox 49"/>
            <p:cNvSpPr txBox="1"/>
            <p:nvPr/>
          </p:nvSpPr>
          <p:spPr>
            <a:xfrm>
              <a:off x="5693568" y="4721583"/>
              <a:ext cx="1501954" cy="1384995"/>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Server </a:t>
              </a:r>
              <a:r>
                <a:rPr lang="en-US" sz="1400" dirty="0" err="1">
                  <a:latin typeface="Segoe UI" panose="020B0502040204020203" pitchFamily="34" charset="0"/>
                  <a:cs typeface="Segoe UI" panose="020B0502040204020203" pitchFamily="34" charset="0"/>
                </a:rPr>
                <a:t>Config</a:t>
              </a: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SSO</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App-Specific Directory Info</a:t>
              </a:r>
            </a:p>
          </p:txBody>
        </p:sp>
      </p:grpSp>
      <p:grpSp>
        <p:nvGrpSpPr>
          <p:cNvPr id="51" name="Group 50"/>
          <p:cNvGrpSpPr/>
          <p:nvPr/>
        </p:nvGrpSpPr>
        <p:grpSpPr>
          <a:xfrm>
            <a:off x="10064251" y="1529808"/>
            <a:ext cx="1501955" cy="1592132"/>
            <a:chOff x="5655668" y="4464126"/>
            <a:chExt cx="1501955" cy="1592132"/>
          </a:xfrm>
          <a:solidFill>
            <a:schemeClr val="accent1">
              <a:lumMod val="20000"/>
              <a:lumOff val="80000"/>
            </a:schemeClr>
          </a:solidFill>
        </p:grpSpPr>
        <p:sp>
          <p:nvSpPr>
            <p:cNvPr id="52" name="Rounded Rectangle 51"/>
            <p:cNvSpPr/>
            <p:nvPr/>
          </p:nvSpPr>
          <p:spPr>
            <a:xfrm>
              <a:off x="5655668" y="4464126"/>
              <a:ext cx="1501955" cy="1592132"/>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TextBox 52"/>
            <p:cNvSpPr txBox="1"/>
            <p:nvPr/>
          </p:nvSpPr>
          <p:spPr>
            <a:xfrm>
              <a:off x="5752847" y="4464126"/>
              <a:ext cx="1055076" cy="523220"/>
            </a:xfrm>
            <a:prstGeom prst="rect">
              <a:avLst/>
            </a:prstGeom>
            <a:grpFill/>
            <a:ln>
              <a:noFill/>
            </a:ln>
          </p:spPr>
          <p:txBody>
            <a:bodyPr wrap="square" rtlCol="0">
              <a:spAutoFit/>
            </a:bodyPr>
            <a:lstStyle/>
            <a:p>
              <a:r>
                <a:rPr lang="en-US" sz="1400" dirty="0">
                  <a:latin typeface="Segoe UI" panose="020B0502040204020203" pitchFamily="34" charset="0"/>
                  <a:cs typeface="Segoe UI" panose="020B0502040204020203" pitchFamily="34" charset="0"/>
                </a:rPr>
                <a:t>Network Devices</a:t>
              </a:r>
            </a:p>
          </p:txBody>
        </p:sp>
        <p:sp>
          <p:nvSpPr>
            <p:cNvPr id="54" name="TextBox 53"/>
            <p:cNvSpPr txBox="1"/>
            <p:nvPr/>
          </p:nvSpPr>
          <p:spPr>
            <a:xfrm>
              <a:off x="5655669" y="5098606"/>
              <a:ext cx="1501954" cy="954107"/>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Config</a:t>
              </a:r>
              <a:endParaRPr lang="en-US" sz="1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err="1">
                  <a:latin typeface="Segoe UI" panose="020B0502040204020203" pitchFamily="34" charset="0"/>
                  <a:cs typeface="Segoe UI" panose="020B0502040204020203" pitchFamily="34" charset="0"/>
                </a:rPr>
                <a:t>QoS</a:t>
              </a:r>
              <a:r>
                <a:rPr lang="en-US" sz="1400" dirty="0">
                  <a:latin typeface="Segoe UI" panose="020B0502040204020203" pitchFamily="34" charset="0"/>
                  <a:cs typeface="Segoe UI" panose="020B0502040204020203" pitchFamily="34" charset="0"/>
                </a:rPr>
                <a:t> Policy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Security Policy</a:t>
              </a:r>
            </a:p>
          </p:txBody>
        </p:sp>
      </p:grpSp>
      <p:grpSp>
        <p:nvGrpSpPr>
          <p:cNvPr id="59" name="Group 58"/>
          <p:cNvGrpSpPr/>
          <p:nvPr/>
        </p:nvGrpSpPr>
        <p:grpSpPr>
          <a:xfrm>
            <a:off x="7618356" y="3501714"/>
            <a:ext cx="2059685" cy="1326683"/>
            <a:chOff x="7674771" y="3393229"/>
            <a:chExt cx="2059685" cy="1326683"/>
          </a:xfrm>
          <a:solidFill>
            <a:schemeClr val="accent6">
              <a:lumMod val="40000"/>
              <a:lumOff val="60000"/>
            </a:schemeClr>
          </a:solidFill>
        </p:grpSpPr>
        <p:grpSp>
          <p:nvGrpSpPr>
            <p:cNvPr id="57" name="Group 56"/>
            <p:cNvGrpSpPr/>
            <p:nvPr/>
          </p:nvGrpSpPr>
          <p:grpSpPr>
            <a:xfrm>
              <a:off x="7674772" y="3393229"/>
              <a:ext cx="2059684" cy="1326683"/>
              <a:chOff x="7770783" y="3862767"/>
              <a:chExt cx="2059684" cy="1326683"/>
            </a:xfrm>
            <a:grpFill/>
          </p:grpSpPr>
          <p:sp>
            <p:nvSpPr>
              <p:cNvPr id="56" name="Rounded Rectangle 55"/>
              <p:cNvSpPr/>
              <p:nvPr/>
            </p:nvSpPr>
            <p:spPr>
              <a:xfrm>
                <a:off x="7770783" y="3862767"/>
                <a:ext cx="2059684" cy="1326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770783" y="3862767"/>
                <a:ext cx="2028091" cy="338554"/>
              </a:xfrm>
              <a:prstGeom prst="rect">
                <a:avLst/>
              </a:prstGeom>
              <a:grpFill/>
              <a:ln>
                <a:noFill/>
              </a:ln>
            </p:spPr>
            <p:txBody>
              <a:bodyPr wrap="square" rtlCol="0">
                <a:spAutoFit/>
              </a:bodyPr>
              <a:lstStyle/>
              <a:p>
                <a:r>
                  <a:rPr lang="en-US" sz="1600" dirty="0">
                    <a:latin typeface="Segoe UI" panose="020B0502040204020203" pitchFamily="34" charset="0"/>
                    <a:cs typeface="Segoe UI" panose="020B0502040204020203" pitchFamily="34" charset="0"/>
                  </a:rPr>
                  <a:t>Active Directory LDS</a:t>
                </a:r>
              </a:p>
            </p:txBody>
          </p:sp>
        </p:grpSp>
        <p:sp>
          <p:nvSpPr>
            <p:cNvPr id="58" name="TextBox 57"/>
            <p:cNvSpPr txBox="1"/>
            <p:nvPr/>
          </p:nvSpPr>
          <p:spPr>
            <a:xfrm>
              <a:off x="7674771" y="3952726"/>
              <a:ext cx="2021678" cy="738664"/>
            </a:xfrm>
            <a:prstGeom prst="rect">
              <a:avLst/>
            </a:prstGeom>
            <a:grpFill/>
            <a:ln>
              <a:noFill/>
            </a:ln>
          </p:spPr>
          <p:txBody>
            <a:bodyPr wrap="square" rtlCol="0">
              <a:spAutoFit/>
            </a:bodyPr>
            <a:lstStyle/>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Manageability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Security</a:t>
              </a:r>
            </a:p>
            <a:p>
              <a:pPr marL="285750" indent="-285750">
                <a:buFont typeface="Arial" panose="020B0604020202020204" pitchFamily="34" charset="0"/>
                <a:buChar char="•"/>
              </a:pPr>
              <a:r>
                <a:rPr lang="en-US" sz="1400" dirty="0">
                  <a:latin typeface="Segoe UI" panose="020B0502040204020203" pitchFamily="34" charset="0"/>
                  <a:cs typeface="Segoe UI" panose="020B0502040204020203" pitchFamily="34" charset="0"/>
                </a:rPr>
                <a:t>Interoperability</a:t>
              </a:r>
            </a:p>
          </p:txBody>
        </p:sp>
      </p:grpSp>
      <p:cxnSp>
        <p:nvCxnSpPr>
          <p:cNvPr id="61" name="Straight Arrow Connector 60"/>
          <p:cNvCxnSpPr/>
          <p:nvPr/>
        </p:nvCxnSpPr>
        <p:spPr>
          <a:xfrm>
            <a:off x="7350754" y="3091056"/>
            <a:ext cx="278221" cy="3318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9708703" y="4760589"/>
            <a:ext cx="216355" cy="2602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334404" y="4828397"/>
            <a:ext cx="283952" cy="220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9646448" y="3137084"/>
            <a:ext cx="411955" cy="2858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324460BB-B98E-4B20-864D-1A1627184F05}"/>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220973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ppt_x"/>
                                          </p:val>
                                        </p:tav>
                                        <p:tav tm="100000">
                                          <p:val>
                                            <p:strVal val="#ppt_x"/>
                                          </p:val>
                                        </p:tav>
                                      </p:tavLst>
                                    </p:anim>
                                    <p:anim calcmode="lin" valueType="num">
                                      <p:cBhvr additive="base">
                                        <p:cTn id="2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fade">
                                      <p:cBhvr>
                                        <p:cTn id="35" dur="500"/>
                                        <p:tgtEl>
                                          <p:spTgt spid="67"/>
                                        </p:tgtEl>
                                      </p:cBhvr>
                                    </p:animEffect>
                                  </p:childTnLst>
                                </p:cTn>
                              </p:par>
                              <p:par>
                                <p:cTn id="36" presetID="10" presetClass="entr" presetSubtype="0"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Lightweight Directory Access Protocol (LDAP) </a:t>
            </a:r>
          </a:p>
          <a:p>
            <a:pPr lvl="1"/>
            <a:r>
              <a:rPr lang="en-US" sz="2200" dirty="0">
                <a:solidFill>
                  <a:schemeClr val="tx1"/>
                </a:solidFill>
              </a:rPr>
              <a:t>Directory service that provides flexible support for directory-enabled applications, without the dependencies and domain-related restrictions of AD DS</a:t>
            </a:r>
          </a:p>
          <a:p>
            <a:pPr lvl="1"/>
            <a:r>
              <a:rPr lang="en-US" sz="2200" dirty="0">
                <a:solidFill>
                  <a:schemeClr val="tx1"/>
                </a:solidFill>
              </a:rPr>
              <a:t>provide directory services for directory-enabled applications without incurring the overhead of domains and forests</a:t>
            </a:r>
          </a:p>
          <a:p>
            <a:pPr lvl="1"/>
            <a:r>
              <a:rPr lang="en-US" sz="2200" dirty="0">
                <a:solidFill>
                  <a:schemeClr val="tx1"/>
                </a:solidFill>
              </a:rPr>
              <a:t>no requirement for a single schema throughout a forest</a:t>
            </a:r>
            <a:endParaRPr lang="en-GB" sz="2200" dirty="0">
              <a:solidFill>
                <a:schemeClr val="tx1"/>
              </a:solidFill>
            </a:endParaRPr>
          </a:p>
        </p:txBody>
      </p:sp>
      <p:sp>
        <p:nvSpPr>
          <p:cNvPr id="2" name="Title 1"/>
          <p:cNvSpPr>
            <a:spLocks noGrp="1"/>
          </p:cNvSpPr>
          <p:nvPr>
            <p:ph type="title"/>
          </p:nvPr>
        </p:nvSpPr>
        <p:spPr/>
        <p:txBody>
          <a:bodyPr>
            <a:normAutofit/>
          </a:bodyPr>
          <a:lstStyle/>
          <a:p>
            <a:r>
              <a:rPr lang="en-US" dirty="0"/>
              <a:t>What does AD LDS do?</a:t>
            </a:r>
          </a:p>
        </p:txBody>
      </p:sp>
      <p:sp>
        <p:nvSpPr>
          <p:cNvPr id="5" name="Title 1">
            <a:extLst>
              <a:ext uri="{FF2B5EF4-FFF2-40B4-BE49-F238E27FC236}">
                <a16:creationId xmlns:a16="http://schemas.microsoft.com/office/drawing/2014/main" id="{314BD3CB-DEF7-4982-A85F-D6077C556540}"/>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2434480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pPr eaLnBrk="1" hangingPunct="1"/>
            <a:r>
              <a:rPr lang="en-US" dirty="0">
                <a:solidFill>
                  <a:schemeClr val="bg1"/>
                </a:solidFill>
              </a:rPr>
              <a:t>What is Authorization?</a:t>
            </a:r>
          </a:p>
        </p:txBody>
      </p:sp>
      <p:grpSp>
        <p:nvGrpSpPr>
          <p:cNvPr id="8196" name="Group 29"/>
          <p:cNvGrpSpPr>
            <a:grpSpLocks/>
          </p:cNvGrpSpPr>
          <p:nvPr/>
        </p:nvGrpSpPr>
        <p:grpSpPr bwMode="auto">
          <a:xfrm>
            <a:off x="1773127" y="2433728"/>
            <a:ext cx="3638550" cy="2081212"/>
            <a:chOff x="828136" y="1970088"/>
            <a:chExt cx="3639089" cy="2081212"/>
          </a:xfrm>
        </p:grpSpPr>
        <p:sp>
          <p:nvSpPr>
            <p:cNvPr id="929796" name="AutoShape 4"/>
            <p:cNvSpPr>
              <a:spLocks noChangeArrowheads="1"/>
            </p:cNvSpPr>
            <p:nvPr/>
          </p:nvSpPr>
          <p:spPr bwMode="auto">
            <a:xfrm>
              <a:off x="828136" y="1970088"/>
              <a:ext cx="3639089" cy="2039937"/>
            </a:xfrm>
            <a:prstGeom prst="rect">
              <a:avLst/>
            </a:prstGeom>
            <a:gradFill rotWithShape="1">
              <a:gsLst>
                <a:gs pos="0">
                  <a:srgbClr val="B395D8"/>
                </a:gs>
                <a:gs pos="100000">
                  <a:srgbClr val="DFD2EE"/>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Security principals are issued security identifiers (SIDs) when the account is created</a:t>
              </a:r>
            </a:p>
            <a:p>
              <a:pPr marL="166688" indent="-166688">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grpSp>
          <p:nvGrpSpPr>
            <p:cNvPr id="8226" name="Group 43"/>
            <p:cNvGrpSpPr>
              <a:grpSpLocks/>
            </p:cNvGrpSpPr>
            <p:nvPr/>
          </p:nvGrpSpPr>
          <p:grpSpPr bwMode="auto">
            <a:xfrm>
              <a:off x="2930525" y="3116263"/>
              <a:ext cx="998538" cy="935037"/>
              <a:chOff x="1936" y="1703"/>
              <a:chExt cx="629" cy="589"/>
            </a:xfrm>
          </p:grpSpPr>
          <p:pic>
            <p:nvPicPr>
              <p:cNvPr id="929817" name="Picture 25"/>
              <p:cNvPicPr>
                <a:picLocks noChangeAspect="1" noChangeArrowheads="1"/>
              </p:cNvPicPr>
              <p:nvPr/>
            </p:nvPicPr>
            <p:blipFill>
              <a:blip r:embed="rId4"/>
              <a:srcRect/>
              <a:stretch>
                <a:fillRect/>
              </a:stretch>
            </p:blipFill>
            <p:spPr bwMode="auto">
              <a:xfrm>
                <a:off x="1936" y="1703"/>
                <a:ext cx="591" cy="568"/>
              </a:xfrm>
              <a:prstGeom prst="rect">
                <a:avLst/>
              </a:prstGeom>
              <a:noFill/>
              <a:ln w="9525" algn="ctr">
                <a:noFill/>
                <a:miter lim="800000"/>
                <a:headEnd/>
                <a:tailEnd/>
              </a:ln>
              <a:effectLst>
                <a:outerShdw dist="35921" dir="2700000" algn="ctr" rotWithShape="0">
                  <a:srgbClr val="AFAFAF"/>
                </a:outerShdw>
              </a:effectLst>
            </p:spPr>
          </p:pic>
          <p:pic>
            <p:nvPicPr>
              <p:cNvPr id="929818" name="Picture 26"/>
              <p:cNvPicPr>
                <a:picLocks noChangeAspect="1" noChangeArrowheads="1"/>
              </p:cNvPicPr>
              <p:nvPr/>
            </p:nvPicPr>
            <p:blipFill>
              <a:blip r:embed="rId5"/>
              <a:srcRect/>
              <a:stretch>
                <a:fillRect/>
              </a:stretch>
            </p:blipFill>
            <p:spPr bwMode="auto">
              <a:xfrm>
                <a:off x="2375" y="1987"/>
                <a:ext cx="190" cy="305"/>
              </a:xfrm>
              <a:prstGeom prst="rect">
                <a:avLst/>
              </a:prstGeom>
              <a:noFill/>
              <a:ln w="9525" algn="ctr">
                <a:noFill/>
                <a:miter lim="800000"/>
                <a:headEnd/>
                <a:tailEnd/>
              </a:ln>
              <a:effectLst>
                <a:outerShdw dist="35921" dir="2700000" algn="ctr" rotWithShape="0">
                  <a:srgbClr val="AFAFAF"/>
                </a:outerShdw>
              </a:effectLst>
            </p:spPr>
          </p:pic>
        </p:grpSp>
      </p:grpSp>
      <p:grpSp>
        <p:nvGrpSpPr>
          <p:cNvPr id="4" name="Group 30"/>
          <p:cNvGrpSpPr>
            <a:grpSpLocks/>
          </p:cNvGrpSpPr>
          <p:nvPr/>
        </p:nvGrpSpPr>
        <p:grpSpPr bwMode="auto">
          <a:xfrm>
            <a:off x="5545027" y="2432141"/>
            <a:ext cx="3646488" cy="2181225"/>
            <a:chOff x="4600913" y="1968740"/>
            <a:chExt cx="3645940" cy="2180476"/>
          </a:xfrm>
        </p:grpSpPr>
        <p:sp>
          <p:nvSpPr>
            <p:cNvPr id="929798" name="AutoShape 6"/>
            <p:cNvSpPr>
              <a:spLocks noChangeArrowheads="1"/>
            </p:cNvSpPr>
            <p:nvPr/>
          </p:nvSpPr>
          <p:spPr bwMode="auto">
            <a:xfrm>
              <a:off x="4600913" y="1968740"/>
              <a:ext cx="3645940" cy="2017020"/>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User accounts are issued security tokens during authentication that include the user’s SID and all related group </a:t>
              </a:r>
              <a:r>
                <a:rPr lang="en-US" dirty="0" err="1">
                  <a:latin typeface="Segoe UI Light" panose="020B0502040204020203" pitchFamily="34" charset="0"/>
                  <a:cs typeface="Segoe UI Light" panose="020B0502040204020203" pitchFamily="34" charset="0"/>
                </a:rPr>
                <a:t>SIDs</a:t>
              </a:r>
              <a:endParaRPr lang="en-US" dirty="0">
                <a:latin typeface="Segoe UI Light" panose="020B0502040204020203" pitchFamily="34" charset="0"/>
                <a:cs typeface="Segoe UI Light" panose="020B0502040204020203" pitchFamily="34" charset="0"/>
              </a:endParaRPr>
            </a:p>
          </p:txBody>
        </p:sp>
        <p:grpSp>
          <p:nvGrpSpPr>
            <p:cNvPr id="8222" name="Group 45"/>
            <p:cNvGrpSpPr>
              <a:grpSpLocks/>
            </p:cNvGrpSpPr>
            <p:nvPr/>
          </p:nvGrpSpPr>
          <p:grpSpPr bwMode="auto">
            <a:xfrm>
              <a:off x="6555126" y="3369753"/>
              <a:ext cx="1039812" cy="779463"/>
              <a:chOff x="1785" y="3470"/>
              <a:chExt cx="655" cy="491"/>
            </a:xfrm>
          </p:grpSpPr>
          <p:pic>
            <p:nvPicPr>
              <p:cNvPr id="929814" name="Picture 22"/>
              <p:cNvPicPr>
                <a:picLocks noChangeAspect="1" noChangeArrowheads="1"/>
              </p:cNvPicPr>
              <p:nvPr/>
            </p:nvPicPr>
            <p:blipFill>
              <a:blip r:embed="rId6"/>
              <a:srcRect/>
              <a:stretch>
                <a:fillRect/>
              </a:stretch>
            </p:blipFill>
            <p:spPr bwMode="auto">
              <a:xfrm>
                <a:off x="1785" y="3470"/>
                <a:ext cx="655" cy="491"/>
              </a:xfrm>
              <a:prstGeom prst="rect">
                <a:avLst/>
              </a:prstGeom>
              <a:noFill/>
              <a:ln w="9525" algn="ctr">
                <a:noFill/>
                <a:miter lim="800000"/>
                <a:headEnd/>
                <a:tailEnd/>
              </a:ln>
              <a:effectLst>
                <a:outerShdw dist="35921" dir="2700000" algn="ctr" rotWithShape="0">
                  <a:srgbClr val="AFAFAF"/>
                </a:outerShdw>
              </a:effectLst>
            </p:spPr>
          </p:pic>
          <p:pic>
            <p:nvPicPr>
              <p:cNvPr id="929819" name="Picture 27"/>
              <p:cNvPicPr>
                <a:picLocks noChangeAspect="1" noChangeArrowheads="1"/>
              </p:cNvPicPr>
              <p:nvPr/>
            </p:nvPicPr>
            <p:blipFill>
              <a:blip r:embed="rId7"/>
              <a:srcRect/>
              <a:stretch>
                <a:fillRect/>
              </a:stretch>
            </p:blipFill>
            <p:spPr bwMode="auto">
              <a:xfrm>
                <a:off x="2022" y="3561"/>
                <a:ext cx="177" cy="284"/>
              </a:xfrm>
              <a:prstGeom prst="rect">
                <a:avLst/>
              </a:prstGeom>
              <a:noFill/>
              <a:ln w="9525" algn="ctr">
                <a:noFill/>
                <a:miter lim="800000"/>
                <a:headEnd/>
                <a:tailEnd/>
              </a:ln>
              <a:effectLst>
                <a:outerShdw dist="35921" dir="2700000" algn="ctr" rotWithShape="0">
                  <a:srgbClr val="AFAFAF"/>
                </a:outerShdw>
              </a:effectLst>
            </p:spPr>
          </p:pic>
        </p:grpSp>
      </p:grpSp>
      <p:grpSp>
        <p:nvGrpSpPr>
          <p:cNvPr id="6" name="Group 38"/>
          <p:cNvGrpSpPr>
            <a:grpSpLocks/>
          </p:cNvGrpSpPr>
          <p:nvPr/>
        </p:nvGrpSpPr>
        <p:grpSpPr bwMode="auto">
          <a:xfrm>
            <a:off x="1773128" y="4621304"/>
            <a:ext cx="3630613" cy="2105025"/>
            <a:chOff x="829049" y="4157476"/>
            <a:chExt cx="3630613" cy="2105025"/>
          </a:xfrm>
        </p:grpSpPr>
        <p:sp>
          <p:nvSpPr>
            <p:cNvPr id="929797" name="AutoShape 5"/>
            <p:cNvSpPr>
              <a:spLocks noChangeArrowheads="1"/>
            </p:cNvSpPr>
            <p:nvPr/>
          </p:nvSpPr>
          <p:spPr bwMode="auto">
            <a:xfrm>
              <a:off x="829049" y="4157476"/>
              <a:ext cx="3630613" cy="2039937"/>
            </a:xfrm>
            <a:prstGeom prst="rect">
              <a:avLst/>
            </a:prstGeom>
            <a:gradFill rotWithShape="1">
              <a:gsLst>
                <a:gs pos="0">
                  <a:srgbClr val="8DACD0"/>
                </a:gs>
                <a:gs pos="100000">
                  <a:srgbClr val="DEE7F1"/>
                </a:gs>
              </a:gsLst>
              <a:lin ang="2700000" scaled="1"/>
            </a:gradFill>
            <a:ln w="9525">
              <a:solidFill>
                <a:srgbClr val="333333"/>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Shared resources on a network include access control lists (ACL) that define who can access the resource</a:t>
              </a:r>
            </a:p>
          </p:txBody>
        </p:sp>
        <p:grpSp>
          <p:nvGrpSpPr>
            <p:cNvPr id="8218" name="Group 44"/>
            <p:cNvGrpSpPr>
              <a:grpSpLocks/>
            </p:cNvGrpSpPr>
            <p:nvPr/>
          </p:nvGrpSpPr>
          <p:grpSpPr bwMode="auto">
            <a:xfrm>
              <a:off x="3089649" y="5306826"/>
              <a:ext cx="658813" cy="955675"/>
              <a:chOff x="4158" y="1785"/>
              <a:chExt cx="415" cy="602"/>
            </a:xfrm>
          </p:grpSpPr>
          <p:pic>
            <p:nvPicPr>
              <p:cNvPr id="929820" name="Picture 28"/>
              <p:cNvPicPr>
                <a:picLocks noChangeAspect="1" noChangeArrowheads="1"/>
              </p:cNvPicPr>
              <p:nvPr/>
            </p:nvPicPr>
            <p:blipFill>
              <a:blip r:embed="rId8"/>
              <a:srcRect/>
              <a:stretch>
                <a:fillRect/>
              </a:stretch>
            </p:blipFill>
            <p:spPr bwMode="auto">
              <a:xfrm>
                <a:off x="4204" y="1785"/>
                <a:ext cx="369" cy="602"/>
              </a:xfrm>
              <a:prstGeom prst="rect">
                <a:avLst/>
              </a:prstGeom>
              <a:noFill/>
              <a:ln w="9525" algn="ctr">
                <a:noFill/>
                <a:miter lim="800000"/>
                <a:headEnd/>
                <a:tailEnd/>
              </a:ln>
              <a:effectLst>
                <a:outerShdw dist="35921" dir="2700000" algn="ctr" rotWithShape="0">
                  <a:srgbClr val="AFAFAF"/>
                </a:outerShdw>
              </a:effectLst>
            </p:spPr>
          </p:pic>
          <p:pic>
            <p:nvPicPr>
              <p:cNvPr id="929821" name="Picture 29"/>
              <p:cNvPicPr>
                <a:picLocks noChangeAspect="1" noChangeArrowheads="1"/>
              </p:cNvPicPr>
              <p:nvPr/>
            </p:nvPicPr>
            <p:blipFill>
              <a:blip r:embed="rId5"/>
              <a:srcRect/>
              <a:stretch>
                <a:fillRect/>
              </a:stretch>
            </p:blipFill>
            <p:spPr bwMode="auto">
              <a:xfrm>
                <a:off x="4158" y="1886"/>
                <a:ext cx="190" cy="305"/>
              </a:xfrm>
              <a:prstGeom prst="rect">
                <a:avLst/>
              </a:prstGeom>
              <a:noFill/>
              <a:ln w="9525" algn="ctr">
                <a:noFill/>
                <a:miter lim="800000"/>
                <a:headEnd/>
                <a:tailEnd/>
              </a:ln>
              <a:effectLst>
                <a:outerShdw dist="35921" dir="2700000" algn="ctr" rotWithShape="0">
                  <a:srgbClr val="AFAFAF"/>
                </a:outerShdw>
              </a:effectLst>
            </p:spPr>
          </p:pic>
        </p:grpSp>
      </p:grpSp>
      <p:sp>
        <p:nvSpPr>
          <p:cNvPr id="929838" name="AutoShape 46"/>
          <p:cNvSpPr>
            <a:spLocks noChangeArrowheads="1"/>
          </p:cNvSpPr>
          <p:nvPr/>
        </p:nvSpPr>
        <p:spPr bwMode="auto">
          <a:xfrm>
            <a:off x="1366728" y="1500278"/>
            <a:ext cx="8397875" cy="742950"/>
          </a:xfrm>
          <a:prstGeom prst="rect">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Authorization is a process of verifying that an authenticated user has permission to perform an action</a:t>
            </a:r>
          </a:p>
        </p:txBody>
      </p:sp>
      <p:grpSp>
        <p:nvGrpSpPr>
          <p:cNvPr id="8" name="Group 39"/>
          <p:cNvGrpSpPr>
            <a:grpSpLocks/>
          </p:cNvGrpSpPr>
          <p:nvPr/>
        </p:nvGrpSpPr>
        <p:grpSpPr bwMode="auto">
          <a:xfrm>
            <a:off x="5538678" y="4629240"/>
            <a:ext cx="3630613" cy="2173288"/>
            <a:chOff x="4594225" y="4165600"/>
            <a:chExt cx="3630613" cy="2173288"/>
          </a:xfrm>
        </p:grpSpPr>
        <p:sp>
          <p:nvSpPr>
            <p:cNvPr id="929799" name="AutoShape 7"/>
            <p:cNvSpPr>
              <a:spLocks noChangeArrowheads="1"/>
            </p:cNvSpPr>
            <p:nvPr/>
          </p:nvSpPr>
          <p:spPr bwMode="auto">
            <a:xfrm>
              <a:off x="4594225" y="4165600"/>
              <a:ext cx="3630613" cy="2028825"/>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The security token is compared against the Discretionary Access Control List (DACL) on the resource and access is granted or denied</a:t>
              </a:r>
            </a:p>
          </p:txBody>
        </p:sp>
        <p:grpSp>
          <p:nvGrpSpPr>
            <p:cNvPr id="8210" name="Group 42"/>
            <p:cNvGrpSpPr>
              <a:grpSpLocks/>
            </p:cNvGrpSpPr>
            <p:nvPr/>
          </p:nvGrpSpPr>
          <p:grpSpPr bwMode="auto">
            <a:xfrm>
              <a:off x="6992938" y="5532438"/>
              <a:ext cx="566737" cy="806450"/>
              <a:chOff x="4275" y="3295"/>
              <a:chExt cx="357" cy="508"/>
            </a:xfrm>
          </p:grpSpPr>
          <p:pic>
            <p:nvPicPr>
              <p:cNvPr id="929829" name="Picture 37"/>
              <p:cNvPicPr>
                <a:picLocks noChangeAspect="1" noChangeArrowheads="1"/>
              </p:cNvPicPr>
              <p:nvPr/>
            </p:nvPicPr>
            <p:blipFill>
              <a:blip r:embed="rId9"/>
              <a:srcRect/>
              <a:stretch>
                <a:fillRect/>
              </a:stretch>
            </p:blipFill>
            <p:spPr bwMode="auto">
              <a:xfrm>
                <a:off x="4321" y="3295"/>
                <a:ext cx="311" cy="508"/>
              </a:xfrm>
              <a:prstGeom prst="rect">
                <a:avLst/>
              </a:prstGeom>
              <a:noFill/>
              <a:ln w="9525" algn="ctr">
                <a:noFill/>
                <a:miter lim="800000"/>
                <a:headEnd/>
                <a:tailEnd/>
              </a:ln>
              <a:effectLst>
                <a:outerShdw dist="35921" dir="2700000" algn="ctr" rotWithShape="0">
                  <a:srgbClr val="AFAFAF"/>
                </a:outerShdw>
              </a:effectLst>
            </p:spPr>
          </p:pic>
          <p:pic>
            <p:nvPicPr>
              <p:cNvPr id="929830" name="Picture 38"/>
              <p:cNvPicPr>
                <a:picLocks noChangeAspect="1" noChangeArrowheads="1"/>
              </p:cNvPicPr>
              <p:nvPr/>
            </p:nvPicPr>
            <p:blipFill>
              <a:blip r:embed="rId10"/>
              <a:srcRect/>
              <a:stretch>
                <a:fillRect/>
              </a:stretch>
            </p:blipFill>
            <p:spPr bwMode="auto">
              <a:xfrm>
                <a:off x="4275" y="3396"/>
                <a:ext cx="183" cy="294"/>
              </a:xfrm>
              <a:prstGeom prst="rect">
                <a:avLst/>
              </a:prstGeom>
              <a:noFill/>
              <a:ln w="9525" algn="ctr">
                <a:noFill/>
                <a:miter lim="800000"/>
                <a:headEnd/>
                <a:tailEnd/>
              </a:ln>
              <a:effectLst>
                <a:outerShdw dist="35921" dir="2700000" algn="ctr" rotWithShape="0">
                  <a:srgbClr val="AFAFAF"/>
                </a:outerShdw>
              </a:effectLst>
            </p:spPr>
          </p:pic>
        </p:grpSp>
        <p:grpSp>
          <p:nvGrpSpPr>
            <p:cNvPr id="8211" name="Group 41"/>
            <p:cNvGrpSpPr>
              <a:grpSpLocks/>
            </p:cNvGrpSpPr>
            <p:nvPr/>
          </p:nvGrpSpPr>
          <p:grpSpPr bwMode="auto">
            <a:xfrm>
              <a:off x="5129213" y="5602288"/>
              <a:ext cx="930275" cy="696912"/>
              <a:chOff x="2991" y="3409"/>
              <a:chExt cx="586" cy="439"/>
            </a:xfrm>
          </p:grpSpPr>
          <p:pic>
            <p:nvPicPr>
              <p:cNvPr id="929831" name="Picture 39"/>
              <p:cNvPicPr>
                <a:picLocks noChangeAspect="1" noChangeArrowheads="1"/>
              </p:cNvPicPr>
              <p:nvPr/>
            </p:nvPicPr>
            <p:blipFill>
              <a:blip r:embed="rId11"/>
              <a:srcRect/>
              <a:stretch>
                <a:fillRect/>
              </a:stretch>
            </p:blipFill>
            <p:spPr bwMode="auto">
              <a:xfrm>
                <a:off x="2991" y="3409"/>
                <a:ext cx="586" cy="439"/>
              </a:xfrm>
              <a:prstGeom prst="rect">
                <a:avLst/>
              </a:prstGeom>
              <a:noFill/>
              <a:ln w="9525" algn="ctr">
                <a:noFill/>
                <a:miter lim="800000"/>
                <a:headEnd/>
                <a:tailEnd/>
              </a:ln>
              <a:effectLst>
                <a:outerShdw dist="35921" dir="2700000" algn="ctr" rotWithShape="0">
                  <a:srgbClr val="AFAFAF"/>
                </a:outerShdw>
              </a:effectLst>
            </p:spPr>
          </p:pic>
          <p:pic>
            <p:nvPicPr>
              <p:cNvPr id="929832" name="Picture 40"/>
              <p:cNvPicPr>
                <a:picLocks noChangeAspect="1" noChangeArrowheads="1"/>
              </p:cNvPicPr>
              <p:nvPr/>
            </p:nvPicPr>
            <p:blipFill>
              <a:blip r:embed="rId10"/>
              <a:srcRect/>
              <a:stretch>
                <a:fillRect/>
              </a:stretch>
            </p:blipFill>
            <p:spPr bwMode="auto">
              <a:xfrm>
                <a:off x="3169" y="3451"/>
                <a:ext cx="183" cy="294"/>
              </a:xfrm>
              <a:prstGeom prst="rect">
                <a:avLst/>
              </a:prstGeom>
              <a:noFill/>
              <a:ln w="9525" algn="ctr">
                <a:noFill/>
                <a:miter lim="800000"/>
                <a:headEnd/>
                <a:tailEnd/>
              </a:ln>
              <a:effectLst>
                <a:outerShdw dist="35921" dir="2700000" algn="ctr" rotWithShape="0">
                  <a:srgbClr val="AFAFAF"/>
                </a:outerShdw>
              </a:effectLst>
            </p:spPr>
          </p:pic>
        </p:grpSp>
        <p:cxnSp>
          <p:nvCxnSpPr>
            <p:cNvPr id="8212" name="Straight Arrow Connector 32"/>
            <p:cNvCxnSpPr>
              <a:cxnSpLocks noChangeShapeType="1"/>
            </p:cNvCxnSpPr>
            <p:nvPr/>
          </p:nvCxnSpPr>
          <p:spPr bwMode="auto">
            <a:xfrm>
              <a:off x="6176512" y="5934974"/>
              <a:ext cx="741872" cy="1"/>
            </a:xfrm>
            <a:prstGeom prst="straightConnector1">
              <a:avLst/>
            </a:prstGeom>
            <a:noFill/>
            <a:ln w="50800" algn="ctr">
              <a:solidFill>
                <a:srgbClr val="C00000"/>
              </a:solidFill>
              <a:round/>
              <a:headEnd type="triangle" w="med" len="me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495451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solidFill>
                  <a:schemeClr val="bg1"/>
                </a:solidFill>
              </a:rPr>
              <a:t>Why Deploy AD DS?</a:t>
            </a:r>
          </a:p>
        </p:txBody>
      </p:sp>
      <p:sp>
        <p:nvSpPr>
          <p:cNvPr id="6147" name="Rounded Rectangle 812098"/>
          <p:cNvSpPr>
            <a:spLocks noGrp="1" noChangeArrowheads="1"/>
          </p:cNvSpPr>
          <p:nvPr>
            <p:ph type="body" idx="4294967295"/>
          </p:nvPr>
        </p:nvSpPr>
        <p:spPr>
          <a:xfrm>
            <a:off x="1952446" y="2659308"/>
            <a:ext cx="8339138" cy="3868738"/>
          </a:xfrm>
          <a:prstGeom prst="rect">
            <a:avLst/>
          </a:prstGeom>
          <a:solidFill>
            <a:schemeClr val="accent1">
              <a:lumMod val="20000"/>
              <a:lumOff val="80000"/>
            </a:schemeClr>
          </a:solidFill>
          <a:ln cap="flat" algn="ctr">
            <a:noFill/>
            <a:round/>
            <a:headEnd type="none" w="med" len="med"/>
            <a:tailEnd type="none" w="med" len="med"/>
          </a:ln>
        </p:spPr>
        <p:txBody>
          <a:bodyPr lIns="91440" tIns="45720" rIns="91440" bIns="45720"/>
          <a:lstStyle/>
          <a:p>
            <a:pPr marL="0" indent="0">
              <a:spcBef>
                <a:spcPct val="0"/>
              </a:spcBef>
              <a:buNone/>
            </a:pPr>
            <a:r>
              <a:rPr lang="en-US" b="0" dirty="0"/>
              <a:t>AD DS features include:</a:t>
            </a:r>
          </a:p>
        </p:txBody>
      </p:sp>
      <p:sp>
        <p:nvSpPr>
          <p:cNvPr id="6148" name="Rounded Rectangle 844806"/>
          <p:cNvSpPr>
            <a:spLocks noChangeArrowheads="1"/>
          </p:cNvSpPr>
          <p:nvPr/>
        </p:nvSpPr>
        <p:spPr bwMode="auto">
          <a:xfrm>
            <a:off x="2193209" y="3202751"/>
            <a:ext cx="7780338"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Centralized directory </a:t>
            </a:r>
          </a:p>
        </p:txBody>
      </p:sp>
      <p:sp>
        <p:nvSpPr>
          <p:cNvPr id="6149" name="Rounded Rectangle 844808"/>
          <p:cNvSpPr>
            <a:spLocks noChangeArrowheads="1"/>
          </p:cNvSpPr>
          <p:nvPr/>
        </p:nvSpPr>
        <p:spPr bwMode="auto">
          <a:xfrm>
            <a:off x="2193209" y="3807588"/>
            <a:ext cx="7780338"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sign-on</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access</a:t>
            </a:r>
            <a:r>
              <a:rPr lang="en-US" dirty="0">
                <a:latin typeface="Segoe UI Light" panose="020B0502040204020203" pitchFamily="34" charset="0"/>
                <a:cs typeface="Segoe UI Light" panose="020B0502040204020203" pitchFamily="34" charset="0"/>
              </a:rPr>
              <a:t> </a:t>
            </a:r>
          </a:p>
        </p:txBody>
      </p:sp>
      <p:sp>
        <p:nvSpPr>
          <p:cNvPr id="6150" name="Rounded Rectangle 844808"/>
          <p:cNvSpPr>
            <a:spLocks noChangeArrowheads="1"/>
          </p:cNvSpPr>
          <p:nvPr/>
        </p:nvSpPr>
        <p:spPr bwMode="auto">
          <a:xfrm>
            <a:off x="2186860" y="4463226"/>
            <a:ext cx="7794625"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Integrated</a:t>
            </a:r>
            <a:r>
              <a:rPr lang="en-US" dirty="0">
                <a:latin typeface="Segoe UI Light" panose="020B0502040204020203" pitchFamily="34" charset="0"/>
                <a:cs typeface="Segoe UI Light" panose="020B0502040204020203" pitchFamily="34" charset="0"/>
              </a:rPr>
              <a:t> </a:t>
            </a:r>
            <a:r>
              <a:rPr lang="en-US" b="0" dirty="0">
                <a:latin typeface="Segoe UI Light" panose="020B0502040204020203" pitchFamily="34" charset="0"/>
                <a:cs typeface="Segoe UI Light" panose="020B0502040204020203" pitchFamily="34" charset="0"/>
              </a:rPr>
              <a:t>security</a:t>
            </a:r>
            <a:r>
              <a:rPr lang="en-US" dirty="0">
                <a:latin typeface="Segoe UI Light" panose="020B0502040204020203" pitchFamily="34" charset="0"/>
                <a:cs typeface="Segoe UI Light" panose="020B0502040204020203" pitchFamily="34" charset="0"/>
              </a:rPr>
              <a:t> </a:t>
            </a:r>
          </a:p>
        </p:txBody>
      </p:sp>
      <p:sp>
        <p:nvSpPr>
          <p:cNvPr id="6151" name="Rounded Rectangle 844808"/>
          <p:cNvSpPr>
            <a:spLocks noChangeArrowheads="1"/>
          </p:cNvSpPr>
          <p:nvPr/>
        </p:nvSpPr>
        <p:spPr bwMode="auto">
          <a:xfrm>
            <a:off x="2190034" y="5123626"/>
            <a:ext cx="7786688"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Scalability </a:t>
            </a:r>
          </a:p>
        </p:txBody>
      </p:sp>
      <p:sp>
        <p:nvSpPr>
          <p:cNvPr id="925704" name="AutoShape 8"/>
          <p:cNvSpPr>
            <a:spLocks noChangeArrowheads="1"/>
          </p:cNvSpPr>
          <p:nvPr/>
        </p:nvSpPr>
        <p:spPr bwMode="auto">
          <a:xfrm>
            <a:off x="1954034" y="1413121"/>
            <a:ext cx="8335962" cy="9509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provides a centralized system for managing users, computers, and other resources on a network</a:t>
            </a:r>
          </a:p>
        </p:txBody>
      </p:sp>
      <p:sp>
        <p:nvSpPr>
          <p:cNvPr id="6153" name="Rounded Rectangle 844808"/>
          <p:cNvSpPr>
            <a:spLocks noChangeArrowheads="1"/>
          </p:cNvSpPr>
          <p:nvPr/>
        </p:nvSpPr>
        <p:spPr bwMode="auto">
          <a:xfrm>
            <a:off x="2188447" y="5752276"/>
            <a:ext cx="7789862" cy="355600"/>
          </a:xfrm>
          <a:prstGeom prst="roundRect">
            <a:avLst>
              <a:gd name="adj" fmla="val 4167"/>
            </a:avLst>
          </a:prstGeom>
          <a:solidFill>
            <a:schemeClr val="bg2">
              <a:lumMod val="75000"/>
            </a:schemeClr>
          </a:solidFill>
          <a:ln w="9525" algn="ctr">
            <a:solidFill>
              <a:schemeClr val="tx1"/>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Common management interface  </a:t>
            </a:r>
          </a:p>
        </p:txBody>
      </p:sp>
    </p:spTree>
    <p:extLst>
      <p:ext uri="{BB962C8B-B14F-4D97-AF65-F5344CB8AC3E}">
        <p14:creationId xmlns:p14="http://schemas.microsoft.com/office/powerpoint/2010/main" val="387247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9"/>
                                        </p:tgtEl>
                                        <p:attrNameLst>
                                          <p:attrName>style.visibility</p:attrName>
                                        </p:attrNameLst>
                                      </p:cBhvr>
                                      <p:to>
                                        <p:strVal val="visible"/>
                                      </p:to>
                                    </p:set>
                                    <p:anim calcmode="lin" valueType="num">
                                      <p:cBhvr additive="base">
                                        <p:cTn id="13" dur="500" fill="hold"/>
                                        <p:tgtEl>
                                          <p:spTgt spid="6149"/>
                                        </p:tgtEl>
                                        <p:attrNameLst>
                                          <p:attrName>ppt_x</p:attrName>
                                        </p:attrNameLst>
                                      </p:cBhvr>
                                      <p:tavLst>
                                        <p:tav tm="0">
                                          <p:val>
                                            <p:strVal val="#ppt_x"/>
                                          </p:val>
                                        </p:tav>
                                        <p:tav tm="100000">
                                          <p:val>
                                            <p:strVal val="#ppt_x"/>
                                          </p:val>
                                        </p:tav>
                                      </p:tavLst>
                                    </p:anim>
                                    <p:anim calcmode="lin" valueType="num">
                                      <p:cBhvr additive="base">
                                        <p:cTn id="14"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50"/>
                                        </p:tgtEl>
                                        <p:attrNameLst>
                                          <p:attrName>style.visibility</p:attrName>
                                        </p:attrNameLst>
                                      </p:cBhvr>
                                      <p:to>
                                        <p:strVal val="visible"/>
                                      </p:to>
                                    </p:set>
                                    <p:anim calcmode="lin" valueType="num">
                                      <p:cBhvr additive="base">
                                        <p:cTn id="19" dur="500" fill="hold"/>
                                        <p:tgtEl>
                                          <p:spTgt spid="6150"/>
                                        </p:tgtEl>
                                        <p:attrNameLst>
                                          <p:attrName>ppt_x</p:attrName>
                                        </p:attrNameLst>
                                      </p:cBhvr>
                                      <p:tavLst>
                                        <p:tav tm="0">
                                          <p:val>
                                            <p:strVal val="#ppt_x"/>
                                          </p:val>
                                        </p:tav>
                                        <p:tav tm="100000">
                                          <p:val>
                                            <p:strVal val="#ppt_x"/>
                                          </p:val>
                                        </p:tav>
                                      </p:tavLst>
                                    </p:anim>
                                    <p:anim calcmode="lin" valueType="num">
                                      <p:cBhvr additive="base">
                                        <p:cTn id="20"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51"/>
                                        </p:tgtEl>
                                        <p:attrNameLst>
                                          <p:attrName>style.visibility</p:attrName>
                                        </p:attrNameLst>
                                      </p:cBhvr>
                                      <p:to>
                                        <p:strVal val="visible"/>
                                      </p:to>
                                    </p:set>
                                    <p:anim calcmode="lin" valueType="num">
                                      <p:cBhvr additive="base">
                                        <p:cTn id="25" dur="500" fill="hold"/>
                                        <p:tgtEl>
                                          <p:spTgt spid="6151"/>
                                        </p:tgtEl>
                                        <p:attrNameLst>
                                          <p:attrName>ppt_x</p:attrName>
                                        </p:attrNameLst>
                                      </p:cBhvr>
                                      <p:tavLst>
                                        <p:tav tm="0">
                                          <p:val>
                                            <p:strVal val="#ppt_x"/>
                                          </p:val>
                                        </p:tav>
                                        <p:tav tm="100000">
                                          <p:val>
                                            <p:strVal val="#ppt_x"/>
                                          </p:val>
                                        </p:tav>
                                      </p:tavLst>
                                    </p:anim>
                                    <p:anim calcmode="lin" valueType="num">
                                      <p:cBhvr additive="base">
                                        <p:cTn id="26"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additive="base">
                                        <p:cTn id="31" dur="500" fill="hold"/>
                                        <p:tgtEl>
                                          <p:spTgt spid="6153"/>
                                        </p:tgtEl>
                                        <p:attrNameLst>
                                          <p:attrName>ppt_x</p:attrName>
                                        </p:attrNameLst>
                                      </p:cBhvr>
                                      <p:tavLst>
                                        <p:tav tm="0">
                                          <p:val>
                                            <p:strVal val="#ppt_x"/>
                                          </p:val>
                                        </p:tav>
                                        <p:tav tm="100000">
                                          <p:val>
                                            <p:strVal val="#ppt_x"/>
                                          </p:val>
                                        </p:tav>
                                      </p:tavLst>
                                    </p:anim>
                                    <p:anim calcmode="lin" valueType="num">
                                      <p:cBhvr additive="base">
                                        <p:cTn id="32"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P spid="6149" grpId="0" animBg="1"/>
      <p:bldP spid="6150" grpId="0" animBg="1"/>
      <p:bldP spid="6151" grpId="0" animBg="1"/>
      <p:bldP spid="61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dirty="0">
                <a:solidFill>
                  <a:schemeClr val="bg1"/>
                </a:solidFill>
              </a:rPr>
              <a:t>Centralized Network Management</a:t>
            </a:r>
          </a:p>
        </p:txBody>
      </p:sp>
      <p:sp>
        <p:nvSpPr>
          <p:cNvPr id="9219" name="Rounded Rectangle 812098"/>
          <p:cNvSpPr>
            <a:spLocks noGrp="1" noChangeArrowheads="1"/>
          </p:cNvSpPr>
          <p:nvPr>
            <p:ph type="body" idx="4294967295"/>
          </p:nvPr>
        </p:nvSpPr>
        <p:spPr>
          <a:xfrm>
            <a:off x="1633648" y="1344659"/>
            <a:ext cx="8339138" cy="520858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AD DS centralizes network management by providing:</a:t>
            </a:r>
          </a:p>
        </p:txBody>
      </p:sp>
      <p:sp>
        <p:nvSpPr>
          <p:cNvPr id="9220" name="Rounded Rectangle 844806"/>
          <p:cNvSpPr>
            <a:spLocks noChangeArrowheads="1"/>
          </p:cNvSpPr>
          <p:nvPr/>
        </p:nvSpPr>
        <p:spPr bwMode="auto">
          <a:xfrm>
            <a:off x="1841612" y="2554838"/>
            <a:ext cx="7899400"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and set of tools for managing user and group accounts </a:t>
            </a:r>
          </a:p>
        </p:txBody>
      </p:sp>
      <p:sp>
        <p:nvSpPr>
          <p:cNvPr id="9221" name="Rounded Rectangle 844808"/>
          <p:cNvSpPr>
            <a:spLocks noChangeArrowheads="1"/>
          </p:cNvSpPr>
          <p:nvPr/>
        </p:nvSpPr>
        <p:spPr bwMode="auto">
          <a:xfrm>
            <a:off x="1844786" y="3169200"/>
            <a:ext cx="7899400"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Single location for assigning access to shared network resources </a:t>
            </a:r>
          </a:p>
        </p:txBody>
      </p:sp>
      <p:sp>
        <p:nvSpPr>
          <p:cNvPr id="9222" name="Rounded Rectangle 844808"/>
          <p:cNvSpPr>
            <a:spLocks noChangeArrowheads="1"/>
          </p:cNvSpPr>
          <p:nvPr/>
        </p:nvSpPr>
        <p:spPr bwMode="auto">
          <a:xfrm>
            <a:off x="1840025" y="3787315"/>
            <a:ext cx="7900987" cy="35560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Directory service for AD DS enabled applications </a:t>
            </a:r>
          </a:p>
        </p:txBody>
      </p:sp>
      <p:sp>
        <p:nvSpPr>
          <p:cNvPr id="9223" name="Rounded Rectangle 844808"/>
          <p:cNvSpPr>
            <a:spLocks noChangeArrowheads="1"/>
          </p:cNvSpPr>
          <p:nvPr/>
        </p:nvSpPr>
        <p:spPr bwMode="auto">
          <a:xfrm>
            <a:off x="1840024" y="4412790"/>
            <a:ext cx="7900987"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Options for configuring security policies that apply to all users and computers </a:t>
            </a:r>
          </a:p>
        </p:txBody>
      </p:sp>
      <p:sp>
        <p:nvSpPr>
          <p:cNvPr id="9224" name="Rounded Rectangle 844808"/>
          <p:cNvSpPr>
            <a:spLocks noChangeArrowheads="1"/>
          </p:cNvSpPr>
          <p:nvPr/>
        </p:nvSpPr>
        <p:spPr bwMode="auto">
          <a:xfrm>
            <a:off x="1840023" y="5027152"/>
            <a:ext cx="7900988" cy="348240"/>
          </a:xfrm>
          <a:prstGeom prst="roundRect">
            <a:avLst>
              <a:gd name="adj" fmla="val 4167"/>
            </a:avLst>
          </a:prstGeom>
          <a:solidFill>
            <a:schemeClr val="bg2">
              <a:lumMod val="75000"/>
            </a:schemeClr>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Group policies to manage user desktops and security settings </a:t>
            </a:r>
          </a:p>
        </p:txBody>
      </p:sp>
    </p:spTree>
    <p:extLst>
      <p:ext uri="{BB962C8B-B14F-4D97-AF65-F5344CB8AC3E}">
        <p14:creationId xmlns:p14="http://schemas.microsoft.com/office/powerpoint/2010/main" val="40702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1+#ppt_w/2"/>
                                          </p:val>
                                        </p:tav>
                                        <p:tav tm="100000">
                                          <p:val>
                                            <p:strVal val="#ppt_x"/>
                                          </p:val>
                                        </p:tav>
                                      </p:tavLst>
                                    </p:anim>
                                    <p:anim calcmode="lin" valueType="num">
                                      <p:cBhvr additive="base">
                                        <p:cTn id="8"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1+#ppt_w/2"/>
                                          </p:val>
                                        </p:tav>
                                        <p:tav tm="100000">
                                          <p:val>
                                            <p:strVal val="#ppt_x"/>
                                          </p:val>
                                        </p:tav>
                                      </p:tavLst>
                                    </p:anim>
                                    <p:anim calcmode="lin" valueType="num">
                                      <p:cBhvr additive="base">
                                        <p:cTn id="20"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223"/>
                                        </p:tgtEl>
                                        <p:attrNameLst>
                                          <p:attrName>style.visibility</p:attrName>
                                        </p:attrNameLst>
                                      </p:cBhvr>
                                      <p:to>
                                        <p:strVal val="visible"/>
                                      </p:to>
                                    </p:set>
                                    <p:anim calcmode="lin" valueType="num">
                                      <p:cBhvr additive="base">
                                        <p:cTn id="25" dur="500" fill="hold"/>
                                        <p:tgtEl>
                                          <p:spTgt spid="9223"/>
                                        </p:tgtEl>
                                        <p:attrNameLst>
                                          <p:attrName>ppt_x</p:attrName>
                                        </p:attrNameLst>
                                      </p:cBhvr>
                                      <p:tavLst>
                                        <p:tav tm="0">
                                          <p:val>
                                            <p:strVal val="1+#ppt_w/2"/>
                                          </p:val>
                                        </p:tav>
                                        <p:tav tm="100000">
                                          <p:val>
                                            <p:strVal val="#ppt_x"/>
                                          </p:val>
                                        </p:tav>
                                      </p:tavLst>
                                    </p:anim>
                                    <p:anim calcmode="lin" valueType="num">
                                      <p:cBhvr additive="base">
                                        <p:cTn id="26"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224"/>
                                        </p:tgtEl>
                                        <p:attrNameLst>
                                          <p:attrName>style.visibility</p:attrName>
                                        </p:attrNameLst>
                                      </p:cBhvr>
                                      <p:to>
                                        <p:strVal val="visible"/>
                                      </p:to>
                                    </p:set>
                                    <p:anim calcmode="lin" valueType="num">
                                      <p:cBhvr additive="base">
                                        <p:cTn id="31" dur="500" fill="hold"/>
                                        <p:tgtEl>
                                          <p:spTgt spid="9224"/>
                                        </p:tgtEl>
                                        <p:attrNameLst>
                                          <p:attrName>ppt_x</p:attrName>
                                        </p:attrNameLst>
                                      </p:cBhvr>
                                      <p:tavLst>
                                        <p:tav tm="0">
                                          <p:val>
                                            <p:strVal val="1+#ppt_w/2"/>
                                          </p:val>
                                        </p:tav>
                                        <p:tav tm="100000">
                                          <p:val>
                                            <p:strVal val="#ppt_x"/>
                                          </p:val>
                                        </p:tav>
                                      </p:tavLst>
                                    </p:anim>
                                    <p:anim calcmode="lin" valueType="num">
                                      <p:cBhvr additive="base">
                                        <p:cTn id="32"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P spid="9221" grpId="0" animBg="1"/>
      <p:bldP spid="9222" grpId="0" animBg="1"/>
      <p:bldP spid="9223" grpId="0" animBg="1"/>
      <p:bldP spid="92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sz="4000" dirty="0">
                <a:solidFill>
                  <a:srgbClr val="201179"/>
                </a:solidFill>
                <a:latin typeface="Times New Roman" panose="02020603050405020304" pitchFamily="18" charset="0"/>
                <a:cs typeface="Times New Roman" panose="02020603050405020304" pitchFamily="18" charset="0"/>
              </a:rPr>
              <a:t>server infrastructure</a:t>
            </a:r>
            <a:endParaRPr lang="sq-AL" dirty="0"/>
          </a:p>
        </p:txBody>
      </p:sp>
      <p:sp>
        <p:nvSpPr>
          <p:cNvPr id="3" name="Content Placeholder 2">
            <a:extLst>
              <a:ext uri="{FF2B5EF4-FFF2-40B4-BE49-F238E27FC236}">
                <a16:creationId xmlns:a16="http://schemas.microsoft.com/office/drawing/2014/main" id="{E668E5FD-3BA1-4191-87B9-2B86A2E8C551}"/>
              </a:ext>
            </a:extLst>
          </p:cNvPr>
          <p:cNvSpPr>
            <a:spLocks noGrp="1"/>
          </p:cNvSpPr>
          <p:nvPr>
            <p:ph idx="1"/>
          </p:nvPr>
        </p:nvSpPr>
        <p:spPr>
          <a:xfrm>
            <a:off x="527532" y="1366684"/>
            <a:ext cx="10459467" cy="4851236"/>
          </a:xfrm>
        </p:spPr>
        <p:txBody>
          <a:bodyPr/>
          <a:lstStyle/>
          <a:p>
            <a:r>
              <a:rPr lang="en-US" dirty="0"/>
              <a:t>Topic 1 Recap</a:t>
            </a:r>
          </a:p>
          <a:p>
            <a:r>
              <a:rPr lang="en-US" dirty="0"/>
              <a:t>Microsoft Windows Server Editions</a:t>
            </a:r>
          </a:p>
          <a:p>
            <a:r>
              <a:rPr lang="en-US" dirty="0"/>
              <a:t>Microsoft Windows Server Services</a:t>
            </a:r>
          </a:p>
          <a:p>
            <a:pPr lvl="1"/>
            <a:r>
              <a:rPr lang="en-US" dirty="0"/>
              <a:t>Active Directory</a:t>
            </a:r>
          </a:p>
          <a:p>
            <a:r>
              <a:rPr lang="en-US" dirty="0"/>
              <a:t>MS Services/Roles</a:t>
            </a:r>
          </a:p>
          <a:p>
            <a:pPr lvl="1"/>
            <a:r>
              <a:rPr lang="en-US" dirty="0"/>
              <a:t>Using AD DS to organize your network</a:t>
            </a:r>
          </a:p>
          <a:p>
            <a:pPr lvl="1"/>
            <a:r>
              <a:rPr lang="en-US" dirty="0"/>
              <a:t>The power of Group Policy</a:t>
            </a:r>
          </a:p>
          <a:p>
            <a:pPr lvl="1"/>
            <a:r>
              <a:rPr lang="en-US" dirty="0"/>
              <a:t>Domain Name System (DNS)</a:t>
            </a:r>
          </a:p>
          <a:p>
            <a:pPr lvl="1"/>
            <a:r>
              <a:rPr lang="en-US" dirty="0"/>
              <a:t>DHCP versus static addressing</a:t>
            </a:r>
          </a:p>
          <a:p>
            <a:pPr lvl="1"/>
            <a:r>
              <a:rPr lang="en-US" dirty="0"/>
              <a:t>Back up and restore</a:t>
            </a:r>
          </a:p>
          <a:p>
            <a:pPr lvl="1"/>
            <a:r>
              <a:rPr lang="en-US" dirty="0"/>
              <a:t>MMC and MSC shortcuts</a:t>
            </a:r>
          </a:p>
          <a:p>
            <a:pPr lvl="1"/>
            <a:r>
              <a:rPr lang="en-US" dirty="0"/>
              <a:t>LAB Demo</a:t>
            </a:r>
          </a:p>
          <a:p>
            <a:pPr lvl="1"/>
            <a:endParaRPr lang="en-US" dirty="0"/>
          </a:p>
        </p:txBody>
      </p:sp>
    </p:spTree>
    <p:extLst>
      <p:ext uri="{BB962C8B-B14F-4D97-AF65-F5344CB8AC3E}">
        <p14:creationId xmlns:p14="http://schemas.microsoft.com/office/powerpoint/2010/main" val="624590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1"/>
          </p:cNvGraphicFramePr>
          <p:nvPr>
            <p:ph idx="1"/>
          </p:nvPr>
        </p:nvGraphicFramePr>
        <p:xfrm>
          <a:off x="1265840" y="1748173"/>
          <a:ext cx="8601075" cy="3913592"/>
        </p:xfrm>
        <a:graphic>
          <a:graphicData uri="http://schemas.openxmlformats.org/drawingml/2006/table">
            <a:tbl>
              <a:tblPr/>
              <a:tblGrid>
                <a:gridCol w="2064062">
                  <a:extLst>
                    <a:ext uri="{9D8B030D-6E8A-4147-A177-3AD203B41FA5}">
                      <a16:colId xmlns:a16="http://schemas.microsoft.com/office/drawing/2014/main" val="20000"/>
                    </a:ext>
                  </a:extLst>
                </a:gridCol>
                <a:gridCol w="6537013">
                  <a:extLst>
                    <a:ext uri="{9D8B030D-6E8A-4147-A177-3AD203B41FA5}">
                      <a16:colId xmlns:a16="http://schemas.microsoft.com/office/drawing/2014/main" val="20001"/>
                    </a:ext>
                  </a:extLst>
                </a:gridCol>
              </a:tblGrid>
              <a:tr h="45717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TCP/IP</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Configure appropriate TCP/IP and DNS server addresses.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Credentials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To install a new AD DS forest, you need to be local Administrator on the server. To install an additional domain controller in an existing domain, you need to be a member of the Domain Admins group.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Domain Name System )DNS) Infrastructure</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Verify that a DNS infrastructure is in place. When you install AD DS, you can include DNS server installation, if it is needed.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When you create a new domain, a DNS delegation is created automatically during the installation process. Creating a DNS delegation requires credentials that have permissions to update the parent DNS zones.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Rectangle 2"/>
          <p:cNvSpPr txBox="1">
            <a:spLocks noChangeArrowheads="1"/>
          </p:cNvSpPr>
          <p:nvPr/>
        </p:nvSpPr>
        <p:spPr>
          <a:xfrm>
            <a:off x="379514" y="182215"/>
            <a:ext cx="11524432" cy="656881"/>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Requirements for Installing AD DS</a:t>
            </a:r>
          </a:p>
        </p:txBody>
      </p:sp>
    </p:spTree>
    <p:extLst>
      <p:ext uri="{BB962C8B-B14F-4D97-AF65-F5344CB8AC3E}">
        <p14:creationId xmlns:p14="http://schemas.microsoft.com/office/powerpoint/2010/main" val="421267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pPr eaLnBrk="1" hangingPunct="1"/>
            <a:r>
              <a:rPr lang="en-US" dirty="0">
                <a:solidFill>
                  <a:schemeClr val="bg1"/>
                </a:solidFill>
              </a:rPr>
              <a:t>Overview of AD DS and DNS</a:t>
            </a:r>
          </a:p>
        </p:txBody>
      </p:sp>
      <p:sp>
        <p:nvSpPr>
          <p:cNvPr id="961542" name="AutoShape 6"/>
          <p:cNvSpPr>
            <a:spLocks noChangeArrowheads="1"/>
          </p:cNvSpPr>
          <p:nvPr/>
        </p:nvSpPr>
        <p:spPr bwMode="auto">
          <a:xfrm>
            <a:off x="2080608" y="3935839"/>
            <a:ext cx="3524250" cy="2122488"/>
          </a:xfrm>
          <a:prstGeom prst="rect">
            <a:avLst/>
          </a:prstGeom>
          <a:gradFill rotWithShape="1">
            <a:gsLst>
              <a:gs pos="0">
                <a:srgbClr val="97DFC1"/>
              </a:gs>
              <a:gs pos="100000">
                <a:srgbClr val="DAF4E9"/>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DS domain controller records must be registered in DNS to enable other domain controllers and client computers to locate the domain controllers</a:t>
            </a:r>
          </a:p>
        </p:txBody>
      </p:sp>
      <p:grpSp>
        <p:nvGrpSpPr>
          <p:cNvPr id="2" name="Group 22"/>
          <p:cNvGrpSpPr>
            <a:grpSpLocks/>
          </p:cNvGrpSpPr>
          <p:nvPr/>
        </p:nvGrpSpPr>
        <p:grpSpPr bwMode="auto">
          <a:xfrm>
            <a:off x="5731859" y="1740328"/>
            <a:ext cx="3630613" cy="2039937"/>
            <a:chOff x="4594225" y="1366838"/>
            <a:chExt cx="3630613" cy="2039937"/>
          </a:xfrm>
        </p:grpSpPr>
        <p:sp>
          <p:nvSpPr>
            <p:cNvPr id="961541" name="AutoShape 5"/>
            <p:cNvSpPr>
              <a:spLocks noChangeArrowheads="1"/>
            </p:cNvSpPr>
            <p:nvPr/>
          </p:nvSpPr>
          <p:spPr bwMode="auto">
            <a:xfrm>
              <a:off x="4594225" y="1366838"/>
              <a:ext cx="3630613" cy="2039937"/>
            </a:xfrm>
            <a:prstGeom prst="rect">
              <a:avLst/>
            </a:prstGeom>
            <a:gradFill rotWithShape="1">
              <a:gsLst>
                <a:gs pos="0">
                  <a:srgbClr val="8DACD0"/>
                </a:gs>
                <a:gs pos="100000">
                  <a:srgbClr val="DEE7F1"/>
                </a:gs>
              </a:gsLst>
              <a:lin ang="2700000" scaled="1"/>
            </a:gradFill>
            <a:ln w="9525">
              <a:solidFill>
                <a:srgbClr val="333333"/>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DS domain names must be DNS domain names</a:t>
              </a:r>
            </a:p>
          </p:txBody>
        </p:sp>
        <p:pic>
          <p:nvPicPr>
            <p:cNvPr id="961569" name="Picture 33"/>
            <p:cNvPicPr>
              <a:picLocks noChangeAspect="1" noChangeArrowheads="1"/>
            </p:cNvPicPr>
            <p:nvPr/>
          </p:nvPicPr>
          <p:blipFill>
            <a:blip r:embed="rId4"/>
            <a:srcRect/>
            <a:stretch>
              <a:fillRect/>
            </a:stretch>
          </p:blipFill>
          <p:spPr bwMode="auto">
            <a:xfrm>
              <a:off x="6518275" y="1974850"/>
              <a:ext cx="1452563" cy="1284288"/>
            </a:xfrm>
            <a:prstGeom prst="rect">
              <a:avLst/>
            </a:prstGeom>
            <a:noFill/>
            <a:ln w="9525" algn="ctr">
              <a:noFill/>
              <a:miter lim="800000"/>
              <a:headEnd/>
              <a:tailEnd/>
            </a:ln>
            <a:effectLst>
              <a:outerShdw dist="35921" dir="2700000" algn="ctr" rotWithShape="0">
                <a:srgbClr val="AFAFAF"/>
              </a:outerShdw>
            </a:effectLst>
          </p:spPr>
        </p:pic>
        <p:sp>
          <p:nvSpPr>
            <p:cNvPr id="23583" name="Text Box 34"/>
            <p:cNvSpPr txBox="1">
              <a:spLocks noChangeArrowheads="1"/>
            </p:cNvSpPr>
            <p:nvPr/>
          </p:nvSpPr>
          <p:spPr bwMode="auto">
            <a:xfrm>
              <a:off x="6572250" y="2386013"/>
              <a:ext cx="1325563" cy="449262"/>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dirty="0">
                  <a:latin typeface="Segoe UI Light" panose="020B0502040204020203" pitchFamily="34" charset="0"/>
                  <a:cs typeface="Segoe UI Light" panose="020B0502040204020203" pitchFamily="34" charset="0"/>
                </a:rPr>
                <a:t>DNS Domain Name</a:t>
              </a:r>
              <a:endParaRPr lang="en-US" sz="1200" b="0" dirty="0">
                <a:latin typeface="Segoe UI Light" panose="020B0502040204020203" pitchFamily="34" charset="0"/>
                <a:cs typeface="Segoe UI Light" panose="020B0502040204020203" pitchFamily="34" charset="0"/>
              </a:endParaRPr>
            </a:p>
          </p:txBody>
        </p:sp>
        <p:pic>
          <p:nvPicPr>
            <p:cNvPr id="961567" name="Picture 31"/>
            <p:cNvPicPr>
              <a:picLocks noChangeAspect="1" noChangeArrowheads="1"/>
            </p:cNvPicPr>
            <p:nvPr/>
          </p:nvPicPr>
          <p:blipFill>
            <a:blip r:embed="rId5"/>
            <a:srcRect/>
            <a:stretch>
              <a:fillRect/>
            </a:stretch>
          </p:blipFill>
          <p:spPr bwMode="auto">
            <a:xfrm>
              <a:off x="7366000" y="2949575"/>
              <a:ext cx="527050" cy="344488"/>
            </a:xfrm>
            <a:prstGeom prst="rect">
              <a:avLst/>
            </a:prstGeom>
            <a:noFill/>
            <a:ln w="9525" algn="ctr">
              <a:noFill/>
              <a:miter lim="800000"/>
              <a:headEnd/>
              <a:tailEnd/>
            </a:ln>
            <a:effectLst>
              <a:outerShdw dist="35921" dir="2700000" algn="ctr" rotWithShape="0">
                <a:srgbClr val="AFAFAF"/>
              </a:outerShdw>
            </a:effectLst>
          </p:spPr>
        </p:pic>
      </p:grpSp>
      <p:grpSp>
        <p:nvGrpSpPr>
          <p:cNvPr id="23558" name="Group 21"/>
          <p:cNvGrpSpPr>
            <a:grpSpLocks/>
          </p:cNvGrpSpPr>
          <p:nvPr/>
        </p:nvGrpSpPr>
        <p:grpSpPr bwMode="auto">
          <a:xfrm>
            <a:off x="2098072" y="1740328"/>
            <a:ext cx="3506787" cy="2039937"/>
            <a:chOff x="960438" y="1366838"/>
            <a:chExt cx="3506787" cy="2039937"/>
          </a:xfrm>
        </p:grpSpPr>
        <p:sp>
          <p:nvSpPr>
            <p:cNvPr id="961540" name="AutoShape 4"/>
            <p:cNvSpPr>
              <a:spLocks noChangeArrowheads="1"/>
            </p:cNvSpPr>
            <p:nvPr/>
          </p:nvSpPr>
          <p:spPr bwMode="auto">
            <a:xfrm>
              <a:off x="960438" y="1366838"/>
              <a:ext cx="3506787" cy="2039937"/>
            </a:xfrm>
            <a:prstGeom prst="rect">
              <a:avLst/>
            </a:prstGeom>
            <a:gradFill rotWithShape="1">
              <a:gsLst>
                <a:gs pos="0">
                  <a:srgbClr val="B395D8"/>
                </a:gs>
                <a:gs pos="100000">
                  <a:srgbClr val="DFD2EE"/>
                </a:gs>
              </a:gsLst>
              <a:lin ang="2700000" scaled="1"/>
            </a:gradFill>
            <a:ln w="9525" algn="ctr">
              <a:solidFill>
                <a:srgbClr val="333333"/>
              </a:solidFill>
              <a:round/>
              <a:headEnd/>
              <a:tailEnd/>
            </a:ln>
            <a:effectLst>
              <a:outerShdw dist="35921" dir="2700000" algn="ctr" rotWithShape="0">
                <a:schemeClr val="bg2"/>
              </a:outerShdw>
            </a:effectLst>
          </p:spPr>
          <p:txBody>
            <a:bodyPr/>
            <a:lstStyle/>
            <a:p>
              <a:pPr marL="166688" indent="-166688">
                <a:lnSpc>
                  <a:spcPct val="90000"/>
                </a:lnSpc>
                <a:spcBef>
                  <a:spcPct val="40000"/>
                </a:spcBef>
                <a:buSzPct val="80000"/>
                <a:buBlip>
                  <a:blip r:embed="rId3"/>
                </a:buBlip>
                <a:defRPr/>
              </a:pPr>
              <a:r>
                <a:rPr lang="en-US" dirty="0">
                  <a:latin typeface="Segoe UI Light" panose="020B0502040204020203" pitchFamily="34" charset="0"/>
                  <a:cs typeface="Segoe UI Light" panose="020B0502040204020203" pitchFamily="34" charset="0"/>
                </a:rPr>
                <a:t>AD DS requires a DNS infrastructure</a:t>
              </a:r>
            </a:p>
            <a:p>
              <a:pPr marL="166688" indent="-166688">
                <a:lnSpc>
                  <a:spcPct val="90000"/>
                </a:lnSpc>
                <a:spcBef>
                  <a:spcPct val="40000"/>
                </a:spcBef>
                <a:buSzPct val="80000"/>
                <a:defRPr/>
              </a:pPr>
              <a:endParaRPr lang="en-US" sz="1600" dirty="0">
                <a:latin typeface="Segoe UI Light" panose="020B0502040204020203" pitchFamily="34" charset="0"/>
                <a:cs typeface="Segoe UI Light" panose="020B0502040204020203" pitchFamily="34" charset="0"/>
              </a:endParaRPr>
            </a:p>
          </p:txBody>
        </p:sp>
        <p:pic>
          <p:nvPicPr>
            <p:cNvPr id="961579" name="Picture 43"/>
            <p:cNvPicPr>
              <a:picLocks noChangeAspect="1" noChangeArrowheads="1"/>
            </p:cNvPicPr>
            <p:nvPr/>
          </p:nvPicPr>
          <p:blipFill>
            <a:blip r:embed="rId6"/>
            <a:srcRect/>
            <a:stretch>
              <a:fillRect/>
            </a:stretch>
          </p:blipFill>
          <p:spPr bwMode="auto">
            <a:xfrm>
              <a:off x="2947988" y="2093913"/>
              <a:ext cx="1130300" cy="1268412"/>
            </a:xfrm>
            <a:prstGeom prst="rect">
              <a:avLst/>
            </a:prstGeom>
            <a:noFill/>
            <a:ln w="9525" algn="ctr">
              <a:noFill/>
              <a:miter lim="800000"/>
              <a:headEnd/>
              <a:tailEnd/>
            </a:ln>
            <a:effectLst>
              <a:outerShdw dist="35921" dir="2700000" algn="ctr" rotWithShape="0">
                <a:srgbClr val="AFAFAF"/>
              </a:outerShdw>
            </a:effectLst>
          </p:spPr>
        </p:pic>
        <p:sp>
          <p:nvSpPr>
            <p:cNvPr id="23577" name="Text Box 39"/>
            <p:cNvSpPr txBox="1">
              <a:spLocks noChangeArrowheads="1"/>
            </p:cNvSpPr>
            <p:nvPr/>
          </p:nvSpPr>
          <p:spPr bwMode="auto">
            <a:xfrm>
              <a:off x="2832100" y="3013075"/>
              <a:ext cx="674688" cy="252413"/>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a:latin typeface="Segoe UI Light" panose="020B0502040204020203" pitchFamily="34" charset="0"/>
                  <a:cs typeface="Segoe UI Light" panose="020B0502040204020203" pitchFamily="34" charset="0"/>
                </a:rPr>
                <a:t>DNS</a:t>
              </a:r>
              <a:endParaRPr lang="en-US" sz="1400">
                <a:latin typeface="Segoe UI Light" panose="020B0502040204020203" pitchFamily="34" charset="0"/>
                <a:cs typeface="Segoe UI Light" panose="020B0502040204020203" pitchFamily="34" charset="0"/>
              </a:endParaRPr>
            </a:p>
          </p:txBody>
        </p:sp>
        <p:grpSp>
          <p:nvGrpSpPr>
            <p:cNvPr id="23578" name="Group 44"/>
            <p:cNvGrpSpPr>
              <a:grpSpLocks/>
            </p:cNvGrpSpPr>
            <p:nvPr/>
          </p:nvGrpSpPr>
          <p:grpSpPr bwMode="auto">
            <a:xfrm>
              <a:off x="3151188" y="1930400"/>
              <a:ext cx="755650" cy="666750"/>
              <a:chOff x="-1172" y="457"/>
              <a:chExt cx="476" cy="420"/>
            </a:xfrm>
          </p:grpSpPr>
          <p:pic>
            <p:nvPicPr>
              <p:cNvPr id="961577" name="Picture 41"/>
              <p:cNvPicPr>
                <a:picLocks noChangeAspect="1" noChangeArrowheads="1"/>
              </p:cNvPicPr>
              <p:nvPr/>
            </p:nvPicPr>
            <p:blipFill>
              <a:blip r:embed="rId7"/>
              <a:srcRect/>
              <a:stretch>
                <a:fillRect/>
              </a:stretch>
            </p:blipFill>
            <p:spPr bwMode="auto">
              <a:xfrm>
                <a:off x="-1172" y="457"/>
                <a:ext cx="476" cy="420"/>
              </a:xfrm>
              <a:prstGeom prst="rect">
                <a:avLst/>
              </a:prstGeom>
              <a:noFill/>
              <a:ln w="9525" algn="ctr">
                <a:noFill/>
                <a:miter lim="800000"/>
                <a:headEnd/>
                <a:tailEnd/>
              </a:ln>
              <a:effectLst>
                <a:outerShdw dist="35921" dir="2700000" algn="ctr" rotWithShape="0">
                  <a:srgbClr val="AFAFAF"/>
                </a:outerShdw>
              </a:effectLst>
            </p:spPr>
          </p:pic>
          <p:pic>
            <p:nvPicPr>
              <p:cNvPr id="23580" name="Picture 42" descr="ActiveDirectory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 y="620"/>
                <a:ext cx="31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 name="Group 23"/>
          <p:cNvGrpSpPr>
            <a:grpSpLocks/>
          </p:cNvGrpSpPr>
          <p:nvPr/>
        </p:nvGrpSpPr>
        <p:grpSpPr bwMode="auto">
          <a:xfrm>
            <a:off x="5731859" y="3935839"/>
            <a:ext cx="3694113" cy="2254250"/>
            <a:chOff x="4594225" y="3562350"/>
            <a:chExt cx="3694113" cy="2254250"/>
          </a:xfrm>
        </p:grpSpPr>
        <p:sp>
          <p:nvSpPr>
            <p:cNvPr id="961543" name="AutoShape 7"/>
            <p:cNvSpPr>
              <a:spLocks noChangeArrowheads="1"/>
            </p:cNvSpPr>
            <p:nvPr/>
          </p:nvSpPr>
          <p:spPr bwMode="auto">
            <a:xfrm>
              <a:off x="4594225" y="3562350"/>
              <a:ext cx="3630613" cy="2103438"/>
            </a:xfrm>
            <a:prstGeom prst="rect">
              <a:avLst/>
            </a:prstGeom>
            <a:gradFill rotWithShape="1">
              <a:gsLst>
                <a:gs pos="0">
                  <a:srgbClr val="D5D69C"/>
                </a:gs>
                <a:gs pos="100000">
                  <a:srgbClr val="EEEFD7"/>
                </a:gs>
              </a:gsLst>
              <a:lin ang="2700000" scaled="1"/>
            </a:gradFill>
            <a:ln w="9525">
              <a:solidFill>
                <a:srgbClr val="4D4D4D"/>
              </a:solidFill>
              <a:round/>
              <a:headEnd/>
              <a:tailEnd/>
            </a:ln>
            <a:effectLst>
              <a:outerShdw dist="35921" dir="2700000" algn="ctr" rotWithShape="0">
                <a:srgbClr val="AFAFAF"/>
              </a:outerShdw>
            </a:effectLst>
          </p:spPr>
          <p:txBody>
            <a:bodyPr/>
            <a:lstStyle/>
            <a:p>
              <a:pPr marL="166688" indent="-166688">
                <a:lnSpc>
                  <a:spcPct val="90000"/>
                </a:lnSpc>
                <a:spcBef>
                  <a:spcPct val="40000"/>
                </a:spcBef>
                <a:buSzPct val="80000"/>
                <a:buBlip>
                  <a:blip r:embed="rId3"/>
                </a:buBlip>
                <a:defRPr/>
              </a:pPr>
              <a:r>
                <a:rPr lang="en-US">
                  <a:latin typeface="Segoe UI Light" panose="020B0502040204020203" pitchFamily="34" charset="0"/>
                  <a:cs typeface="Segoe UI Light" panose="020B0502040204020203" pitchFamily="34" charset="0"/>
                </a:rPr>
                <a:t>DNS zones can be stored in AD DS as Active Directory integrated zones</a:t>
              </a:r>
            </a:p>
          </p:txBody>
        </p:sp>
        <p:grpSp>
          <p:nvGrpSpPr>
            <p:cNvPr id="23569" name="Group 50"/>
            <p:cNvGrpSpPr>
              <a:grpSpLocks/>
            </p:cNvGrpSpPr>
            <p:nvPr/>
          </p:nvGrpSpPr>
          <p:grpSpPr bwMode="auto">
            <a:xfrm>
              <a:off x="6783388" y="4494213"/>
              <a:ext cx="1504950" cy="1322387"/>
              <a:chOff x="-1648" y="1123"/>
              <a:chExt cx="948" cy="833"/>
            </a:xfrm>
          </p:grpSpPr>
          <p:pic>
            <p:nvPicPr>
              <p:cNvPr id="961583" name="Picture 47"/>
              <p:cNvPicPr>
                <a:picLocks noChangeAspect="1" noChangeArrowheads="1"/>
              </p:cNvPicPr>
              <p:nvPr/>
            </p:nvPicPr>
            <p:blipFill>
              <a:blip r:embed="rId9"/>
              <a:srcRect/>
              <a:stretch>
                <a:fillRect/>
              </a:stretch>
            </p:blipFill>
            <p:spPr bwMode="auto">
              <a:xfrm>
                <a:off x="-1648" y="1123"/>
                <a:ext cx="938" cy="827"/>
              </a:xfrm>
              <a:prstGeom prst="rect">
                <a:avLst/>
              </a:prstGeom>
              <a:noFill/>
              <a:ln w="9525" algn="ctr">
                <a:noFill/>
                <a:miter lim="800000"/>
                <a:headEnd/>
                <a:tailEnd/>
              </a:ln>
              <a:effectLst>
                <a:outerShdw dist="35921" dir="2700000" algn="ctr" rotWithShape="0">
                  <a:srgbClr val="AFAFAF"/>
                </a:outerShdw>
              </a:effectLst>
            </p:spPr>
          </p:pic>
          <p:pic>
            <p:nvPicPr>
              <p:cNvPr id="23571" name="Picture 48" descr="ActiveDirectory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 y="1747"/>
                <a:ext cx="319"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72" name="Group 49"/>
              <p:cNvGrpSpPr>
                <a:grpSpLocks/>
              </p:cNvGrpSpPr>
              <p:nvPr/>
            </p:nvGrpSpPr>
            <p:grpSpPr bwMode="auto">
              <a:xfrm>
                <a:off x="-1429" y="1412"/>
                <a:ext cx="511" cy="373"/>
                <a:chOff x="-1159" y="2866"/>
                <a:chExt cx="511" cy="373"/>
              </a:xfrm>
            </p:grpSpPr>
            <p:pic>
              <p:nvPicPr>
                <p:cNvPr id="961581" name="Picture 45"/>
                <p:cNvPicPr>
                  <a:picLocks noChangeAspect="1" noChangeArrowheads="1"/>
                </p:cNvPicPr>
                <p:nvPr/>
              </p:nvPicPr>
              <p:blipFill>
                <a:blip r:embed="rId10"/>
                <a:srcRect/>
                <a:stretch>
                  <a:fillRect/>
                </a:stretch>
              </p:blipFill>
              <p:spPr bwMode="auto">
                <a:xfrm>
                  <a:off x="-1159" y="2866"/>
                  <a:ext cx="485" cy="373"/>
                </a:xfrm>
                <a:prstGeom prst="rect">
                  <a:avLst/>
                </a:prstGeom>
                <a:noFill/>
                <a:ln w="9525" algn="ctr">
                  <a:noFill/>
                  <a:miter lim="800000"/>
                  <a:headEnd/>
                  <a:tailEnd/>
                </a:ln>
                <a:effectLst>
                  <a:outerShdw dist="35921" dir="2700000" algn="ctr" rotWithShape="0">
                    <a:srgbClr val="AFAFAF"/>
                  </a:outerShdw>
                </a:effectLst>
              </p:spPr>
            </p:pic>
            <p:sp>
              <p:nvSpPr>
                <p:cNvPr id="23574" name="Text Box 37"/>
                <p:cNvSpPr txBox="1">
                  <a:spLocks noChangeArrowheads="1"/>
                </p:cNvSpPr>
                <p:nvPr/>
              </p:nvSpPr>
              <p:spPr bwMode="auto">
                <a:xfrm>
                  <a:off x="-1083" y="2907"/>
                  <a:ext cx="4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latin typeface="Segoe UI Light" panose="020B0502040204020203" pitchFamily="34" charset="0"/>
                      <a:cs typeface="Segoe UI Light" panose="020B0502040204020203" pitchFamily="34" charset="0"/>
                    </a:rPr>
                    <a:t>DNS Zone</a:t>
                  </a:r>
                  <a:endParaRPr lang="en-US" sz="1400" b="0" dirty="0">
                    <a:latin typeface="Segoe UI Light" panose="020B0502040204020203" pitchFamily="34" charset="0"/>
                    <a:cs typeface="Segoe UI Light" panose="020B0502040204020203" pitchFamily="34" charset="0"/>
                  </a:endParaRPr>
                </a:p>
              </p:txBody>
            </p:sp>
          </p:grpSp>
        </p:grpSp>
      </p:grpSp>
    </p:spTree>
    <p:extLst>
      <p:ext uri="{BB962C8B-B14F-4D97-AF65-F5344CB8AC3E}">
        <p14:creationId xmlns:p14="http://schemas.microsoft.com/office/powerpoint/2010/main" val="3576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61542"/>
                                        </p:tgtEl>
                                        <p:attrNameLst>
                                          <p:attrName>style.visibility</p:attrName>
                                        </p:attrNameLst>
                                      </p:cBhvr>
                                      <p:to>
                                        <p:strVal val="visible"/>
                                      </p:to>
                                    </p:set>
                                    <p:animEffect transition="in" filter="fade">
                                      <p:cBhvr>
                                        <p:cTn id="16" dur="500"/>
                                        <p:tgtEl>
                                          <p:spTgt spid="9615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3973" name="Picture 85"/>
          <p:cNvPicPr>
            <a:picLocks noChangeAspect="1" noChangeArrowheads="1"/>
          </p:cNvPicPr>
          <p:nvPr/>
        </p:nvPicPr>
        <p:blipFill>
          <a:blip r:embed="rId3"/>
          <a:srcRect/>
          <a:stretch>
            <a:fillRect/>
          </a:stretch>
        </p:blipFill>
        <p:spPr bwMode="auto">
          <a:xfrm>
            <a:off x="1230381" y="1359247"/>
            <a:ext cx="8647113" cy="5316538"/>
          </a:xfrm>
          <a:prstGeom prst="rect">
            <a:avLst/>
          </a:prstGeom>
          <a:noFill/>
          <a:ln w="9525" cap="flat" cmpd="sng" algn="ctr">
            <a:noFill/>
            <a:prstDash val="solid"/>
            <a:miter lim="800000"/>
            <a:headEnd/>
            <a:tailEnd/>
          </a:ln>
          <a:effectLst>
            <a:outerShdw dist="35921" dir="2700000" algn="ctr" rotWithShape="0">
              <a:srgbClr val="AFAFAF"/>
            </a:outerShdw>
          </a:effectLst>
        </p:spPr>
      </p:pic>
      <p:graphicFrame>
        <p:nvGraphicFramePr>
          <p:cNvPr id="933969" name="Group 81"/>
          <p:cNvGraphicFramePr>
            <a:graphicFrameLocks noGrp="1"/>
          </p:cNvGraphicFramePr>
          <p:nvPr>
            <p:ph idx="1"/>
          </p:nvPr>
        </p:nvGraphicFramePr>
        <p:xfrm>
          <a:off x="1930468" y="2446744"/>
          <a:ext cx="7246937" cy="3657600"/>
        </p:xfrm>
        <a:graphic>
          <a:graphicData uri="http://schemas.openxmlformats.org/drawingml/2006/table">
            <a:tbl>
              <a:tblPr/>
              <a:tblGrid>
                <a:gridCol w="3550621">
                  <a:extLst>
                    <a:ext uri="{9D8B030D-6E8A-4147-A177-3AD203B41FA5}">
                      <a16:colId xmlns:a16="http://schemas.microsoft.com/office/drawing/2014/main" val="20000"/>
                    </a:ext>
                  </a:extLst>
                </a:gridCol>
                <a:gridCol w="3696316">
                  <a:extLst>
                    <a:ext uri="{9D8B030D-6E8A-4147-A177-3AD203B41FA5}">
                      <a16:colId xmlns:a16="http://schemas.microsoft.com/office/drawing/2014/main" val="20001"/>
                    </a:ext>
                  </a:extLst>
                </a:gridCol>
              </a:tblGrid>
              <a:tr h="48260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Physical Components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Logical Components</a:t>
                      </a:r>
                    </a:p>
                  </a:txBody>
                  <a:tcPr marT="91440" marB="91440"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3175000">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Data store</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Domain controllers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Global catalog server</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Read-Only Domain Controller (RODC)</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Partitions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Schema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Domains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Domain trees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Forests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Sites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Organizational units (</a:t>
                      </a:r>
                      <a:r>
                        <a:rPr kumimoji="0" lang="en-US" sz="1800" b="0" i="0" u="none" strike="noStrike" cap="none" normalizeH="0" baseline="0" dirty="0" err="1">
                          <a:ln>
                            <a:noFill/>
                          </a:ln>
                          <a:solidFill>
                            <a:schemeClr val="tx2"/>
                          </a:solidFill>
                          <a:effectLst/>
                          <a:latin typeface="Segoe UI Light" panose="020B0502040204020203" pitchFamily="34" charset="0"/>
                          <a:cs typeface="Segoe UI Light" panose="020B0502040204020203" pitchFamily="34" charset="0"/>
                        </a:rPr>
                        <a:t>OUs</a:t>
                      </a:r>
                      <a:r>
                        <a:rPr kumimoji="0" lang="en-US" sz="1800" b="0" i="0" u="none" strike="noStrike" cap="none" normalizeH="0" baseline="0" dirty="0">
                          <a:ln>
                            <a:noFill/>
                          </a:ln>
                          <a:solidFill>
                            <a:schemeClr val="tx2"/>
                          </a:solidFill>
                          <a:effectLst/>
                          <a:latin typeface="Segoe UI Light" panose="020B0502040204020203" pitchFamily="34" charset="0"/>
                          <a:cs typeface="Segoe UI Light" panose="020B0502040204020203" pitchFamily="34" charset="0"/>
                        </a:rPr>
                        <a:t>)</a:t>
                      </a:r>
                    </a:p>
                  </a:txBody>
                  <a:tcPr marT="91440" marB="91440"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933917" name="AutoShape 29"/>
          <p:cNvSpPr>
            <a:spLocks noChangeArrowheads="1"/>
          </p:cNvSpPr>
          <p:nvPr/>
        </p:nvSpPr>
        <p:spPr bwMode="auto">
          <a:xfrm>
            <a:off x="1511368" y="1645206"/>
            <a:ext cx="8078787" cy="461665"/>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defRPr/>
            </a:pPr>
            <a:r>
              <a:rPr lang="en-US" dirty="0">
                <a:latin typeface="Segoe UI Light" panose="020B0502040204020203" pitchFamily="34" charset="0"/>
                <a:cs typeface="Segoe UI Light" panose="020B0502040204020203" pitchFamily="34" charset="0"/>
              </a:rPr>
              <a:t>AD DS is composed of both physical and logical components</a:t>
            </a:r>
          </a:p>
        </p:txBody>
      </p:sp>
      <p:sp>
        <p:nvSpPr>
          <p:cNvPr id="7" name="Rectangle 2"/>
          <p:cNvSpPr txBox="1">
            <a:spLocks noChangeArrowheads="1"/>
          </p:cNvSpPr>
          <p:nvPr/>
        </p:nvSpPr>
        <p:spPr>
          <a:xfrm>
            <a:off x="379514" y="182215"/>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Component Overview</a:t>
            </a:r>
          </a:p>
        </p:txBody>
      </p:sp>
    </p:spTree>
    <p:extLst>
      <p:ext uri="{BB962C8B-B14F-4D97-AF65-F5344CB8AC3E}">
        <p14:creationId xmlns:p14="http://schemas.microsoft.com/office/powerpoint/2010/main" val="547123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pPr eaLnBrk="1" hangingPunct="1"/>
            <a:r>
              <a:rPr lang="en-US" dirty="0"/>
              <a:t>Lesson 2: Overview of AD DS Physical Components</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Domain Controllers</a:t>
            </a:r>
          </a:p>
          <a:p>
            <a:r>
              <a:rPr lang="en-US" dirty="0"/>
              <a:t>Global Catalog Servers</a:t>
            </a:r>
          </a:p>
          <a:p>
            <a:r>
              <a:rPr lang="en-US" dirty="0"/>
              <a:t>Data Store</a:t>
            </a:r>
          </a:p>
          <a:p>
            <a:r>
              <a:rPr lang="en-US" dirty="0"/>
              <a:t>Replication</a:t>
            </a:r>
          </a:p>
          <a:p>
            <a:r>
              <a:rPr lang="en-US" dirty="0"/>
              <a:t>Sites </a:t>
            </a:r>
          </a:p>
          <a:p>
            <a:endParaRPr lang="en-US" dirty="0"/>
          </a:p>
        </p:txBody>
      </p:sp>
      <p:sp>
        <p:nvSpPr>
          <p:cNvPr id="5" name="Title 1">
            <a:extLst>
              <a:ext uri="{FF2B5EF4-FFF2-40B4-BE49-F238E27FC236}">
                <a16:creationId xmlns:a16="http://schemas.microsoft.com/office/drawing/2014/main" id="{771859EC-655A-49C6-9383-99BCB0AD324C}"/>
              </a:ext>
            </a:extLst>
          </p:cNvPr>
          <p:cNvSpPr txBox="1">
            <a:spLocks/>
          </p:cNvSpPr>
          <p:nvPr/>
        </p:nvSpPr>
        <p:spPr>
          <a:xfrm>
            <a:off x="527532" y="383458"/>
            <a:ext cx="8960597" cy="615022"/>
          </a:xfrm>
          <a:prstGeom prst="rect">
            <a:avLst/>
          </a:prstGeom>
        </p:spPr>
        <p:txBody>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Active directory</a:t>
            </a:r>
          </a:p>
        </p:txBody>
      </p:sp>
    </p:spTree>
    <p:extLst>
      <p:ext uri="{BB962C8B-B14F-4D97-AF65-F5344CB8AC3E}">
        <p14:creationId xmlns:p14="http://schemas.microsoft.com/office/powerpoint/2010/main" val="3560004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solidFill>
                  <a:schemeClr val="bg1"/>
                </a:solidFill>
              </a:rPr>
              <a:t>Domain Controllers</a:t>
            </a:r>
          </a:p>
        </p:txBody>
      </p:sp>
      <p:sp>
        <p:nvSpPr>
          <p:cNvPr id="22531" name="Rounded Rectangle 812098"/>
          <p:cNvSpPr>
            <a:spLocks noGrp="1" noChangeArrowheads="1"/>
          </p:cNvSpPr>
          <p:nvPr>
            <p:ph type="body" idx="4294967295"/>
          </p:nvPr>
        </p:nvSpPr>
        <p:spPr>
          <a:xfrm>
            <a:off x="1247285" y="2702352"/>
            <a:ext cx="8404225" cy="30956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 controllers:</a:t>
            </a:r>
          </a:p>
        </p:txBody>
      </p:sp>
      <p:sp>
        <p:nvSpPr>
          <p:cNvPr id="22532" name="Rounded Rectangle 844806"/>
          <p:cNvSpPr>
            <a:spLocks noChangeArrowheads="1"/>
          </p:cNvSpPr>
          <p:nvPr/>
        </p:nvSpPr>
        <p:spPr bwMode="auto">
          <a:xfrm>
            <a:off x="1483027" y="3328583"/>
            <a:ext cx="7945439" cy="355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Host a copy of the AD DS directory store</a:t>
            </a:r>
          </a:p>
        </p:txBody>
      </p:sp>
      <p:sp>
        <p:nvSpPr>
          <p:cNvPr id="22533" name="Rounded Rectangle 844808"/>
          <p:cNvSpPr>
            <a:spLocks noChangeArrowheads="1"/>
          </p:cNvSpPr>
          <p:nvPr/>
        </p:nvSpPr>
        <p:spPr bwMode="auto">
          <a:xfrm>
            <a:off x="1489379" y="3908022"/>
            <a:ext cx="79390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Provide authentication and authorization services</a:t>
            </a:r>
          </a:p>
        </p:txBody>
      </p:sp>
      <p:sp>
        <p:nvSpPr>
          <p:cNvPr id="22534" name="Rounded Rectangle 844808"/>
          <p:cNvSpPr>
            <a:spLocks noChangeArrowheads="1"/>
          </p:cNvSpPr>
          <p:nvPr/>
        </p:nvSpPr>
        <p:spPr bwMode="auto">
          <a:xfrm>
            <a:off x="1489380" y="4487461"/>
            <a:ext cx="7939086"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Replicate updates to other domain controllers in the domain and forest</a:t>
            </a:r>
          </a:p>
        </p:txBody>
      </p:sp>
      <p:sp>
        <p:nvSpPr>
          <p:cNvPr id="959495" name="AutoShape 7"/>
          <p:cNvSpPr>
            <a:spLocks noChangeArrowheads="1"/>
          </p:cNvSpPr>
          <p:nvPr/>
        </p:nvSpPr>
        <p:spPr bwMode="auto">
          <a:xfrm>
            <a:off x="1240935" y="1426001"/>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controller is a server with the AD DS server role installed that has specifically been promoted to a domain controller</a:t>
            </a:r>
          </a:p>
        </p:txBody>
      </p:sp>
      <p:sp>
        <p:nvSpPr>
          <p:cNvPr id="22536" name="Rounded Rectangle 844808"/>
          <p:cNvSpPr>
            <a:spLocks noChangeArrowheads="1"/>
          </p:cNvSpPr>
          <p:nvPr/>
        </p:nvSpPr>
        <p:spPr bwMode="auto">
          <a:xfrm>
            <a:off x="1489379" y="5059540"/>
            <a:ext cx="7939087"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Allow administrative access to manage user accounts and network resources</a:t>
            </a:r>
          </a:p>
        </p:txBody>
      </p:sp>
      <p:sp>
        <p:nvSpPr>
          <p:cNvPr id="22537" name="AutoShape 10"/>
          <p:cNvSpPr>
            <a:spLocks noChangeArrowheads="1"/>
          </p:cNvSpPr>
          <p:nvPr/>
        </p:nvSpPr>
        <p:spPr bwMode="auto">
          <a:xfrm>
            <a:off x="1247286" y="6007526"/>
            <a:ext cx="8391524" cy="558800"/>
          </a:xfrm>
          <a:prstGeom prst="rect">
            <a:avLst/>
          </a:prstGeom>
          <a:solidFill>
            <a:srgbClr val="BBCDE3"/>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b="0" dirty="0">
                <a:latin typeface="Segoe UI Light" panose="020B0502040204020203" pitchFamily="34" charset="0"/>
                <a:cs typeface="Segoe UI Light" panose="020B0502040204020203" pitchFamily="34" charset="0"/>
              </a:rPr>
              <a:t>Windows Server 2008 and later supports RODCs</a:t>
            </a:r>
          </a:p>
        </p:txBody>
      </p:sp>
      <p:pic>
        <p:nvPicPr>
          <p:cNvPr id="959501" name="Picture 13"/>
          <p:cNvPicPr>
            <a:picLocks noChangeAspect="1" noChangeArrowheads="1"/>
          </p:cNvPicPr>
          <p:nvPr/>
        </p:nvPicPr>
        <p:blipFill>
          <a:blip r:embed="rId3"/>
          <a:srcRect/>
          <a:stretch>
            <a:fillRect/>
          </a:stretch>
        </p:blipFill>
        <p:spPr bwMode="auto">
          <a:xfrm>
            <a:off x="8633587" y="1961863"/>
            <a:ext cx="822325" cy="966787"/>
          </a:xfrm>
          <a:prstGeom prst="rect">
            <a:avLst/>
          </a:prstGeom>
          <a:noFill/>
          <a:ln w="9525" algn="ctr">
            <a:noFill/>
            <a:miter lim="800000"/>
            <a:headEnd/>
            <a:tailEnd/>
          </a:ln>
          <a:effectLst>
            <a:outerShdw dist="35921" dir="2700000" algn="ctr" rotWithShape="0">
              <a:srgbClr val="AFAFAF"/>
            </a:outerShdw>
          </a:effectLst>
        </p:spPr>
      </p:pic>
      <p:pic>
        <p:nvPicPr>
          <p:cNvPr id="959499" name="Picture 11"/>
          <p:cNvPicPr>
            <a:picLocks noChangeAspect="1" noChangeArrowheads="1"/>
          </p:cNvPicPr>
          <p:nvPr/>
        </p:nvPicPr>
        <p:blipFill>
          <a:blip r:embed="rId4"/>
          <a:srcRect/>
          <a:stretch>
            <a:fillRect/>
          </a:stretch>
        </p:blipFill>
        <p:spPr bwMode="auto">
          <a:xfrm>
            <a:off x="9030462" y="2206338"/>
            <a:ext cx="701675" cy="617537"/>
          </a:xfrm>
          <a:prstGeom prst="rect">
            <a:avLst/>
          </a:prstGeom>
          <a:noFill/>
          <a:ln w="9525" algn="ctr">
            <a:noFill/>
            <a:miter lim="800000"/>
            <a:headEnd/>
            <a:tailEnd/>
          </a:ln>
          <a:effectLst>
            <a:outerShdw dist="35921" dir="2700000" algn="ctr" rotWithShape="0">
              <a:srgbClr val="AFAFAF"/>
            </a:outerShdw>
          </a:effectLst>
        </p:spPr>
      </p:pic>
      <p:pic>
        <p:nvPicPr>
          <p:cNvPr id="959500" name="Picture 12"/>
          <p:cNvPicPr>
            <a:picLocks noChangeAspect="1" noChangeArrowheads="1"/>
          </p:cNvPicPr>
          <p:nvPr/>
        </p:nvPicPr>
        <p:blipFill>
          <a:blip r:embed="rId5"/>
          <a:srcRect/>
          <a:stretch>
            <a:fillRect/>
          </a:stretch>
        </p:blipFill>
        <p:spPr bwMode="auto">
          <a:xfrm>
            <a:off x="9305099" y="2471449"/>
            <a:ext cx="652462" cy="427038"/>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856104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solidFill>
                  <a:schemeClr val="bg1"/>
                </a:solidFill>
              </a:rPr>
              <a:t>Global Catalog Servers</a:t>
            </a:r>
          </a:p>
        </p:txBody>
      </p:sp>
      <p:sp>
        <p:nvSpPr>
          <p:cNvPr id="24579" name="Rounded Rectangle 812098"/>
          <p:cNvSpPr>
            <a:spLocks noGrp="1" noChangeArrowheads="1"/>
          </p:cNvSpPr>
          <p:nvPr>
            <p:ph type="body" idx="4294967295"/>
          </p:nvPr>
        </p:nvSpPr>
        <p:spPr>
          <a:xfrm>
            <a:off x="1158900" y="2880709"/>
            <a:ext cx="8396287" cy="319563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The global catalog:</a:t>
            </a:r>
          </a:p>
        </p:txBody>
      </p:sp>
      <p:sp>
        <p:nvSpPr>
          <p:cNvPr id="24580" name="Rounded Rectangle 844806"/>
          <p:cNvSpPr>
            <a:spLocks noChangeArrowheads="1"/>
          </p:cNvSpPr>
          <p:nvPr/>
        </p:nvSpPr>
        <p:spPr bwMode="auto">
          <a:xfrm>
            <a:off x="1363686" y="3649503"/>
            <a:ext cx="7932738" cy="602361"/>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Contains a copy of all AD DS objects in a forest that includes only some of the attributes for each object in the forest</a:t>
            </a:r>
          </a:p>
        </p:txBody>
      </p:sp>
      <p:sp>
        <p:nvSpPr>
          <p:cNvPr id="24581" name="Rounded Rectangle 844808"/>
          <p:cNvSpPr>
            <a:spLocks noChangeArrowheads="1"/>
          </p:cNvSpPr>
          <p:nvPr/>
        </p:nvSpPr>
        <p:spPr bwMode="auto">
          <a:xfrm>
            <a:off x="1366861" y="4588859"/>
            <a:ext cx="7945438" cy="609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Improves efficiency of object searches by avoiding unnecessary referrals to domain controllers</a:t>
            </a:r>
          </a:p>
        </p:txBody>
      </p:sp>
      <p:sp>
        <p:nvSpPr>
          <p:cNvPr id="24582" name="Rounded Rectangle 844808"/>
          <p:cNvSpPr>
            <a:spLocks noChangeArrowheads="1"/>
          </p:cNvSpPr>
          <p:nvPr/>
        </p:nvSpPr>
        <p:spPr bwMode="auto">
          <a:xfrm>
            <a:off x="1381150" y="5384197"/>
            <a:ext cx="790098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Required for users to log on to a domain</a:t>
            </a:r>
          </a:p>
        </p:txBody>
      </p:sp>
      <p:sp>
        <p:nvSpPr>
          <p:cNvPr id="963591" name="AutoShape 7"/>
          <p:cNvSpPr>
            <a:spLocks noChangeArrowheads="1"/>
          </p:cNvSpPr>
          <p:nvPr/>
        </p:nvSpPr>
        <p:spPr bwMode="auto">
          <a:xfrm>
            <a:off x="1163662" y="1580547"/>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Global catalog servers are domain controllers that also store a copy of the global catalog</a:t>
            </a:r>
          </a:p>
        </p:txBody>
      </p:sp>
      <p:pic>
        <p:nvPicPr>
          <p:cNvPr id="963594" name="Picture 10"/>
          <p:cNvPicPr>
            <a:picLocks noChangeAspect="1" noChangeArrowheads="1"/>
          </p:cNvPicPr>
          <p:nvPr/>
        </p:nvPicPr>
        <p:blipFill>
          <a:blip r:embed="rId3"/>
          <a:srcRect/>
          <a:stretch>
            <a:fillRect/>
          </a:stretch>
        </p:blipFill>
        <p:spPr bwMode="auto">
          <a:xfrm>
            <a:off x="7551761" y="2167922"/>
            <a:ext cx="1004888" cy="1181100"/>
          </a:xfrm>
          <a:prstGeom prst="rect">
            <a:avLst/>
          </a:prstGeom>
          <a:noFill/>
          <a:ln w="9525" algn="ctr">
            <a:noFill/>
            <a:miter lim="800000"/>
            <a:headEnd/>
            <a:tailEnd/>
          </a:ln>
          <a:effectLst>
            <a:outerShdw dist="35921" dir="2700000" algn="ctr" rotWithShape="0">
              <a:srgbClr val="AFAFAF"/>
            </a:outerShdw>
          </a:effectLst>
        </p:spPr>
      </p:pic>
      <p:pic>
        <p:nvPicPr>
          <p:cNvPr id="963600" name="Picture 16"/>
          <p:cNvPicPr>
            <a:picLocks noChangeAspect="1" noChangeArrowheads="1"/>
          </p:cNvPicPr>
          <p:nvPr/>
        </p:nvPicPr>
        <p:blipFill>
          <a:blip r:embed="rId4"/>
          <a:srcRect/>
          <a:stretch>
            <a:fillRect/>
          </a:stretch>
        </p:blipFill>
        <p:spPr bwMode="auto">
          <a:xfrm>
            <a:off x="8099449" y="2588610"/>
            <a:ext cx="895350" cy="650875"/>
          </a:xfrm>
          <a:prstGeom prst="rect">
            <a:avLst/>
          </a:prstGeom>
          <a:noFill/>
          <a:ln w="9525" algn="ctr">
            <a:noFill/>
            <a:miter lim="800000"/>
            <a:headEnd/>
            <a:tailEnd/>
          </a:ln>
          <a:effectLst>
            <a:outerShdw dist="35921" dir="2700000" algn="ctr" rotWithShape="0">
              <a:srgbClr val="AFAFAF"/>
            </a:outerShdw>
          </a:effectLst>
        </p:spPr>
      </p:pic>
    </p:spTree>
    <p:extLst>
      <p:ext uri="{BB962C8B-B14F-4D97-AF65-F5344CB8AC3E}">
        <p14:creationId xmlns:p14="http://schemas.microsoft.com/office/powerpoint/2010/main" val="2876388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solidFill>
                  <a:schemeClr val="bg1"/>
                </a:solidFill>
              </a:rPr>
              <a:t>What is the AD DS Data Store?</a:t>
            </a:r>
          </a:p>
        </p:txBody>
      </p:sp>
      <p:sp>
        <p:nvSpPr>
          <p:cNvPr id="25603" name="Rounded Rectangle 812098"/>
          <p:cNvSpPr>
            <a:spLocks noGrp="1" noChangeArrowheads="1"/>
          </p:cNvSpPr>
          <p:nvPr>
            <p:ph type="body" idx="4294967295"/>
          </p:nvPr>
        </p:nvSpPr>
        <p:spPr>
          <a:xfrm>
            <a:off x="1287688" y="3012473"/>
            <a:ext cx="8415337" cy="29432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The AD DS data store:</a:t>
            </a:r>
          </a:p>
        </p:txBody>
      </p:sp>
      <p:sp>
        <p:nvSpPr>
          <p:cNvPr id="25604" name="Rounded Rectangle 844806"/>
          <p:cNvSpPr>
            <a:spLocks noChangeArrowheads="1"/>
          </p:cNvSpPr>
          <p:nvPr/>
        </p:nvSpPr>
        <p:spPr bwMode="auto">
          <a:xfrm>
            <a:off x="1524891" y="3595260"/>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Consists of the </a:t>
            </a:r>
            <a:r>
              <a:rPr lang="en-US" b="0" dirty="0" err="1">
                <a:latin typeface="Segoe UI Light" panose="020B0502040204020203" pitchFamily="34" charset="0"/>
                <a:cs typeface="Segoe UI Light" panose="020B0502040204020203" pitchFamily="34" charset="0"/>
              </a:rPr>
              <a:t>Ntds.dit</a:t>
            </a:r>
            <a:r>
              <a:rPr lang="en-US" b="0" dirty="0">
                <a:latin typeface="Segoe UI Light" panose="020B0502040204020203" pitchFamily="34" charset="0"/>
                <a:cs typeface="Segoe UI Light" panose="020B0502040204020203" pitchFamily="34" charset="0"/>
              </a:rPr>
              <a:t> file </a:t>
            </a:r>
          </a:p>
        </p:txBody>
      </p:sp>
      <p:sp>
        <p:nvSpPr>
          <p:cNvPr id="25605" name="Rounded Rectangle 844808"/>
          <p:cNvSpPr>
            <a:spLocks noChangeArrowheads="1"/>
          </p:cNvSpPr>
          <p:nvPr/>
        </p:nvSpPr>
        <p:spPr bwMode="auto">
          <a:xfrm>
            <a:off x="1519644" y="4176528"/>
            <a:ext cx="7899400" cy="609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Is stored by default in the %</a:t>
            </a:r>
            <a:r>
              <a:rPr lang="en-US" b="0" dirty="0" err="1">
                <a:latin typeface="Segoe UI Light" panose="020B0502040204020203" pitchFamily="34" charset="0"/>
                <a:cs typeface="Segoe UI Light" panose="020B0502040204020203" pitchFamily="34" charset="0"/>
              </a:rPr>
              <a:t>SystemRoot</a:t>
            </a:r>
            <a:r>
              <a:rPr lang="en-US" b="0" dirty="0">
                <a:latin typeface="Segoe UI Light" panose="020B0502040204020203" pitchFamily="34" charset="0"/>
                <a:cs typeface="Segoe UI Light" panose="020B0502040204020203" pitchFamily="34" charset="0"/>
              </a:rPr>
              <a:t>%\NTDS folder on all domain controllers</a:t>
            </a:r>
          </a:p>
        </p:txBody>
      </p:sp>
      <p:sp>
        <p:nvSpPr>
          <p:cNvPr id="25606" name="Rounded Rectangle 844808"/>
          <p:cNvSpPr>
            <a:spLocks noChangeArrowheads="1"/>
          </p:cNvSpPr>
          <p:nvPr/>
        </p:nvSpPr>
        <p:spPr bwMode="auto">
          <a:xfrm>
            <a:off x="1519644" y="5011797"/>
            <a:ext cx="7907337"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Is accessible only through the domain controller processes and protocols</a:t>
            </a:r>
          </a:p>
        </p:txBody>
      </p:sp>
      <p:sp>
        <p:nvSpPr>
          <p:cNvPr id="965639" name="AutoShape 7"/>
          <p:cNvSpPr>
            <a:spLocks noChangeArrowheads="1"/>
          </p:cNvSpPr>
          <p:nvPr/>
        </p:nvSpPr>
        <p:spPr bwMode="auto">
          <a:xfrm>
            <a:off x="1292450" y="1639284"/>
            <a:ext cx="8397875" cy="10477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The AD DS data store contains the database files and processes that store and manage directory information for users, services, and applications</a:t>
            </a:r>
          </a:p>
        </p:txBody>
      </p:sp>
    </p:spTree>
    <p:extLst>
      <p:ext uri="{BB962C8B-B14F-4D97-AF65-F5344CB8AC3E}">
        <p14:creationId xmlns:p14="http://schemas.microsoft.com/office/powerpoint/2010/main" val="1474431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solidFill>
                  <a:schemeClr val="bg1"/>
                </a:solidFill>
              </a:rPr>
              <a:t>What is AD DS Replication?</a:t>
            </a:r>
          </a:p>
        </p:txBody>
      </p:sp>
      <p:sp>
        <p:nvSpPr>
          <p:cNvPr id="26627" name="Rounded Rectangle 812098"/>
          <p:cNvSpPr>
            <a:spLocks noGrp="1" noChangeArrowheads="1"/>
          </p:cNvSpPr>
          <p:nvPr>
            <p:ph type="body" idx="4294967295"/>
          </p:nvPr>
        </p:nvSpPr>
        <p:spPr>
          <a:xfrm>
            <a:off x="1129967" y="2728110"/>
            <a:ext cx="8404225" cy="26638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AD DS replication:</a:t>
            </a:r>
          </a:p>
        </p:txBody>
      </p:sp>
      <p:sp>
        <p:nvSpPr>
          <p:cNvPr id="26628" name="Rounded Rectangle 844806"/>
          <p:cNvSpPr>
            <a:spLocks noChangeArrowheads="1"/>
          </p:cNvSpPr>
          <p:nvPr/>
        </p:nvSpPr>
        <p:spPr bwMode="auto">
          <a:xfrm>
            <a:off x="1341103" y="3377901"/>
            <a:ext cx="7926388"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Ensures that all domain controllers have the same information</a:t>
            </a:r>
          </a:p>
        </p:txBody>
      </p:sp>
      <p:sp>
        <p:nvSpPr>
          <p:cNvPr id="26629" name="Rounded Rectangle 844808"/>
          <p:cNvSpPr>
            <a:spLocks noChangeArrowheads="1"/>
          </p:cNvSpPr>
          <p:nvPr/>
        </p:nvSpPr>
        <p:spPr bwMode="auto">
          <a:xfrm>
            <a:off x="1344278" y="4079071"/>
            <a:ext cx="793908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Uses a multimaster replication model</a:t>
            </a:r>
          </a:p>
        </p:txBody>
      </p:sp>
      <p:sp>
        <p:nvSpPr>
          <p:cNvPr id="26630" name="Rounded Rectangle 844808"/>
          <p:cNvSpPr>
            <a:spLocks noChangeArrowheads="1"/>
          </p:cNvSpPr>
          <p:nvPr/>
        </p:nvSpPr>
        <p:spPr bwMode="auto">
          <a:xfrm>
            <a:off x="1355392" y="4683909"/>
            <a:ext cx="7934325"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Can be managed by creating AD DS sites</a:t>
            </a:r>
          </a:p>
        </p:txBody>
      </p:sp>
      <p:sp>
        <p:nvSpPr>
          <p:cNvPr id="967687" name="AutoShape 7"/>
          <p:cNvSpPr>
            <a:spLocks noChangeArrowheads="1"/>
          </p:cNvSpPr>
          <p:nvPr/>
        </p:nvSpPr>
        <p:spPr bwMode="auto">
          <a:xfrm>
            <a:off x="1137904" y="1451759"/>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AD DS replication copies all updates of the AD DS database to all other domain controllers in a domain or forest</a:t>
            </a:r>
          </a:p>
        </p:txBody>
      </p:sp>
      <p:sp>
        <p:nvSpPr>
          <p:cNvPr id="26632" name="AutoShape 8"/>
          <p:cNvSpPr>
            <a:spLocks noChangeArrowheads="1"/>
          </p:cNvSpPr>
          <p:nvPr/>
        </p:nvSpPr>
        <p:spPr bwMode="auto">
          <a:xfrm>
            <a:off x="1287129" y="5667969"/>
            <a:ext cx="8126413" cy="590931"/>
          </a:xfrm>
          <a:prstGeom prst="rect">
            <a:avLst/>
          </a:prstGeom>
          <a:solidFill>
            <a:srgbClr val="BBCDE3"/>
          </a:solidFill>
          <a:ln w="9525" algn="ctr">
            <a:solidFill>
              <a:srgbClr val="333333"/>
            </a:solidFill>
            <a:round/>
            <a:headEnd/>
            <a:tailEnd/>
          </a:ln>
        </p:spPr>
        <p:txBody>
          <a:bodyPr anchor="ctr">
            <a:spAutoFit/>
          </a:bodyP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pPr>
            <a:r>
              <a:rPr lang="en-US" b="0">
                <a:latin typeface="Segoe UI Light" panose="020B0502040204020203" pitchFamily="34" charset="0"/>
                <a:cs typeface="Segoe UI Light" panose="020B0502040204020203" pitchFamily="34" charset="0"/>
              </a:rPr>
              <a:t>The AD DS replication topology is created automatically as new domain controllers are added to the domain</a:t>
            </a:r>
          </a:p>
        </p:txBody>
      </p:sp>
    </p:spTree>
    <p:extLst>
      <p:ext uri="{BB962C8B-B14F-4D97-AF65-F5344CB8AC3E}">
        <p14:creationId xmlns:p14="http://schemas.microsoft.com/office/powerpoint/2010/main" val="1312285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solidFill>
                  <a:schemeClr val="bg1"/>
                </a:solidFill>
              </a:rPr>
              <a:t>What are Sites?</a:t>
            </a:r>
          </a:p>
        </p:txBody>
      </p:sp>
      <p:sp>
        <p:nvSpPr>
          <p:cNvPr id="27651" name="Rounded Rectangle 812098"/>
          <p:cNvSpPr>
            <a:spLocks noGrp="1" noChangeArrowheads="1"/>
          </p:cNvSpPr>
          <p:nvPr>
            <p:ph type="body" idx="4294967295"/>
          </p:nvPr>
        </p:nvSpPr>
        <p:spPr>
          <a:xfrm>
            <a:off x="1207241" y="2558247"/>
            <a:ext cx="8404225" cy="4086225"/>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Sites are:</a:t>
            </a:r>
          </a:p>
        </p:txBody>
      </p:sp>
      <p:sp>
        <p:nvSpPr>
          <p:cNvPr id="27652" name="Rounded Rectangle 844806"/>
          <p:cNvSpPr>
            <a:spLocks noChangeArrowheads="1"/>
          </p:cNvSpPr>
          <p:nvPr/>
        </p:nvSpPr>
        <p:spPr bwMode="auto">
          <a:xfrm>
            <a:off x="1421552" y="3158321"/>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Associated with IP subnets</a:t>
            </a:r>
          </a:p>
        </p:txBody>
      </p:sp>
      <p:sp>
        <p:nvSpPr>
          <p:cNvPr id="27653" name="Rounded Rectangle 844808"/>
          <p:cNvSpPr>
            <a:spLocks noChangeArrowheads="1"/>
          </p:cNvSpPr>
          <p:nvPr/>
        </p:nvSpPr>
        <p:spPr bwMode="auto">
          <a:xfrm>
            <a:off x="1421552" y="3701247"/>
            <a:ext cx="7920038" cy="355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Used to manage replication traffic</a:t>
            </a:r>
          </a:p>
        </p:txBody>
      </p:sp>
      <p:sp>
        <p:nvSpPr>
          <p:cNvPr id="27654" name="Rounded Rectangle 844808"/>
          <p:cNvSpPr>
            <a:spLocks noChangeArrowheads="1"/>
          </p:cNvSpPr>
          <p:nvPr/>
        </p:nvSpPr>
        <p:spPr bwMode="auto">
          <a:xfrm>
            <a:off x="1427903" y="4249420"/>
            <a:ext cx="7934325"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Used to manage client logon traffic</a:t>
            </a:r>
          </a:p>
        </p:txBody>
      </p:sp>
      <p:sp>
        <p:nvSpPr>
          <p:cNvPr id="969735" name="AutoShape 7"/>
          <p:cNvSpPr>
            <a:spLocks noChangeArrowheads="1"/>
          </p:cNvSpPr>
          <p:nvPr/>
        </p:nvSpPr>
        <p:spPr bwMode="auto">
          <a:xfrm>
            <a:off x="1215178" y="1451759"/>
            <a:ext cx="8397875" cy="874712"/>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An AD DS site is used to represent a network segment where all domain controllers are connected by a fast and reliable network connection</a:t>
            </a:r>
          </a:p>
        </p:txBody>
      </p:sp>
      <p:sp>
        <p:nvSpPr>
          <p:cNvPr id="27656" name="Rounded Rectangle 844808"/>
          <p:cNvSpPr>
            <a:spLocks noChangeArrowheads="1"/>
          </p:cNvSpPr>
          <p:nvPr/>
        </p:nvSpPr>
        <p:spPr bwMode="auto">
          <a:xfrm>
            <a:off x="1427903" y="4794374"/>
            <a:ext cx="7934325" cy="60325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Used by site aware applications such as Distributed File Systems (DFS) or Exchange Server</a:t>
            </a:r>
          </a:p>
        </p:txBody>
      </p:sp>
      <p:sp>
        <p:nvSpPr>
          <p:cNvPr id="27657" name="Rounded Rectangle 844808"/>
          <p:cNvSpPr>
            <a:spLocks noChangeArrowheads="1"/>
          </p:cNvSpPr>
          <p:nvPr/>
        </p:nvSpPr>
        <p:spPr bwMode="auto">
          <a:xfrm>
            <a:off x="1421552" y="5584064"/>
            <a:ext cx="7940676" cy="60166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Used to assign group policy objects to all users and computers in a company location</a:t>
            </a:r>
          </a:p>
        </p:txBody>
      </p:sp>
    </p:spTree>
    <p:extLst>
      <p:ext uri="{BB962C8B-B14F-4D97-AF65-F5344CB8AC3E}">
        <p14:creationId xmlns:p14="http://schemas.microsoft.com/office/powerpoint/2010/main" val="995607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dirty="0">
                <a:solidFill>
                  <a:schemeClr val="bg1"/>
                </a:solidFill>
              </a:rPr>
              <a:t>Overview of AD DS Logical Components </a:t>
            </a:r>
          </a:p>
        </p:txBody>
      </p:sp>
      <p:sp>
        <p:nvSpPr>
          <p:cNvPr id="4" name="Content Placeholder 6"/>
          <p:cNvSpPr>
            <a:spLocks noGrp="1"/>
          </p:cNvSpPr>
          <p:nvPr>
            <p:ph sz="quarter" idx="10"/>
          </p:nvPr>
        </p:nvSpPr>
        <p:spPr>
          <a:xfrm>
            <a:off x="379413" y="1417638"/>
            <a:ext cx="11525250" cy="5260975"/>
          </a:xfrm>
        </p:spPr>
        <p:txBody>
          <a:bodyPr>
            <a:normAutofit/>
          </a:bodyPr>
          <a:lstStyle/>
          <a:p>
            <a:r>
              <a:rPr lang="en-US" dirty="0"/>
              <a:t>AD DS Schema</a:t>
            </a:r>
          </a:p>
          <a:p>
            <a:r>
              <a:rPr lang="en-US" dirty="0"/>
              <a:t>The Basics</a:t>
            </a:r>
          </a:p>
          <a:p>
            <a:r>
              <a:rPr lang="en-US" dirty="0"/>
              <a:t>Trusts</a:t>
            </a:r>
          </a:p>
          <a:p>
            <a:r>
              <a:rPr lang="en-US" dirty="0"/>
              <a:t>AD DS Objects </a:t>
            </a:r>
          </a:p>
          <a:p>
            <a:r>
              <a:rPr lang="en-US" dirty="0"/>
              <a:t>Demo: Installation and Management</a:t>
            </a:r>
          </a:p>
        </p:txBody>
      </p:sp>
    </p:spTree>
    <p:extLst>
      <p:ext uri="{BB962C8B-B14F-4D97-AF65-F5344CB8AC3E}">
        <p14:creationId xmlns:p14="http://schemas.microsoft.com/office/powerpoint/2010/main" val="272623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770689" cy="4782410"/>
          </a:xfrm>
        </p:spPr>
        <p:txBody>
          <a:bodyPr/>
          <a:lstStyle/>
          <a:p>
            <a:r>
              <a:rPr lang="en-US" dirty="0"/>
              <a:t>What is Virtualization?</a:t>
            </a:r>
          </a:p>
          <a:p>
            <a:pPr lvl="1"/>
            <a:r>
              <a:rPr lang="en-US" dirty="0"/>
              <a:t>Virtualization is the process of creating a software-based or virtual, version of something.</a:t>
            </a:r>
          </a:p>
          <a:p>
            <a:pPr lvl="1"/>
            <a:r>
              <a:rPr lang="en-US" dirty="0"/>
              <a:t>Old but still relevant</a:t>
            </a:r>
          </a:p>
          <a:p>
            <a:endParaRPr lang="en-US" dirty="0"/>
          </a:p>
          <a:p>
            <a:pPr lvl="2"/>
            <a:r>
              <a:rPr lang="en-US" dirty="0"/>
              <a:t>Desktop Virtualization</a:t>
            </a:r>
          </a:p>
          <a:p>
            <a:pPr lvl="2"/>
            <a:r>
              <a:rPr lang="en-US" dirty="0"/>
              <a:t>Server Virtualization</a:t>
            </a:r>
          </a:p>
          <a:p>
            <a:pPr lvl="2"/>
            <a:r>
              <a:rPr lang="en-US" dirty="0"/>
              <a:t>Network Virtualization</a:t>
            </a:r>
          </a:p>
          <a:p>
            <a:pPr lvl="2"/>
            <a:r>
              <a:rPr lang="en-US" dirty="0"/>
              <a:t>Storage Virtualization</a:t>
            </a:r>
          </a:p>
          <a:p>
            <a:pPr lvl="2"/>
            <a:r>
              <a:rPr lang="en-US" dirty="0"/>
              <a:t>Application Virtualization</a:t>
            </a:r>
          </a:p>
          <a:p>
            <a:pPr marL="228600" lvl="1" indent="0">
              <a:buNone/>
            </a:pPr>
            <a:endParaRPr lang="sq-AL" dirty="0"/>
          </a:p>
        </p:txBody>
      </p:sp>
      <p:pic>
        <p:nvPicPr>
          <p:cNvPr id="4" name="Picture 3">
            <a:extLst>
              <a:ext uri="{FF2B5EF4-FFF2-40B4-BE49-F238E27FC236}">
                <a16:creationId xmlns:a16="http://schemas.microsoft.com/office/drawing/2014/main" id="{18B11BD5-EE41-406E-8818-01D6F3CD7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120" y="4604964"/>
            <a:ext cx="5086350" cy="1381125"/>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pic>
      <p:pic>
        <p:nvPicPr>
          <p:cNvPr id="5" name="Picture 4">
            <a:extLst>
              <a:ext uri="{FF2B5EF4-FFF2-40B4-BE49-F238E27FC236}">
                <a16:creationId xmlns:a16="http://schemas.microsoft.com/office/drawing/2014/main" id="{A2014E1F-2AA1-4BEB-9C6C-E29F9550B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256" y="3322249"/>
            <a:ext cx="3486150" cy="74295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pic>
      <p:pic>
        <p:nvPicPr>
          <p:cNvPr id="6" name="Picture 5">
            <a:extLst>
              <a:ext uri="{FF2B5EF4-FFF2-40B4-BE49-F238E27FC236}">
                <a16:creationId xmlns:a16="http://schemas.microsoft.com/office/drawing/2014/main" id="{F88A2397-1409-455E-97E4-511122FEE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6669" y="4651513"/>
            <a:ext cx="2209800" cy="914400"/>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26561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ounded Rectangle 812098"/>
          <p:cNvSpPr>
            <a:spLocks noGrp="1" noChangeArrowheads="1"/>
          </p:cNvSpPr>
          <p:nvPr>
            <p:ph type="body" idx="4294967295"/>
          </p:nvPr>
        </p:nvSpPr>
        <p:spPr>
          <a:xfrm>
            <a:off x="1351566" y="1390362"/>
            <a:ext cx="8437563" cy="1522411"/>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The AD DS Schema:</a:t>
            </a:r>
          </a:p>
          <a:p>
            <a:pPr>
              <a:spcBef>
                <a:spcPct val="0"/>
              </a:spcBef>
            </a:pPr>
            <a:r>
              <a:rPr lang="en-US" sz="2000" b="0" dirty="0"/>
              <a:t>Defines every type of object that can be stored in the directory</a:t>
            </a:r>
          </a:p>
          <a:p>
            <a:pPr>
              <a:spcBef>
                <a:spcPct val="0"/>
              </a:spcBef>
            </a:pPr>
            <a:r>
              <a:rPr lang="en-US" sz="2000" b="0" dirty="0"/>
              <a:t>Enforces rules regarding object creation and configuration</a:t>
            </a:r>
          </a:p>
          <a:p>
            <a:pPr marL="0" indent="0">
              <a:spcBef>
                <a:spcPct val="0"/>
              </a:spcBef>
              <a:buNone/>
            </a:pPr>
            <a:endParaRPr lang="en-US" b="0" dirty="0"/>
          </a:p>
        </p:txBody>
      </p:sp>
      <p:graphicFrame>
        <p:nvGraphicFramePr>
          <p:cNvPr id="940086" name="Group 54"/>
          <p:cNvGraphicFramePr>
            <a:graphicFrameLocks noGrp="1"/>
          </p:cNvGraphicFramePr>
          <p:nvPr>
            <p:ph idx="1"/>
          </p:nvPr>
        </p:nvGraphicFramePr>
        <p:xfrm>
          <a:off x="1372203" y="3712874"/>
          <a:ext cx="8412162" cy="2424114"/>
        </p:xfrm>
        <a:graphic>
          <a:graphicData uri="http://schemas.openxmlformats.org/drawingml/2006/table">
            <a:tbl>
              <a:tblPr/>
              <a:tblGrid>
                <a:gridCol w="2027027">
                  <a:extLst>
                    <a:ext uri="{9D8B030D-6E8A-4147-A177-3AD203B41FA5}">
                      <a16:colId xmlns:a16="http://schemas.microsoft.com/office/drawing/2014/main" val="20000"/>
                    </a:ext>
                  </a:extLst>
                </a:gridCol>
                <a:gridCol w="4042968">
                  <a:extLst>
                    <a:ext uri="{9D8B030D-6E8A-4147-A177-3AD203B41FA5}">
                      <a16:colId xmlns:a16="http://schemas.microsoft.com/office/drawing/2014/main" val="20001"/>
                    </a:ext>
                  </a:extLst>
                </a:gridCol>
                <a:gridCol w="2342167">
                  <a:extLst>
                    <a:ext uri="{9D8B030D-6E8A-4147-A177-3AD203B41FA5}">
                      <a16:colId xmlns:a16="http://schemas.microsoft.com/office/drawing/2014/main" val="20002"/>
                    </a:ext>
                  </a:extLst>
                </a:gridCol>
              </a:tblGrid>
              <a:tr h="429847">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 Types</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Function</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Examples</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113050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Class Object</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What objects can be created in the directory </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User</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Computer</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6375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Attribute Object</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Information that can be attached to an object</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Display name </a:t>
                      </a:r>
                    </a:p>
                  </a:txBody>
                  <a:tcPr marL="91432" marR="91432" marT="91457" marB="91457"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7" name="Rectangle 2"/>
          <p:cNvSpPr txBox="1">
            <a:spLocks noChangeArrowheads="1"/>
          </p:cNvSpPr>
          <p:nvPr/>
        </p:nvSpPr>
        <p:spPr>
          <a:xfrm>
            <a:off x="379514" y="182215"/>
            <a:ext cx="11524432" cy="1063487"/>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What is the AD DS Schema?</a:t>
            </a:r>
          </a:p>
        </p:txBody>
      </p:sp>
    </p:spTree>
    <p:extLst>
      <p:ext uri="{BB962C8B-B14F-4D97-AF65-F5344CB8AC3E}">
        <p14:creationId xmlns:p14="http://schemas.microsoft.com/office/powerpoint/2010/main" val="983730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solidFill>
                  <a:schemeClr val="bg1"/>
                </a:solidFill>
              </a:rPr>
              <a:t>The Basics: Domains</a:t>
            </a:r>
          </a:p>
        </p:txBody>
      </p:sp>
      <p:sp>
        <p:nvSpPr>
          <p:cNvPr id="13315" name="Rounded Rectangle 812098"/>
          <p:cNvSpPr>
            <a:spLocks noGrp="1" noChangeArrowheads="1"/>
          </p:cNvSpPr>
          <p:nvPr>
            <p:ph type="body" idx="4294967295"/>
          </p:nvPr>
        </p:nvSpPr>
        <p:spPr>
          <a:xfrm>
            <a:off x="1337436" y="3161476"/>
            <a:ext cx="8339138" cy="329723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Domains:</a:t>
            </a:r>
          </a:p>
        </p:txBody>
      </p:sp>
      <p:sp>
        <p:nvSpPr>
          <p:cNvPr id="13316" name="Rounded Rectangle 844806"/>
          <p:cNvSpPr>
            <a:spLocks noChangeArrowheads="1"/>
          </p:cNvSpPr>
          <p:nvPr/>
        </p:nvSpPr>
        <p:spPr bwMode="auto">
          <a:xfrm>
            <a:off x="1495649" y="4049349"/>
            <a:ext cx="7926388" cy="34824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administrative boundary for applying policies to groups of objects</a:t>
            </a:r>
          </a:p>
        </p:txBody>
      </p:sp>
      <p:sp>
        <p:nvSpPr>
          <p:cNvPr id="13317" name="Rounded Rectangle 844808"/>
          <p:cNvSpPr>
            <a:spLocks noChangeArrowheads="1"/>
          </p:cNvSpPr>
          <p:nvPr/>
        </p:nvSpPr>
        <p:spPr bwMode="auto">
          <a:xfrm>
            <a:off x="1495649" y="4658445"/>
            <a:ext cx="7926388"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 replication boundary for replicating data between domain controllers</a:t>
            </a:r>
          </a:p>
        </p:txBody>
      </p:sp>
      <p:sp>
        <p:nvSpPr>
          <p:cNvPr id="13318" name="Rounded Rectangle 844808"/>
          <p:cNvSpPr>
            <a:spLocks noChangeArrowheads="1"/>
          </p:cNvSpPr>
          <p:nvPr/>
        </p:nvSpPr>
        <p:spPr bwMode="auto">
          <a:xfrm>
            <a:off x="1495649" y="5267541"/>
            <a:ext cx="7926388" cy="609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An authentication and authorization boundary that provides a way to limit the scope of access to resources</a:t>
            </a:r>
          </a:p>
        </p:txBody>
      </p:sp>
      <p:sp>
        <p:nvSpPr>
          <p:cNvPr id="943112" name="AutoShape 8"/>
          <p:cNvSpPr>
            <a:spLocks noChangeArrowheads="1"/>
          </p:cNvSpPr>
          <p:nvPr/>
        </p:nvSpPr>
        <p:spPr bwMode="auto">
          <a:xfrm>
            <a:off x="1331086" y="1335850"/>
            <a:ext cx="8350250"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endParaRPr lang="en-US" dirty="0">
              <a:latin typeface="Segoe UI Light" panose="020B0502040204020203" pitchFamily="34" charset="0"/>
              <a:cs typeface="Segoe UI Light" panose="020B0502040204020203" pitchFamily="34" charset="0"/>
            </a:endParaRPr>
          </a:p>
        </p:txBody>
      </p:sp>
      <p:grpSp>
        <p:nvGrpSpPr>
          <p:cNvPr id="13320" name="Group 12"/>
          <p:cNvGrpSpPr>
            <a:grpSpLocks/>
          </p:cNvGrpSpPr>
          <p:nvPr/>
        </p:nvGrpSpPr>
        <p:grpSpPr bwMode="auto">
          <a:xfrm>
            <a:off x="8030336" y="1175159"/>
            <a:ext cx="1584325" cy="1693863"/>
            <a:chOff x="4470" y="953"/>
            <a:chExt cx="998" cy="1067"/>
          </a:xfrm>
        </p:grpSpPr>
        <p:pic>
          <p:nvPicPr>
            <p:cNvPr id="943114" name="Picture 10"/>
            <p:cNvPicPr>
              <a:picLocks noChangeAspect="1" noChangeArrowheads="1"/>
            </p:cNvPicPr>
            <p:nvPr/>
          </p:nvPicPr>
          <p:blipFill>
            <a:blip r:embed="rId3"/>
            <a:srcRect/>
            <a:stretch>
              <a:fillRect/>
            </a:stretch>
          </p:blipFill>
          <p:spPr bwMode="auto">
            <a:xfrm>
              <a:off x="4470" y="953"/>
              <a:ext cx="998" cy="882"/>
            </a:xfrm>
            <a:prstGeom prst="rect">
              <a:avLst/>
            </a:prstGeom>
            <a:noFill/>
            <a:ln w="9525" algn="ctr">
              <a:noFill/>
              <a:miter lim="800000"/>
              <a:headEnd/>
              <a:tailEnd/>
            </a:ln>
            <a:effectLst>
              <a:outerShdw dist="35921" dir="2700000" algn="ctr" rotWithShape="0">
                <a:srgbClr val="AFAFAF"/>
              </a:outerShdw>
            </a:effectLst>
          </p:spPr>
        </p:pic>
        <p:sp>
          <p:nvSpPr>
            <p:cNvPr id="13322" name="Text Box 11"/>
            <p:cNvSpPr txBox="1">
              <a:spLocks noChangeArrowheads="1"/>
            </p:cNvSpPr>
            <p:nvPr/>
          </p:nvSpPr>
          <p:spPr bwMode="auto">
            <a:xfrm>
              <a:off x="4638" y="1872"/>
              <a:ext cx="661" cy="148"/>
            </a:xfrm>
            <a:prstGeom prst="rect">
              <a:avLst/>
            </a:prstGeom>
            <a:solidFill>
              <a:schemeClr val="bg1">
                <a:alpha val="79999"/>
              </a:schemeClr>
            </a:solidFill>
            <a:ln w="9525" algn="ctr">
              <a:solidFill>
                <a:srgbClr val="333333"/>
              </a:solidFill>
              <a:miter lim="800000"/>
              <a:headEnd/>
              <a:tailEnd/>
            </a:ln>
            <a:effectLst>
              <a:outerShdw blurRad="88900" dist="50800" dir="5400000" algn="ctr" rotWithShape="0">
                <a:schemeClr val="bg1"/>
              </a:outerShdw>
            </a:effec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dirty="0">
                  <a:solidFill>
                    <a:schemeClr val="tx2"/>
                  </a:solidFill>
                  <a:latin typeface="Segoe UI Light" panose="020B0502040204020203" pitchFamily="34" charset="0"/>
                  <a:cs typeface="Segoe UI Light" panose="020B0502040204020203" pitchFamily="34" charset="0"/>
                </a:rPr>
                <a:t>Contoso.com</a:t>
              </a:r>
              <a:endParaRPr lang="en-US" sz="1200" b="0" dirty="0">
                <a:solidFill>
                  <a:schemeClr val="tx2"/>
                </a:solidFill>
                <a:latin typeface="Segoe UI Light" panose="020B0502040204020203" pitchFamily="34" charset="0"/>
                <a:cs typeface="Segoe UI Light" panose="020B0502040204020203" pitchFamily="34" charset="0"/>
              </a:endParaRPr>
            </a:p>
          </p:txBody>
        </p:sp>
      </p:grpSp>
      <p:sp>
        <p:nvSpPr>
          <p:cNvPr id="2" name="TextBox 1"/>
          <p:cNvSpPr txBox="1"/>
          <p:nvPr/>
        </p:nvSpPr>
        <p:spPr>
          <a:xfrm>
            <a:off x="1740345" y="1660289"/>
            <a:ext cx="6292850" cy="646331"/>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Domains are used to group and manage objects in an organization</a:t>
            </a:r>
          </a:p>
        </p:txBody>
      </p:sp>
    </p:spTree>
    <p:extLst>
      <p:ext uri="{BB962C8B-B14F-4D97-AF65-F5344CB8AC3E}">
        <p14:creationId xmlns:p14="http://schemas.microsoft.com/office/powerpoint/2010/main" val="2755138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solidFill>
                  <a:schemeClr val="bg1"/>
                </a:solidFill>
              </a:rPr>
              <a:t>The Basics: Trees</a:t>
            </a:r>
          </a:p>
        </p:txBody>
      </p:sp>
      <p:sp>
        <p:nvSpPr>
          <p:cNvPr id="15363" name="Rounded Rectangle 812098"/>
          <p:cNvSpPr>
            <a:spLocks noGrp="1" noChangeArrowheads="1"/>
          </p:cNvSpPr>
          <p:nvPr>
            <p:ph type="body" idx="4294967295"/>
          </p:nvPr>
        </p:nvSpPr>
        <p:spPr>
          <a:xfrm>
            <a:off x="870045" y="3582949"/>
            <a:ext cx="8418512" cy="2871788"/>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dirty="0"/>
              <a:t>All domains in the tree:</a:t>
            </a:r>
          </a:p>
        </p:txBody>
      </p:sp>
      <p:sp>
        <p:nvSpPr>
          <p:cNvPr id="15364" name="Rounded Rectangle 844806"/>
          <p:cNvSpPr>
            <a:spLocks noChangeArrowheads="1"/>
          </p:cNvSpPr>
          <p:nvPr/>
        </p:nvSpPr>
        <p:spPr bwMode="auto">
          <a:xfrm>
            <a:off x="1069060" y="4656781"/>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Share a contiguous namespace with the parent domain</a:t>
            </a:r>
          </a:p>
        </p:txBody>
      </p:sp>
      <p:sp>
        <p:nvSpPr>
          <p:cNvPr id="15365" name="Rounded Rectangle 844808"/>
          <p:cNvSpPr>
            <a:spLocks noChangeArrowheads="1"/>
          </p:cNvSpPr>
          <p:nvPr/>
        </p:nvSpPr>
        <p:spPr bwMode="auto">
          <a:xfrm>
            <a:off x="1069060" y="5249387"/>
            <a:ext cx="7920038"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Can have additional child domains</a:t>
            </a:r>
          </a:p>
        </p:txBody>
      </p:sp>
      <p:sp>
        <p:nvSpPr>
          <p:cNvPr id="15366" name="Rounded Rectangle 844808"/>
          <p:cNvSpPr>
            <a:spLocks noChangeArrowheads="1"/>
          </p:cNvSpPr>
          <p:nvPr/>
        </p:nvSpPr>
        <p:spPr bwMode="auto">
          <a:xfrm>
            <a:off x="1069060" y="5834633"/>
            <a:ext cx="7920038" cy="34824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dirty="0">
                <a:latin typeface="Segoe UI Light" panose="020B0502040204020203" pitchFamily="34" charset="0"/>
                <a:cs typeface="Segoe UI Light" panose="020B0502040204020203" pitchFamily="34" charset="0"/>
              </a:rPr>
              <a:t>By default create a two-way transitive trust with other domains</a:t>
            </a:r>
          </a:p>
        </p:txBody>
      </p:sp>
      <p:sp>
        <p:nvSpPr>
          <p:cNvPr id="947207" name="AutoShape 7"/>
          <p:cNvSpPr>
            <a:spLocks noChangeArrowheads="1"/>
          </p:cNvSpPr>
          <p:nvPr/>
        </p:nvSpPr>
        <p:spPr bwMode="auto">
          <a:xfrm>
            <a:off x="859510" y="1751793"/>
            <a:ext cx="8405813"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domain tree is a hierarchy of domains in AD DS</a:t>
            </a:r>
          </a:p>
        </p:txBody>
      </p:sp>
      <p:pic>
        <p:nvPicPr>
          <p:cNvPr id="947211" name="Picture 11"/>
          <p:cNvPicPr>
            <a:picLocks noChangeAspect="1" noChangeArrowheads="1"/>
          </p:cNvPicPr>
          <p:nvPr/>
        </p:nvPicPr>
        <p:blipFill>
          <a:blip r:embed="rId3"/>
          <a:srcRect/>
          <a:stretch>
            <a:fillRect/>
          </a:stretch>
        </p:blipFill>
        <p:spPr bwMode="auto">
          <a:xfrm>
            <a:off x="6254323" y="1349632"/>
            <a:ext cx="3027362" cy="2058987"/>
          </a:xfrm>
          <a:prstGeom prst="rect">
            <a:avLst/>
          </a:prstGeom>
          <a:noFill/>
          <a:ln w="9525" algn="ctr">
            <a:noFill/>
            <a:miter lim="800000"/>
            <a:headEnd/>
            <a:tailEnd/>
          </a:ln>
          <a:effectLst>
            <a:outerShdw dist="35921" dir="2700000" algn="ctr" rotWithShape="0">
              <a:srgbClr val="AFAFAF"/>
            </a:outerShdw>
          </a:effectLst>
        </p:spPr>
      </p:pic>
      <p:sp>
        <p:nvSpPr>
          <p:cNvPr id="15369" name="Text Box 10"/>
          <p:cNvSpPr txBox="1">
            <a:spLocks noChangeArrowheads="1"/>
          </p:cNvSpPr>
          <p:nvPr/>
        </p:nvSpPr>
        <p:spPr bwMode="auto">
          <a:xfrm>
            <a:off x="7553100" y="1890349"/>
            <a:ext cx="1152413" cy="256949"/>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solidFill>
                  <a:schemeClr val="tx2"/>
                </a:solidFill>
                <a:latin typeface="Segoe UI Light" panose="020B0502040204020203" pitchFamily="34" charset="0"/>
                <a:cs typeface="Segoe UI Light" panose="020B0502040204020203" pitchFamily="34" charset="0"/>
              </a:rPr>
              <a:t>contoso.com</a:t>
            </a:r>
            <a:endParaRPr lang="en-US" sz="1400" b="0" dirty="0">
              <a:solidFill>
                <a:schemeClr val="tx2"/>
              </a:solidFill>
              <a:latin typeface="Segoe UI Light" panose="020B0502040204020203" pitchFamily="34" charset="0"/>
              <a:cs typeface="Segoe UI Light" panose="020B0502040204020203" pitchFamily="34" charset="0"/>
            </a:endParaRPr>
          </a:p>
        </p:txBody>
      </p:sp>
      <p:sp>
        <p:nvSpPr>
          <p:cNvPr id="15370" name="Text Box 12"/>
          <p:cNvSpPr txBox="1">
            <a:spLocks noChangeArrowheads="1"/>
          </p:cNvSpPr>
          <p:nvPr/>
        </p:nvSpPr>
        <p:spPr bwMode="auto">
          <a:xfrm>
            <a:off x="8265614" y="3032624"/>
            <a:ext cx="1420432" cy="260223"/>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solidFill>
                  <a:schemeClr val="tx2"/>
                </a:solidFill>
                <a:latin typeface="Segoe UI Light" panose="020B0502040204020203" pitchFamily="34" charset="0"/>
                <a:cs typeface="Segoe UI Light" panose="020B0502040204020203" pitchFamily="34" charset="0"/>
              </a:rPr>
              <a:t>na.contoso.com</a:t>
            </a:r>
            <a:endParaRPr lang="en-US" sz="1400" b="0" dirty="0">
              <a:solidFill>
                <a:schemeClr val="tx2"/>
              </a:solidFill>
              <a:latin typeface="Segoe UI Light" panose="020B0502040204020203" pitchFamily="34" charset="0"/>
              <a:cs typeface="Segoe UI Light" panose="020B0502040204020203" pitchFamily="34" charset="0"/>
            </a:endParaRPr>
          </a:p>
        </p:txBody>
      </p:sp>
      <p:sp>
        <p:nvSpPr>
          <p:cNvPr id="15371" name="Text Box 13"/>
          <p:cNvSpPr txBox="1">
            <a:spLocks noChangeArrowheads="1"/>
          </p:cNvSpPr>
          <p:nvPr/>
        </p:nvSpPr>
        <p:spPr bwMode="auto">
          <a:xfrm>
            <a:off x="5047027" y="3014997"/>
            <a:ext cx="1608865" cy="260222"/>
          </a:xfrm>
          <a:prstGeom prst="rect">
            <a:avLst/>
          </a:prstGeom>
          <a:solidFill>
            <a:schemeClr val="bg1"/>
          </a:solidFill>
          <a:ln w="9525" algn="ctr">
            <a:solidFill>
              <a:srgbClr val="333333"/>
            </a:solidFill>
            <a:miter lim="800000"/>
            <a:headEnd/>
            <a:tailEnd/>
          </a:ln>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400" b="0" dirty="0">
                <a:solidFill>
                  <a:schemeClr val="tx2"/>
                </a:solidFill>
                <a:latin typeface="Segoe UI Light" panose="020B0502040204020203" pitchFamily="34" charset="0"/>
                <a:cs typeface="Segoe UI Light" panose="020B0502040204020203" pitchFamily="34" charset="0"/>
              </a:rPr>
              <a:t>emea.contoso.com</a:t>
            </a:r>
            <a:endParaRPr lang="en-US" sz="1400" b="0" dirty="0">
              <a:solidFill>
                <a:schemeClr val="tx2"/>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912217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solidFill>
                  <a:schemeClr val="bg1"/>
                </a:solidFill>
              </a:rPr>
              <a:t>The Basics: Forests</a:t>
            </a:r>
          </a:p>
        </p:txBody>
      </p:sp>
      <p:sp>
        <p:nvSpPr>
          <p:cNvPr id="16387" name="Rounded Rectangle 812098"/>
          <p:cNvSpPr>
            <a:spLocks noGrp="1" noChangeArrowheads="1"/>
          </p:cNvSpPr>
          <p:nvPr>
            <p:ph type="body" idx="4294967295"/>
          </p:nvPr>
        </p:nvSpPr>
        <p:spPr>
          <a:xfrm>
            <a:off x="1221528" y="3124412"/>
            <a:ext cx="8404225" cy="348138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Forests:</a:t>
            </a:r>
          </a:p>
        </p:txBody>
      </p:sp>
      <p:sp>
        <p:nvSpPr>
          <p:cNvPr id="16388" name="Rounded Rectangle 844806"/>
          <p:cNvSpPr>
            <a:spLocks noChangeArrowheads="1"/>
          </p:cNvSpPr>
          <p:nvPr/>
        </p:nvSpPr>
        <p:spPr bwMode="auto">
          <a:xfrm>
            <a:off x="1429491" y="3707039"/>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schema</a:t>
            </a:r>
          </a:p>
        </p:txBody>
      </p:sp>
      <p:sp>
        <p:nvSpPr>
          <p:cNvPr id="16389" name="Rounded Rectangle 844808"/>
          <p:cNvSpPr>
            <a:spLocks noChangeArrowheads="1"/>
          </p:cNvSpPr>
          <p:nvPr/>
        </p:nvSpPr>
        <p:spPr bwMode="auto">
          <a:xfrm>
            <a:off x="1421552" y="4218214"/>
            <a:ext cx="7927976" cy="347662"/>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configuration partition</a:t>
            </a:r>
          </a:p>
        </p:txBody>
      </p:sp>
      <p:sp>
        <p:nvSpPr>
          <p:cNvPr id="16390" name="Rounded Rectangle 844808"/>
          <p:cNvSpPr>
            <a:spLocks noChangeArrowheads="1"/>
          </p:cNvSpPr>
          <p:nvPr/>
        </p:nvSpPr>
        <p:spPr bwMode="auto">
          <a:xfrm>
            <a:off x="1432666" y="4791301"/>
            <a:ext cx="7916862" cy="355600"/>
          </a:xfrm>
          <a:prstGeom prst="roundRect">
            <a:avLst>
              <a:gd name="adj" fmla="val 4167"/>
            </a:avLst>
          </a:prstGeom>
          <a:solidFill>
            <a:srgbClr val="F2E7CE"/>
          </a:solidFill>
          <a:ln w="9525" algn="ctr">
            <a:solidFill>
              <a:srgbClr val="333333"/>
            </a:solidFill>
            <a:round/>
            <a:headEnd/>
            <a:tailEnd/>
          </a:ln>
        </p:spPr>
        <p:txBody>
          <a:bodyPr wrap="square"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a common global catalog to enable searching</a:t>
            </a:r>
          </a:p>
        </p:txBody>
      </p:sp>
      <p:sp>
        <p:nvSpPr>
          <p:cNvPr id="949255" name="AutoShape 7"/>
          <p:cNvSpPr>
            <a:spLocks noChangeArrowheads="1"/>
          </p:cNvSpPr>
          <p:nvPr/>
        </p:nvSpPr>
        <p:spPr bwMode="auto">
          <a:xfrm>
            <a:off x="1215178" y="1297198"/>
            <a:ext cx="8397875"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dirty="0">
                <a:latin typeface="Segoe UI Light" panose="020B0502040204020203" pitchFamily="34" charset="0"/>
                <a:cs typeface="Segoe UI Light" panose="020B0502040204020203" pitchFamily="34" charset="0"/>
              </a:rPr>
              <a:t>A forest is a collection of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one or more domain trees</a:t>
            </a:r>
          </a:p>
        </p:txBody>
      </p:sp>
      <p:sp>
        <p:nvSpPr>
          <p:cNvPr id="16392" name="Rounded Rectangle 844806"/>
          <p:cNvSpPr>
            <a:spLocks noChangeArrowheads="1"/>
          </p:cNvSpPr>
          <p:nvPr/>
        </p:nvSpPr>
        <p:spPr bwMode="auto">
          <a:xfrm>
            <a:off x="1432666" y="5386614"/>
            <a:ext cx="792003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Enable trusts between all domains in the forest</a:t>
            </a:r>
          </a:p>
        </p:txBody>
      </p:sp>
      <p:sp>
        <p:nvSpPr>
          <p:cNvPr id="16393" name="Rounded Rectangle 844806"/>
          <p:cNvSpPr>
            <a:spLocks noChangeArrowheads="1"/>
          </p:cNvSpPr>
          <p:nvPr/>
        </p:nvSpPr>
        <p:spPr bwMode="auto">
          <a:xfrm>
            <a:off x="1429491" y="5948589"/>
            <a:ext cx="792003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Share the Enterprise Admins and Schema Admins groups</a:t>
            </a:r>
          </a:p>
        </p:txBody>
      </p:sp>
      <p:grpSp>
        <p:nvGrpSpPr>
          <p:cNvPr id="16394" name="Group 17"/>
          <p:cNvGrpSpPr>
            <a:grpSpLocks/>
          </p:cNvGrpSpPr>
          <p:nvPr/>
        </p:nvGrpSpPr>
        <p:grpSpPr bwMode="auto">
          <a:xfrm>
            <a:off x="6279302" y="1292452"/>
            <a:ext cx="2573338" cy="1520825"/>
            <a:chOff x="5502613" y="1047345"/>
            <a:chExt cx="2573574" cy="1520757"/>
          </a:xfrm>
        </p:grpSpPr>
        <p:cxnSp>
          <p:nvCxnSpPr>
            <p:cNvPr id="14" name="Straight Connector 13"/>
            <p:cNvCxnSpPr/>
            <p:nvPr/>
          </p:nvCxnSpPr>
          <p:spPr bwMode="auto">
            <a:xfrm flipV="1">
              <a:off x="6017010" y="1066394"/>
              <a:ext cx="1192322" cy="517502"/>
            </a:xfrm>
            <a:prstGeom prst="line">
              <a:avLst/>
            </a:prstGeom>
            <a:gradFill rotWithShape="1">
              <a:gsLst>
                <a:gs pos="0">
                  <a:srgbClr val="E4CD9A"/>
                </a:gs>
                <a:gs pos="100000">
                  <a:srgbClr val="EEEFD7"/>
                </a:gs>
              </a:gsLst>
              <a:lin ang="2700000" scaled="1"/>
            </a:gradFill>
            <a:ln w="34925" cap="flat" cmpd="sng" algn="ctr">
              <a:solidFill>
                <a:schemeClr val="accent4">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cxnSp>
        <p:pic>
          <p:nvPicPr>
            <p:cNvPr id="16395" name="Picture 11"/>
            <p:cNvPicPr>
              <a:picLocks noChangeAspect="1" noChangeArrowheads="1"/>
            </p:cNvPicPr>
            <p:nvPr/>
          </p:nvPicPr>
          <p:blipFill>
            <a:blip r:embed="rId3"/>
            <a:srcRect/>
            <a:stretch>
              <a:fillRect/>
            </a:stretch>
          </p:blipFill>
          <p:spPr bwMode="auto">
            <a:xfrm>
              <a:off x="6650481" y="1047345"/>
              <a:ext cx="1425706" cy="1520757"/>
            </a:xfrm>
            <a:prstGeom prst="rect">
              <a:avLst/>
            </a:prstGeom>
            <a:noFill/>
            <a:ln w="9525" cap="flat" cmpd="sng" algn="ctr">
              <a:noFill/>
              <a:prstDash val="solid"/>
              <a:miter lim="800000"/>
              <a:headEnd/>
              <a:tailEnd/>
            </a:ln>
            <a:effectLst>
              <a:outerShdw dist="35921" dir="2700000" algn="ctr" rotWithShape="0">
                <a:srgbClr val="AFAFAF"/>
              </a:outerShdw>
            </a:effectLst>
          </p:spPr>
        </p:pic>
        <p:pic>
          <p:nvPicPr>
            <p:cNvPr id="2" name="Picture 10"/>
            <p:cNvPicPr>
              <a:picLocks noChangeAspect="1" noChangeArrowheads="1"/>
            </p:cNvPicPr>
            <p:nvPr/>
          </p:nvPicPr>
          <p:blipFill>
            <a:blip r:embed="rId4"/>
            <a:srcRect/>
            <a:stretch>
              <a:fillRect/>
            </a:stretch>
          </p:blipFill>
          <p:spPr bwMode="auto">
            <a:xfrm>
              <a:off x="5502613" y="1553735"/>
              <a:ext cx="1054197" cy="917534"/>
            </a:xfrm>
            <a:prstGeom prst="rect">
              <a:avLst/>
            </a:prstGeom>
            <a:noFill/>
            <a:ln w="9525" cap="flat" cmpd="sng" algn="ctr">
              <a:noFill/>
              <a:prstDash val="solid"/>
              <a:miter lim="800000"/>
              <a:headEnd/>
              <a:tailEnd/>
            </a:ln>
            <a:effectLst>
              <a:outerShdw dist="35921" dir="2700000" algn="ctr" rotWithShape="0">
                <a:srgbClr val="AFAFAF"/>
              </a:outerShdw>
            </a:effectLst>
          </p:spPr>
        </p:pic>
      </p:grpSp>
    </p:spTree>
    <p:extLst>
      <p:ext uri="{BB962C8B-B14F-4D97-AF65-F5344CB8AC3E}">
        <p14:creationId xmlns:p14="http://schemas.microsoft.com/office/powerpoint/2010/main" val="4208814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pPr eaLnBrk="1" hangingPunct="1"/>
            <a:r>
              <a:rPr lang="en-US" dirty="0">
                <a:solidFill>
                  <a:schemeClr val="bg1"/>
                </a:solidFill>
              </a:rPr>
              <a:t>The Basics: Organizational Units (OUs)</a:t>
            </a:r>
          </a:p>
        </p:txBody>
      </p:sp>
      <p:sp>
        <p:nvSpPr>
          <p:cNvPr id="17411" name="Rounded Rectangle 812098"/>
          <p:cNvSpPr>
            <a:spLocks noGrp="1" noChangeArrowheads="1"/>
          </p:cNvSpPr>
          <p:nvPr>
            <p:ph type="body" idx="4294967295"/>
          </p:nvPr>
        </p:nvSpPr>
        <p:spPr>
          <a:xfrm>
            <a:off x="1182891" y="3311595"/>
            <a:ext cx="8404225" cy="3246437"/>
          </a:xfrm>
          <a:prstGeom prst="rect">
            <a:avLst/>
          </a:prstGeom>
          <a:solidFill>
            <a:srgbClr val="DEE7F1"/>
          </a:solidFill>
          <a:ln cap="flat" algn="ctr">
            <a:solidFill>
              <a:srgbClr val="333333"/>
            </a:solidFill>
            <a:round/>
            <a:headEnd type="none" w="med" len="med"/>
            <a:tailEnd type="none" w="med" len="med"/>
          </a:ln>
        </p:spPr>
        <p:txBody>
          <a:bodyPr lIns="91440" tIns="45720" rIns="91440" bIns="45720"/>
          <a:lstStyle/>
          <a:p>
            <a:pPr marL="0" indent="0">
              <a:spcBef>
                <a:spcPct val="0"/>
              </a:spcBef>
              <a:buNone/>
            </a:pPr>
            <a:r>
              <a:rPr lang="en-US" b="0"/>
              <a:t>OUs are used to:</a:t>
            </a:r>
          </a:p>
        </p:txBody>
      </p:sp>
      <p:sp>
        <p:nvSpPr>
          <p:cNvPr id="17412" name="Rounded Rectangle 844806"/>
          <p:cNvSpPr>
            <a:spLocks noChangeArrowheads="1"/>
          </p:cNvSpPr>
          <p:nvPr/>
        </p:nvSpPr>
        <p:spPr bwMode="auto">
          <a:xfrm>
            <a:off x="1382915" y="3930719"/>
            <a:ext cx="7920038"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Represent your organization hierarchically and logically</a:t>
            </a:r>
          </a:p>
        </p:txBody>
      </p:sp>
      <p:sp>
        <p:nvSpPr>
          <p:cNvPr id="17413" name="Rounded Rectangle 844808"/>
          <p:cNvSpPr>
            <a:spLocks noChangeArrowheads="1"/>
          </p:cNvSpPr>
          <p:nvPr/>
        </p:nvSpPr>
        <p:spPr bwMode="auto">
          <a:xfrm>
            <a:off x="1382915" y="4603820"/>
            <a:ext cx="7912100" cy="350837"/>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Manage a collection of objects in a consistent way</a:t>
            </a:r>
          </a:p>
        </p:txBody>
      </p:sp>
      <p:sp>
        <p:nvSpPr>
          <p:cNvPr id="17414" name="Rounded Rectangle 844808"/>
          <p:cNvSpPr>
            <a:spLocks noChangeArrowheads="1"/>
          </p:cNvSpPr>
          <p:nvPr/>
        </p:nvSpPr>
        <p:spPr bwMode="auto">
          <a:xfrm>
            <a:off x="1394029" y="5246756"/>
            <a:ext cx="790098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Delegate permissions to administer groups of objects</a:t>
            </a:r>
          </a:p>
        </p:txBody>
      </p:sp>
      <p:sp>
        <p:nvSpPr>
          <p:cNvPr id="951303" name="AutoShape 7"/>
          <p:cNvSpPr>
            <a:spLocks noChangeArrowheads="1"/>
          </p:cNvSpPr>
          <p:nvPr/>
        </p:nvSpPr>
        <p:spPr bwMode="auto">
          <a:xfrm>
            <a:off x="1189241" y="1411533"/>
            <a:ext cx="8397875" cy="1390650"/>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spcBef>
                <a:spcPct val="40000"/>
              </a:spcBef>
              <a:defRPr/>
            </a:pPr>
            <a:r>
              <a:rPr lang="en-US">
                <a:latin typeface="Segoe UI Light" panose="020B0502040204020203" pitchFamily="34" charset="0"/>
                <a:cs typeface="Segoe UI Light" panose="020B0502040204020203" pitchFamily="34" charset="0"/>
              </a:rPr>
              <a:t>OUs are Active Directory containers that can contain users, groups, computers, and other OUs</a:t>
            </a:r>
          </a:p>
        </p:txBody>
      </p:sp>
      <p:pic>
        <p:nvPicPr>
          <p:cNvPr id="951306" name="Picture 10"/>
          <p:cNvPicPr>
            <a:picLocks noChangeAspect="1" noChangeArrowheads="1"/>
          </p:cNvPicPr>
          <p:nvPr/>
        </p:nvPicPr>
        <p:blipFill>
          <a:blip r:embed="rId3"/>
          <a:srcRect/>
          <a:stretch>
            <a:fillRect/>
          </a:stretch>
        </p:blipFill>
        <p:spPr bwMode="auto">
          <a:xfrm>
            <a:off x="7545591" y="2314644"/>
            <a:ext cx="1438275" cy="1270000"/>
          </a:xfrm>
          <a:prstGeom prst="rect">
            <a:avLst/>
          </a:prstGeom>
          <a:noFill/>
          <a:ln w="9525" algn="ctr">
            <a:noFill/>
            <a:miter lim="800000"/>
            <a:headEnd/>
            <a:tailEnd/>
          </a:ln>
          <a:effectLst>
            <a:outerShdw dist="35921" dir="2700000" algn="ctr" rotWithShape="0">
              <a:srgbClr val="AFAFAF"/>
            </a:outerShdw>
          </a:effectLst>
        </p:spPr>
      </p:pic>
      <p:sp>
        <p:nvSpPr>
          <p:cNvPr id="17417" name="Rounded Rectangle 844808"/>
          <p:cNvSpPr>
            <a:spLocks noChangeArrowheads="1"/>
          </p:cNvSpPr>
          <p:nvPr/>
        </p:nvSpPr>
        <p:spPr bwMode="auto">
          <a:xfrm>
            <a:off x="1390854" y="5934144"/>
            <a:ext cx="7900987" cy="355600"/>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Apply policies</a:t>
            </a:r>
          </a:p>
        </p:txBody>
      </p:sp>
    </p:spTree>
    <p:extLst>
      <p:ext uri="{BB962C8B-B14F-4D97-AF65-F5344CB8AC3E}">
        <p14:creationId xmlns:p14="http://schemas.microsoft.com/office/powerpoint/2010/main" val="3966906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67" name="AutoShape 15"/>
          <p:cNvSpPr>
            <a:spLocks noChangeArrowheads="1"/>
          </p:cNvSpPr>
          <p:nvPr/>
        </p:nvSpPr>
        <p:spPr bwMode="auto">
          <a:xfrm>
            <a:off x="954595" y="1298796"/>
            <a:ext cx="8389937" cy="461665"/>
          </a:xfrm>
          <a:prstGeom prst="rect">
            <a:avLst/>
          </a:prstGeom>
          <a:solidFill>
            <a:schemeClr val="accent2">
              <a:lumMod val="40000"/>
              <a:lumOff val="60000"/>
            </a:schemeClr>
          </a:solidFill>
          <a:ln w="9525" algn="ctr">
            <a:solidFill>
              <a:srgbClr val="808080"/>
            </a:solidFill>
            <a:round/>
            <a:headEnd/>
            <a:tailEnd/>
          </a:ln>
          <a:effectLst>
            <a:outerShdw dist="35921" dir="2700000" algn="ctr" rotWithShape="0">
              <a:srgbClr val="C0C0C0"/>
            </a:outerShdw>
          </a:effectLst>
        </p:spPr>
        <p:txBody>
          <a:bodyPr tIns="91440" bIns="91440" anchor="ctr">
            <a:spAutoFit/>
          </a:bodyPr>
          <a:lstStyle/>
          <a:p>
            <a:pPr algn="l">
              <a:defRPr/>
            </a:pPr>
            <a:r>
              <a:rPr lang="en-US" dirty="0">
                <a:latin typeface="Segoe UI Light" panose="020B0502040204020203" pitchFamily="34" charset="0"/>
                <a:cs typeface="Segoe UI Light" panose="020B0502040204020203" pitchFamily="34" charset="0"/>
              </a:rPr>
              <a:t>Trusts provide a mechanism for users to gain access to resources in another domain</a:t>
            </a:r>
          </a:p>
        </p:txBody>
      </p:sp>
      <p:graphicFrame>
        <p:nvGraphicFramePr>
          <p:cNvPr id="945242" name="Group 90"/>
          <p:cNvGraphicFramePr>
            <a:graphicFrameLocks noGrp="1"/>
          </p:cNvGraphicFramePr>
          <p:nvPr>
            <p:ph type="tbl" idx="1"/>
          </p:nvPr>
        </p:nvGraphicFramePr>
        <p:xfrm>
          <a:off x="959358" y="2221934"/>
          <a:ext cx="8385174" cy="3081336"/>
        </p:xfrm>
        <a:graphic>
          <a:graphicData uri="http://schemas.openxmlformats.org/drawingml/2006/table">
            <a:tbl>
              <a:tblPr/>
              <a:tblGrid>
                <a:gridCol w="1665917">
                  <a:extLst>
                    <a:ext uri="{9D8B030D-6E8A-4147-A177-3AD203B41FA5}">
                      <a16:colId xmlns:a16="http://schemas.microsoft.com/office/drawing/2014/main" val="20000"/>
                    </a:ext>
                  </a:extLst>
                </a:gridCol>
                <a:gridCol w="3682651">
                  <a:extLst>
                    <a:ext uri="{9D8B030D-6E8A-4147-A177-3AD203B41FA5}">
                      <a16:colId xmlns:a16="http://schemas.microsoft.com/office/drawing/2014/main" val="20001"/>
                    </a:ext>
                  </a:extLst>
                </a:gridCol>
                <a:gridCol w="3036606">
                  <a:extLst>
                    <a:ext uri="{9D8B030D-6E8A-4147-A177-3AD203B41FA5}">
                      <a16:colId xmlns:a16="http://schemas.microsoft.com/office/drawing/2014/main" val="20002"/>
                    </a:ext>
                  </a:extLst>
                </a:gridCol>
              </a:tblGrid>
              <a:tr h="752538">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Types of Trusts</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Diagram</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102711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Directional</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The trust direction flows from trusting domain to the trusted domain</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endParaRP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30168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Transitive</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The trust relationship is extended beyond a two-domain trust to include other trusted domains</a:t>
                      </a: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endParaRPr>
                    </a:p>
                  </a:txBody>
                  <a:tcPr marL="91443" marR="91443" marT="91439" marB="91439"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4358" name="AutoShape 48"/>
          <p:cNvSpPr>
            <a:spLocks noChangeArrowheads="1"/>
          </p:cNvSpPr>
          <p:nvPr/>
        </p:nvSpPr>
        <p:spPr bwMode="auto">
          <a:xfrm>
            <a:off x="1251287" y="5678714"/>
            <a:ext cx="7670800" cy="909637"/>
          </a:xfrm>
          <a:prstGeom prst="rect">
            <a:avLst/>
          </a:prstGeom>
          <a:solidFill>
            <a:srgbClr val="F2E7CE"/>
          </a:solidFill>
          <a:ln w="9525" algn="ctr">
            <a:solidFill>
              <a:srgbClr val="333333"/>
            </a:solidFill>
            <a:round/>
            <a:headEnd/>
            <a:tailEnd/>
          </a:ln>
        </p:spPr>
        <p:txBody>
          <a:bodyPr wrap="none" anchor="ctr"/>
          <a:lstStyle>
            <a:lvl1pPr marL="228600" indent="-228600">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All domains in a forest trust all other domains in the forest</a:t>
            </a:r>
          </a:p>
          <a:p>
            <a:pPr algn="l">
              <a:lnSpc>
                <a:spcPct val="90000"/>
              </a:lnSpc>
              <a:spcBef>
                <a:spcPct val="40000"/>
              </a:spcBef>
              <a:buClr>
                <a:srgbClr val="006699"/>
              </a:buClr>
              <a:buFontTx/>
              <a:buChar char="•"/>
            </a:pPr>
            <a:r>
              <a:rPr lang="en-US" b="0">
                <a:latin typeface="Segoe UI Light" panose="020B0502040204020203" pitchFamily="34" charset="0"/>
                <a:cs typeface="Segoe UI Light" panose="020B0502040204020203" pitchFamily="34" charset="0"/>
              </a:rPr>
              <a:t>Trusts can extend outside the forest</a:t>
            </a:r>
          </a:p>
        </p:txBody>
      </p:sp>
      <p:grpSp>
        <p:nvGrpSpPr>
          <p:cNvPr id="14359" name="Group 78"/>
          <p:cNvGrpSpPr>
            <a:grpSpLocks/>
          </p:cNvGrpSpPr>
          <p:nvPr/>
        </p:nvGrpSpPr>
        <p:grpSpPr bwMode="auto">
          <a:xfrm>
            <a:off x="6578937" y="3191101"/>
            <a:ext cx="2443162" cy="830263"/>
            <a:chOff x="5903913" y="2998071"/>
            <a:chExt cx="2443162" cy="830262"/>
          </a:xfrm>
        </p:grpSpPr>
        <p:pic>
          <p:nvPicPr>
            <p:cNvPr id="945236" name="Picture 84"/>
            <p:cNvPicPr>
              <a:picLocks noChangeAspect="1" noChangeArrowheads="1"/>
            </p:cNvPicPr>
            <p:nvPr/>
          </p:nvPicPr>
          <p:blipFill>
            <a:blip r:embed="rId3"/>
            <a:srcRect/>
            <a:stretch>
              <a:fillRect/>
            </a:stretch>
          </p:blipFill>
          <p:spPr bwMode="auto">
            <a:xfrm>
              <a:off x="5903913" y="3099671"/>
              <a:ext cx="690562" cy="609599"/>
            </a:xfrm>
            <a:prstGeom prst="rect">
              <a:avLst/>
            </a:prstGeom>
            <a:noFill/>
            <a:ln w="9525" algn="ctr">
              <a:noFill/>
              <a:miter lim="800000"/>
              <a:headEnd/>
              <a:tailEnd/>
            </a:ln>
            <a:effectLst>
              <a:outerShdw dist="35921" dir="2700000" algn="ctr" rotWithShape="0">
                <a:srgbClr val="AFAFAF"/>
              </a:outerShdw>
            </a:effectLst>
          </p:spPr>
        </p:pic>
        <p:pic>
          <p:nvPicPr>
            <p:cNvPr id="945238" name="Picture 86"/>
            <p:cNvPicPr>
              <a:picLocks noChangeAspect="1" noChangeArrowheads="1"/>
            </p:cNvPicPr>
            <p:nvPr/>
          </p:nvPicPr>
          <p:blipFill>
            <a:blip r:embed="rId3"/>
            <a:srcRect/>
            <a:stretch>
              <a:fillRect/>
            </a:stretch>
          </p:blipFill>
          <p:spPr bwMode="auto">
            <a:xfrm>
              <a:off x="7656513" y="3094909"/>
              <a:ext cx="690562" cy="609599"/>
            </a:xfrm>
            <a:prstGeom prst="rect">
              <a:avLst/>
            </a:prstGeom>
            <a:noFill/>
            <a:ln w="9525" algn="ctr">
              <a:noFill/>
              <a:miter lim="800000"/>
              <a:headEnd/>
              <a:tailEnd/>
            </a:ln>
            <a:effectLst>
              <a:outerShdw dist="35921" dir="2700000" algn="ctr" rotWithShape="0">
                <a:srgbClr val="AFAFAF"/>
              </a:outerShdw>
            </a:effectLst>
          </p:spPr>
        </p:pic>
        <p:sp>
          <p:nvSpPr>
            <p:cNvPr id="14373" name="Text Box 92"/>
            <p:cNvSpPr txBox="1">
              <a:spLocks noChangeArrowheads="1"/>
            </p:cNvSpPr>
            <p:nvPr/>
          </p:nvSpPr>
          <p:spPr bwMode="auto">
            <a:xfrm>
              <a:off x="6675438" y="29980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Access</a:t>
              </a:r>
              <a:endParaRPr lang="en-US" sz="1200" b="0">
                <a:latin typeface="Segoe UI Light" panose="020B0502040204020203" pitchFamily="34" charset="0"/>
                <a:cs typeface="Segoe UI Light" panose="020B0502040204020203" pitchFamily="34" charset="0"/>
              </a:endParaRPr>
            </a:p>
          </p:txBody>
        </p:sp>
        <p:sp>
          <p:nvSpPr>
            <p:cNvPr id="14374" name="Text Box 93"/>
            <p:cNvSpPr txBox="1">
              <a:spLocks noChangeArrowheads="1"/>
            </p:cNvSpPr>
            <p:nvPr/>
          </p:nvSpPr>
          <p:spPr bwMode="auto">
            <a:xfrm>
              <a:off x="6611938" y="35695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TRUST</a:t>
              </a:r>
              <a:endParaRPr lang="en-US" sz="1200" b="0">
                <a:latin typeface="Segoe UI Light" panose="020B0502040204020203" pitchFamily="34" charset="0"/>
                <a:cs typeface="Segoe UI Light" panose="020B0502040204020203" pitchFamily="34" charset="0"/>
              </a:endParaRPr>
            </a:p>
          </p:txBody>
        </p:sp>
        <p:cxnSp>
          <p:nvCxnSpPr>
            <p:cNvPr id="14375" name="Straight Arrow Connector 48"/>
            <p:cNvCxnSpPr>
              <a:cxnSpLocks noChangeShapeType="1"/>
            </p:cNvCxnSpPr>
            <p:nvPr/>
          </p:nvCxnSpPr>
          <p:spPr bwMode="auto">
            <a:xfrm>
              <a:off x="6763109" y="3485074"/>
              <a:ext cx="759126" cy="1588"/>
            </a:xfrm>
            <a:prstGeom prst="straightConnector1">
              <a:avLst/>
            </a:prstGeom>
            <a:noFill/>
            <a:ln w="38100" algn="ctr">
              <a:solidFill>
                <a:srgbClr val="C00000"/>
              </a:solidFill>
              <a:round/>
              <a:headEnd/>
              <a:tailEnd type="triangle" w="lg" len="med"/>
            </a:ln>
            <a:extLst>
              <a:ext uri="{909E8E84-426E-40DD-AFC4-6F175D3DCCD1}">
                <a14:hiddenFill xmlns:a14="http://schemas.microsoft.com/office/drawing/2010/main">
                  <a:noFill/>
                </a14:hiddenFill>
              </a:ext>
            </a:extLst>
          </p:spPr>
        </p:cxnSp>
        <p:cxnSp>
          <p:nvCxnSpPr>
            <p:cNvPr id="14376" name="Straight Arrow Connector 55"/>
            <p:cNvCxnSpPr>
              <a:cxnSpLocks noChangeShapeType="1"/>
            </p:cNvCxnSpPr>
            <p:nvPr/>
          </p:nvCxnSpPr>
          <p:spPr bwMode="auto">
            <a:xfrm rot="10800000" flipV="1">
              <a:off x="6741460" y="3274993"/>
              <a:ext cx="753035" cy="1"/>
            </a:xfrm>
            <a:prstGeom prst="straightConnector1">
              <a:avLst/>
            </a:prstGeom>
            <a:noFill/>
            <a:ln w="38100" algn="ctr">
              <a:solidFill>
                <a:srgbClr val="C00000"/>
              </a:solidFill>
              <a:prstDash val="sysDash"/>
              <a:round/>
              <a:headEnd/>
              <a:tailEnd type="triangle" w="lg" len="med"/>
            </a:ln>
            <a:extLst>
              <a:ext uri="{909E8E84-426E-40DD-AFC4-6F175D3DCCD1}">
                <a14:hiddenFill xmlns:a14="http://schemas.microsoft.com/office/drawing/2010/main">
                  <a:noFill/>
                </a14:hiddenFill>
              </a:ext>
            </a:extLst>
          </p:spPr>
        </p:cxnSp>
      </p:grpSp>
      <p:grpSp>
        <p:nvGrpSpPr>
          <p:cNvPr id="14360" name="Group 77"/>
          <p:cNvGrpSpPr>
            <a:grpSpLocks/>
          </p:cNvGrpSpPr>
          <p:nvPr/>
        </p:nvGrpSpPr>
        <p:grpSpPr bwMode="auto">
          <a:xfrm>
            <a:off x="6363038" y="4178526"/>
            <a:ext cx="2776537" cy="1000125"/>
            <a:chOff x="5688013" y="3985496"/>
            <a:chExt cx="2776537" cy="1000125"/>
          </a:xfrm>
        </p:grpSpPr>
        <p:pic>
          <p:nvPicPr>
            <p:cNvPr id="945247" name="Picture 95"/>
            <p:cNvPicPr>
              <a:picLocks noChangeAspect="1" noChangeArrowheads="1"/>
            </p:cNvPicPr>
            <p:nvPr/>
          </p:nvPicPr>
          <p:blipFill>
            <a:blip r:embed="rId4"/>
            <a:srcRect/>
            <a:stretch>
              <a:fillRect/>
            </a:stretch>
          </p:blipFill>
          <p:spPr bwMode="auto">
            <a:xfrm>
              <a:off x="6232525" y="3993434"/>
              <a:ext cx="369888" cy="327025"/>
            </a:xfrm>
            <a:prstGeom prst="rect">
              <a:avLst/>
            </a:prstGeom>
            <a:noFill/>
            <a:ln w="9525" algn="ctr">
              <a:noFill/>
              <a:miter lim="800000"/>
              <a:headEnd/>
              <a:tailEnd/>
            </a:ln>
            <a:effectLst>
              <a:outerShdw dist="35921" dir="2700000" algn="ctr" rotWithShape="0">
                <a:srgbClr val="AFAFAF"/>
              </a:outerShdw>
            </a:effectLst>
          </p:spPr>
        </p:pic>
        <p:pic>
          <p:nvPicPr>
            <p:cNvPr id="945248" name="Picture 96"/>
            <p:cNvPicPr>
              <a:picLocks noChangeAspect="1" noChangeArrowheads="1"/>
            </p:cNvPicPr>
            <p:nvPr/>
          </p:nvPicPr>
          <p:blipFill>
            <a:blip r:embed="rId4"/>
            <a:srcRect/>
            <a:stretch>
              <a:fillRect/>
            </a:stretch>
          </p:blipFill>
          <p:spPr bwMode="auto">
            <a:xfrm>
              <a:off x="7578725" y="3985496"/>
              <a:ext cx="369888" cy="327025"/>
            </a:xfrm>
            <a:prstGeom prst="rect">
              <a:avLst/>
            </a:prstGeom>
            <a:noFill/>
            <a:ln w="9525" algn="ctr">
              <a:noFill/>
              <a:miter lim="800000"/>
              <a:headEnd/>
              <a:tailEnd/>
            </a:ln>
            <a:effectLst>
              <a:outerShdw dist="35921" dir="2700000" algn="ctr" rotWithShape="0">
                <a:srgbClr val="AFAFAF"/>
              </a:outerShdw>
            </a:effectLst>
          </p:spPr>
        </p:pic>
        <p:pic>
          <p:nvPicPr>
            <p:cNvPr id="945249" name="Picture 97"/>
            <p:cNvPicPr>
              <a:picLocks noChangeAspect="1" noChangeArrowheads="1"/>
            </p:cNvPicPr>
            <p:nvPr/>
          </p:nvPicPr>
          <p:blipFill>
            <a:blip r:embed="rId4"/>
            <a:srcRect/>
            <a:stretch>
              <a:fillRect/>
            </a:stretch>
          </p:blipFill>
          <p:spPr bwMode="auto">
            <a:xfrm>
              <a:off x="8094663" y="4641134"/>
              <a:ext cx="369887" cy="327025"/>
            </a:xfrm>
            <a:prstGeom prst="rect">
              <a:avLst/>
            </a:prstGeom>
            <a:noFill/>
            <a:ln w="9525" algn="ctr">
              <a:noFill/>
              <a:miter lim="800000"/>
              <a:headEnd/>
              <a:tailEnd/>
            </a:ln>
            <a:effectLst>
              <a:outerShdw dist="35921" dir="2700000" algn="ctr" rotWithShape="0">
                <a:srgbClr val="AFAFAF"/>
              </a:outerShdw>
            </a:effectLst>
          </p:spPr>
        </p:pic>
        <p:pic>
          <p:nvPicPr>
            <p:cNvPr id="945250" name="Picture 98"/>
            <p:cNvPicPr>
              <a:picLocks noChangeAspect="1" noChangeArrowheads="1"/>
            </p:cNvPicPr>
            <p:nvPr/>
          </p:nvPicPr>
          <p:blipFill>
            <a:blip r:embed="rId4"/>
            <a:srcRect/>
            <a:stretch>
              <a:fillRect/>
            </a:stretch>
          </p:blipFill>
          <p:spPr bwMode="auto">
            <a:xfrm>
              <a:off x="5688013" y="4658596"/>
              <a:ext cx="369887" cy="327025"/>
            </a:xfrm>
            <a:prstGeom prst="rect">
              <a:avLst/>
            </a:prstGeom>
            <a:noFill/>
            <a:ln w="9525" algn="ctr">
              <a:noFill/>
              <a:miter lim="800000"/>
              <a:headEnd/>
              <a:tailEnd/>
            </a:ln>
            <a:effectLst>
              <a:outerShdw dist="35921" dir="2700000" algn="ctr" rotWithShape="0">
                <a:srgbClr val="AFAFAF"/>
              </a:outerShdw>
            </a:effectLst>
          </p:spPr>
        </p:pic>
        <p:pic>
          <p:nvPicPr>
            <p:cNvPr id="945251" name="Picture 99"/>
            <p:cNvPicPr>
              <a:picLocks noChangeAspect="1" noChangeArrowheads="1"/>
            </p:cNvPicPr>
            <p:nvPr/>
          </p:nvPicPr>
          <p:blipFill>
            <a:blip r:embed="rId4"/>
            <a:srcRect/>
            <a:stretch>
              <a:fillRect/>
            </a:stretch>
          </p:blipFill>
          <p:spPr bwMode="auto">
            <a:xfrm>
              <a:off x="7042150" y="4658596"/>
              <a:ext cx="369888" cy="327025"/>
            </a:xfrm>
            <a:prstGeom prst="rect">
              <a:avLst/>
            </a:prstGeom>
            <a:noFill/>
            <a:ln w="9525" algn="ctr">
              <a:noFill/>
              <a:miter lim="800000"/>
              <a:headEnd/>
              <a:tailEnd/>
            </a:ln>
            <a:effectLst>
              <a:outerShdw dist="35921" dir="2700000" algn="ctr" rotWithShape="0">
                <a:srgbClr val="AFAFAF"/>
              </a:outerShdw>
            </a:effectLst>
          </p:spPr>
        </p:pic>
        <p:sp>
          <p:nvSpPr>
            <p:cNvPr id="14366" name="Text Box 128"/>
            <p:cNvSpPr txBox="1">
              <a:spLocks noChangeArrowheads="1"/>
            </p:cNvSpPr>
            <p:nvPr/>
          </p:nvSpPr>
          <p:spPr bwMode="auto">
            <a:xfrm>
              <a:off x="6581775" y="4204571"/>
              <a:ext cx="1000125" cy="258762"/>
            </a:xfrm>
            <a:prstGeom prst="rect">
              <a:avLst/>
            </a:prstGeom>
            <a:solidFill>
              <a:schemeClr val="bg1">
                <a:alpha val="0"/>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defRPr b="1">
                  <a:solidFill>
                    <a:schemeClr val="tx1"/>
                  </a:solidFill>
                  <a:latin typeface="Verdana" panose="020B0604030504040204" pitchFamily="34" charset="0"/>
                </a:defRPr>
              </a:lvl1pPr>
              <a:lvl2pPr marL="742950" indent="-285750">
                <a:defRPr b="1">
                  <a:solidFill>
                    <a:schemeClr val="tx1"/>
                  </a:solidFill>
                  <a:latin typeface="Verdana" panose="020B0604030504040204" pitchFamily="34" charset="0"/>
                </a:defRPr>
              </a:lvl2pPr>
              <a:lvl3pPr marL="1143000" indent="-228600">
                <a:defRPr b="1">
                  <a:solidFill>
                    <a:schemeClr val="tx1"/>
                  </a:solidFill>
                  <a:latin typeface="Verdana" panose="020B0604030504040204" pitchFamily="34" charset="0"/>
                </a:defRPr>
              </a:lvl3pPr>
              <a:lvl4pPr marL="1600200" indent="-228600">
                <a:defRPr b="1">
                  <a:solidFill>
                    <a:schemeClr val="tx1"/>
                  </a:solidFill>
                  <a:latin typeface="Verdana" panose="020B0604030504040204" pitchFamily="34" charset="0"/>
                </a:defRPr>
              </a:lvl4pPr>
              <a:lvl5pPr marL="2057400" indent="-228600">
                <a:defRPr b="1">
                  <a:solidFill>
                    <a:schemeClr val="tx1"/>
                  </a:solidFill>
                  <a:latin typeface="Verdana" panose="020B0604030504040204" pitchFamily="34" charset="0"/>
                </a:defRPr>
              </a:lvl5pPr>
              <a:lvl6pPr marL="2514600" indent="-228600" algn="ctr" eaLnBrk="0" fontAlgn="base" hangingPunct="0">
                <a:spcBef>
                  <a:spcPct val="0"/>
                </a:spcBef>
                <a:spcAft>
                  <a:spcPct val="0"/>
                </a:spcAft>
                <a:defRPr b="1">
                  <a:solidFill>
                    <a:schemeClr val="tx1"/>
                  </a:solidFill>
                  <a:latin typeface="Verdana" panose="020B0604030504040204" pitchFamily="34" charset="0"/>
                </a:defRPr>
              </a:lvl6pPr>
              <a:lvl7pPr marL="2971800" indent="-228600" algn="ctr" eaLnBrk="0" fontAlgn="base" hangingPunct="0">
                <a:spcBef>
                  <a:spcPct val="0"/>
                </a:spcBef>
                <a:spcAft>
                  <a:spcPct val="0"/>
                </a:spcAft>
                <a:defRPr b="1">
                  <a:solidFill>
                    <a:schemeClr val="tx1"/>
                  </a:solidFill>
                  <a:latin typeface="Verdana" panose="020B0604030504040204" pitchFamily="34" charset="0"/>
                </a:defRPr>
              </a:lvl7pPr>
              <a:lvl8pPr marL="3429000" indent="-228600" algn="ctr" eaLnBrk="0" fontAlgn="base" hangingPunct="0">
                <a:spcBef>
                  <a:spcPct val="0"/>
                </a:spcBef>
                <a:spcAft>
                  <a:spcPct val="0"/>
                </a:spcAft>
                <a:defRPr b="1">
                  <a:solidFill>
                    <a:schemeClr val="tx1"/>
                  </a:solidFill>
                  <a:latin typeface="Verdana" panose="020B0604030504040204" pitchFamily="34" charset="0"/>
                </a:defRPr>
              </a:lvl8pPr>
              <a:lvl9pPr marL="3886200" indent="-228600" algn="ctr" eaLnBrk="0" fontAlgn="base" hangingPunct="0">
                <a:spcBef>
                  <a:spcPct val="0"/>
                </a:spcBef>
                <a:spcAft>
                  <a:spcPct val="0"/>
                </a:spcAft>
                <a:defRPr b="1">
                  <a:solidFill>
                    <a:schemeClr val="tx1"/>
                  </a:solidFill>
                  <a:latin typeface="Verdana" panose="020B0604030504040204" pitchFamily="34" charset="0"/>
                </a:defRPr>
              </a:lvl9pPr>
            </a:lstStyle>
            <a:p>
              <a:r>
                <a:rPr lang="en-GB" sz="1200" b="0">
                  <a:latin typeface="Segoe UI Light" panose="020B0502040204020203" pitchFamily="34" charset="0"/>
                  <a:cs typeface="Segoe UI Light" panose="020B0502040204020203" pitchFamily="34" charset="0"/>
                </a:rPr>
                <a:t>Trust &amp; Access</a:t>
              </a:r>
              <a:endParaRPr lang="en-US" sz="1200" b="0">
                <a:latin typeface="Segoe UI Light" panose="020B0502040204020203" pitchFamily="34" charset="0"/>
                <a:cs typeface="Segoe UI Light" panose="020B0502040204020203" pitchFamily="34" charset="0"/>
              </a:endParaRPr>
            </a:p>
          </p:txBody>
        </p:sp>
        <p:cxnSp>
          <p:nvCxnSpPr>
            <p:cNvPr id="14367" name="Straight Arrow Connector 63"/>
            <p:cNvCxnSpPr>
              <a:cxnSpLocks noChangeShapeType="1"/>
            </p:cNvCxnSpPr>
            <p:nvPr/>
          </p:nvCxnSpPr>
          <p:spPr bwMode="auto">
            <a:xfrm>
              <a:off x="6615952" y="4099748"/>
              <a:ext cx="950259" cy="1588"/>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68" name="Straight Arrow Connector 67"/>
            <p:cNvCxnSpPr>
              <a:cxnSpLocks noChangeShapeType="1"/>
            </p:cNvCxnSpPr>
            <p:nvPr/>
          </p:nvCxnSpPr>
          <p:spPr bwMode="auto">
            <a:xfrm rot="5400000" flipH="1" flipV="1">
              <a:off x="5952565" y="4395585"/>
              <a:ext cx="385483" cy="331694"/>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69" name="Straight Arrow Connector 69"/>
            <p:cNvCxnSpPr>
              <a:cxnSpLocks noChangeShapeType="1"/>
            </p:cNvCxnSpPr>
            <p:nvPr/>
          </p:nvCxnSpPr>
          <p:spPr bwMode="auto">
            <a:xfrm rot="5400000" flipH="1" flipV="1">
              <a:off x="7324165" y="4422480"/>
              <a:ext cx="385483" cy="331694"/>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14370" name="Straight Arrow Connector 70"/>
            <p:cNvCxnSpPr>
              <a:cxnSpLocks noChangeShapeType="1"/>
            </p:cNvCxnSpPr>
            <p:nvPr/>
          </p:nvCxnSpPr>
          <p:spPr bwMode="auto">
            <a:xfrm rot="16200000" flipH="1">
              <a:off x="7844116" y="4431442"/>
              <a:ext cx="349626" cy="295836"/>
            </a:xfrm>
            <a:prstGeom prst="straightConnector1">
              <a:avLst/>
            </a:prstGeom>
            <a:noFill/>
            <a:ln w="38100" algn="ctr">
              <a:solidFill>
                <a:srgbClr val="C00000"/>
              </a:solidFill>
              <a:round/>
              <a:headEnd type="triangle" w="lg" len="med"/>
              <a:tailEnd type="triangle" w="lg" len="med"/>
            </a:ln>
            <a:extLst>
              <a:ext uri="{909E8E84-426E-40DD-AFC4-6F175D3DCCD1}">
                <a14:hiddenFill xmlns:a14="http://schemas.microsoft.com/office/drawing/2010/main">
                  <a:noFill/>
                </a14:hiddenFill>
              </a:ext>
            </a:extLst>
          </p:spPr>
        </p:cxnSp>
      </p:grpSp>
      <p:sp>
        <p:nvSpPr>
          <p:cNvPr id="26" name="Rectangle 2"/>
          <p:cNvSpPr txBox="1">
            <a:spLocks noChangeArrowheads="1"/>
          </p:cNvSpPr>
          <p:nvPr/>
        </p:nvSpPr>
        <p:spPr>
          <a:xfrm>
            <a:off x="379514" y="182216"/>
            <a:ext cx="11524432" cy="635498"/>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Trusts</a:t>
            </a:r>
          </a:p>
        </p:txBody>
      </p:sp>
    </p:spTree>
    <p:extLst>
      <p:ext uri="{BB962C8B-B14F-4D97-AF65-F5344CB8AC3E}">
        <p14:creationId xmlns:p14="http://schemas.microsoft.com/office/powerpoint/2010/main" val="3569551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5473" name="Group 81"/>
          <p:cNvGraphicFramePr>
            <a:graphicFrameLocks noGrp="1"/>
          </p:cNvGraphicFramePr>
          <p:nvPr>
            <p:ph idx="1"/>
          </p:nvPr>
        </p:nvGraphicFramePr>
        <p:xfrm>
          <a:off x="1021146" y="1245900"/>
          <a:ext cx="8601075" cy="5483309"/>
        </p:xfrm>
        <a:graphic>
          <a:graphicData uri="http://schemas.openxmlformats.org/drawingml/2006/table">
            <a:tbl>
              <a:tblPr/>
              <a:tblGrid>
                <a:gridCol w="2064062">
                  <a:extLst>
                    <a:ext uri="{9D8B030D-6E8A-4147-A177-3AD203B41FA5}">
                      <a16:colId xmlns:a16="http://schemas.microsoft.com/office/drawing/2014/main" val="20000"/>
                    </a:ext>
                  </a:extLst>
                </a:gridCol>
                <a:gridCol w="6537013">
                  <a:extLst>
                    <a:ext uri="{9D8B030D-6E8A-4147-A177-3AD203B41FA5}">
                      <a16:colId xmlns:a16="http://schemas.microsoft.com/office/drawing/2014/main" val="20001"/>
                    </a:ext>
                  </a:extLst>
                </a:gridCol>
              </a:tblGrid>
              <a:tr h="457175">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Object</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Description</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rgbClr val="E4CD9A"/>
                    </a:solidFill>
                  </a:tcPr>
                </a:tc>
                <a:extLst>
                  <a:ext uri="{0D108BD9-81ED-4DB2-BD59-A6C34878D82A}">
                    <a16:rowId xmlns:a16="http://schemas.microsoft.com/office/drawing/2014/main" val="10000"/>
                  </a:ext>
                </a:extLst>
              </a:tr>
              <a:tr h="429744">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User</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Enables network resource access for a user</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03139">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err="1">
                          <a:ln>
                            <a:noFill/>
                          </a:ln>
                          <a:solidFill>
                            <a:schemeClr val="tx1"/>
                          </a:solidFill>
                          <a:effectLst/>
                          <a:latin typeface="Segoe UI Light" panose="020B0502040204020203" pitchFamily="34" charset="0"/>
                          <a:cs typeface="Segoe UI Light" panose="020B0502040204020203" pitchFamily="34" charset="0"/>
                        </a:rPr>
                        <a:t>InetOrgPerson</a:t>
                      </a: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Similar to a user account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Used for compatibility with other directory services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155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a:ln>
                            <a:noFill/>
                          </a:ln>
                          <a:solidFill>
                            <a:schemeClr val="tx1"/>
                          </a:solidFill>
                          <a:effectLst/>
                          <a:latin typeface="Segoe UI Light" panose="020B0502040204020203" pitchFamily="34" charset="0"/>
                          <a:cs typeface="Segoe UI Light" panose="020B0502040204020203" pitchFamily="34" charset="0"/>
                        </a:rPr>
                        <a:t>Contacts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Used primarily to assign e-mail addresses to external users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Does not enable network access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4780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Groups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Used to simplify the administration of access control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Computers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Enables authentication and auditing of computer access to resources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Printers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Used to simplify the process of locating and connecting to printers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67661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a:ln>
                            <a:noFill/>
                          </a:ln>
                          <a:solidFill>
                            <a:schemeClr val="tx1"/>
                          </a:solidFill>
                          <a:effectLst/>
                          <a:latin typeface="Segoe UI Light" panose="020B0502040204020203" pitchFamily="34" charset="0"/>
                          <a:cs typeface="Segoe UI Light" panose="020B0502040204020203" pitchFamily="34" charset="0"/>
                        </a:rPr>
                        <a:t>Shared folders</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gradFill rotWithShape="0">
                      <a:gsLst>
                        <a:gs pos="0">
                          <a:srgbClr val="EEEFD7"/>
                        </a:gs>
                        <a:gs pos="100000">
                          <a:srgbClr val="D5D69C"/>
                        </a:gs>
                      </a:gsLst>
                      <a:lin ang="0" scaled="1"/>
                    </a:gradFill>
                  </a:tcPr>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bg2"/>
                          </a:solidFill>
                          <a:effectLst/>
                          <a:latin typeface="Segoe UI Light" panose="020B0502040204020203" pitchFamily="34" charset="0"/>
                          <a:cs typeface="Segoe UI Light" panose="020B0502040204020203" pitchFamily="34" charset="0"/>
                        </a:rPr>
                        <a:t>Enables users to search for shared folders based on properties </a:t>
                      </a:r>
                    </a:p>
                  </a:txBody>
                  <a:tcPr marT="91435" marB="91435" anchor="ct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6" name="Rectangle 2"/>
          <p:cNvSpPr txBox="1">
            <a:spLocks noChangeArrowheads="1"/>
          </p:cNvSpPr>
          <p:nvPr/>
        </p:nvSpPr>
        <p:spPr>
          <a:xfrm>
            <a:off x="379514" y="182215"/>
            <a:ext cx="11524432" cy="656881"/>
          </a:xfrm>
          <a:prstGeom prst="rect">
            <a:avLst/>
          </a:prstGeom>
        </p:spPr>
        <p:txBody>
          <a:bodyPr vert="horz" lIns="91409" tIns="45705" rIns="91409" bIns="45705" rtlCol="0" anchor="t"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AD DS Objects</a:t>
            </a:r>
          </a:p>
        </p:txBody>
      </p:sp>
    </p:spTree>
    <p:extLst>
      <p:ext uri="{BB962C8B-B14F-4D97-AF65-F5344CB8AC3E}">
        <p14:creationId xmlns:p14="http://schemas.microsoft.com/office/powerpoint/2010/main" val="4049448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4908" y="1332148"/>
            <a:ext cx="5125165" cy="4991797"/>
          </a:xfrm>
          <a:prstGeom prst="rect">
            <a:avLst/>
          </a:prstGeom>
        </p:spPr>
      </p:pic>
      <p:sp>
        <p:nvSpPr>
          <p:cNvPr id="7" name="Content Placeholder 6"/>
          <p:cNvSpPr>
            <a:spLocks noGrp="1"/>
          </p:cNvSpPr>
          <p:nvPr>
            <p:ph sz="quarter" idx="10"/>
          </p:nvPr>
        </p:nvSpPr>
        <p:spPr/>
        <p:txBody>
          <a:bodyPr>
            <a:normAutofit/>
          </a:bodyPr>
          <a:lstStyle/>
          <a:p>
            <a:r>
              <a:rPr lang="en-US" dirty="0"/>
              <a:t>Units of Replication</a:t>
            </a:r>
          </a:p>
          <a:p>
            <a:r>
              <a:rPr lang="en-US" dirty="0"/>
              <a:t>Maintained by Domain Controllers</a:t>
            </a:r>
          </a:p>
          <a:p>
            <a:r>
              <a:rPr lang="en-US" dirty="0"/>
              <a:t>Millions of Objects</a:t>
            </a:r>
          </a:p>
          <a:p>
            <a:endParaRPr lang="en-GB" dirty="0"/>
          </a:p>
          <a:p>
            <a:endParaRPr lang="en-GB" dirty="0"/>
          </a:p>
        </p:txBody>
      </p:sp>
      <p:sp>
        <p:nvSpPr>
          <p:cNvPr id="11" name="Rectangle 2">
            <a:extLst>
              <a:ext uri="{FF2B5EF4-FFF2-40B4-BE49-F238E27FC236}">
                <a16:creationId xmlns:a16="http://schemas.microsoft.com/office/drawing/2014/main" id="{C0A2CA06-8B4A-4DBB-943D-449240366DB7}"/>
              </a:ext>
            </a:extLst>
          </p:cNvPr>
          <p:cNvSpPr>
            <a:spLocks noGrp="1" noChangeArrowheads="1"/>
          </p:cNvSpPr>
          <p:nvPr>
            <p:ph type="title"/>
          </p:nvPr>
        </p:nvSpPr>
        <p:spPr>
          <a:xfrm>
            <a:off x="527532" y="79920"/>
            <a:ext cx="9784080" cy="918560"/>
          </a:xfrm>
        </p:spPr>
        <p:txBody>
          <a:bodyPr>
            <a:normAutofit fontScale="90000"/>
          </a:bodyPr>
          <a:lstStyle/>
          <a:p>
            <a:pPr eaLnBrk="1" hangingPunct="1"/>
            <a:r>
              <a:rPr lang="en-US" dirty="0">
                <a:solidFill>
                  <a:schemeClr val="bg1"/>
                </a:solidFill>
              </a:rPr>
              <a:t>Overview of AD DS Logical Components </a:t>
            </a:r>
          </a:p>
        </p:txBody>
      </p:sp>
    </p:spTree>
    <p:extLst>
      <p:ext uri="{BB962C8B-B14F-4D97-AF65-F5344CB8AC3E}">
        <p14:creationId xmlns:p14="http://schemas.microsoft.com/office/powerpoint/2010/main" val="14037768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Trees</a:t>
            </a:r>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685987" y="1517105"/>
            <a:ext cx="4820026" cy="5260975"/>
          </a:xfrm>
        </p:spPr>
      </p:pic>
    </p:spTree>
    <p:extLst>
      <p:ext uri="{BB962C8B-B14F-4D97-AF65-F5344CB8AC3E}">
        <p14:creationId xmlns:p14="http://schemas.microsoft.com/office/powerpoint/2010/main" val="71469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DEMO: Installation and Management</a:t>
            </a:r>
          </a:p>
        </p:txBody>
      </p:sp>
      <p:sp>
        <p:nvSpPr>
          <p:cNvPr id="3" name="Content Placeholder 2"/>
          <p:cNvSpPr>
            <a:spLocks noGrp="1"/>
          </p:cNvSpPr>
          <p:nvPr>
            <p:ph sz="quarter" idx="10"/>
          </p:nvPr>
        </p:nvSpPr>
        <p:spPr/>
        <p:txBody>
          <a:bodyPr/>
          <a:lstStyle/>
          <a:p>
            <a:r>
              <a:rPr lang="en-US" dirty="0"/>
              <a:t>Observe the installation of AD DS</a:t>
            </a:r>
          </a:p>
          <a:p>
            <a:pPr lvl="1"/>
            <a:r>
              <a:rPr lang="en-US" dirty="0">
                <a:solidFill>
                  <a:schemeClr val="bg1"/>
                </a:solidFill>
              </a:rPr>
              <a:t>Installation occurs without promotion to a domain controller</a:t>
            </a:r>
          </a:p>
          <a:p>
            <a:r>
              <a:rPr lang="en-US" dirty="0"/>
              <a:t>Domain Controller Promotion</a:t>
            </a:r>
          </a:p>
          <a:p>
            <a:r>
              <a:rPr lang="en-US" dirty="0"/>
              <a:t>Active Directory Users and Computers</a:t>
            </a:r>
          </a:p>
          <a:p>
            <a:r>
              <a:rPr lang="en-US" dirty="0"/>
              <a:t>Active Directory Administrative Center</a:t>
            </a:r>
          </a:p>
          <a:p>
            <a:r>
              <a:rPr lang="en-US" dirty="0"/>
              <a:t>Active Directory Sites and Services</a:t>
            </a:r>
          </a:p>
          <a:p>
            <a:pPr lvl="1"/>
            <a:endParaRPr lang="en-US" dirty="0"/>
          </a:p>
        </p:txBody>
      </p:sp>
    </p:spTree>
    <p:extLst>
      <p:ext uri="{BB962C8B-B14F-4D97-AF65-F5344CB8AC3E}">
        <p14:creationId xmlns:p14="http://schemas.microsoft.com/office/powerpoint/2010/main" val="340464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770689" cy="4782410"/>
          </a:xfrm>
        </p:spPr>
        <p:txBody>
          <a:bodyPr/>
          <a:lstStyle/>
          <a:p>
            <a:r>
              <a:rPr lang="en-US" dirty="0"/>
              <a:t>Virtualization Types</a:t>
            </a:r>
          </a:p>
          <a:p>
            <a:pPr lvl="1"/>
            <a:r>
              <a:rPr lang="en-US" dirty="0"/>
              <a:t>Type 1 / Bare Metal</a:t>
            </a:r>
          </a:p>
          <a:p>
            <a:pPr lvl="1"/>
            <a:r>
              <a:rPr lang="en-US" dirty="0"/>
              <a:t>Type 2 / Hosted</a:t>
            </a:r>
            <a:endParaRPr lang="sq-AL" dirty="0"/>
          </a:p>
        </p:txBody>
      </p:sp>
      <p:pic>
        <p:nvPicPr>
          <p:cNvPr id="8" name="Picture 7">
            <a:extLst>
              <a:ext uri="{FF2B5EF4-FFF2-40B4-BE49-F238E27FC236}">
                <a16:creationId xmlns:a16="http://schemas.microsoft.com/office/drawing/2014/main" id="{49028FB5-20CE-4AAD-8F45-BED895B246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40966" y="1303482"/>
            <a:ext cx="6062042" cy="4854512"/>
          </a:xfrm>
          <a:prstGeom prst="rect">
            <a:avLst/>
          </a:prstGeom>
        </p:spPr>
      </p:pic>
    </p:spTree>
    <p:extLst>
      <p:ext uri="{BB962C8B-B14F-4D97-AF65-F5344CB8AC3E}">
        <p14:creationId xmlns:p14="http://schemas.microsoft.com/office/powerpoint/2010/main" val="405745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Using AD DS to organize your</a:t>
            </a:r>
            <a:br>
              <a:rPr lang="en-US" sz="4000" dirty="0">
                <a:solidFill>
                  <a:srgbClr val="201179"/>
                </a:solidFill>
                <a:latin typeface="Times New Roman" panose="02020603050405020304" pitchFamily="18" charset="0"/>
                <a:cs typeface="Times New Roman" panose="02020603050405020304" pitchFamily="18" charset="0"/>
              </a:rPr>
            </a:br>
            <a:r>
              <a:rPr lang="en-US" sz="4000" dirty="0">
                <a:solidFill>
                  <a:srgbClr val="201179"/>
                </a:solidFill>
                <a:latin typeface="Times New Roman" panose="02020603050405020304" pitchFamily="18" charset="0"/>
                <a:cs typeface="Times New Roman" panose="02020603050405020304" pitchFamily="18" charset="0"/>
              </a:rPr>
              <a:t>network</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r>
              <a:rPr lang="en-US" dirty="0"/>
              <a:t>There is not a single tool that is used to manage all facets of Active Directory.</a:t>
            </a:r>
          </a:p>
          <a:p>
            <a:endParaRPr lang="en-US" dirty="0"/>
          </a:p>
          <a:p>
            <a:pPr lvl="1"/>
            <a:r>
              <a:rPr lang="en-US" dirty="0"/>
              <a:t>Active Directory Users and Computers</a:t>
            </a:r>
          </a:p>
          <a:p>
            <a:pPr lvl="1"/>
            <a:r>
              <a:rPr lang="en-US" dirty="0"/>
              <a:t>Active Directory Domains and Trusts</a:t>
            </a:r>
          </a:p>
          <a:p>
            <a:pPr lvl="1"/>
            <a:r>
              <a:rPr lang="en-US" dirty="0"/>
              <a:t>Active Directory Sites and Services</a:t>
            </a:r>
          </a:p>
          <a:p>
            <a:pPr lvl="1"/>
            <a:r>
              <a:rPr lang="en-US" dirty="0"/>
              <a:t>Active Directory Administrative Center</a:t>
            </a:r>
          </a:p>
        </p:txBody>
      </p:sp>
    </p:spTree>
    <p:extLst>
      <p:ext uri="{BB962C8B-B14F-4D97-AF65-F5344CB8AC3E}">
        <p14:creationId xmlns:p14="http://schemas.microsoft.com/office/powerpoint/2010/main" val="949073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Active Directory Users and Computers</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pPr lvl="1"/>
            <a:r>
              <a:rPr lang="en-US" b="1" dirty="0"/>
              <a:t>OUs</a:t>
            </a:r>
          </a:p>
          <a:p>
            <a:pPr lvl="1"/>
            <a:r>
              <a:rPr lang="en-US" dirty="0"/>
              <a:t>User accounts</a:t>
            </a:r>
          </a:p>
          <a:p>
            <a:pPr lvl="1"/>
            <a:r>
              <a:rPr lang="en-US" dirty="0"/>
              <a:t>Security Groups</a:t>
            </a:r>
          </a:p>
          <a:p>
            <a:pPr lvl="1"/>
            <a:r>
              <a:rPr lang="en-US" dirty="0"/>
              <a:t>Computer accounts</a:t>
            </a:r>
          </a:p>
          <a:p>
            <a:pPr lvl="1"/>
            <a:r>
              <a:rPr lang="en-US" dirty="0"/>
              <a:t>Printers</a:t>
            </a:r>
          </a:p>
        </p:txBody>
      </p:sp>
      <p:pic>
        <p:nvPicPr>
          <p:cNvPr id="4" name="Picture 3" descr="Graphical user interface, text, application, email&#10;&#10;Description automatically generated">
            <a:extLst>
              <a:ext uri="{FF2B5EF4-FFF2-40B4-BE49-F238E27FC236}">
                <a16:creationId xmlns:a16="http://schemas.microsoft.com/office/drawing/2014/main" id="{8EE88B5E-BE9E-4743-9FF4-A79421985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347" y="1450109"/>
            <a:ext cx="6151418" cy="5019557"/>
          </a:xfrm>
          <a:prstGeom prst="rect">
            <a:avLst/>
          </a:prstGeom>
        </p:spPr>
      </p:pic>
    </p:spTree>
    <p:extLst>
      <p:ext uri="{BB962C8B-B14F-4D97-AF65-F5344CB8AC3E}">
        <p14:creationId xmlns:p14="http://schemas.microsoft.com/office/powerpoint/2010/main" val="845140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Active Directory Users and Computers</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pPr lvl="1"/>
            <a:r>
              <a:rPr lang="en-US" dirty="0"/>
              <a:t>OUs</a:t>
            </a:r>
          </a:p>
          <a:p>
            <a:pPr lvl="1"/>
            <a:r>
              <a:rPr lang="en-US" b="1" dirty="0"/>
              <a:t>User accounts</a:t>
            </a:r>
          </a:p>
          <a:p>
            <a:pPr lvl="1"/>
            <a:r>
              <a:rPr lang="en-US" dirty="0"/>
              <a:t>Security Groups</a:t>
            </a:r>
          </a:p>
          <a:p>
            <a:pPr lvl="1"/>
            <a:r>
              <a:rPr lang="en-US" dirty="0"/>
              <a:t>Computer accounts</a:t>
            </a:r>
          </a:p>
          <a:p>
            <a:pPr lvl="1"/>
            <a:r>
              <a:rPr lang="en-US" dirty="0"/>
              <a:t>Printers</a:t>
            </a:r>
          </a:p>
        </p:txBody>
      </p:sp>
      <p:pic>
        <p:nvPicPr>
          <p:cNvPr id="4" name="Picture 3">
            <a:extLst>
              <a:ext uri="{FF2B5EF4-FFF2-40B4-BE49-F238E27FC236}">
                <a16:creationId xmlns:a16="http://schemas.microsoft.com/office/drawing/2014/main" id="{8EE88B5E-BE9E-4743-9FF4-A79421985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60475" y="1450109"/>
            <a:ext cx="5829162" cy="5019557"/>
          </a:xfrm>
          <a:prstGeom prst="rect">
            <a:avLst/>
          </a:prstGeom>
        </p:spPr>
      </p:pic>
    </p:spTree>
    <p:extLst>
      <p:ext uri="{BB962C8B-B14F-4D97-AF65-F5344CB8AC3E}">
        <p14:creationId xmlns:p14="http://schemas.microsoft.com/office/powerpoint/2010/main" val="933651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Active Directory Users and Computers</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pPr lvl="1"/>
            <a:r>
              <a:rPr lang="en-US" dirty="0"/>
              <a:t>OUs</a:t>
            </a:r>
          </a:p>
          <a:p>
            <a:pPr lvl="1"/>
            <a:r>
              <a:rPr lang="en-US" dirty="0"/>
              <a:t>User accounts</a:t>
            </a:r>
          </a:p>
          <a:p>
            <a:pPr lvl="1"/>
            <a:r>
              <a:rPr lang="en-US" b="1" dirty="0"/>
              <a:t>Security Groups</a:t>
            </a:r>
          </a:p>
          <a:p>
            <a:pPr lvl="1"/>
            <a:r>
              <a:rPr lang="en-US" dirty="0"/>
              <a:t>Computer accounts</a:t>
            </a:r>
          </a:p>
          <a:p>
            <a:pPr lvl="1"/>
            <a:r>
              <a:rPr lang="en-US" dirty="0"/>
              <a:t>Printers</a:t>
            </a:r>
          </a:p>
        </p:txBody>
      </p:sp>
      <p:pic>
        <p:nvPicPr>
          <p:cNvPr id="4" name="Picture 3">
            <a:extLst>
              <a:ext uri="{FF2B5EF4-FFF2-40B4-BE49-F238E27FC236}">
                <a16:creationId xmlns:a16="http://schemas.microsoft.com/office/drawing/2014/main" id="{8EE88B5E-BE9E-4743-9FF4-A79421985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49528" y="1694984"/>
            <a:ext cx="7462389" cy="4522935"/>
          </a:xfrm>
          <a:prstGeom prst="rect">
            <a:avLst/>
          </a:prstGeom>
        </p:spPr>
      </p:pic>
    </p:spTree>
    <p:extLst>
      <p:ext uri="{BB962C8B-B14F-4D97-AF65-F5344CB8AC3E}">
        <p14:creationId xmlns:p14="http://schemas.microsoft.com/office/powerpoint/2010/main" val="2677050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Active Directory Users and Computers</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pPr lvl="1"/>
            <a:r>
              <a:rPr lang="en-US" dirty="0"/>
              <a:t>OUs</a:t>
            </a:r>
          </a:p>
          <a:p>
            <a:pPr lvl="1"/>
            <a:r>
              <a:rPr lang="en-US" dirty="0"/>
              <a:t>User accounts</a:t>
            </a:r>
          </a:p>
          <a:p>
            <a:pPr lvl="1"/>
            <a:r>
              <a:rPr lang="en-US" dirty="0"/>
              <a:t>Security Groups</a:t>
            </a:r>
          </a:p>
          <a:p>
            <a:pPr lvl="1"/>
            <a:r>
              <a:rPr lang="en-US" b="1" dirty="0"/>
              <a:t>Computer accounts</a:t>
            </a:r>
          </a:p>
          <a:p>
            <a:pPr lvl="1"/>
            <a:r>
              <a:rPr lang="en-US" dirty="0"/>
              <a:t>Printers</a:t>
            </a:r>
          </a:p>
        </p:txBody>
      </p:sp>
      <p:pic>
        <p:nvPicPr>
          <p:cNvPr id="4" name="Picture 3">
            <a:extLst>
              <a:ext uri="{FF2B5EF4-FFF2-40B4-BE49-F238E27FC236}">
                <a16:creationId xmlns:a16="http://schemas.microsoft.com/office/drawing/2014/main" id="{8EE88B5E-BE9E-4743-9FF4-A79421985EC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80020" y="1694984"/>
            <a:ext cx="6801405" cy="4522935"/>
          </a:xfrm>
          <a:prstGeom prst="rect">
            <a:avLst/>
          </a:prstGeom>
        </p:spPr>
      </p:pic>
    </p:spTree>
    <p:extLst>
      <p:ext uri="{BB962C8B-B14F-4D97-AF65-F5344CB8AC3E}">
        <p14:creationId xmlns:p14="http://schemas.microsoft.com/office/powerpoint/2010/main" val="3098751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Active Directory Domains and Trusts</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r>
              <a:rPr lang="en-US" dirty="0"/>
              <a:t>This tool is generally only used in larger environments that have more than one domain within the same network.</a:t>
            </a:r>
          </a:p>
        </p:txBody>
      </p:sp>
      <p:pic>
        <p:nvPicPr>
          <p:cNvPr id="5" name="Picture 4" descr="Graphical user interface, text, application, Word, email&#10;&#10;Description automatically generated">
            <a:extLst>
              <a:ext uri="{FF2B5EF4-FFF2-40B4-BE49-F238E27FC236}">
                <a16:creationId xmlns:a16="http://schemas.microsoft.com/office/drawing/2014/main" id="{6EF3A1CE-6EBF-4DD6-B31B-E0BD4BA5E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1085" y="1902575"/>
            <a:ext cx="6598920" cy="4549140"/>
          </a:xfrm>
          <a:prstGeom prst="rect">
            <a:avLst/>
          </a:prstGeom>
        </p:spPr>
      </p:pic>
    </p:spTree>
    <p:extLst>
      <p:ext uri="{BB962C8B-B14F-4D97-AF65-F5344CB8AC3E}">
        <p14:creationId xmlns:p14="http://schemas.microsoft.com/office/powerpoint/2010/main" val="2124329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Active Directory Sites and Services</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pPr lvl="1"/>
            <a:r>
              <a:rPr lang="en-US" dirty="0"/>
              <a:t>Large Environments</a:t>
            </a:r>
          </a:p>
          <a:p>
            <a:pPr lvl="1"/>
            <a:r>
              <a:rPr lang="en-US" dirty="0"/>
              <a:t>Two DC</a:t>
            </a:r>
          </a:p>
          <a:p>
            <a:pPr lvl="1"/>
            <a:r>
              <a:rPr lang="en-US"/>
              <a:t>Sites</a:t>
            </a:r>
            <a:endParaRPr lang="en-US" dirty="0"/>
          </a:p>
        </p:txBody>
      </p:sp>
      <p:pic>
        <p:nvPicPr>
          <p:cNvPr id="4" name="Picture 3" descr="Graphical user interface, text, application, email&#10;&#10;Description automatically generated">
            <a:extLst>
              <a:ext uri="{FF2B5EF4-FFF2-40B4-BE49-F238E27FC236}">
                <a16:creationId xmlns:a16="http://schemas.microsoft.com/office/drawing/2014/main" id="{DB9E0D9A-46B7-4C33-A552-0EAF45ED7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925" y="1802246"/>
            <a:ext cx="7158533" cy="4174808"/>
          </a:xfrm>
          <a:prstGeom prst="rect">
            <a:avLst/>
          </a:prstGeom>
        </p:spPr>
      </p:pic>
    </p:spTree>
    <p:extLst>
      <p:ext uri="{BB962C8B-B14F-4D97-AF65-F5344CB8AC3E}">
        <p14:creationId xmlns:p14="http://schemas.microsoft.com/office/powerpoint/2010/main" val="1332123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fontScale="90000"/>
          </a:bodyPr>
          <a:lstStyle/>
          <a:p>
            <a:r>
              <a:rPr lang="en-US" sz="4000" dirty="0">
                <a:solidFill>
                  <a:srgbClr val="201179"/>
                </a:solidFill>
                <a:latin typeface="Times New Roman" panose="02020603050405020304" pitchFamily="18" charset="0"/>
                <a:cs typeface="Times New Roman" panose="02020603050405020304" pitchFamily="18" charset="0"/>
              </a:rPr>
              <a:t>Active Directory Administrative</a:t>
            </a:r>
            <a:br>
              <a:rPr lang="en-US" sz="4000" dirty="0">
                <a:solidFill>
                  <a:srgbClr val="201179"/>
                </a:solidFill>
                <a:latin typeface="Times New Roman" panose="02020603050405020304" pitchFamily="18" charset="0"/>
                <a:cs typeface="Times New Roman" panose="02020603050405020304" pitchFamily="18" charset="0"/>
              </a:rPr>
            </a:br>
            <a:r>
              <a:rPr lang="en-US" sz="4000" dirty="0">
                <a:solidFill>
                  <a:srgbClr val="201179"/>
                </a:solidFill>
                <a:latin typeface="Times New Roman" panose="02020603050405020304" pitchFamily="18" charset="0"/>
                <a:cs typeface="Times New Roman" panose="02020603050405020304" pitchFamily="18" charset="0"/>
              </a:rPr>
              <a:t>Center</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pPr lvl="1"/>
            <a:r>
              <a:rPr lang="en-US" dirty="0"/>
              <a:t>Familiar User Interface</a:t>
            </a:r>
          </a:p>
        </p:txBody>
      </p:sp>
      <p:pic>
        <p:nvPicPr>
          <p:cNvPr id="4" name="Picture 3">
            <a:extLst>
              <a:ext uri="{FF2B5EF4-FFF2-40B4-BE49-F238E27FC236}">
                <a16:creationId xmlns:a16="http://schemas.microsoft.com/office/drawing/2014/main" id="{DB9E0D9A-46B7-4C33-A552-0EAF45ED7E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86530" y="2007220"/>
            <a:ext cx="7399047" cy="4029997"/>
          </a:xfrm>
          <a:prstGeom prst="rect">
            <a:avLst/>
          </a:prstGeom>
        </p:spPr>
      </p:pic>
    </p:spTree>
    <p:extLst>
      <p:ext uri="{BB962C8B-B14F-4D97-AF65-F5344CB8AC3E}">
        <p14:creationId xmlns:p14="http://schemas.microsoft.com/office/powerpoint/2010/main" val="2652263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131232" cy="4767811"/>
          </a:xfrm>
        </p:spPr>
        <p:txBody>
          <a:bodyPr/>
          <a:lstStyle/>
          <a:p>
            <a:r>
              <a:rPr lang="en-US" dirty="0"/>
              <a:t>It enables you to create Group Policy Objects (GPOs) that contain settings and configurations that you want to apply to either computers or users in your Active Directory domain.</a:t>
            </a:r>
          </a:p>
        </p:txBody>
      </p:sp>
      <p:pic>
        <p:nvPicPr>
          <p:cNvPr id="4" name="Picture 3" descr="Graphical user interface, text, application, email&#10;&#10;Description automatically generated">
            <a:extLst>
              <a:ext uri="{FF2B5EF4-FFF2-40B4-BE49-F238E27FC236}">
                <a16:creationId xmlns:a16="http://schemas.microsoft.com/office/drawing/2014/main" id="{D5A6187E-5EA4-458C-8C68-3FD660FBA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883" y="2179116"/>
            <a:ext cx="6713242" cy="4490433"/>
          </a:xfrm>
          <a:prstGeom prst="rect">
            <a:avLst/>
          </a:prstGeom>
        </p:spPr>
      </p:pic>
      <p:sp>
        <p:nvSpPr>
          <p:cNvPr id="7" name="Title 1">
            <a:extLst>
              <a:ext uri="{FF2B5EF4-FFF2-40B4-BE49-F238E27FC236}">
                <a16:creationId xmlns:a16="http://schemas.microsoft.com/office/drawing/2014/main" id="{BE9E54AE-E1D7-466E-9BA1-13FEAFB3842E}"/>
              </a:ext>
            </a:extLst>
          </p:cNvPr>
          <p:cNvSpPr txBox="1">
            <a:spLocks/>
          </p:cNvSpPr>
          <p:nvPr/>
        </p:nvSpPr>
        <p:spPr>
          <a:xfrm>
            <a:off x="527532" y="7992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a:solidFill>
                  <a:srgbClr val="201179"/>
                </a:solidFill>
                <a:latin typeface="Times New Roman" panose="02020603050405020304" pitchFamily="18" charset="0"/>
                <a:cs typeface="Times New Roman" panose="02020603050405020304" pitchFamily="18" charset="0"/>
              </a:rPr>
              <a:t>The power of Group Policy</a:t>
            </a:r>
            <a:endParaRPr lang="en-US" dirty="0">
              <a:solidFill>
                <a:srgbClr val="20117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34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r>
              <a:rPr lang="en-US" dirty="0"/>
              <a:t>This GPO is plugged into Active Directory by default during installation, and it applies to every user and computer that is part of your domain directory.</a:t>
            </a:r>
          </a:p>
        </p:txBody>
      </p:sp>
      <p:sp>
        <p:nvSpPr>
          <p:cNvPr id="5" name="Title 4">
            <a:extLst>
              <a:ext uri="{FF2B5EF4-FFF2-40B4-BE49-F238E27FC236}">
                <a16:creationId xmlns:a16="http://schemas.microsoft.com/office/drawing/2014/main" id="{02DC139F-60EE-4A4A-BFE0-7544733892C8}"/>
              </a:ext>
            </a:extLst>
          </p:cNvPr>
          <p:cNvSpPr>
            <a:spLocks noGrp="1"/>
          </p:cNvSpPr>
          <p:nvPr>
            <p:ph type="title"/>
          </p:nvPr>
        </p:nvSpPr>
        <p:spPr/>
        <p:txBody>
          <a:bodyPr/>
          <a:lstStyle/>
          <a:p>
            <a:endParaRPr lang="sq-AL"/>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a:solidFill>
                  <a:srgbClr val="201179"/>
                </a:solidFill>
                <a:latin typeface="Times New Roman" panose="02020603050405020304" pitchFamily="18" charset="0"/>
                <a:cs typeface="Times New Roman" panose="02020603050405020304" pitchFamily="18" charset="0"/>
              </a:rPr>
              <a:t>The Default Domain Policy</a:t>
            </a:r>
            <a:endParaRPr lang="en-US" dirty="0">
              <a:solidFill>
                <a:srgbClr val="201179"/>
              </a:solidFill>
              <a:latin typeface="Times New Roman" panose="02020603050405020304" pitchFamily="18" charset="0"/>
              <a:cs typeface="Times New Roman" panose="02020603050405020304" pitchFamily="18"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61F8232C-0388-4544-9392-0BE025CCD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0283" y="2174487"/>
            <a:ext cx="7755542" cy="4394181"/>
          </a:xfrm>
          <a:prstGeom prst="rect">
            <a:avLst/>
          </a:prstGeom>
        </p:spPr>
      </p:pic>
    </p:spTree>
    <p:extLst>
      <p:ext uri="{BB962C8B-B14F-4D97-AF65-F5344CB8AC3E}">
        <p14:creationId xmlns:p14="http://schemas.microsoft.com/office/powerpoint/2010/main" val="394037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09"/>
            <a:ext cx="5091185" cy="5063613"/>
          </a:xfrm>
        </p:spPr>
        <p:txBody>
          <a:bodyPr/>
          <a:lstStyle/>
          <a:p>
            <a:r>
              <a:rPr lang="en-US" dirty="0"/>
              <a:t>What is a hypervisor?</a:t>
            </a:r>
          </a:p>
          <a:p>
            <a:pPr lvl="1"/>
            <a:endParaRPr lang="en-US" dirty="0"/>
          </a:p>
          <a:p>
            <a:pPr lvl="1"/>
            <a:r>
              <a:rPr lang="en-US" dirty="0"/>
              <a:t>A hypervisor, also called a virtual machine manager (VMM), is a program that allows multiple operating systems to share a single hardware host. Each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a:t>
            </a:r>
            <a:endParaRPr lang="sq-AL" dirty="0"/>
          </a:p>
          <a:p>
            <a:pPr lvl="1" algn="just"/>
            <a:endParaRPr lang="en-US" dirty="0"/>
          </a:p>
        </p:txBody>
      </p:sp>
      <p:pic>
        <p:nvPicPr>
          <p:cNvPr id="5" name="Picture 4" descr="Diagram&#10;&#10;Description automatically generated">
            <a:extLst>
              <a:ext uri="{FF2B5EF4-FFF2-40B4-BE49-F238E27FC236}">
                <a16:creationId xmlns:a16="http://schemas.microsoft.com/office/drawing/2014/main" id="{46F8410A-168F-4E8B-8035-CD53D81D3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265" y="1740309"/>
            <a:ext cx="5652265" cy="3871987"/>
          </a:xfrm>
          <a:prstGeom prst="rect">
            <a:avLst/>
          </a:prstGeom>
        </p:spPr>
      </p:pic>
    </p:spTree>
    <p:extLst>
      <p:ext uri="{BB962C8B-B14F-4D97-AF65-F5344CB8AC3E}">
        <p14:creationId xmlns:p14="http://schemas.microsoft.com/office/powerpoint/2010/main" val="1389476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r>
              <a:rPr lang="en-US" dirty="0"/>
              <a:t>If we consider Active Directory Domain Services to be the most common and central role in making our Microsoft-centric networks function, then the Domain Name System (DNS) role slides in at number two.</a:t>
            </a:r>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Domain Name System (DNS)</a:t>
            </a:r>
          </a:p>
        </p:txBody>
      </p:sp>
      <p:pic>
        <p:nvPicPr>
          <p:cNvPr id="3" name="Picture 2" descr="Graphical user interface, text, application, email&#10;&#10;Description automatically generated">
            <a:extLst>
              <a:ext uri="{FF2B5EF4-FFF2-40B4-BE49-F238E27FC236}">
                <a16:creationId xmlns:a16="http://schemas.microsoft.com/office/drawing/2014/main" id="{8FD5A442-E92D-4FEE-96A9-6C8781403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658" y="2377902"/>
            <a:ext cx="5760720" cy="4023360"/>
          </a:xfrm>
          <a:prstGeom prst="rect">
            <a:avLst/>
          </a:prstGeom>
        </p:spPr>
      </p:pic>
    </p:spTree>
    <p:extLst>
      <p:ext uri="{BB962C8B-B14F-4D97-AF65-F5344CB8AC3E}">
        <p14:creationId xmlns:p14="http://schemas.microsoft.com/office/powerpoint/2010/main" val="1950709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r>
              <a:rPr lang="en-US" dirty="0"/>
              <a:t>Host record (A or AAAA)</a:t>
            </a:r>
          </a:p>
          <a:p>
            <a:r>
              <a:rPr lang="en-US" dirty="0"/>
              <a:t>ALIAS record – CNAME</a:t>
            </a:r>
          </a:p>
          <a:p>
            <a:r>
              <a:rPr lang="en-US" dirty="0"/>
              <a:t>Mail Exchanger record (MX)</a:t>
            </a:r>
          </a:p>
          <a:p>
            <a:r>
              <a:rPr lang="en-US" dirty="0"/>
              <a:t>Name Server (NS) record</a:t>
            </a:r>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Different kinds of DNS records</a:t>
            </a:r>
          </a:p>
        </p:txBody>
      </p:sp>
      <p:pic>
        <p:nvPicPr>
          <p:cNvPr id="4" name="Picture 3" descr="Graphical user interface, application, table&#10;&#10;Description automatically generated">
            <a:extLst>
              <a:ext uri="{FF2B5EF4-FFF2-40B4-BE49-F238E27FC236}">
                <a16:creationId xmlns:a16="http://schemas.microsoft.com/office/drawing/2014/main" id="{AABDF178-762A-4F26-94D2-7E4EAEF5D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910" y="1667620"/>
            <a:ext cx="6505163" cy="4409795"/>
          </a:xfrm>
          <a:prstGeom prst="rect">
            <a:avLst/>
          </a:prstGeom>
        </p:spPr>
      </p:pic>
    </p:spTree>
    <p:extLst>
      <p:ext uri="{BB962C8B-B14F-4D97-AF65-F5344CB8AC3E}">
        <p14:creationId xmlns:p14="http://schemas.microsoft.com/office/powerpoint/2010/main" val="1567749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r>
              <a:rPr lang="en-US" dirty="0"/>
              <a:t>A host record is the one that resolves a particular name to a particular IP address.</a:t>
            </a:r>
          </a:p>
          <a:p>
            <a:pPr lvl="1"/>
            <a:r>
              <a:rPr lang="en-US" dirty="0"/>
              <a:t>A record – IPv4</a:t>
            </a:r>
          </a:p>
          <a:p>
            <a:pPr lvl="1"/>
            <a:r>
              <a:rPr lang="en-US" dirty="0"/>
              <a:t>AAAA Record – IPv6</a:t>
            </a:r>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Host record (A or AAAA)</a:t>
            </a:r>
          </a:p>
        </p:txBody>
      </p:sp>
      <p:pic>
        <p:nvPicPr>
          <p:cNvPr id="3" name="Picture 2" descr="Graphical user interface, text, application, email&#10;&#10;Description automatically generated">
            <a:extLst>
              <a:ext uri="{FF2B5EF4-FFF2-40B4-BE49-F238E27FC236}">
                <a16:creationId xmlns:a16="http://schemas.microsoft.com/office/drawing/2014/main" id="{B758C57C-DACD-4DB4-80CE-5F2380F78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370" y="2108564"/>
            <a:ext cx="4054642" cy="4211053"/>
          </a:xfrm>
          <a:prstGeom prst="rect">
            <a:avLst/>
          </a:prstGeom>
        </p:spPr>
      </p:pic>
    </p:spTree>
    <p:extLst>
      <p:ext uri="{BB962C8B-B14F-4D97-AF65-F5344CB8AC3E}">
        <p14:creationId xmlns:p14="http://schemas.microsoft.com/office/powerpoint/2010/main" val="41179580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60541" cy="4767811"/>
          </a:xfrm>
        </p:spPr>
        <p:txBody>
          <a:bodyPr/>
          <a:lstStyle/>
          <a:p>
            <a:r>
              <a:rPr lang="en-US" dirty="0"/>
              <a:t>Point name to another name</a:t>
            </a:r>
          </a:p>
          <a:p>
            <a:pPr lvl="1"/>
            <a:r>
              <a:rPr lang="en-US" dirty="0"/>
              <a:t>Intranet Example</a:t>
            </a:r>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ALIAS record - CNAME</a:t>
            </a:r>
          </a:p>
        </p:txBody>
      </p:sp>
      <p:pic>
        <p:nvPicPr>
          <p:cNvPr id="3" name="Picture 2">
            <a:extLst>
              <a:ext uri="{FF2B5EF4-FFF2-40B4-BE49-F238E27FC236}">
                <a16:creationId xmlns:a16="http://schemas.microsoft.com/office/drawing/2014/main" id="{B758C57C-DACD-4DB4-80CE-5F2380F788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65008" y="1594624"/>
            <a:ext cx="4804841" cy="4623296"/>
          </a:xfrm>
          <a:prstGeom prst="rect">
            <a:avLst/>
          </a:prstGeom>
        </p:spPr>
      </p:pic>
    </p:spTree>
    <p:extLst>
      <p:ext uri="{BB962C8B-B14F-4D97-AF65-F5344CB8AC3E}">
        <p14:creationId xmlns:p14="http://schemas.microsoft.com/office/powerpoint/2010/main" val="1127966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4524759" cy="4767811"/>
          </a:xfrm>
        </p:spPr>
        <p:txBody>
          <a:bodyPr/>
          <a:lstStyle/>
          <a:p>
            <a:r>
              <a:rPr lang="en-US" dirty="0"/>
              <a:t>An MX record is all about email services and delivery.</a:t>
            </a:r>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Mail Exchanger record (MX)</a:t>
            </a:r>
          </a:p>
        </p:txBody>
      </p:sp>
      <p:pic>
        <p:nvPicPr>
          <p:cNvPr id="3" name="Picture 2">
            <a:extLst>
              <a:ext uri="{FF2B5EF4-FFF2-40B4-BE49-F238E27FC236}">
                <a16:creationId xmlns:a16="http://schemas.microsoft.com/office/drawing/2014/main" id="{B758C57C-DACD-4DB4-80CE-5F2380F788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45372" y="1594624"/>
            <a:ext cx="4044113" cy="4623296"/>
          </a:xfrm>
          <a:prstGeom prst="rect">
            <a:avLst/>
          </a:prstGeom>
        </p:spPr>
      </p:pic>
    </p:spTree>
    <p:extLst>
      <p:ext uri="{BB962C8B-B14F-4D97-AF65-F5344CB8AC3E}">
        <p14:creationId xmlns:p14="http://schemas.microsoft.com/office/powerpoint/2010/main" val="3391112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4524759" cy="4767811"/>
          </a:xfrm>
        </p:spPr>
        <p:txBody>
          <a:bodyPr/>
          <a:lstStyle/>
          <a:p>
            <a:r>
              <a:rPr lang="en-US" dirty="0"/>
              <a:t>An NS record is an identifier within a DNS zone that tells it which Name Servers (which are your DNS servers) to use as the authorities for that zone.</a:t>
            </a:r>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Name Server (NS) record</a:t>
            </a:r>
          </a:p>
        </p:txBody>
      </p:sp>
      <p:pic>
        <p:nvPicPr>
          <p:cNvPr id="3" name="Picture 2">
            <a:extLst>
              <a:ext uri="{FF2B5EF4-FFF2-40B4-BE49-F238E27FC236}">
                <a16:creationId xmlns:a16="http://schemas.microsoft.com/office/drawing/2014/main" id="{B758C57C-DACD-4DB4-80CE-5F2380F788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2569" y="1984916"/>
            <a:ext cx="5757450" cy="3902927"/>
          </a:xfrm>
          <a:prstGeom prst="rect">
            <a:avLst/>
          </a:prstGeom>
        </p:spPr>
      </p:pic>
    </p:spTree>
    <p:extLst>
      <p:ext uri="{BB962C8B-B14F-4D97-AF65-F5344CB8AC3E}">
        <p14:creationId xmlns:p14="http://schemas.microsoft.com/office/powerpoint/2010/main" val="754272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527532" y="1450109"/>
            <a:ext cx="10223595" cy="4767811"/>
          </a:xfrm>
        </p:spPr>
        <p:txBody>
          <a:bodyPr/>
          <a:lstStyle/>
          <a:p>
            <a:r>
              <a:rPr lang="en-US" dirty="0"/>
              <a:t>Static addressing is simply the process of configuring IP addresses on your system manually, using your own hands as the configuration tool in order to plug all of your IP address information into the NIC settings on that device.</a:t>
            </a:r>
          </a:p>
          <a:p>
            <a:r>
              <a:rPr lang="en-US" dirty="0"/>
              <a:t>Dynamic Host Configuration Protocol (DHCP).</a:t>
            </a:r>
          </a:p>
          <a:p>
            <a:pPr lvl="1"/>
            <a:r>
              <a:rPr lang="en-US" dirty="0"/>
              <a:t>This is a protocol that is designed to solve our exact problem by providing the ability for machines and devices to be plugged into your network and automatically obtain IP addressing information.</a:t>
            </a:r>
          </a:p>
          <a:p>
            <a:pPr lvl="1"/>
            <a:endParaRPr lang="en-US" dirty="0"/>
          </a:p>
        </p:txBody>
      </p:sp>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DHCP versus static addressing</a:t>
            </a:r>
          </a:p>
        </p:txBody>
      </p:sp>
    </p:spTree>
    <p:extLst>
      <p:ext uri="{BB962C8B-B14F-4D97-AF65-F5344CB8AC3E}">
        <p14:creationId xmlns:p14="http://schemas.microsoft.com/office/powerpoint/2010/main" val="2224253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The DHCP scope</a:t>
            </a:r>
          </a:p>
        </p:txBody>
      </p:sp>
      <p:sp>
        <p:nvSpPr>
          <p:cNvPr id="9" name="Content Placeholder 8">
            <a:extLst>
              <a:ext uri="{FF2B5EF4-FFF2-40B4-BE49-F238E27FC236}">
                <a16:creationId xmlns:a16="http://schemas.microsoft.com/office/drawing/2014/main" id="{1FA8650F-D759-4F91-BC6F-FCAA349784C4}"/>
              </a:ext>
            </a:extLst>
          </p:cNvPr>
          <p:cNvSpPr>
            <a:spLocks noGrp="1"/>
          </p:cNvSpPr>
          <p:nvPr>
            <p:ph idx="1"/>
          </p:nvPr>
        </p:nvSpPr>
        <p:spPr>
          <a:xfrm>
            <a:off x="527532" y="1494443"/>
            <a:ext cx="3259377" cy="5035665"/>
          </a:xfrm>
        </p:spPr>
        <p:txBody>
          <a:bodyPr/>
          <a:lstStyle/>
          <a:p>
            <a:pPr lvl="1"/>
            <a:r>
              <a:rPr lang="en-US" dirty="0"/>
              <a:t>IP Address / Range</a:t>
            </a:r>
          </a:p>
          <a:p>
            <a:pPr lvl="1"/>
            <a:r>
              <a:rPr lang="en-US" dirty="0"/>
              <a:t>Subnet Mask</a:t>
            </a:r>
          </a:p>
          <a:p>
            <a:pPr lvl="1"/>
            <a:r>
              <a:rPr lang="en-US" dirty="0"/>
              <a:t>Default Gateway</a:t>
            </a:r>
          </a:p>
          <a:p>
            <a:pPr lvl="1"/>
            <a:r>
              <a:rPr lang="en-US" dirty="0"/>
              <a:t>DNS </a:t>
            </a:r>
          </a:p>
          <a:p>
            <a:pPr lvl="1"/>
            <a:endParaRPr lang="en-US" dirty="0"/>
          </a:p>
          <a:p>
            <a:pPr lvl="1"/>
            <a:endParaRPr lang="en-US" dirty="0"/>
          </a:p>
          <a:p>
            <a:pPr lvl="1"/>
            <a:r>
              <a:rPr lang="en-US" dirty="0"/>
              <a:t>Lease Time</a:t>
            </a:r>
            <a:endParaRPr lang="sq-AL" dirty="0"/>
          </a:p>
        </p:txBody>
      </p:sp>
      <p:pic>
        <p:nvPicPr>
          <p:cNvPr id="11" name="Picture 10" descr="Graphical user interface, application&#10;&#10;Description automatically generated">
            <a:extLst>
              <a:ext uri="{FF2B5EF4-FFF2-40B4-BE49-F238E27FC236}">
                <a16:creationId xmlns:a16="http://schemas.microsoft.com/office/drawing/2014/main" id="{68AC7C46-E194-40F3-8B4A-4F87E3066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290" y="1315844"/>
            <a:ext cx="4588553" cy="5214264"/>
          </a:xfrm>
          <a:prstGeom prst="rect">
            <a:avLst/>
          </a:prstGeom>
        </p:spPr>
      </p:pic>
    </p:spTree>
    <p:extLst>
      <p:ext uri="{BB962C8B-B14F-4D97-AF65-F5344CB8AC3E}">
        <p14:creationId xmlns:p14="http://schemas.microsoft.com/office/powerpoint/2010/main" val="11137949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DHCP reservations</a:t>
            </a:r>
          </a:p>
        </p:txBody>
      </p:sp>
      <p:sp>
        <p:nvSpPr>
          <p:cNvPr id="9" name="Content Placeholder 8">
            <a:extLst>
              <a:ext uri="{FF2B5EF4-FFF2-40B4-BE49-F238E27FC236}">
                <a16:creationId xmlns:a16="http://schemas.microsoft.com/office/drawing/2014/main" id="{1FA8650F-D759-4F91-BC6F-FCAA349784C4}"/>
              </a:ext>
            </a:extLst>
          </p:cNvPr>
          <p:cNvSpPr>
            <a:spLocks noGrp="1"/>
          </p:cNvSpPr>
          <p:nvPr>
            <p:ph idx="1"/>
          </p:nvPr>
        </p:nvSpPr>
        <p:spPr>
          <a:xfrm>
            <a:off x="527532" y="1494443"/>
            <a:ext cx="3259377" cy="5035665"/>
          </a:xfrm>
        </p:spPr>
        <p:txBody>
          <a:bodyPr/>
          <a:lstStyle/>
          <a:p>
            <a:r>
              <a:rPr lang="en-US" dirty="0"/>
              <a:t>Lease Time</a:t>
            </a:r>
          </a:p>
          <a:p>
            <a:r>
              <a:rPr lang="en-US" dirty="0"/>
              <a:t>Different IP  Address</a:t>
            </a:r>
          </a:p>
          <a:p>
            <a:endParaRPr lang="sq-AL" dirty="0"/>
          </a:p>
        </p:txBody>
      </p:sp>
      <p:pic>
        <p:nvPicPr>
          <p:cNvPr id="11" name="Picture 10">
            <a:extLst>
              <a:ext uri="{FF2B5EF4-FFF2-40B4-BE49-F238E27FC236}">
                <a16:creationId xmlns:a16="http://schemas.microsoft.com/office/drawing/2014/main" id="{68AC7C46-E194-40F3-8B4A-4F87E3066C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81290" y="1675935"/>
            <a:ext cx="4588553" cy="4494082"/>
          </a:xfrm>
          <a:prstGeom prst="rect">
            <a:avLst/>
          </a:prstGeom>
        </p:spPr>
      </p:pic>
    </p:spTree>
    <p:extLst>
      <p:ext uri="{BB962C8B-B14F-4D97-AF65-F5344CB8AC3E}">
        <p14:creationId xmlns:p14="http://schemas.microsoft.com/office/powerpoint/2010/main" val="21530480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Back up and restore</a:t>
            </a:r>
          </a:p>
        </p:txBody>
      </p:sp>
      <p:sp>
        <p:nvSpPr>
          <p:cNvPr id="9" name="Content Placeholder 8">
            <a:extLst>
              <a:ext uri="{FF2B5EF4-FFF2-40B4-BE49-F238E27FC236}">
                <a16:creationId xmlns:a16="http://schemas.microsoft.com/office/drawing/2014/main" id="{1FA8650F-D759-4F91-BC6F-FCAA349784C4}"/>
              </a:ext>
            </a:extLst>
          </p:cNvPr>
          <p:cNvSpPr>
            <a:spLocks noGrp="1"/>
          </p:cNvSpPr>
          <p:nvPr>
            <p:ph idx="1"/>
          </p:nvPr>
        </p:nvSpPr>
        <p:spPr>
          <a:xfrm>
            <a:off x="527532" y="1494443"/>
            <a:ext cx="3259377" cy="5035665"/>
          </a:xfrm>
        </p:spPr>
        <p:txBody>
          <a:bodyPr/>
          <a:lstStyle/>
          <a:p>
            <a:r>
              <a:rPr lang="en-US" dirty="0"/>
              <a:t>Full</a:t>
            </a:r>
          </a:p>
          <a:p>
            <a:r>
              <a:rPr lang="en-US" dirty="0"/>
              <a:t>Incremental</a:t>
            </a:r>
          </a:p>
          <a:p>
            <a:r>
              <a:rPr lang="en-US" dirty="0"/>
              <a:t>Differential</a:t>
            </a:r>
          </a:p>
          <a:p>
            <a:r>
              <a:rPr lang="en-US" dirty="0"/>
              <a:t>Schedule</a:t>
            </a:r>
          </a:p>
          <a:p>
            <a:r>
              <a:rPr lang="en-US" dirty="0"/>
              <a:t>Automate</a:t>
            </a:r>
          </a:p>
          <a:p>
            <a:endParaRPr lang="sq-AL" dirty="0"/>
          </a:p>
        </p:txBody>
      </p:sp>
      <p:pic>
        <p:nvPicPr>
          <p:cNvPr id="11" name="Picture 10">
            <a:extLst>
              <a:ext uri="{FF2B5EF4-FFF2-40B4-BE49-F238E27FC236}">
                <a16:creationId xmlns:a16="http://schemas.microsoft.com/office/drawing/2014/main" id="{68AC7C46-E194-40F3-8B4A-4F87E3066C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08713" y="1494443"/>
            <a:ext cx="6627560" cy="4248434"/>
          </a:xfrm>
          <a:prstGeom prst="rect">
            <a:avLst/>
          </a:prstGeom>
        </p:spPr>
      </p:pic>
    </p:spTree>
    <p:extLst>
      <p:ext uri="{BB962C8B-B14F-4D97-AF65-F5344CB8AC3E}">
        <p14:creationId xmlns:p14="http://schemas.microsoft.com/office/powerpoint/2010/main" val="39016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09"/>
            <a:ext cx="10451690" cy="5063613"/>
          </a:xfrm>
        </p:spPr>
        <p:txBody>
          <a:bodyPr/>
          <a:lstStyle/>
          <a:p>
            <a:r>
              <a:rPr lang="en-US" dirty="0"/>
              <a:t>Type 1 Hypervisors:</a:t>
            </a:r>
          </a:p>
          <a:p>
            <a:endParaRPr lang="en-US" dirty="0"/>
          </a:p>
          <a:p>
            <a:pPr lvl="1" algn="just"/>
            <a:r>
              <a:rPr lang="en-US" dirty="0"/>
              <a:t>VMware vSphere / </a:t>
            </a:r>
            <a:r>
              <a:rPr lang="en-US" dirty="0" err="1"/>
              <a:t>ESXi</a:t>
            </a:r>
            <a:endParaRPr lang="en-US" dirty="0"/>
          </a:p>
          <a:p>
            <a:pPr lvl="1" algn="just"/>
            <a:r>
              <a:rPr lang="en-US" dirty="0"/>
              <a:t>Microsoft Hyper V</a:t>
            </a:r>
          </a:p>
          <a:p>
            <a:pPr lvl="1" algn="just"/>
            <a:r>
              <a:rPr lang="sq-AL" dirty="0" err="1"/>
              <a:t>Xen</a:t>
            </a:r>
            <a:r>
              <a:rPr lang="sq-AL" dirty="0"/>
              <a:t> / </a:t>
            </a:r>
            <a:r>
              <a:rPr lang="sq-AL" dirty="0" err="1"/>
              <a:t>Citrix</a:t>
            </a:r>
            <a:r>
              <a:rPr lang="sq-AL" dirty="0"/>
              <a:t> </a:t>
            </a:r>
            <a:r>
              <a:rPr lang="sq-AL" dirty="0" err="1"/>
              <a:t>XenServer</a:t>
            </a:r>
            <a:endParaRPr lang="en-US" dirty="0"/>
          </a:p>
          <a:p>
            <a:pPr lvl="1" algn="just"/>
            <a:r>
              <a:rPr lang="en-US" dirty="0"/>
              <a:t>Red Hat Enterprise Virtualization (RHEV)</a:t>
            </a:r>
          </a:p>
          <a:p>
            <a:pPr marL="228600" lvl="1" indent="0" algn="just">
              <a:buNone/>
            </a:pP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F38E22F6-EB68-4EAD-B86C-FFA5B2E79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884" y="4664886"/>
            <a:ext cx="2857500" cy="123825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C396AE6-9C03-4A83-890D-F1F02166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948" y="2922120"/>
            <a:ext cx="4038266" cy="1126537"/>
          </a:xfrm>
          <a:prstGeom prst="rect">
            <a:avLst/>
          </a:prstGeom>
        </p:spPr>
      </p:pic>
      <p:pic>
        <p:nvPicPr>
          <p:cNvPr id="9" name="Picture 8" descr="A picture containing text, red, outdoor, bright&#10;&#10;Description automatically generated">
            <a:extLst>
              <a:ext uri="{FF2B5EF4-FFF2-40B4-BE49-F238E27FC236}">
                <a16:creationId xmlns:a16="http://schemas.microsoft.com/office/drawing/2014/main" id="{AFC82F2A-DC03-4E12-A2FD-12F538F7F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867" y="4485686"/>
            <a:ext cx="2553308" cy="1914981"/>
          </a:xfrm>
          <a:prstGeom prst="rect">
            <a:avLst/>
          </a:prstGeom>
        </p:spPr>
      </p:pic>
      <p:pic>
        <p:nvPicPr>
          <p:cNvPr id="13" name="Picture 12" descr="Text&#10;&#10;Description automatically generated">
            <a:extLst>
              <a:ext uri="{FF2B5EF4-FFF2-40B4-BE49-F238E27FC236}">
                <a16:creationId xmlns:a16="http://schemas.microsoft.com/office/drawing/2014/main" id="{A04F592C-7938-4FAF-86C7-0D3ACF45C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97658" y="1435509"/>
            <a:ext cx="4038266" cy="1126537"/>
          </a:xfrm>
          <a:prstGeom prst="rect">
            <a:avLst/>
          </a:prstGeom>
        </p:spPr>
      </p:pic>
    </p:spTree>
    <p:extLst>
      <p:ext uri="{BB962C8B-B14F-4D97-AF65-F5344CB8AC3E}">
        <p14:creationId xmlns:p14="http://schemas.microsoft.com/office/powerpoint/2010/main" val="40349709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Back up and restore</a:t>
            </a:r>
          </a:p>
        </p:txBody>
      </p:sp>
      <p:sp>
        <p:nvSpPr>
          <p:cNvPr id="9" name="Content Placeholder 8">
            <a:extLst>
              <a:ext uri="{FF2B5EF4-FFF2-40B4-BE49-F238E27FC236}">
                <a16:creationId xmlns:a16="http://schemas.microsoft.com/office/drawing/2014/main" id="{1FA8650F-D759-4F91-BC6F-FCAA349784C4}"/>
              </a:ext>
            </a:extLst>
          </p:cNvPr>
          <p:cNvSpPr>
            <a:spLocks noGrp="1"/>
          </p:cNvSpPr>
          <p:nvPr>
            <p:ph idx="1"/>
          </p:nvPr>
        </p:nvSpPr>
        <p:spPr>
          <a:xfrm>
            <a:off x="527532" y="1494443"/>
            <a:ext cx="3259377" cy="5035665"/>
          </a:xfrm>
        </p:spPr>
        <p:txBody>
          <a:bodyPr/>
          <a:lstStyle/>
          <a:p>
            <a:r>
              <a:rPr lang="en-US" dirty="0"/>
              <a:t>Restoring from Windows</a:t>
            </a:r>
          </a:p>
          <a:p>
            <a:endParaRPr lang="sq-AL" dirty="0"/>
          </a:p>
        </p:txBody>
      </p:sp>
      <p:pic>
        <p:nvPicPr>
          <p:cNvPr id="11" name="Picture 10">
            <a:extLst>
              <a:ext uri="{FF2B5EF4-FFF2-40B4-BE49-F238E27FC236}">
                <a16:creationId xmlns:a16="http://schemas.microsoft.com/office/drawing/2014/main" id="{68AC7C46-E194-40F3-8B4A-4F87E3066C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53085" y="1494443"/>
            <a:ext cx="6538816" cy="4248434"/>
          </a:xfrm>
          <a:prstGeom prst="rect">
            <a:avLst/>
          </a:prstGeom>
        </p:spPr>
      </p:pic>
    </p:spTree>
    <p:extLst>
      <p:ext uri="{BB962C8B-B14F-4D97-AF65-F5344CB8AC3E}">
        <p14:creationId xmlns:p14="http://schemas.microsoft.com/office/powerpoint/2010/main" val="2058568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Back up and restore</a:t>
            </a:r>
          </a:p>
        </p:txBody>
      </p:sp>
      <p:sp>
        <p:nvSpPr>
          <p:cNvPr id="9" name="Content Placeholder 8">
            <a:extLst>
              <a:ext uri="{FF2B5EF4-FFF2-40B4-BE49-F238E27FC236}">
                <a16:creationId xmlns:a16="http://schemas.microsoft.com/office/drawing/2014/main" id="{1FA8650F-D759-4F91-BC6F-FCAA349784C4}"/>
              </a:ext>
            </a:extLst>
          </p:cNvPr>
          <p:cNvSpPr>
            <a:spLocks noGrp="1"/>
          </p:cNvSpPr>
          <p:nvPr>
            <p:ph idx="1"/>
          </p:nvPr>
        </p:nvSpPr>
        <p:spPr>
          <a:xfrm>
            <a:off x="527532" y="1494443"/>
            <a:ext cx="4312323" cy="5035665"/>
          </a:xfrm>
        </p:spPr>
        <p:txBody>
          <a:bodyPr/>
          <a:lstStyle/>
          <a:p>
            <a:r>
              <a:rPr lang="en-US" dirty="0"/>
              <a:t>Restoring from the installer disc</a:t>
            </a:r>
            <a:endParaRPr lang="sq-AL" dirty="0"/>
          </a:p>
        </p:txBody>
      </p:sp>
      <p:pic>
        <p:nvPicPr>
          <p:cNvPr id="11" name="Picture 10">
            <a:extLst>
              <a:ext uri="{FF2B5EF4-FFF2-40B4-BE49-F238E27FC236}">
                <a16:creationId xmlns:a16="http://schemas.microsoft.com/office/drawing/2014/main" id="{68AC7C46-E194-40F3-8B4A-4F87E3066C6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52239" y="1494443"/>
            <a:ext cx="5358099" cy="4248434"/>
          </a:xfrm>
          <a:prstGeom prst="rect">
            <a:avLst/>
          </a:prstGeom>
        </p:spPr>
      </p:pic>
    </p:spTree>
    <p:extLst>
      <p:ext uri="{BB962C8B-B14F-4D97-AF65-F5344CB8AC3E}">
        <p14:creationId xmlns:p14="http://schemas.microsoft.com/office/powerpoint/2010/main" val="9819320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3B1185-39E2-4CB1-8F15-938372BB5FF8}"/>
              </a:ext>
            </a:extLst>
          </p:cNvPr>
          <p:cNvSpPr txBox="1">
            <a:spLocks/>
          </p:cNvSpPr>
          <p:nvPr/>
        </p:nvSpPr>
        <p:spPr>
          <a:xfrm>
            <a:off x="527532" y="180800"/>
            <a:ext cx="9784080" cy="91856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a:lstStyle>
          <a:p>
            <a:r>
              <a:rPr lang="en-US" dirty="0">
                <a:solidFill>
                  <a:srgbClr val="201179"/>
                </a:solidFill>
                <a:latin typeface="Times New Roman" panose="02020603050405020304" pitchFamily="18" charset="0"/>
                <a:cs typeface="Times New Roman" panose="02020603050405020304" pitchFamily="18" charset="0"/>
              </a:rPr>
              <a:t>MMC and MSC shortcuts</a:t>
            </a:r>
          </a:p>
        </p:txBody>
      </p:sp>
      <p:sp>
        <p:nvSpPr>
          <p:cNvPr id="9" name="Content Placeholder 8">
            <a:extLst>
              <a:ext uri="{FF2B5EF4-FFF2-40B4-BE49-F238E27FC236}">
                <a16:creationId xmlns:a16="http://schemas.microsoft.com/office/drawing/2014/main" id="{1FA8650F-D759-4F91-BC6F-FCAA349784C4}"/>
              </a:ext>
            </a:extLst>
          </p:cNvPr>
          <p:cNvSpPr>
            <a:spLocks noGrp="1"/>
          </p:cNvSpPr>
          <p:nvPr>
            <p:ph idx="1"/>
          </p:nvPr>
        </p:nvSpPr>
        <p:spPr>
          <a:xfrm>
            <a:off x="527532" y="1494443"/>
            <a:ext cx="4312323" cy="5035665"/>
          </a:xfrm>
        </p:spPr>
        <p:txBody>
          <a:bodyPr>
            <a:normAutofit fontScale="40000" lnSpcReduction="20000"/>
          </a:bodyPr>
          <a:lstStyle/>
          <a:p>
            <a:r>
              <a:rPr lang="sq-AL" b="1" dirty="0"/>
              <a:t>SA.MSC: </a:t>
            </a:r>
            <a:r>
              <a:rPr lang="sq-AL" dirty="0" err="1"/>
              <a:t>Active</a:t>
            </a:r>
            <a:r>
              <a:rPr lang="sq-AL" dirty="0"/>
              <a:t> </a:t>
            </a:r>
            <a:r>
              <a:rPr lang="sq-AL" dirty="0" err="1"/>
              <a:t>Directory</a:t>
            </a:r>
            <a:r>
              <a:rPr lang="sq-AL" dirty="0"/>
              <a:t> </a:t>
            </a:r>
            <a:r>
              <a:rPr lang="sq-AL" dirty="0" err="1"/>
              <a:t>Users</a:t>
            </a:r>
            <a:r>
              <a:rPr lang="sq-AL" dirty="0"/>
              <a:t> </a:t>
            </a:r>
            <a:r>
              <a:rPr lang="sq-AL" dirty="0" err="1"/>
              <a:t>and</a:t>
            </a:r>
            <a:r>
              <a:rPr lang="sq-AL" dirty="0"/>
              <a:t> </a:t>
            </a:r>
            <a:r>
              <a:rPr lang="sq-AL" dirty="0" err="1"/>
              <a:t>Computers</a:t>
            </a:r>
            <a:endParaRPr lang="sq-AL" dirty="0"/>
          </a:p>
          <a:p>
            <a:r>
              <a:rPr lang="sq-AL" b="1" dirty="0"/>
              <a:t>DSSITE.MSC: </a:t>
            </a:r>
            <a:r>
              <a:rPr lang="sq-AL" dirty="0" err="1"/>
              <a:t>Active</a:t>
            </a:r>
            <a:r>
              <a:rPr lang="sq-AL" dirty="0"/>
              <a:t> </a:t>
            </a:r>
            <a:r>
              <a:rPr lang="sq-AL" dirty="0" err="1"/>
              <a:t>Directory</a:t>
            </a:r>
            <a:r>
              <a:rPr lang="sq-AL" dirty="0"/>
              <a:t> </a:t>
            </a:r>
            <a:r>
              <a:rPr lang="sq-AL" dirty="0" err="1"/>
              <a:t>Sites</a:t>
            </a:r>
            <a:r>
              <a:rPr lang="sq-AL" dirty="0"/>
              <a:t> </a:t>
            </a:r>
            <a:r>
              <a:rPr lang="sq-AL" dirty="0" err="1"/>
              <a:t>and</a:t>
            </a:r>
            <a:r>
              <a:rPr lang="sq-AL" dirty="0"/>
              <a:t> </a:t>
            </a:r>
            <a:r>
              <a:rPr lang="sq-AL" dirty="0" err="1"/>
              <a:t>Services</a:t>
            </a:r>
            <a:endParaRPr lang="sq-AL" dirty="0"/>
          </a:p>
          <a:p>
            <a:r>
              <a:rPr lang="sq-AL" b="1" dirty="0"/>
              <a:t>DNSMGMT.MSC: </a:t>
            </a:r>
            <a:r>
              <a:rPr lang="sq-AL" dirty="0"/>
              <a:t>DNS </a:t>
            </a:r>
            <a:r>
              <a:rPr lang="sq-AL" dirty="0" err="1"/>
              <a:t>Manager</a:t>
            </a:r>
            <a:endParaRPr lang="sq-AL" dirty="0"/>
          </a:p>
          <a:p>
            <a:r>
              <a:rPr lang="sq-AL" b="1" dirty="0"/>
              <a:t>GPEDIT.MSC: </a:t>
            </a:r>
            <a:r>
              <a:rPr lang="sq-AL" dirty="0" err="1"/>
              <a:t>Local</a:t>
            </a:r>
            <a:r>
              <a:rPr lang="sq-AL" dirty="0"/>
              <a:t> </a:t>
            </a:r>
            <a:r>
              <a:rPr lang="sq-AL" dirty="0" err="1"/>
              <a:t>Group</a:t>
            </a:r>
            <a:r>
              <a:rPr lang="sq-AL" dirty="0"/>
              <a:t> </a:t>
            </a:r>
            <a:r>
              <a:rPr lang="sq-AL" dirty="0" err="1"/>
              <a:t>Policy</a:t>
            </a:r>
            <a:r>
              <a:rPr lang="sq-AL" dirty="0"/>
              <a:t> </a:t>
            </a:r>
            <a:r>
              <a:rPr lang="sq-AL" dirty="0" err="1"/>
              <a:t>Editor</a:t>
            </a:r>
            <a:endParaRPr lang="sq-AL" dirty="0"/>
          </a:p>
          <a:p>
            <a:r>
              <a:rPr lang="sq-AL" b="1" dirty="0"/>
              <a:t>GPMC.MSC</a:t>
            </a:r>
            <a:r>
              <a:rPr lang="sq-AL" dirty="0"/>
              <a:t>: </a:t>
            </a:r>
            <a:r>
              <a:rPr lang="sq-AL" dirty="0" err="1"/>
              <a:t>Group</a:t>
            </a:r>
            <a:r>
              <a:rPr lang="sq-AL" dirty="0"/>
              <a:t> </a:t>
            </a:r>
            <a:r>
              <a:rPr lang="sq-AL" dirty="0" err="1"/>
              <a:t>Policy</a:t>
            </a:r>
            <a:r>
              <a:rPr lang="sq-AL" dirty="0"/>
              <a:t> </a:t>
            </a:r>
            <a:r>
              <a:rPr lang="sq-AL" dirty="0" err="1"/>
              <a:t>Management</a:t>
            </a:r>
            <a:r>
              <a:rPr lang="sq-AL" dirty="0"/>
              <a:t> </a:t>
            </a:r>
            <a:r>
              <a:rPr lang="sq-AL" dirty="0" err="1"/>
              <a:t>Console</a:t>
            </a:r>
            <a:endParaRPr lang="en-US" dirty="0"/>
          </a:p>
          <a:p>
            <a:r>
              <a:rPr lang="sq-AL" b="1" dirty="0"/>
              <a:t>CERTSRV.MSC: </a:t>
            </a:r>
            <a:r>
              <a:rPr lang="sq-AL" dirty="0" err="1"/>
              <a:t>Certification</a:t>
            </a:r>
            <a:r>
              <a:rPr lang="sq-AL" dirty="0"/>
              <a:t> </a:t>
            </a:r>
            <a:r>
              <a:rPr lang="sq-AL" dirty="0" err="1"/>
              <a:t>Authority</a:t>
            </a:r>
            <a:r>
              <a:rPr lang="sq-AL" dirty="0"/>
              <a:t> </a:t>
            </a:r>
            <a:r>
              <a:rPr lang="sq-AL" dirty="0" err="1"/>
              <a:t>Management</a:t>
            </a:r>
            <a:endParaRPr lang="sq-AL" dirty="0"/>
          </a:p>
          <a:p>
            <a:r>
              <a:rPr lang="sq-AL" b="1" dirty="0"/>
              <a:t>CERTTMPL.MSC: </a:t>
            </a:r>
            <a:r>
              <a:rPr lang="sq-AL" dirty="0" err="1"/>
              <a:t>Certificate</a:t>
            </a:r>
            <a:r>
              <a:rPr lang="sq-AL" dirty="0"/>
              <a:t> </a:t>
            </a:r>
            <a:r>
              <a:rPr lang="sq-AL" dirty="0" err="1"/>
              <a:t>Template</a:t>
            </a:r>
            <a:r>
              <a:rPr lang="sq-AL" dirty="0"/>
              <a:t> </a:t>
            </a:r>
            <a:r>
              <a:rPr lang="sq-AL" dirty="0" err="1"/>
              <a:t>Management</a:t>
            </a:r>
            <a:endParaRPr lang="sq-AL" dirty="0"/>
          </a:p>
          <a:p>
            <a:r>
              <a:rPr lang="sq-AL" b="1" dirty="0"/>
              <a:t>CERTLM.MSC: </a:t>
            </a:r>
            <a:r>
              <a:rPr lang="sq-AL" dirty="0" err="1"/>
              <a:t>Local</a:t>
            </a:r>
            <a:r>
              <a:rPr lang="sq-AL" dirty="0"/>
              <a:t> </a:t>
            </a:r>
            <a:r>
              <a:rPr lang="sq-AL" dirty="0" err="1"/>
              <a:t>Computer</a:t>
            </a:r>
            <a:r>
              <a:rPr lang="sq-AL" dirty="0"/>
              <a:t> </a:t>
            </a:r>
            <a:r>
              <a:rPr lang="sq-AL" dirty="0" err="1"/>
              <a:t>Certificates</a:t>
            </a:r>
            <a:r>
              <a:rPr lang="sq-AL" dirty="0"/>
              <a:t> </a:t>
            </a:r>
            <a:r>
              <a:rPr lang="sq-AL" dirty="0" err="1"/>
              <a:t>Store</a:t>
            </a:r>
            <a:endParaRPr lang="sq-AL" dirty="0"/>
          </a:p>
          <a:p>
            <a:r>
              <a:rPr lang="sq-AL" b="1" dirty="0"/>
              <a:t>CERTMGR.MSC: </a:t>
            </a:r>
            <a:r>
              <a:rPr lang="sq-AL" dirty="0" err="1"/>
              <a:t>Current</a:t>
            </a:r>
            <a:r>
              <a:rPr lang="sq-AL" dirty="0"/>
              <a:t> </a:t>
            </a:r>
            <a:r>
              <a:rPr lang="sq-AL" dirty="0" err="1"/>
              <a:t>User</a:t>
            </a:r>
            <a:r>
              <a:rPr lang="sq-AL" dirty="0"/>
              <a:t> </a:t>
            </a:r>
            <a:r>
              <a:rPr lang="sq-AL" dirty="0" err="1"/>
              <a:t>Certificates</a:t>
            </a:r>
            <a:r>
              <a:rPr lang="sq-AL" dirty="0"/>
              <a:t> </a:t>
            </a:r>
            <a:r>
              <a:rPr lang="sq-AL" dirty="0" err="1"/>
              <a:t>Store</a:t>
            </a:r>
            <a:endParaRPr lang="sq-AL" dirty="0"/>
          </a:p>
          <a:p>
            <a:r>
              <a:rPr lang="sq-AL" b="1" dirty="0"/>
              <a:t>COMPMGMT.MSC: </a:t>
            </a:r>
            <a:r>
              <a:rPr lang="sq-AL" dirty="0" err="1"/>
              <a:t>Computer</a:t>
            </a:r>
            <a:r>
              <a:rPr lang="sq-AL" dirty="0"/>
              <a:t> </a:t>
            </a:r>
            <a:r>
              <a:rPr lang="sq-AL" dirty="0" err="1"/>
              <a:t>Management</a:t>
            </a:r>
            <a:endParaRPr lang="sq-AL" dirty="0"/>
          </a:p>
          <a:p>
            <a:r>
              <a:rPr lang="sq-AL" b="1" dirty="0"/>
              <a:t>DEVMGMT.MSC: </a:t>
            </a:r>
            <a:r>
              <a:rPr lang="sq-AL" dirty="0" err="1"/>
              <a:t>Device</a:t>
            </a:r>
            <a:r>
              <a:rPr lang="sq-AL" dirty="0"/>
              <a:t> </a:t>
            </a:r>
            <a:r>
              <a:rPr lang="sq-AL" dirty="0" err="1"/>
              <a:t>Manager</a:t>
            </a:r>
            <a:endParaRPr lang="sq-AL" dirty="0"/>
          </a:p>
          <a:p>
            <a:r>
              <a:rPr lang="sq-AL" b="1" dirty="0"/>
              <a:t>DHCPMGMT.MSC: </a:t>
            </a:r>
            <a:r>
              <a:rPr lang="sq-AL" dirty="0"/>
              <a:t>DHCP </a:t>
            </a:r>
            <a:r>
              <a:rPr lang="sq-AL" dirty="0" err="1"/>
              <a:t>Manager</a:t>
            </a:r>
            <a:endParaRPr lang="sq-AL" dirty="0"/>
          </a:p>
          <a:p>
            <a:r>
              <a:rPr lang="sq-AL" b="1" dirty="0"/>
              <a:t>DISKMGMT.MSC: </a:t>
            </a:r>
            <a:r>
              <a:rPr lang="sq-AL" dirty="0"/>
              <a:t>Disk </a:t>
            </a:r>
            <a:r>
              <a:rPr lang="sq-AL" dirty="0" err="1"/>
              <a:t>Management</a:t>
            </a:r>
            <a:endParaRPr lang="sq-AL" dirty="0"/>
          </a:p>
          <a:p>
            <a:r>
              <a:rPr lang="sq-AL" b="1" dirty="0"/>
              <a:t>EVENTVWR.MSC</a:t>
            </a:r>
            <a:r>
              <a:rPr lang="sq-AL" dirty="0"/>
              <a:t>: </a:t>
            </a:r>
            <a:r>
              <a:rPr lang="sq-AL" dirty="0" err="1"/>
              <a:t>Event</a:t>
            </a:r>
            <a:r>
              <a:rPr lang="sq-AL" dirty="0"/>
              <a:t> </a:t>
            </a:r>
            <a:r>
              <a:rPr lang="sq-AL" dirty="0" err="1"/>
              <a:t>Viewer</a:t>
            </a:r>
            <a:endParaRPr lang="sq-AL" dirty="0"/>
          </a:p>
          <a:p>
            <a:r>
              <a:rPr lang="sq-AL" b="1" dirty="0"/>
              <a:t>PERFMON.MSC</a:t>
            </a:r>
            <a:r>
              <a:rPr lang="sq-AL" dirty="0"/>
              <a:t>: </a:t>
            </a:r>
            <a:r>
              <a:rPr lang="sq-AL" dirty="0" err="1"/>
              <a:t>Performance</a:t>
            </a:r>
            <a:r>
              <a:rPr lang="sq-AL" dirty="0"/>
              <a:t> Monitor</a:t>
            </a:r>
          </a:p>
          <a:p>
            <a:r>
              <a:rPr lang="sq-AL" b="1" dirty="0"/>
              <a:t>SECPOL.MSC: </a:t>
            </a:r>
            <a:r>
              <a:rPr lang="sq-AL" dirty="0" err="1"/>
              <a:t>Local</a:t>
            </a:r>
            <a:r>
              <a:rPr lang="sq-AL" dirty="0"/>
              <a:t> </a:t>
            </a:r>
            <a:r>
              <a:rPr lang="sq-AL" dirty="0" err="1"/>
              <a:t>Security</a:t>
            </a:r>
            <a:r>
              <a:rPr lang="sq-AL" dirty="0"/>
              <a:t> </a:t>
            </a:r>
            <a:r>
              <a:rPr lang="sq-AL" dirty="0" err="1"/>
              <a:t>Policy</a:t>
            </a:r>
            <a:r>
              <a:rPr lang="sq-AL" dirty="0"/>
              <a:t> </a:t>
            </a:r>
            <a:r>
              <a:rPr lang="sq-AL" dirty="0" err="1"/>
              <a:t>Console</a:t>
            </a:r>
            <a:endParaRPr lang="sq-AL" dirty="0"/>
          </a:p>
          <a:p>
            <a:r>
              <a:rPr lang="sq-AL" b="1" dirty="0"/>
              <a:t>FSMGMT.MSC: </a:t>
            </a:r>
            <a:r>
              <a:rPr lang="sq-AL" dirty="0" err="1"/>
              <a:t>Shared</a:t>
            </a:r>
            <a:r>
              <a:rPr lang="sq-AL" dirty="0"/>
              <a:t> </a:t>
            </a:r>
            <a:r>
              <a:rPr lang="sq-AL" dirty="0" err="1"/>
              <a:t>Folders</a:t>
            </a:r>
            <a:endParaRPr lang="sq-AL" dirty="0"/>
          </a:p>
          <a:p>
            <a:r>
              <a:rPr lang="sq-AL" b="1" dirty="0"/>
              <a:t>WF.MSC: </a:t>
            </a:r>
            <a:r>
              <a:rPr lang="sq-AL" dirty="0"/>
              <a:t>Windows </a:t>
            </a:r>
            <a:r>
              <a:rPr lang="sq-AL" dirty="0" err="1"/>
              <a:t>Defender</a:t>
            </a:r>
            <a:r>
              <a:rPr lang="sq-AL" dirty="0"/>
              <a:t> </a:t>
            </a:r>
            <a:r>
              <a:rPr lang="sq-AL" dirty="0" err="1"/>
              <a:t>Firewall</a:t>
            </a:r>
            <a:r>
              <a:rPr lang="sq-AL" dirty="0"/>
              <a:t> </a:t>
            </a:r>
            <a:r>
              <a:rPr lang="sq-AL" dirty="0" err="1"/>
              <a:t>with</a:t>
            </a:r>
            <a:r>
              <a:rPr lang="sq-AL" dirty="0"/>
              <a:t> </a:t>
            </a:r>
            <a:r>
              <a:rPr lang="sq-AL" dirty="0" err="1"/>
              <a:t>Advanced</a:t>
            </a:r>
            <a:r>
              <a:rPr lang="sq-AL" dirty="0"/>
              <a:t> </a:t>
            </a:r>
            <a:r>
              <a:rPr lang="sq-AL" dirty="0" err="1"/>
              <a:t>Security</a:t>
            </a:r>
            <a:endParaRPr lang="sq-AL" dirty="0"/>
          </a:p>
        </p:txBody>
      </p:sp>
      <p:pic>
        <p:nvPicPr>
          <p:cNvPr id="3" name="Picture 2" descr="Graphical user interface&#10;&#10;Description automatically generated">
            <a:extLst>
              <a:ext uri="{FF2B5EF4-FFF2-40B4-BE49-F238E27FC236}">
                <a16:creationId xmlns:a16="http://schemas.microsoft.com/office/drawing/2014/main" id="{576A96B1-1897-447B-981E-2B783EBAD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473" y="1494443"/>
            <a:ext cx="6188364" cy="4359564"/>
          </a:xfrm>
          <a:prstGeom prst="rect">
            <a:avLst/>
          </a:prstGeom>
        </p:spPr>
      </p:pic>
    </p:spTree>
    <p:extLst>
      <p:ext uri="{BB962C8B-B14F-4D97-AF65-F5344CB8AC3E}">
        <p14:creationId xmlns:p14="http://schemas.microsoft.com/office/powerpoint/2010/main" val="3832093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400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1" y="1435509"/>
            <a:ext cx="10451690" cy="5063613"/>
          </a:xfrm>
        </p:spPr>
        <p:txBody>
          <a:bodyPr/>
          <a:lstStyle/>
          <a:p>
            <a:r>
              <a:rPr lang="en-US" dirty="0"/>
              <a:t>Type 2 Hypervisors:</a:t>
            </a:r>
          </a:p>
          <a:p>
            <a:endParaRPr lang="en-US" dirty="0"/>
          </a:p>
          <a:p>
            <a:pPr lvl="1" algn="just"/>
            <a:r>
              <a:rPr lang="en-US" dirty="0"/>
              <a:t>VMware Workstation</a:t>
            </a:r>
          </a:p>
          <a:p>
            <a:pPr lvl="1" algn="just"/>
            <a:r>
              <a:rPr lang="en-US" dirty="0"/>
              <a:t>Microsoft Hyper V</a:t>
            </a:r>
          </a:p>
          <a:p>
            <a:pPr lvl="1" algn="just"/>
            <a:r>
              <a:rPr lang="sq-AL" dirty="0" err="1"/>
              <a:t>Oracle</a:t>
            </a:r>
            <a:r>
              <a:rPr lang="sq-AL" dirty="0"/>
              <a:t> VM </a:t>
            </a:r>
            <a:r>
              <a:rPr lang="sq-AL" dirty="0" err="1"/>
              <a:t>VirtualBox</a:t>
            </a:r>
            <a:endParaRPr lang="en-US" dirty="0"/>
          </a:p>
          <a:p>
            <a:pPr lvl="1" algn="just"/>
            <a:r>
              <a:rPr lang="en-US" dirty="0"/>
              <a:t>Citrix </a:t>
            </a:r>
            <a:r>
              <a:rPr lang="en-US" dirty="0" err="1"/>
              <a:t>XenServer</a:t>
            </a:r>
            <a:endParaRPr lang="en-US" dirty="0"/>
          </a:p>
        </p:txBody>
      </p:sp>
      <p:pic>
        <p:nvPicPr>
          <p:cNvPr id="5" name="Picture 4">
            <a:extLst>
              <a:ext uri="{FF2B5EF4-FFF2-40B4-BE49-F238E27FC236}">
                <a16:creationId xmlns:a16="http://schemas.microsoft.com/office/drawing/2014/main" id="{F38E22F6-EB68-4EAD-B86C-FFA5B2E792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67193" y="4859377"/>
            <a:ext cx="1975930" cy="1238250"/>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C396AE6-9C03-4A83-890D-F1F02166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892" y="3094703"/>
            <a:ext cx="4038266" cy="1126537"/>
          </a:xfrm>
          <a:prstGeom prst="rect">
            <a:avLst/>
          </a:prstGeom>
        </p:spPr>
      </p:pic>
      <p:pic>
        <p:nvPicPr>
          <p:cNvPr id="9" name="Picture 8">
            <a:extLst>
              <a:ext uri="{FF2B5EF4-FFF2-40B4-BE49-F238E27FC236}">
                <a16:creationId xmlns:a16="http://schemas.microsoft.com/office/drawing/2014/main" id="{AFC82F2A-DC03-4E12-A2FD-12F538F7FB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800497" y="3177325"/>
            <a:ext cx="2553308" cy="1280558"/>
          </a:xfrm>
          <a:prstGeom prst="rect">
            <a:avLst/>
          </a:prstGeom>
        </p:spPr>
      </p:pic>
      <p:pic>
        <p:nvPicPr>
          <p:cNvPr id="13" name="Picture 12">
            <a:extLst>
              <a:ext uri="{FF2B5EF4-FFF2-40B4-BE49-F238E27FC236}">
                <a16:creationId xmlns:a16="http://schemas.microsoft.com/office/drawing/2014/main" id="{A04F592C-7938-4FAF-86C7-0D3ACF45CF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174940" y="1290108"/>
            <a:ext cx="2788379" cy="1126537"/>
          </a:xfrm>
          <a:prstGeom prst="rect">
            <a:avLst/>
          </a:prstGeom>
        </p:spPr>
      </p:pic>
    </p:spTree>
    <p:extLst>
      <p:ext uri="{BB962C8B-B14F-4D97-AF65-F5344CB8AC3E}">
        <p14:creationId xmlns:p14="http://schemas.microsoft.com/office/powerpoint/2010/main" val="147452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527532" y="79920"/>
            <a:ext cx="8960597" cy="918560"/>
          </a:xfrm>
        </p:spPr>
        <p:txBody>
          <a:bodyPr/>
          <a:lstStyle/>
          <a:p>
            <a:r>
              <a:rPr lang="en-US" sz="4000" dirty="0">
                <a:solidFill>
                  <a:srgbClr val="201179"/>
                </a:solidFill>
                <a:latin typeface="Times New Roman" panose="02020603050405020304" pitchFamily="18" charset="0"/>
                <a:cs typeface="Times New Roman" panose="02020603050405020304" pitchFamily="18" charset="0"/>
              </a:rPr>
              <a:t>virtualization</a:t>
            </a: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16310" y="1435510"/>
            <a:ext cx="10770689" cy="4782410"/>
          </a:xfrm>
        </p:spPr>
        <p:txBody>
          <a:bodyPr/>
          <a:lstStyle/>
          <a:p>
            <a:r>
              <a:rPr lang="en-US" dirty="0"/>
              <a:t>Benefits from Virtualization:</a:t>
            </a:r>
          </a:p>
          <a:p>
            <a:pPr lvl="1"/>
            <a:r>
              <a:rPr lang="en-US" dirty="0"/>
              <a:t>Cost Savings</a:t>
            </a:r>
          </a:p>
          <a:p>
            <a:pPr lvl="1"/>
            <a:r>
              <a:rPr lang="en-US" dirty="0"/>
              <a:t>Flexibility</a:t>
            </a:r>
          </a:p>
          <a:p>
            <a:pPr lvl="1"/>
            <a:r>
              <a:rPr lang="en-US" dirty="0"/>
              <a:t>Centralization </a:t>
            </a:r>
          </a:p>
          <a:p>
            <a:pPr lvl="1"/>
            <a:r>
              <a:rPr lang="en-US" dirty="0"/>
              <a:t>Speed</a:t>
            </a:r>
          </a:p>
          <a:p>
            <a:pPr lvl="1"/>
            <a:r>
              <a:rPr lang="en-US" dirty="0"/>
              <a:t>Downtime</a:t>
            </a:r>
          </a:p>
          <a:p>
            <a:pPr lvl="1"/>
            <a:r>
              <a:rPr lang="en-US" dirty="0"/>
              <a:t>Disaster Recovery</a:t>
            </a:r>
          </a:p>
        </p:txBody>
      </p:sp>
      <p:pic>
        <p:nvPicPr>
          <p:cNvPr id="7" name="Content Placeholder 5">
            <a:extLst>
              <a:ext uri="{FF2B5EF4-FFF2-40B4-BE49-F238E27FC236}">
                <a16:creationId xmlns:a16="http://schemas.microsoft.com/office/drawing/2014/main" id="{FC3FFF7C-4B29-4CFF-A402-5CED085A5471}"/>
              </a:ext>
            </a:extLst>
          </p:cNvPr>
          <p:cNvPicPr>
            <a:picLocks noChangeAspect="1"/>
          </p:cNvPicPr>
          <p:nvPr/>
        </p:nvPicPr>
        <p:blipFill>
          <a:blip r:embed="rId2">
            <a:extLst>
              <a:ext uri="{28A0092B-C50C-407E-A947-70E740481C1C}">
                <a14:useLocalDpi xmlns:a14="http://schemas.microsoft.com/office/drawing/2010/main" val="0"/>
              </a:ext>
            </a:extLst>
          </a:blip>
          <a:srcRect l="2725" r="2725"/>
          <a:stretch>
            <a:fillRect/>
          </a:stretch>
        </p:blipFill>
        <p:spPr>
          <a:xfrm>
            <a:off x="3814652" y="1317938"/>
            <a:ext cx="6869914" cy="5152436"/>
          </a:xfrm>
          <a:prstGeom prst="rect">
            <a:avLst/>
          </a:prstGeom>
        </p:spPr>
      </p:pic>
    </p:spTree>
    <p:extLst>
      <p:ext uri="{BB962C8B-B14F-4D97-AF65-F5344CB8AC3E}">
        <p14:creationId xmlns:p14="http://schemas.microsoft.com/office/powerpoint/2010/main" val="3140348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0">
      <a:dk1>
        <a:srgbClr val="1D106E"/>
      </a:dk1>
      <a:lt1>
        <a:srgbClr val="1D106E"/>
      </a:lt1>
      <a:dk2>
        <a:srgbClr val="FFFFFF"/>
      </a:dk2>
      <a:lt2>
        <a:srgbClr val="FFFFFF"/>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Times New Roman"/>
        <a:ea typeface=""/>
        <a:cs typeface=""/>
      </a:majorFont>
      <a:minorFont>
        <a:latin typeface="Times New Roman"/>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TotalTime>
  <Words>5486</Words>
  <Application>Microsoft Office PowerPoint</Application>
  <PresentationFormat>Widescreen</PresentationFormat>
  <Paragraphs>723</Paragraphs>
  <Slides>72</Slides>
  <Notes>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2" baseType="lpstr">
      <vt:lpstr>Arial</vt:lpstr>
      <vt:lpstr>Calibri</vt:lpstr>
      <vt:lpstr>Segoe</vt:lpstr>
      <vt:lpstr>Segoe UI</vt:lpstr>
      <vt:lpstr>Segoe UI Light</vt:lpstr>
      <vt:lpstr>Segoe UI Semibold</vt:lpstr>
      <vt:lpstr>Times New Roman</vt:lpstr>
      <vt:lpstr>Wingdings</vt:lpstr>
      <vt:lpstr>Banded</vt:lpstr>
      <vt:lpstr>Visio</vt:lpstr>
      <vt:lpstr>Infrastruktura e serverEVe</vt:lpstr>
      <vt:lpstr>server infrastructure</vt:lpstr>
      <vt:lpstr>server infrastructure</vt:lpstr>
      <vt:lpstr>virtualization</vt:lpstr>
      <vt:lpstr>virtualization</vt:lpstr>
      <vt:lpstr>virtualization</vt:lpstr>
      <vt:lpstr>virtualization</vt:lpstr>
      <vt:lpstr>virtualization</vt:lpstr>
      <vt:lpstr>virtualization</vt:lpstr>
      <vt:lpstr>Microsoft Windows Server</vt:lpstr>
      <vt:lpstr>Microsoft Windows Server</vt:lpstr>
      <vt:lpstr>MICROSOFT WINDOWS SERVER Services </vt:lpstr>
      <vt:lpstr>PowerPoint Presentation</vt:lpstr>
      <vt:lpstr>Module Overview</vt:lpstr>
      <vt:lpstr>What is Active Directory</vt:lpstr>
      <vt:lpstr>Active Directory Roles</vt:lpstr>
      <vt:lpstr>What is AD DS?</vt:lpstr>
      <vt:lpstr>What does AD DS do?</vt:lpstr>
      <vt:lpstr>What is AD CS?</vt:lpstr>
      <vt:lpstr>What does AD CS do?</vt:lpstr>
      <vt:lpstr>What does AD FS do?</vt:lpstr>
      <vt:lpstr>What is AD FS?</vt:lpstr>
      <vt:lpstr>What is AD RMS?</vt:lpstr>
      <vt:lpstr>What does AD RMS do?</vt:lpstr>
      <vt:lpstr>What is AD LDS?</vt:lpstr>
      <vt:lpstr>What does AD LDS do?</vt:lpstr>
      <vt:lpstr>What is Authorization?</vt:lpstr>
      <vt:lpstr>Why Deploy AD DS?</vt:lpstr>
      <vt:lpstr>Centralized Network Management</vt:lpstr>
      <vt:lpstr>PowerPoint Presentation</vt:lpstr>
      <vt:lpstr>Overview of AD DS and DNS</vt:lpstr>
      <vt:lpstr>PowerPoint Presentation</vt:lpstr>
      <vt:lpstr>Lesson 2: Overview of AD DS Physical Components</vt:lpstr>
      <vt:lpstr>Domain Controllers</vt:lpstr>
      <vt:lpstr>Global Catalog Servers</vt:lpstr>
      <vt:lpstr>What is the AD DS Data Store?</vt:lpstr>
      <vt:lpstr>What is AD DS Replication?</vt:lpstr>
      <vt:lpstr>What are Sites?</vt:lpstr>
      <vt:lpstr>Overview of AD DS Logical Components </vt:lpstr>
      <vt:lpstr>PowerPoint Presentation</vt:lpstr>
      <vt:lpstr>The Basics: Domains</vt:lpstr>
      <vt:lpstr>The Basics: Trees</vt:lpstr>
      <vt:lpstr>The Basics: Forests</vt:lpstr>
      <vt:lpstr>The Basics: Organizational Units (OUs)</vt:lpstr>
      <vt:lpstr>PowerPoint Presentation</vt:lpstr>
      <vt:lpstr>PowerPoint Presentation</vt:lpstr>
      <vt:lpstr>Overview of AD DS Logical Components </vt:lpstr>
      <vt:lpstr>Trees</vt:lpstr>
      <vt:lpstr>DEMO: Installation and Management</vt:lpstr>
      <vt:lpstr>Using AD DS to organize your network</vt:lpstr>
      <vt:lpstr>Active Directory Users and Computers</vt:lpstr>
      <vt:lpstr>Active Directory Users and Computers</vt:lpstr>
      <vt:lpstr>Active Directory Users and Computers</vt:lpstr>
      <vt:lpstr>Active Directory Users and Computers</vt:lpstr>
      <vt:lpstr>Active Directory Domains and Trusts</vt:lpstr>
      <vt:lpstr>Active Directory Sites and Services</vt:lpstr>
      <vt:lpstr>Active Directory Administrative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Infrastruktura e serverEVe</dc:title>
  <dc:creator>Osman Osmani</dc:creator>
  <cp:lastModifiedBy>Osman Osmani</cp:lastModifiedBy>
  <cp:revision>15</cp:revision>
  <dcterms:created xsi:type="dcterms:W3CDTF">2020-11-25T10:40:03Z</dcterms:created>
  <dcterms:modified xsi:type="dcterms:W3CDTF">2021-11-04T12:43:44Z</dcterms:modified>
</cp:coreProperties>
</file>