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68" r:id="rId15"/>
    <p:sldId id="269"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16"/>
    <p:restoredTop sz="94650"/>
  </p:normalViewPr>
  <p:slideViewPr>
    <p:cSldViewPr snapToGrid="0">
      <p:cViewPr varScale="1">
        <p:scale>
          <a:sx n="93" d="100"/>
          <a:sy n="93" d="100"/>
        </p:scale>
        <p:origin x="224" y="7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9/10/23</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‹N°›</a:t>
            </a:fld>
            <a:endParaRPr lang="en-US" dirty="0"/>
          </a:p>
        </p:txBody>
      </p:sp>
    </p:spTree>
    <p:extLst>
      <p:ext uri="{BB962C8B-B14F-4D97-AF65-F5344CB8AC3E}">
        <p14:creationId xmlns:p14="http://schemas.microsoft.com/office/powerpoint/2010/main" val="2587478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9/10/23</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‹N°›</a:t>
            </a:fld>
            <a:endParaRPr lang="en-US"/>
          </a:p>
        </p:txBody>
      </p:sp>
    </p:spTree>
    <p:extLst>
      <p:ext uri="{BB962C8B-B14F-4D97-AF65-F5344CB8AC3E}">
        <p14:creationId xmlns:p14="http://schemas.microsoft.com/office/powerpoint/2010/main" val="1623410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9/10/23</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‹N°›</a:t>
            </a:fld>
            <a:endParaRPr lang="en-US"/>
          </a:p>
        </p:txBody>
      </p:sp>
    </p:spTree>
    <p:extLst>
      <p:ext uri="{BB962C8B-B14F-4D97-AF65-F5344CB8AC3E}">
        <p14:creationId xmlns:p14="http://schemas.microsoft.com/office/powerpoint/2010/main" val="126818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9/10/23</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‹N°›</a:t>
            </a:fld>
            <a:endParaRPr lang="en-US"/>
          </a:p>
        </p:txBody>
      </p:sp>
    </p:spTree>
    <p:extLst>
      <p:ext uri="{BB962C8B-B14F-4D97-AF65-F5344CB8AC3E}">
        <p14:creationId xmlns:p14="http://schemas.microsoft.com/office/powerpoint/2010/main" val="1287714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9/10/23</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‹N°›</a:t>
            </a:fld>
            <a:endParaRPr lang="en-US"/>
          </a:p>
        </p:txBody>
      </p:sp>
    </p:spTree>
    <p:extLst>
      <p:ext uri="{BB962C8B-B14F-4D97-AF65-F5344CB8AC3E}">
        <p14:creationId xmlns:p14="http://schemas.microsoft.com/office/powerpoint/2010/main" val="299197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9/10/23</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‹N°›</a:t>
            </a:fld>
            <a:endParaRPr lang="en-US"/>
          </a:p>
        </p:txBody>
      </p:sp>
    </p:spTree>
    <p:extLst>
      <p:ext uri="{BB962C8B-B14F-4D97-AF65-F5344CB8AC3E}">
        <p14:creationId xmlns:p14="http://schemas.microsoft.com/office/powerpoint/2010/main" val="2456477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9/10/23</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‹N°›</a:t>
            </a:fld>
            <a:endParaRPr lang="en-US"/>
          </a:p>
        </p:txBody>
      </p:sp>
    </p:spTree>
    <p:extLst>
      <p:ext uri="{BB962C8B-B14F-4D97-AF65-F5344CB8AC3E}">
        <p14:creationId xmlns:p14="http://schemas.microsoft.com/office/powerpoint/2010/main" val="2221616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9/10/23</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‹N°›</a:t>
            </a:fld>
            <a:endParaRPr lang="en-US"/>
          </a:p>
        </p:txBody>
      </p:sp>
    </p:spTree>
    <p:extLst>
      <p:ext uri="{BB962C8B-B14F-4D97-AF65-F5344CB8AC3E}">
        <p14:creationId xmlns:p14="http://schemas.microsoft.com/office/powerpoint/2010/main" val="2016588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9/10/23</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‹N°›</a:t>
            </a:fld>
            <a:endParaRPr lang="en-US"/>
          </a:p>
        </p:txBody>
      </p:sp>
    </p:spTree>
    <p:extLst>
      <p:ext uri="{BB962C8B-B14F-4D97-AF65-F5344CB8AC3E}">
        <p14:creationId xmlns:p14="http://schemas.microsoft.com/office/powerpoint/2010/main" val="621235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9/10/23</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‹N°›</a:t>
            </a:fld>
            <a:endParaRPr lang="en-US"/>
          </a:p>
        </p:txBody>
      </p:sp>
    </p:spTree>
    <p:extLst>
      <p:ext uri="{BB962C8B-B14F-4D97-AF65-F5344CB8AC3E}">
        <p14:creationId xmlns:p14="http://schemas.microsoft.com/office/powerpoint/2010/main" val="3403763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9/10/23</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‹N°›</a:t>
            </a:fld>
            <a:endParaRPr lang="en-US"/>
          </a:p>
        </p:txBody>
      </p:sp>
    </p:spTree>
    <p:extLst>
      <p:ext uri="{BB962C8B-B14F-4D97-AF65-F5344CB8AC3E}">
        <p14:creationId xmlns:p14="http://schemas.microsoft.com/office/powerpoint/2010/main" val="1521142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9/10/23</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‹N°›</a:t>
            </a:fld>
            <a:endParaRPr lang="en-US" dirty="0"/>
          </a:p>
        </p:txBody>
      </p:sp>
    </p:spTree>
    <p:extLst>
      <p:ext uri="{BB962C8B-B14F-4D97-AF65-F5344CB8AC3E}">
        <p14:creationId xmlns:p14="http://schemas.microsoft.com/office/powerpoint/2010/main" val="71056911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9">
            <a:extLst>
              <a:ext uri="{FF2B5EF4-FFF2-40B4-BE49-F238E27FC236}">
                <a16:creationId xmlns:a16="http://schemas.microsoft.com/office/drawing/2014/main" id="{845648E2-B946-43A1-80DE-C50CBBDF92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2FBB00A-1611-A7F1-79CD-22A716BBD026}"/>
              </a:ext>
            </a:extLst>
          </p:cNvPr>
          <p:cNvSpPr>
            <a:spLocks noGrp="1"/>
          </p:cNvSpPr>
          <p:nvPr>
            <p:ph type="ctrTitle"/>
          </p:nvPr>
        </p:nvSpPr>
        <p:spPr>
          <a:xfrm>
            <a:off x="1084728" y="1597961"/>
            <a:ext cx="3795812" cy="3162300"/>
          </a:xfrm>
        </p:spPr>
        <p:txBody>
          <a:bodyPr anchor="b">
            <a:normAutofit/>
          </a:bodyPr>
          <a:lstStyle/>
          <a:p>
            <a:pPr>
              <a:lnSpc>
                <a:spcPct val="115000"/>
              </a:lnSpc>
            </a:pPr>
            <a:r>
              <a:rPr lang="fr-FR" sz="1800" dirty="0">
                <a:effectLst/>
                <a:latin typeface="Trebuchet MS" panose="020B0703020202090204" pitchFamily="34" charset="0"/>
                <a:ea typeface="Trebuchet MS" panose="020B0703020202090204" pitchFamily="34" charset="0"/>
                <a:cs typeface="Trebuchet MS" panose="020B0703020202090204" pitchFamily="34" charset="0"/>
              </a:rPr>
              <a:t>Projet final</a:t>
            </a:r>
            <a:br>
              <a:rPr lang="fr-FR" sz="1800" dirty="0">
                <a:effectLst/>
                <a:latin typeface="Trebuchet MS" panose="020B0703020202090204" pitchFamily="34" charset="0"/>
                <a:ea typeface="Trebuchet MS" panose="020B0703020202090204" pitchFamily="34" charset="0"/>
                <a:cs typeface="Trebuchet MS" panose="020B0703020202090204" pitchFamily="34" charset="0"/>
              </a:rPr>
            </a:br>
            <a:br>
              <a:rPr lang="fr-FR" sz="1800" dirty="0">
                <a:effectLst/>
                <a:latin typeface="Arial" panose="020B0604020202020204" pitchFamily="34" charset="0"/>
                <a:ea typeface="Arial" panose="020B0604020202020204" pitchFamily="34" charset="0"/>
              </a:rPr>
            </a:br>
            <a:br>
              <a:rPr lang="fr-FR" sz="1800" dirty="0">
                <a:effectLst/>
                <a:latin typeface="Arial" panose="020B0604020202020204" pitchFamily="34" charset="0"/>
                <a:ea typeface="Arial" panose="020B0604020202020204" pitchFamily="34" charset="0"/>
              </a:rPr>
            </a:br>
            <a:r>
              <a:rPr lang="fr-FR" sz="1800" dirty="0">
                <a:effectLst/>
                <a:latin typeface="Arial" panose="020B0604020202020204" pitchFamily="34" charset="0"/>
                <a:ea typeface="Arial" panose="020B0604020202020204" pitchFamily="34" charset="0"/>
              </a:rPr>
              <a:t>Contrat de Professionnalisation Développeur Multimédia</a:t>
            </a:r>
            <a:br>
              <a:rPr lang="fr-FR" sz="1800" dirty="0">
                <a:effectLst/>
                <a:latin typeface="Arial" panose="020B0604020202020204" pitchFamily="34" charset="0"/>
                <a:ea typeface="Arial" panose="020B0604020202020204" pitchFamily="34" charset="0"/>
              </a:rPr>
            </a:br>
            <a:r>
              <a:rPr lang="fr-FR" sz="1800" b="1" dirty="0">
                <a:effectLst/>
                <a:latin typeface="Arial" panose="020B0604020202020204" pitchFamily="34" charset="0"/>
                <a:ea typeface="Arial" panose="020B0604020202020204" pitchFamily="34" charset="0"/>
              </a:rPr>
              <a:t>L'École Multimédia</a:t>
            </a:r>
            <a:br>
              <a:rPr lang="fr-FR" sz="1800" dirty="0">
                <a:effectLst/>
                <a:latin typeface="Arial" panose="020B0604020202020204" pitchFamily="34" charset="0"/>
                <a:ea typeface="Arial" panose="020B0604020202020204" pitchFamily="34" charset="0"/>
              </a:rPr>
            </a:br>
            <a:endParaRPr lang="fr-FR" dirty="0"/>
          </a:p>
        </p:txBody>
      </p:sp>
      <p:sp>
        <p:nvSpPr>
          <p:cNvPr id="3" name="Sous-titre 2">
            <a:extLst>
              <a:ext uri="{FF2B5EF4-FFF2-40B4-BE49-F238E27FC236}">
                <a16:creationId xmlns:a16="http://schemas.microsoft.com/office/drawing/2014/main" id="{C68C5B82-DAEF-C8CD-401A-5F26340DF00E}"/>
              </a:ext>
            </a:extLst>
          </p:cNvPr>
          <p:cNvSpPr>
            <a:spLocks noGrp="1"/>
          </p:cNvSpPr>
          <p:nvPr>
            <p:ph type="subTitle" idx="1"/>
          </p:nvPr>
        </p:nvSpPr>
        <p:spPr>
          <a:xfrm>
            <a:off x="1084728" y="4902489"/>
            <a:ext cx="3795812" cy="985075"/>
          </a:xfrm>
        </p:spPr>
        <p:txBody>
          <a:bodyPr anchor="t">
            <a:normAutofit lnSpcReduction="10000"/>
          </a:bodyPr>
          <a:lstStyle/>
          <a:p>
            <a:r>
              <a:rPr lang="fr-FR" b="0" i="0" dirty="0">
                <a:solidFill>
                  <a:srgbClr val="D1D5DB"/>
                </a:solidFill>
                <a:effectLst/>
                <a:latin typeface="Söhne"/>
              </a:rPr>
              <a:t>Mr GATTI Florent </a:t>
            </a:r>
            <a:br>
              <a:rPr lang="fr-FR" b="0" i="0" dirty="0">
                <a:solidFill>
                  <a:srgbClr val="D1D5DB"/>
                </a:solidFill>
                <a:effectLst/>
                <a:latin typeface="Söhne"/>
              </a:rPr>
            </a:br>
            <a:r>
              <a:rPr lang="fr-FR" b="0" i="0" dirty="0">
                <a:solidFill>
                  <a:srgbClr val="D1D5DB"/>
                </a:solidFill>
                <a:effectLst/>
                <a:latin typeface="Söhne"/>
              </a:rPr>
              <a:t>Développeur Principal</a:t>
            </a:r>
            <a:br>
              <a:rPr lang="fr-FR" b="0" i="0" dirty="0">
                <a:solidFill>
                  <a:srgbClr val="D1D5DB"/>
                </a:solidFill>
                <a:effectLst/>
                <a:latin typeface="Söhne"/>
              </a:rPr>
            </a:br>
            <a:r>
              <a:rPr lang="fr-FR" b="0" i="0" dirty="0">
                <a:solidFill>
                  <a:srgbClr val="D1D5DB"/>
                </a:solidFill>
                <a:effectLst/>
                <a:latin typeface="Söhne"/>
              </a:rPr>
              <a:t>12/09/2023</a:t>
            </a:r>
            <a:endParaRPr lang="fr-FR" dirty="0"/>
          </a:p>
        </p:txBody>
      </p:sp>
      <p:sp>
        <p:nvSpPr>
          <p:cNvPr id="25" name="Freeform: Shape 11">
            <a:extLst>
              <a:ext uri="{FF2B5EF4-FFF2-40B4-BE49-F238E27FC236}">
                <a16:creationId xmlns:a16="http://schemas.microsoft.com/office/drawing/2014/main" id="{EA06546B-3E90-4E24-BD32-C6BFD1CD8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13">
            <a:extLst>
              <a:ext uri="{FF2B5EF4-FFF2-40B4-BE49-F238E27FC236}">
                <a16:creationId xmlns:a16="http://schemas.microsoft.com/office/drawing/2014/main" id="{3FA95682-BEE6-4B33-BA34-7E7BE4978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3"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mage 4" descr="Une image contenant horloge, Horloge numérique, Police, conception&#10;&#10;Description générée automatiquement">
            <a:extLst>
              <a:ext uri="{FF2B5EF4-FFF2-40B4-BE49-F238E27FC236}">
                <a16:creationId xmlns:a16="http://schemas.microsoft.com/office/drawing/2014/main" id="{D7D158F0-6068-A7DE-0854-8AD95A66D6BC}"/>
              </a:ext>
            </a:extLst>
          </p:cNvPr>
          <p:cNvPicPr>
            <a:picLocks noChangeAspect="1"/>
          </p:cNvPicPr>
          <p:nvPr/>
        </p:nvPicPr>
        <p:blipFill>
          <a:blip r:embed="rId2"/>
          <a:stretch>
            <a:fillRect/>
          </a:stretch>
        </p:blipFill>
        <p:spPr>
          <a:xfrm>
            <a:off x="5816082" y="2619359"/>
            <a:ext cx="5309118" cy="1619281"/>
          </a:xfrm>
          <a:prstGeom prst="rect">
            <a:avLst/>
          </a:prstGeom>
        </p:spPr>
      </p:pic>
    </p:spTree>
    <p:extLst>
      <p:ext uri="{BB962C8B-B14F-4D97-AF65-F5344CB8AC3E}">
        <p14:creationId xmlns:p14="http://schemas.microsoft.com/office/powerpoint/2010/main" val="4073586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AB3D23-74B9-58F2-EF1D-483AE96FC750}"/>
              </a:ext>
            </a:extLst>
          </p:cNvPr>
          <p:cNvSpPr>
            <a:spLocks noGrp="1"/>
          </p:cNvSpPr>
          <p:nvPr>
            <p:ph type="title"/>
          </p:nvPr>
        </p:nvSpPr>
        <p:spPr>
          <a:xfrm>
            <a:off x="1120948" y="13852"/>
            <a:ext cx="9950103" cy="1507376"/>
          </a:xfrm>
        </p:spPr>
        <p:txBody>
          <a:bodyPr/>
          <a:lstStyle/>
          <a:p>
            <a:pPr algn="ctr"/>
            <a:r>
              <a:rPr lang="fr-FR" b="1" i="0" dirty="0">
                <a:effectLst/>
                <a:latin typeface="Söhne"/>
              </a:rPr>
              <a:t>Point de développement important</a:t>
            </a:r>
            <a:br>
              <a:rPr lang="fr-FR" b="1" i="0" dirty="0">
                <a:effectLst/>
                <a:latin typeface="Söhne"/>
              </a:rPr>
            </a:br>
            <a:endParaRPr lang="fr-FR" dirty="0"/>
          </a:p>
        </p:txBody>
      </p:sp>
      <p:sp>
        <p:nvSpPr>
          <p:cNvPr id="3" name="Espace réservé du contenu 2">
            <a:extLst>
              <a:ext uri="{FF2B5EF4-FFF2-40B4-BE49-F238E27FC236}">
                <a16:creationId xmlns:a16="http://schemas.microsoft.com/office/drawing/2014/main" id="{B83B4865-1D12-71F5-A4E3-84E0C4E906D2}"/>
              </a:ext>
            </a:extLst>
          </p:cNvPr>
          <p:cNvSpPr>
            <a:spLocks noGrp="1"/>
          </p:cNvSpPr>
          <p:nvPr>
            <p:ph idx="1"/>
          </p:nvPr>
        </p:nvSpPr>
        <p:spPr>
          <a:xfrm>
            <a:off x="1077361" y="1845426"/>
            <a:ext cx="9950103" cy="4292140"/>
          </a:xfrm>
        </p:spPr>
        <p:txBody>
          <a:bodyPr>
            <a:normAutofit fontScale="92500" lnSpcReduction="20000"/>
          </a:bodyPr>
          <a:lstStyle/>
          <a:p>
            <a:pPr marL="0" indent="0" algn="ctr">
              <a:buNone/>
            </a:pPr>
            <a:r>
              <a:rPr lang="fr-FR" b="0" i="0" dirty="0">
                <a:effectLst/>
                <a:latin typeface="Söhne"/>
              </a:rPr>
              <a:t>J'ai rencontré une difficulté en intégrant l'API pour récupérer les transactions de Cryptomonnaie, voici comment j'ai résolu ce problème …</a:t>
            </a:r>
            <a:br>
              <a:rPr lang="fr-FR" b="0" i="0" dirty="0">
                <a:effectLst/>
                <a:latin typeface="Söhne"/>
              </a:rPr>
            </a:br>
            <a:r>
              <a:rPr lang="fr-FR" sz="2200" b="1" i="0" u="sng" dirty="0">
                <a:effectLst/>
                <a:latin typeface="Söhne"/>
              </a:rPr>
              <a:t>Solution mise en œuvre :</a:t>
            </a:r>
          </a:p>
          <a:p>
            <a:pPr algn="ctr">
              <a:buFont typeface="+mj-lt"/>
              <a:buAutoNum type="arabicPeriod"/>
            </a:pPr>
            <a:r>
              <a:rPr lang="fr-FR" i="0" dirty="0">
                <a:effectLst/>
                <a:latin typeface="Söhne"/>
              </a:rPr>
              <a:t>Utilisation de </a:t>
            </a:r>
            <a:r>
              <a:rPr lang="fr-FR" b="1" i="0" dirty="0" err="1">
                <a:effectLst/>
                <a:latin typeface="Söhne"/>
              </a:rPr>
              <a:t>useCallback</a:t>
            </a:r>
            <a:r>
              <a:rPr lang="fr-FR" i="0" dirty="0">
                <a:effectLst/>
                <a:latin typeface="Söhne"/>
              </a:rPr>
              <a:t> et </a:t>
            </a:r>
            <a:r>
              <a:rPr lang="fr-FR" b="1" i="0" dirty="0" err="1">
                <a:effectLst/>
                <a:latin typeface="Söhne"/>
              </a:rPr>
              <a:t>useEffect</a:t>
            </a:r>
            <a:r>
              <a:rPr lang="fr-FR" i="0" dirty="0">
                <a:effectLst/>
                <a:latin typeface="Söhne"/>
              </a:rPr>
              <a:t> : Pour s'assurer que la requête de l'API soit effectuée de manière optimale et seulement lorsqu'il est nécessaire (quand </a:t>
            </a:r>
            <a:r>
              <a:rPr lang="fr-FR" b="1" i="0" dirty="0" err="1">
                <a:effectLst/>
                <a:latin typeface="Söhne"/>
              </a:rPr>
              <a:t>isLoggedIn</a:t>
            </a:r>
            <a:r>
              <a:rPr lang="fr-FR" i="0" dirty="0">
                <a:effectLst/>
                <a:latin typeface="Söhne"/>
              </a:rPr>
              <a:t> est modifié, ou quand le rôle de l'utilisateur change).</a:t>
            </a:r>
          </a:p>
          <a:p>
            <a:pPr algn="ctr">
              <a:buFont typeface="+mj-lt"/>
              <a:buAutoNum type="arabicPeriod"/>
            </a:pPr>
            <a:r>
              <a:rPr lang="fr-FR" i="0" dirty="0">
                <a:effectLst/>
                <a:latin typeface="Söhne"/>
              </a:rPr>
              <a:t>Gestion d'erreurs avec </a:t>
            </a:r>
            <a:r>
              <a:rPr lang="fr-FR" b="1" dirty="0">
                <a:latin typeface="Söhne"/>
              </a:rPr>
              <a:t>A</a:t>
            </a:r>
            <a:r>
              <a:rPr lang="fr-FR" b="1" i="0" dirty="0">
                <a:effectLst/>
                <a:latin typeface="Söhne"/>
              </a:rPr>
              <a:t>xios</a:t>
            </a:r>
            <a:r>
              <a:rPr lang="fr-FR" i="0" dirty="0">
                <a:effectLst/>
                <a:latin typeface="Söhne"/>
              </a:rPr>
              <a:t> : L'introduction d'un bloc </a:t>
            </a:r>
            <a:r>
              <a:rPr lang="fr-FR" i="0" dirty="0" err="1">
                <a:effectLst/>
                <a:latin typeface="Söhne"/>
              </a:rPr>
              <a:t>try</a:t>
            </a:r>
            <a:r>
              <a:rPr lang="fr-FR" i="0" dirty="0">
                <a:effectLst/>
                <a:latin typeface="Söhne"/>
              </a:rPr>
              <a:t>-catch autour de l'appel </a:t>
            </a:r>
            <a:r>
              <a:rPr lang="fr-FR" b="1" dirty="0">
                <a:latin typeface="Söhne"/>
              </a:rPr>
              <a:t>A</a:t>
            </a:r>
            <a:r>
              <a:rPr lang="fr-FR" b="1" i="0" dirty="0">
                <a:effectLst/>
                <a:latin typeface="Söhne"/>
              </a:rPr>
              <a:t>xios</a:t>
            </a:r>
            <a:r>
              <a:rPr lang="fr-FR" i="0" dirty="0">
                <a:effectLst/>
                <a:latin typeface="Söhne"/>
              </a:rPr>
              <a:t> a permis de traiter les erreurs potentielles, évitant ainsi les crashs inattendus de l'application.</a:t>
            </a:r>
          </a:p>
          <a:p>
            <a:pPr algn="ctr">
              <a:buFont typeface="+mj-lt"/>
              <a:buAutoNum type="arabicPeriod"/>
            </a:pPr>
            <a:r>
              <a:rPr lang="fr-FR" i="0" dirty="0">
                <a:effectLst/>
                <a:latin typeface="Söhne"/>
              </a:rPr>
              <a:t>Mise à jour dynamique du solde : À chaque fois qu'un utilisateur se connecte, le solde est automatiquement récupéré, assurant que les données affichées sont toujours à jour.</a:t>
            </a:r>
          </a:p>
          <a:p>
            <a:pPr algn="ctr"/>
            <a:endParaRPr lang="fr-FR" dirty="0"/>
          </a:p>
          <a:p>
            <a:pPr marL="0" indent="0" algn="ctr">
              <a:buNone/>
            </a:pPr>
            <a:r>
              <a:rPr lang="fr-FR" b="0" i="0" dirty="0">
                <a:effectLst/>
                <a:latin typeface="Söhne"/>
              </a:rPr>
              <a:t>Une intégration réussie de l'API qui permet une récupération fiable des transactions et du solde de l'utilisateur, améliorant la robustesse et la fiabilité de l'application </a:t>
            </a:r>
            <a:r>
              <a:rPr lang="fr-FR" b="0" i="0" dirty="0" err="1">
                <a:effectLst/>
                <a:latin typeface="Söhne"/>
              </a:rPr>
              <a:t>BitChest</a:t>
            </a:r>
            <a:r>
              <a:rPr lang="fr-FR" b="0" i="0" dirty="0">
                <a:effectLst/>
                <a:latin typeface="Söhne"/>
              </a:rPr>
              <a:t>.</a:t>
            </a:r>
            <a:endParaRPr lang="fr-FR" dirty="0"/>
          </a:p>
        </p:txBody>
      </p:sp>
    </p:spTree>
    <p:extLst>
      <p:ext uri="{BB962C8B-B14F-4D97-AF65-F5344CB8AC3E}">
        <p14:creationId xmlns:p14="http://schemas.microsoft.com/office/powerpoint/2010/main" val="2964505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438667-38DD-0646-5B55-E5B5E3C2A618}"/>
              </a:ext>
            </a:extLst>
          </p:cNvPr>
          <p:cNvSpPr>
            <a:spLocks noGrp="1"/>
          </p:cNvSpPr>
          <p:nvPr>
            <p:ph type="title"/>
          </p:nvPr>
        </p:nvSpPr>
        <p:spPr/>
        <p:txBody>
          <a:bodyPr/>
          <a:lstStyle/>
          <a:p>
            <a:pPr algn="ctr"/>
            <a:r>
              <a:rPr lang="fr-FR" b="1" i="0" dirty="0">
                <a:effectLst/>
                <a:latin typeface="Söhne"/>
              </a:rPr>
              <a:t>Propositions d'amélioration</a:t>
            </a:r>
            <a:br>
              <a:rPr lang="fr-FR" b="1" i="0" dirty="0">
                <a:effectLst/>
                <a:latin typeface="Söhne"/>
              </a:rPr>
            </a:br>
            <a:endParaRPr lang="fr-FR" dirty="0"/>
          </a:p>
        </p:txBody>
      </p:sp>
      <p:sp>
        <p:nvSpPr>
          <p:cNvPr id="3" name="Espace réservé du contenu 2">
            <a:extLst>
              <a:ext uri="{FF2B5EF4-FFF2-40B4-BE49-F238E27FC236}">
                <a16:creationId xmlns:a16="http://schemas.microsoft.com/office/drawing/2014/main" id="{FCE4C8DE-0A6C-87B1-BB8F-1B3D78D75BFF}"/>
              </a:ext>
            </a:extLst>
          </p:cNvPr>
          <p:cNvSpPr>
            <a:spLocks noGrp="1"/>
          </p:cNvSpPr>
          <p:nvPr>
            <p:ph idx="1"/>
          </p:nvPr>
        </p:nvSpPr>
        <p:spPr/>
        <p:txBody>
          <a:bodyPr>
            <a:normAutofit/>
          </a:bodyPr>
          <a:lstStyle/>
          <a:p>
            <a:pPr algn="ctr"/>
            <a:r>
              <a:rPr lang="fr-FR" b="0" i="0" dirty="0">
                <a:effectLst/>
                <a:latin typeface="Söhne"/>
              </a:rPr>
              <a:t>Intégration d'un système de notifications pour informer les utilisateurs des fluctuations majeures des prix.</a:t>
            </a:r>
          </a:p>
          <a:p>
            <a:pPr algn="ctr"/>
            <a:r>
              <a:rPr lang="fr-FR" b="0" i="0" dirty="0">
                <a:effectLst/>
                <a:latin typeface="Söhne"/>
              </a:rPr>
              <a:t>Permettre aux utilisateurs d'échanger directement des cryptomonnaies entre eux, sans intermédiaire.</a:t>
            </a:r>
          </a:p>
          <a:p>
            <a:pPr algn="ctr">
              <a:buFont typeface="Arial" panose="020B0604020202020204" pitchFamily="34" charset="0"/>
              <a:buChar char="•"/>
            </a:pPr>
            <a:r>
              <a:rPr lang="fr-FR" b="0" i="0" dirty="0">
                <a:effectLst/>
                <a:latin typeface="Söhne"/>
              </a:rPr>
              <a:t>Des récompenses ou des remises pour les utilisateurs actifs ou pour ceux qui parrainent de nouveaux membres.</a:t>
            </a:r>
          </a:p>
          <a:p>
            <a:endParaRPr lang="fr-FR" dirty="0"/>
          </a:p>
        </p:txBody>
      </p:sp>
    </p:spTree>
    <p:extLst>
      <p:ext uri="{BB962C8B-B14F-4D97-AF65-F5344CB8AC3E}">
        <p14:creationId xmlns:p14="http://schemas.microsoft.com/office/powerpoint/2010/main" val="1158363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DE4956-0833-D464-E407-BBDFEAE832E7}"/>
              </a:ext>
            </a:extLst>
          </p:cNvPr>
          <p:cNvSpPr>
            <a:spLocks noGrp="1"/>
          </p:cNvSpPr>
          <p:nvPr>
            <p:ph type="title"/>
          </p:nvPr>
        </p:nvSpPr>
        <p:spPr>
          <a:xfrm>
            <a:off x="1077362" y="0"/>
            <a:ext cx="9950103" cy="1136073"/>
          </a:xfrm>
        </p:spPr>
        <p:txBody>
          <a:bodyPr>
            <a:normAutofit/>
          </a:bodyPr>
          <a:lstStyle/>
          <a:p>
            <a:pPr algn="ctr"/>
            <a:r>
              <a:rPr lang="fr-FR" b="1" i="0" dirty="0">
                <a:effectLst/>
                <a:latin typeface="Söhne"/>
              </a:rPr>
              <a:t>Démo</a:t>
            </a:r>
            <a:br>
              <a:rPr lang="fr-FR" b="1" i="0" dirty="0">
                <a:effectLst/>
                <a:latin typeface="Söhne"/>
              </a:rPr>
            </a:br>
            <a:endParaRPr lang="fr-FR" dirty="0"/>
          </a:p>
        </p:txBody>
      </p:sp>
      <p:sp>
        <p:nvSpPr>
          <p:cNvPr id="3" name="Espace réservé du contenu 2">
            <a:extLst>
              <a:ext uri="{FF2B5EF4-FFF2-40B4-BE49-F238E27FC236}">
                <a16:creationId xmlns:a16="http://schemas.microsoft.com/office/drawing/2014/main" id="{454ECB3B-001B-A605-39B0-A9E1F2C0494D}"/>
              </a:ext>
            </a:extLst>
          </p:cNvPr>
          <p:cNvSpPr>
            <a:spLocks noGrp="1"/>
          </p:cNvSpPr>
          <p:nvPr>
            <p:ph idx="1"/>
          </p:nvPr>
        </p:nvSpPr>
        <p:spPr>
          <a:xfrm>
            <a:off x="1077362" y="581891"/>
            <a:ext cx="9950103" cy="5358939"/>
          </a:xfrm>
        </p:spPr>
        <p:txBody>
          <a:bodyPr/>
          <a:lstStyle/>
          <a:p>
            <a:pPr marL="0" indent="0" algn="ctr">
              <a:buNone/>
            </a:pPr>
            <a:r>
              <a:rPr lang="fr-FR" b="1" dirty="0"/>
              <a:t>Parcours Admin : </a:t>
            </a:r>
          </a:p>
          <a:p>
            <a:pPr marL="0" indent="0" algn="ctr">
              <a:buNone/>
            </a:pPr>
            <a:endParaRPr lang="fr-FR" b="1" dirty="0"/>
          </a:p>
        </p:txBody>
      </p:sp>
    </p:spTree>
    <p:extLst>
      <p:ext uri="{BB962C8B-B14F-4D97-AF65-F5344CB8AC3E}">
        <p14:creationId xmlns:p14="http://schemas.microsoft.com/office/powerpoint/2010/main" val="505202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DE4956-0833-D464-E407-BBDFEAE832E7}"/>
              </a:ext>
            </a:extLst>
          </p:cNvPr>
          <p:cNvSpPr>
            <a:spLocks noGrp="1"/>
          </p:cNvSpPr>
          <p:nvPr>
            <p:ph type="title"/>
          </p:nvPr>
        </p:nvSpPr>
        <p:spPr>
          <a:xfrm>
            <a:off x="1077362" y="0"/>
            <a:ext cx="9950103" cy="1136073"/>
          </a:xfrm>
        </p:spPr>
        <p:txBody>
          <a:bodyPr>
            <a:normAutofit/>
          </a:bodyPr>
          <a:lstStyle/>
          <a:p>
            <a:pPr algn="ctr"/>
            <a:r>
              <a:rPr lang="fr-FR" b="1" i="0" dirty="0">
                <a:effectLst/>
                <a:latin typeface="Söhne"/>
              </a:rPr>
              <a:t>Démo</a:t>
            </a:r>
            <a:br>
              <a:rPr lang="fr-FR" b="1" i="0" dirty="0">
                <a:effectLst/>
                <a:latin typeface="Söhne"/>
              </a:rPr>
            </a:br>
            <a:endParaRPr lang="fr-FR" dirty="0"/>
          </a:p>
        </p:txBody>
      </p:sp>
      <p:sp>
        <p:nvSpPr>
          <p:cNvPr id="3" name="Espace réservé du contenu 2">
            <a:extLst>
              <a:ext uri="{FF2B5EF4-FFF2-40B4-BE49-F238E27FC236}">
                <a16:creationId xmlns:a16="http://schemas.microsoft.com/office/drawing/2014/main" id="{454ECB3B-001B-A605-39B0-A9E1F2C0494D}"/>
              </a:ext>
            </a:extLst>
          </p:cNvPr>
          <p:cNvSpPr>
            <a:spLocks noGrp="1"/>
          </p:cNvSpPr>
          <p:nvPr>
            <p:ph idx="1"/>
          </p:nvPr>
        </p:nvSpPr>
        <p:spPr>
          <a:xfrm>
            <a:off x="1077362" y="581891"/>
            <a:ext cx="9950103" cy="5358939"/>
          </a:xfrm>
        </p:spPr>
        <p:txBody>
          <a:bodyPr/>
          <a:lstStyle/>
          <a:p>
            <a:pPr marL="0" indent="0" algn="ctr">
              <a:buNone/>
            </a:pPr>
            <a:r>
              <a:rPr lang="fr-FR" b="1" dirty="0"/>
              <a:t>Parcours Clients : </a:t>
            </a:r>
          </a:p>
          <a:p>
            <a:pPr marL="0" indent="0" algn="ctr">
              <a:buNone/>
            </a:pPr>
            <a:endParaRPr lang="fr-FR" b="1" dirty="0"/>
          </a:p>
        </p:txBody>
      </p:sp>
    </p:spTree>
    <p:extLst>
      <p:ext uri="{BB962C8B-B14F-4D97-AF65-F5344CB8AC3E}">
        <p14:creationId xmlns:p14="http://schemas.microsoft.com/office/powerpoint/2010/main" val="970483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07ED9C-5744-2E52-780E-115A799C5D7E}"/>
              </a:ext>
            </a:extLst>
          </p:cNvPr>
          <p:cNvSpPr>
            <a:spLocks noGrp="1"/>
          </p:cNvSpPr>
          <p:nvPr>
            <p:ph type="title"/>
          </p:nvPr>
        </p:nvSpPr>
        <p:spPr/>
        <p:txBody>
          <a:bodyPr/>
          <a:lstStyle/>
          <a:p>
            <a:pPr algn="ctr"/>
            <a:r>
              <a:rPr lang="fr-FR" b="1" i="0" dirty="0">
                <a:effectLst/>
                <a:latin typeface="Söhne"/>
              </a:rPr>
              <a:t>Conclusion</a:t>
            </a:r>
            <a:br>
              <a:rPr lang="fr-FR" b="1" i="0" dirty="0">
                <a:effectLst/>
                <a:latin typeface="Söhne"/>
              </a:rPr>
            </a:br>
            <a:endParaRPr lang="fr-FR" dirty="0"/>
          </a:p>
        </p:txBody>
      </p:sp>
      <p:sp>
        <p:nvSpPr>
          <p:cNvPr id="3" name="Espace réservé du contenu 2">
            <a:extLst>
              <a:ext uri="{FF2B5EF4-FFF2-40B4-BE49-F238E27FC236}">
                <a16:creationId xmlns:a16="http://schemas.microsoft.com/office/drawing/2014/main" id="{8D1A1CE1-C113-4CC7-389B-26A0485BACC1}"/>
              </a:ext>
            </a:extLst>
          </p:cNvPr>
          <p:cNvSpPr>
            <a:spLocks noGrp="1"/>
          </p:cNvSpPr>
          <p:nvPr>
            <p:ph idx="1"/>
          </p:nvPr>
        </p:nvSpPr>
        <p:spPr/>
        <p:txBody>
          <a:bodyPr/>
          <a:lstStyle/>
          <a:p>
            <a:pPr marL="0" indent="0" algn="ctr">
              <a:buNone/>
            </a:pPr>
            <a:endParaRPr lang="fr-FR" b="0" i="0" dirty="0">
              <a:effectLst/>
              <a:latin typeface="Söhne"/>
            </a:endParaRPr>
          </a:p>
          <a:p>
            <a:pPr marL="0" indent="0" algn="ctr">
              <a:buNone/>
            </a:pPr>
            <a:r>
              <a:rPr lang="fr-FR" b="0" i="0" dirty="0">
                <a:effectLst/>
                <a:latin typeface="Söhne"/>
              </a:rPr>
              <a:t>En développant </a:t>
            </a:r>
            <a:r>
              <a:rPr lang="fr-FR" b="1" i="0" dirty="0" err="1">
                <a:effectLst/>
                <a:latin typeface="Söhne"/>
              </a:rPr>
              <a:t>BitChest</a:t>
            </a:r>
            <a:r>
              <a:rPr lang="fr-FR" b="0" i="0" dirty="0">
                <a:effectLst/>
                <a:latin typeface="Söhne"/>
              </a:rPr>
              <a:t>, nous avons franchi une étape cruciale vers une gestion plus transparente et intuitive des cryptomonnaies. Les défis étaient nombreux, mais avec les bons outils et une vision claire, nous avons créé une plateforme fiable et efficace.</a:t>
            </a:r>
          </a:p>
          <a:p>
            <a:pPr marL="0" indent="0" algn="ctr">
              <a:buNone/>
            </a:pPr>
            <a:r>
              <a:rPr lang="fr-FR" b="0" i="0" dirty="0">
                <a:effectLst/>
                <a:latin typeface="Söhne"/>
              </a:rPr>
              <a:t> Merci de m'avoir accompagné dans cette aventure numérique. </a:t>
            </a:r>
          </a:p>
          <a:p>
            <a:pPr marL="0" indent="0" algn="ctr">
              <a:buNone/>
            </a:pPr>
            <a:r>
              <a:rPr lang="fr-FR" b="0" i="0" dirty="0">
                <a:effectLst/>
                <a:latin typeface="Söhne"/>
              </a:rPr>
              <a:t>Je tiens à remercier l'École Multimédia et le jury pour cette opportunité...</a:t>
            </a:r>
          </a:p>
          <a:p>
            <a:endParaRPr lang="fr-FR" dirty="0"/>
          </a:p>
        </p:txBody>
      </p:sp>
    </p:spTree>
    <p:extLst>
      <p:ext uri="{BB962C8B-B14F-4D97-AF65-F5344CB8AC3E}">
        <p14:creationId xmlns:p14="http://schemas.microsoft.com/office/powerpoint/2010/main" val="302266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92A171-A578-82FC-7276-7E2D0E67AEBF}"/>
              </a:ext>
            </a:extLst>
          </p:cNvPr>
          <p:cNvSpPr>
            <a:spLocks noGrp="1"/>
          </p:cNvSpPr>
          <p:nvPr>
            <p:ph type="title"/>
          </p:nvPr>
        </p:nvSpPr>
        <p:spPr>
          <a:xfrm>
            <a:off x="1120948" y="2675312"/>
            <a:ext cx="9950103" cy="1507376"/>
          </a:xfrm>
        </p:spPr>
        <p:txBody>
          <a:bodyPr>
            <a:normAutofit/>
          </a:bodyPr>
          <a:lstStyle/>
          <a:p>
            <a:pPr algn="ctr"/>
            <a:r>
              <a:rPr lang="fr-FR" sz="3600" b="1" i="0" dirty="0">
                <a:effectLst/>
                <a:latin typeface="Söhne"/>
              </a:rPr>
              <a:t>Avez-vous des questions ? </a:t>
            </a:r>
            <a:br>
              <a:rPr lang="fr-FR" sz="3600" b="1" i="0" dirty="0">
                <a:effectLst/>
                <a:latin typeface="Söhne"/>
              </a:rPr>
            </a:br>
            <a:endParaRPr lang="fr-FR" sz="3600" dirty="0"/>
          </a:p>
        </p:txBody>
      </p:sp>
    </p:spTree>
    <p:extLst>
      <p:ext uri="{BB962C8B-B14F-4D97-AF65-F5344CB8AC3E}">
        <p14:creationId xmlns:p14="http://schemas.microsoft.com/office/powerpoint/2010/main" val="960470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E4C1DE9-5E1B-46E3-BA0E-821C13342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BB392B3-2223-D7C1-DA03-596FB8314C19}"/>
              </a:ext>
            </a:extLst>
          </p:cNvPr>
          <p:cNvSpPr>
            <a:spLocks noGrp="1"/>
          </p:cNvSpPr>
          <p:nvPr>
            <p:ph type="title"/>
          </p:nvPr>
        </p:nvSpPr>
        <p:spPr>
          <a:xfrm>
            <a:off x="1077362" y="10428"/>
            <a:ext cx="3188106" cy="1507375"/>
          </a:xfrm>
        </p:spPr>
        <p:txBody>
          <a:bodyPr>
            <a:normAutofit/>
          </a:bodyPr>
          <a:lstStyle/>
          <a:p>
            <a:r>
              <a:rPr lang="fr-FR" b="1" dirty="0">
                <a:effectLst/>
                <a:latin typeface="Söhne"/>
              </a:rPr>
              <a:t>Introduction</a:t>
            </a:r>
            <a:br>
              <a:rPr lang="fr-FR" b="1" i="0" dirty="0">
                <a:effectLst/>
                <a:latin typeface="Söhne"/>
              </a:rPr>
            </a:br>
            <a:endParaRPr lang="fr-FR" dirty="0"/>
          </a:p>
        </p:txBody>
      </p:sp>
      <p:sp>
        <p:nvSpPr>
          <p:cNvPr id="3" name="Espace réservé du contenu 2">
            <a:extLst>
              <a:ext uri="{FF2B5EF4-FFF2-40B4-BE49-F238E27FC236}">
                <a16:creationId xmlns:a16="http://schemas.microsoft.com/office/drawing/2014/main" id="{EE490145-F2A2-134B-1826-588A01CA2098}"/>
              </a:ext>
            </a:extLst>
          </p:cNvPr>
          <p:cNvSpPr>
            <a:spLocks noGrp="1"/>
          </p:cNvSpPr>
          <p:nvPr>
            <p:ph idx="1"/>
          </p:nvPr>
        </p:nvSpPr>
        <p:spPr>
          <a:xfrm>
            <a:off x="606306" y="1359862"/>
            <a:ext cx="3484819" cy="5656080"/>
          </a:xfrm>
        </p:spPr>
        <p:txBody>
          <a:bodyPr>
            <a:noAutofit/>
          </a:bodyPr>
          <a:lstStyle/>
          <a:p>
            <a:pPr>
              <a:lnSpc>
                <a:spcPct val="110000"/>
              </a:lnSpc>
            </a:pPr>
            <a:r>
              <a:rPr lang="fr-FR" b="1" i="0" dirty="0">
                <a:effectLst/>
                <a:latin typeface="Söhne"/>
              </a:rPr>
              <a:t>Qu'est-ce que l’application </a:t>
            </a:r>
            <a:r>
              <a:rPr lang="fr-FR" b="1" i="0" dirty="0" err="1">
                <a:effectLst/>
                <a:latin typeface="Söhne"/>
              </a:rPr>
              <a:t>BitChest</a:t>
            </a:r>
            <a:r>
              <a:rPr lang="fr-FR" b="1" i="0" dirty="0">
                <a:effectLst/>
                <a:latin typeface="Söhne"/>
              </a:rPr>
              <a:t> ?</a:t>
            </a:r>
            <a:r>
              <a:rPr lang="fr-FR" b="0" i="0" dirty="0">
                <a:effectLst/>
                <a:latin typeface="Söhne"/>
              </a:rPr>
              <a:t> </a:t>
            </a:r>
            <a:br>
              <a:rPr lang="fr-FR" b="0" i="0" dirty="0">
                <a:effectLst/>
                <a:latin typeface="Söhne"/>
              </a:rPr>
            </a:br>
            <a:r>
              <a:rPr lang="fr-FR" b="0" i="0" dirty="0">
                <a:effectLst/>
                <a:latin typeface="Söhne"/>
              </a:rPr>
              <a:t>Une plateforme permettant aux particuliers d'acheter et de vendre des cryptomonnaies.</a:t>
            </a:r>
          </a:p>
          <a:p>
            <a:pPr>
              <a:lnSpc>
                <a:spcPct val="110000"/>
              </a:lnSpc>
              <a:buFont typeface="Arial" panose="020B0604020202020204" pitchFamily="34" charset="0"/>
              <a:buChar char="•"/>
            </a:pPr>
            <a:r>
              <a:rPr lang="fr-FR" b="1" i="0" dirty="0">
                <a:effectLst/>
                <a:latin typeface="Söhne"/>
              </a:rPr>
              <a:t>Objectif :</a:t>
            </a:r>
            <a:r>
              <a:rPr lang="fr-FR" b="0" i="0" dirty="0">
                <a:effectLst/>
                <a:latin typeface="Söhne"/>
              </a:rPr>
              <a:t> </a:t>
            </a:r>
          </a:p>
          <a:p>
            <a:pPr marL="0" indent="0">
              <a:lnSpc>
                <a:spcPct val="110000"/>
              </a:lnSpc>
              <a:buNone/>
            </a:pPr>
            <a:r>
              <a:rPr lang="fr-FR" b="0" i="0" dirty="0">
                <a:effectLst/>
                <a:latin typeface="Söhne"/>
              </a:rPr>
              <a:t>Développer une interface d'administration pour :</a:t>
            </a:r>
          </a:p>
          <a:p>
            <a:pPr marL="742950" lvl="1" indent="-285750">
              <a:lnSpc>
                <a:spcPct val="110000"/>
              </a:lnSpc>
              <a:buFont typeface="Arial" panose="020B0604020202020204" pitchFamily="34" charset="0"/>
              <a:buChar char="•"/>
            </a:pPr>
            <a:r>
              <a:rPr lang="fr-FR" sz="1800" b="0" i="0" dirty="0">
                <a:effectLst/>
                <a:latin typeface="Söhne"/>
              </a:rPr>
              <a:t>Administrateurs : Gestion de la plateforme.</a:t>
            </a:r>
          </a:p>
          <a:p>
            <a:pPr marL="742950" lvl="1" indent="-285750">
              <a:lnSpc>
                <a:spcPct val="110000"/>
              </a:lnSpc>
              <a:buFont typeface="Arial" panose="020B0604020202020204" pitchFamily="34" charset="0"/>
              <a:buChar char="•"/>
            </a:pPr>
            <a:r>
              <a:rPr lang="fr-FR" sz="1800" b="0" i="0" dirty="0">
                <a:effectLst/>
                <a:latin typeface="Söhne"/>
              </a:rPr>
              <a:t>Clients : Gestion du portefeuille et consultation des cours.</a:t>
            </a:r>
          </a:p>
          <a:p>
            <a:pPr>
              <a:lnSpc>
                <a:spcPct val="110000"/>
              </a:lnSpc>
            </a:pPr>
            <a:endParaRPr lang="fr-FR" dirty="0"/>
          </a:p>
        </p:txBody>
      </p:sp>
      <p:sp>
        <p:nvSpPr>
          <p:cNvPr id="14" name="Freeform: Shape 13">
            <a:extLst>
              <a:ext uri="{FF2B5EF4-FFF2-40B4-BE49-F238E27FC236}">
                <a16:creationId xmlns:a16="http://schemas.microsoft.com/office/drawing/2014/main" id="{B61752EE-2019-48E4-B891-13C83EDC0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53435" y="-25387"/>
            <a:ext cx="3426280" cy="3477937"/>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07D3F89-C58A-45F7-8E26-2B6B48112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8735837" y="3400142"/>
            <a:ext cx="3429000" cy="34848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5C542152-E969-4F41-AFD8-4B5354BE5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255042" y="3400619"/>
            <a:ext cx="3429945" cy="34848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34">
            <a:extLst>
              <a:ext uri="{FF2B5EF4-FFF2-40B4-BE49-F238E27FC236}">
                <a16:creationId xmlns:a16="http://schemas.microsoft.com/office/drawing/2014/main" id="{C2EDDE5C-FB26-46E8-9F4C-3548CC15C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735091" y="3401091"/>
            <a:ext cx="3428999" cy="3484818"/>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Image 8" descr="Une image contenant Graphique, capture d’écran, graphisme, cercle&#10;&#10;Description générée automatiquement">
            <a:extLst>
              <a:ext uri="{FF2B5EF4-FFF2-40B4-BE49-F238E27FC236}">
                <a16:creationId xmlns:a16="http://schemas.microsoft.com/office/drawing/2014/main" id="{EEBF17D6-2934-D21E-EDC5-4ABE0518A59A}"/>
              </a:ext>
            </a:extLst>
          </p:cNvPr>
          <p:cNvPicPr>
            <a:picLocks noChangeAspect="1"/>
          </p:cNvPicPr>
          <p:nvPr/>
        </p:nvPicPr>
        <p:blipFill>
          <a:blip r:embed="rId2"/>
          <a:stretch>
            <a:fillRect/>
          </a:stretch>
        </p:blipFill>
        <p:spPr>
          <a:xfrm>
            <a:off x="6096000" y="527971"/>
            <a:ext cx="6096000" cy="2551043"/>
          </a:xfrm>
          <a:prstGeom prst="rect">
            <a:avLst/>
          </a:prstGeom>
        </p:spPr>
      </p:pic>
    </p:spTree>
    <p:extLst>
      <p:ext uri="{BB962C8B-B14F-4D97-AF65-F5344CB8AC3E}">
        <p14:creationId xmlns:p14="http://schemas.microsoft.com/office/powerpoint/2010/main" val="1895091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056FB9-5508-FFFD-E682-8FC40419DB8F}"/>
              </a:ext>
            </a:extLst>
          </p:cNvPr>
          <p:cNvSpPr>
            <a:spLocks noGrp="1"/>
          </p:cNvSpPr>
          <p:nvPr>
            <p:ph type="title"/>
          </p:nvPr>
        </p:nvSpPr>
        <p:spPr>
          <a:xfrm>
            <a:off x="1077361" y="504446"/>
            <a:ext cx="9950103" cy="1507376"/>
          </a:xfrm>
        </p:spPr>
        <p:txBody>
          <a:bodyPr/>
          <a:lstStyle/>
          <a:p>
            <a:pPr algn="ctr"/>
            <a:r>
              <a:rPr lang="fr-FR" dirty="0">
                <a:latin typeface="Söhne"/>
              </a:rPr>
              <a:t>P</a:t>
            </a:r>
            <a:r>
              <a:rPr lang="fr-FR" b="1" i="0" dirty="0">
                <a:effectLst/>
                <a:latin typeface="Söhne"/>
              </a:rPr>
              <a:t>rincipe du projet</a:t>
            </a:r>
            <a:br>
              <a:rPr lang="fr-FR" b="1" i="0" dirty="0">
                <a:effectLst/>
                <a:latin typeface="Söhne"/>
              </a:rPr>
            </a:br>
            <a:endParaRPr lang="fr-FR" dirty="0"/>
          </a:p>
        </p:txBody>
      </p:sp>
      <p:sp>
        <p:nvSpPr>
          <p:cNvPr id="3" name="Espace réservé du contenu 2">
            <a:extLst>
              <a:ext uri="{FF2B5EF4-FFF2-40B4-BE49-F238E27FC236}">
                <a16:creationId xmlns:a16="http://schemas.microsoft.com/office/drawing/2014/main" id="{1DCCED2F-45A7-1215-91A2-4A9B45308E22}"/>
              </a:ext>
            </a:extLst>
          </p:cNvPr>
          <p:cNvSpPr>
            <a:spLocks noGrp="1"/>
          </p:cNvSpPr>
          <p:nvPr>
            <p:ph idx="1"/>
          </p:nvPr>
        </p:nvSpPr>
        <p:spPr>
          <a:xfrm>
            <a:off x="1077361" y="1834482"/>
            <a:ext cx="9950103" cy="4630190"/>
          </a:xfrm>
        </p:spPr>
        <p:txBody>
          <a:bodyPr>
            <a:normAutofit/>
          </a:bodyPr>
          <a:lstStyle/>
          <a:p>
            <a:pPr marL="0" indent="0" algn="ctr">
              <a:buNone/>
            </a:pPr>
            <a:r>
              <a:rPr lang="fr-FR" b="1" i="0" dirty="0">
                <a:effectLst/>
                <a:latin typeface="Söhne"/>
              </a:rPr>
              <a:t>Promesse:</a:t>
            </a:r>
          </a:p>
          <a:p>
            <a:pPr marL="0" indent="0" algn="ctr">
              <a:buNone/>
            </a:pPr>
            <a:r>
              <a:rPr lang="fr-FR" b="0" i="0" dirty="0">
                <a:effectLst/>
                <a:latin typeface="Söhne"/>
              </a:rPr>
              <a:t> « Faciliter les transactions de cryptomonnaies pour tous. »</a:t>
            </a:r>
          </a:p>
          <a:p>
            <a:pPr marL="0" indent="0" algn="ctr">
              <a:buNone/>
            </a:pPr>
            <a:r>
              <a:rPr lang="fr-FR" b="1" i="0" dirty="0">
                <a:effectLst/>
                <a:latin typeface="Söhne"/>
              </a:rPr>
              <a:t>Technologies utilisées:</a:t>
            </a:r>
            <a:endParaRPr lang="fr-FR" dirty="0">
              <a:latin typeface="Söhne"/>
            </a:endParaRPr>
          </a:p>
          <a:p>
            <a:pPr algn="ctr"/>
            <a:r>
              <a:rPr lang="fr-FR" b="0" i="0" dirty="0">
                <a:effectLst/>
                <a:latin typeface="Söhne"/>
              </a:rPr>
              <a:t>Serveur: </a:t>
            </a:r>
            <a:r>
              <a:rPr lang="fr-FR" b="0" i="0" dirty="0" err="1">
                <a:effectLst/>
                <a:latin typeface="Söhne"/>
              </a:rPr>
              <a:t>Laravel</a:t>
            </a:r>
            <a:r>
              <a:rPr lang="fr-FR" b="0" i="0" dirty="0">
                <a:effectLst/>
                <a:latin typeface="Söhne"/>
              </a:rPr>
              <a:t> API / MySQL / PHP</a:t>
            </a:r>
            <a:endParaRPr lang="fr-FR" dirty="0">
              <a:latin typeface="Söhne"/>
            </a:endParaRPr>
          </a:p>
          <a:p>
            <a:pPr algn="ctr"/>
            <a:r>
              <a:rPr lang="fr-FR" b="0" i="0" dirty="0" err="1">
                <a:effectLst/>
                <a:latin typeface="Söhne"/>
              </a:rPr>
              <a:t>Front-end</a:t>
            </a:r>
            <a:r>
              <a:rPr lang="fr-FR" b="0" i="0" dirty="0">
                <a:effectLst/>
                <a:latin typeface="Söhne"/>
              </a:rPr>
              <a:t>: </a:t>
            </a:r>
            <a:r>
              <a:rPr lang="fr-FR" b="0" i="0" dirty="0" err="1">
                <a:effectLst/>
                <a:latin typeface="Söhne"/>
              </a:rPr>
              <a:t>React</a:t>
            </a:r>
            <a:r>
              <a:rPr lang="fr-FR" b="0" i="0" dirty="0">
                <a:effectLst/>
                <a:latin typeface="Söhne"/>
              </a:rPr>
              <a:t> / Axios / </a:t>
            </a:r>
            <a:r>
              <a:rPr lang="fr-FR" i="0" dirty="0" err="1">
                <a:effectLst/>
                <a:latin typeface="Söhne"/>
              </a:rPr>
              <a:t>React</a:t>
            </a:r>
            <a:r>
              <a:rPr lang="fr-FR" i="0" dirty="0">
                <a:effectLst/>
                <a:latin typeface="Söhne"/>
              </a:rPr>
              <a:t> Router (Router-dom) </a:t>
            </a:r>
          </a:p>
          <a:p>
            <a:pPr algn="ctr"/>
            <a:r>
              <a:rPr lang="fr-FR" b="0" i="0" dirty="0">
                <a:effectLst/>
                <a:latin typeface="Söhne"/>
              </a:rPr>
              <a:t>Design: Bootstrap / </a:t>
            </a:r>
            <a:r>
              <a:rPr lang="fr-FR" b="0" i="0" dirty="0" err="1">
                <a:effectLst/>
                <a:latin typeface="Söhne"/>
              </a:rPr>
              <a:t>React-bootstrap</a:t>
            </a:r>
            <a:endParaRPr lang="fr-FR" b="0" i="0" dirty="0">
              <a:effectLst/>
              <a:latin typeface="Söhne"/>
            </a:endParaRPr>
          </a:p>
          <a:p>
            <a:pPr algn="ctr"/>
            <a:r>
              <a:rPr lang="fr-FR" dirty="0">
                <a:latin typeface="Söhne"/>
              </a:rPr>
              <a:t>Librairie : </a:t>
            </a:r>
            <a:r>
              <a:rPr lang="fr-FR" dirty="0" err="1">
                <a:latin typeface="Söhne"/>
              </a:rPr>
              <a:t>React</a:t>
            </a:r>
            <a:r>
              <a:rPr lang="fr-FR" dirty="0">
                <a:latin typeface="Söhne"/>
              </a:rPr>
              <a:t>-select / </a:t>
            </a:r>
            <a:r>
              <a:rPr lang="fr-FR" b="0" i="0" dirty="0" err="1">
                <a:effectLst/>
                <a:latin typeface="Söhne"/>
              </a:rPr>
              <a:t>React</a:t>
            </a:r>
            <a:r>
              <a:rPr lang="fr-FR" b="0" i="0" dirty="0">
                <a:effectLst/>
                <a:latin typeface="Söhne"/>
              </a:rPr>
              <a:t>-modal / </a:t>
            </a:r>
            <a:r>
              <a:rPr lang="fr-FR" b="0" i="0" dirty="0" err="1">
                <a:effectLst/>
                <a:latin typeface="Söhne"/>
              </a:rPr>
              <a:t>React-apexcharts</a:t>
            </a:r>
            <a:endParaRPr lang="fr-FR" b="0" i="0" dirty="0">
              <a:effectLst/>
              <a:latin typeface="Söhne"/>
            </a:endParaRPr>
          </a:p>
          <a:p>
            <a:endParaRPr lang="fr-FR" dirty="0"/>
          </a:p>
        </p:txBody>
      </p:sp>
      <p:pic>
        <p:nvPicPr>
          <p:cNvPr id="5" name="Image 4" descr="Une image contenant conception, Graphique, Police, capture d’écran&#10;&#10;Description générée automatiquement">
            <a:extLst>
              <a:ext uri="{FF2B5EF4-FFF2-40B4-BE49-F238E27FC236}">
                <a16:creationId xmlns:a16="http://schemas.microsoft.com/office/drawing/2014/main" id="{A0843E79-85F3-F077-F266-9EC9F6CA28BB}"/>
              </a:ext>
            </a:extLst>
          </p:cNvPr>
          <p:cNvPicPr>
            <a:picLocks noChangeAspect="1"/>
          </p:cNvPicPr>
          <p:nvPr/>
        </p:nvPicPr>
        <p:blipFill>
          <a:blip r:embed="rId2"/>
          <a:stretch>
            <a:fillRect/>
          </a:stretch>
        </p:blipFill>
        <p:spPr>
          <a:xfrm>
            <a:off x="0" y="4630191"/>
            <a:ext cx="3763818" cy="3449780"/>
          </a:xfrm>
          <a:prstGeom prst="rect">
            <a:avLst/>
          </a:prstGeom>
        </p:spPr>
      </p:pic>
      <p:pic>
        <p:nvPicPr>
          <p:cNvPr id="7" name="Image 6" descr="Une image contenant Graphique, clipart, symbole, cercle&#10;&#10;Description générée automatiquement">
            <a:extLst>
              <a:ext uri="{FF2B5EF4-FFF2-40B4-BE49-F238E27FC236}">
                <a16:creationId xmlns:a16="http://schemas.microsoft.com/office/drawing/2014/main" id="{7BEB7521-C5E6-7F7D-D575-931FBAFE4BD1}"/>
              </a:ext>
            </a:extLst>
          </p:cNvPr>
          <p:cNvPicPr>
            <a:picLocks noChangeAspect="1"/>
          </p:cNvPicPr>
          <p:nvPr/>
        </p:nvPicPr>
        <p:blipFill>
          <a:blip r:embed="rId3"/>
          <a:stretch>
            <a:fillRect/>
          </a:stretch>
        </p:blipFill>
        <p:spPr>
          <a:xfrm>
            <a:off x="10896301" y="0"/>
            <a:ext cx="1295699" cy="1163922"/>
          </a:xfrm>
          <a:prstGeom prst="rect">
            <a:avLst/>
          </a:prstGeom>
        </p:spPr>
      </p:pic>
      <p:pic>
        <p:nvPicPr>
          <p:cNvPr id="11" name="Image 10" descr="Une image contenant Graphique, logo, graphisme, symbole&#10;&#10;Description générée automatiquement">
            <a:extLst>
              <a:ext uri="{FF2B5EF4-FFF2-40B4-BE49-F238E27FC236}">
                <a16:creationId xmlns:a16="http://schemas.microsoft.com/office/drawing/2014/main" id="{B606BF41-3EDF-E108-EAF0-DB879CA1EB63}"/>
              </a:ext>
            </a:extLst>
          </p:cNvPr>
          <p:cNvPicPr>
            <a:picLocks noChangeAspect="1"/>
          </p:cNvPicPr>
          <p:nvPr/>
        </p:nvPicPr>
        <p:blipFill>
          <a:blip r:embed="rId4"/>
          <a:stretch>
            <a:fillRect/>
          </a:stretch>
        </p:blipFill>
        <p:spPr>
          <a:xfrm>
            <a:off x="1" y="1"/>
            <a:ext cx="1330036" cy="1330036"/>
          </a:xfrm>
          <a:prstGeom prst="rect">
            <a:avLst/>
          </a:prstGeom>
        </p:spPr>
      </p:pic>
    </p:spTree>
    <p:extLst>
      <p:ext uri="{BB962C8B-B14F-4D97-AF65-F5344CB8AC3E}">
        <p14:creationId xmlns:p14="http://schemas.microsoft.com/office/powerpoint/2010/main" val="2983299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C22A8A-61A6-A664-6218-D3A8CAB51D12}"/>
              </a:ext>
            </a:extLst>
          </p:cNvPr>
          <p:cNvSpPr>
            <a:spLocks noGrp="1"/>
          </p:cNvSpPr>
          <p:nvPr>
            <p:ph type="title"/>
          </p:nvPr>
        </p:nvSpPr>
        <p:spPr>
          <a:xfrm>
            <a:off x="1077362" y="0"/>
            <a:ext cx="9950103" cy="1507376"/>
          </a:xfrm>
        </p:spPr>
        <p:txBody>
          <a:bodyPr>
            <a:normAutofit fontScale="90000"/>
          </a:bodyPr>
          <a:lstStyle/>
          <a:p>
            <a:pPr algn="ctr"/>
            <a:r>
              <a:rPr lang="fr-FR" b="1" i="0" dirty="0">
                <a:effectLst/>
                <a:latin typeface="Söhne"/>
              </a:rPr>
              <a:t>Les documents de conception - Structure des données</a:t>
            </a:r>
            <a:br>
              <a:rPr lang="fr-FR" b="1" i="0" dirty="0">
                <a:effectLst/>
                <a:latin typeface="Söhne"/>
              </a:rPr>
            </a:br>
            <a:br>
              <a:rPr lang="fr-FR" b="1" i="0" dirty="0">
                <a:effectLst/>
                <a:latin typeface="Söhne"/>
              </a:rPr>
            </a:br>
            <a:endParaRPr lang="fr-FR" dirty="0"/>
          </a:p>
        </p:txBody>
      </p:sp>
      <p:sp>
        <p:nvSpPr>
          <p:cNvPr id="7" name="Espace réservé du contenu 6">
            <a:extLst>
              <a:ext uri="{FF2B5EF4-FFF2-40B4-BE49-F238E27FC236}">
                <a16:creationId xmlns:a16="http://schemas.microsoft.com/office/drawing/2014/main" id="{44A14B52-E33B-EDDB-C51C-439C184CBC00}"/>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517377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A1766D0-745A-4921-A68E-56642A650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C9CFD30-18DD-1603-C997-1258EC742D83}"/>
              </a:ext>
            </a:extLst>
          </p:cNvPr>
          <p:cNvSpPr>
            <a:spLocks noGrp="1"/>
          </p:cNvSpPr>
          <p:nvPr>
            <p:ph type="title"/>
          </p:nvPr>
        </p:nvSpPr>
        <p:spPr>
          <a:xfrm>
            <a:off x="1077364" y="720435"/>
            <a:ext cx="4140096" cy="1507375"/>
          </a:xfrm>
        </p:spPr>
        <p:txBody>
          <a:bodyPr>
            <a:normAutofit/>
          </a:bodyPr>
          <a:lstStyle/>
          <a:p>
            <a:r>
              <a:rPr lang="fr-FR" b="1" i="0" dirty="0">
                <a:effectLst/>
                <a:latin typeface="Söhne"/>
              </a:rPr>
              <a:t>Zoning et Wireframes</a:t>
            </a:r>
            <a:br>
              <a:rPr lang="fr-FR" b="1" i="0" dirty="0">
                <a:effectLst/>
                <a:latin typeface="Söhne"/>
              </a:rPr>
            </a:br>
            <a:endParaRPr lang="fr-FR"/>
          </a:p>
        </p:txBody>
      </p:sp>
      <p:pic>
        <p:nvPicPr>
          <p:cNvPr id="7" name="Espace réservé du contenu 6" descr="Une image contenant capture d’écran, texte, affichage, logiciel&#10;&#10;Description générée automatiquement">
            <a:extLst>
              <a:ext uri="{FF2B5EF4-FFF2-40B4-BE49-F238E27FC236}">
                <a16:creationId xmlns:a16="http://schemas.microsoft.com/office/drawing/2014/main" id="{A5929FD0-8B76-5E34-B2F8-9A77335CE2B7}"/>
              </a:ext>
            </a:extLst>
          </p:cNvPr>
          <p:cNvPicPr>
            <a:picLocks noGrp="1" noChangeAspect="1"/>
          </p:cNvPicPr>
          <p:nvPr>
            <p:ph idx="1"/>
          </p:nvPr>
        </p:nvPicPr>
        <p:blipFill>
          <a:blip r:embed="rId2"/>
          <a:stretch>
            <a:fillRect/>
          </a:stretch>
        </p:blipFill>
        <p:spPr>
          <a:xfrm>
            <a:off x="6796821" y="1474122"/>
            <a:ext cx="4140200" cy="2828102"/>
          </a:xfrm>
        </p:spPr>
      </p:pic>
      <p:sp>
        <p:nvSpPr>
          <p:cNvPr id="14" name="Freeform: Shape 13">
            <a:extLst>
              <a:ext uri="{FF2B5EF4-FFF2-40B4-BE49-F238E27FC236}">
                <a16:creationId xmlns:a16="http://schemas.microsoft.com/office/drawing/2014/main" id="{583F1E3F-D7BF-4DB5-8016-70B9E385E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D0D3E7A-8DF6-4A78-A03C-86AD69746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7088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Espace réservé du contenu 4" descr="Une image contenant capture d’écran, texte, Rectangle, conception&#10;&#10;Description générée automatiquement">
            <a:extLst>
              <a:ext uri="{FF2B5EF4-FFF2-40B4-BE49-F238E27FC236}">
                <a16:creationId xmlns:a16="http://schemas.microsoft.com/office/drawing/2014/main" id="{71387C23-CA12-CCB2-0149-3FCE22011053}"/>
              </a:ext>
            </a:extLst>
          </p:cNvPr>
          <p:cNvPicPr>
            <a:picLocks noChangeAspect="1"/>
          </p:cNvPicPr>
          <p:nvPr/>
        </p:nvPicPr>
        <p:blipFill>
          <a:blip r:embed="rId3"/>
          <a:stretch>
            <a:fillRect/>
          </a:stretch>
        </p:blipFill>
        <p:spPr>
          <a:xfrm>
            <a:off x="752981" y="2948245"/>
            <a:ext cx="4788861" cy="3268400"/>
          </a:xfrm>
          <a:prstGeom prst="rect">
            <a:avLst/>
          </a:prstGeom>
        </p:spPr>
      </p:pic>
    </p:spTree>
    <p:extLst>
      <p:ext uri="{BB962C8B-B14F-4D97-AF65-F5344CB8AC3E}">
        <p14:creationId xmlns:p14="http://schemas.microsoft.com/office/powerpoint/2010/main" val="347803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0D8369-F3B8-BB7F-6ED0-56987D098A07}"/>
              </a:ext>
            </a:extLst>
          </p:cNvPr>
          <p:cNvSpPr>
            <a:spLocks noGrp="1"/>
          </p:cNvSpPr>
          <p:nvPr>
            <p:ph type="title"/>
          </p:nvPr>
        </p:nvSpPr>
        <p:spPr>
          <a:xfrm>
            <a:off x="1077362" y="0"/>
            <a:ext cx="9950103" cy="1507376"/>
          </a:xfrm>
        </p:spPr>
        <p:txBody>
          <a:bodyPr/>
          <a:lstStyle/>
          <a:p>
            <a:pPr algn="ctr"/>
            <a:r>
              <a:rPr lang="fr-FR" b="1" i="0" dirty="0">
                <a:effectLst/>
                <a:latin typeface="Söhne"/>
              </a:rPr>
              <a:t>Arborescence des écrans</a:t>
            </a:r>
            <a:br>
              <a:rPr lang="fr-FR" b="1" i="0" dirty="0">
                <a:effectLst/>
                <a:latin typeface="Söhne"/>
              </a:rPr>
            </a:br>
            <a:endParaRPr lang="fr-FR" dirty="0"/>
          </a:p>
        </p:txBody>
      </p:sp>
      <p:pic>
        <p:nvPicPr>
          <p:cNvPr id="5" name="Espace réservé du contenu 4" descr="Une image contenant capture d’écran, Rectangle, ligne, carré&#10;&#10;Description générée automatiquement">
            <a:extLst>
              <a:ext uri="{FF2B5EF4-FFF2-40B4-BE49-F238E27FC236}">
                <a16:creationId xmlns:a16="http://schemas.microsoft.com/office/drawing/2014/main" id="{592819B9-3C66-6E3B-3250-C09BBD5B396F}"/>
              </a:ext>
            </a:extLst>
          </p:cNvPr>
          <p:cNvPicPr>
            <a:picLocks noGrp="1" noChangeAspect="1"/>
          </p:cNvPicPr>
          <p:nvPr>
            <p:ph idx="1"/>
          </p:nvPr>
        </p:nvPicPr>
        <p:blipFill>
          <a:blip r:embed="rId2"/>
          <a:stretch>
            <a:fillRect/>
          </a:stretch>
        </p:blipFill>
        <p:spPr>
          <a:xfrm>
            <a:off x="166254" y="1507377"/>
            <a:ext cx="11564897" cy="3598132"/>
          </a:xfrm>
        </p:spPr>
      </p:pic>
    </p:spTree>
    <p:extLst>
      <p:ext uri="{BB962C8B-B14F-4D97-AF65-F5344CB8AC3E}">
        <p14:creationId xmlns:p14="http://schemas.microsoft.com/office/powerpoint/2010/main" val="509638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EA2AA0-A65E-DE37-09B1-D3D178D57739}"/>
              </a:ext>
            </a:extLst>
          </p:cNvPr>
          <p:cNvSpPr>
            <a:spLocks noGrp="1"/>
          </p:cNvSpPr>
          <p:nvPr>
            <p:ph type="title"/>
          </p:nvPr>
        </p:nvSpPr>
        <p:spPr>
          <a:xfrm>
            <a:off x="615891" y="0"/>
            <a:ext cx="9950103" cy="1108364"/>
          </a:xfrm>
        </p:spPr>
        <p:txBody>
          <a:bodyPr>
            <a:normAutofit fontScale="90000"/>
          </a:bodyPr>
          <a:lstStyle/>
          <a:p>
            <a:pPr algn="ctr"/>
            <a:r>
              <a:rPr lang="fr-FR" b="1" i="0" dirty="0">
                <a:effectLst/>
                <a:latin typeface="Söhne"/>
              </a:rPr>
              <a:t>Architecture du site</a:t>
            </a:r>
            <a:br>
              <a:rPr lang="fr-FR" b="1" i="0" dirty="0">
                <a:effectLst/>
                <a:latin typeface="Söhne"/>
              </a:rPr>
            </a:br>
            <a:endParaRPr lang="fr-FR" dirty="0"/>
          </a:p>
        </p:txBody>
      </p:sp>
      <p:sp>
        <p:nvSpPr>
          <p:cNvPr id="3" name="Espace réservé du contenu 2">
            <a:extLst>
              <a:ext uri="{FF2B5EF4-FFF2-40B4-BE49-F238E27FC236}">
                <a16:creationId xmlns:a16="http://schemas.microsoft.com/office/drawing/2014/main" id="{A3DF96BE-8111-EF95-783E-590EAD57647C}"/>
              </a:ext>
            </a:extLst>
          </p:cNvPr>
          <p:cNvSpPr>
            <a:spLocks noGrp="1"/>
          </p:cNvSpPr>
          <p:nvPr>
            <p:ph idx="1"/>
          </p:nvPr>
        </p:nvSpPr>
        <p:spPr>
          <a:xfrm>
            <a:off x="110836" y="678873"/>
            <a:ext cx="10960215" cy="6179127"/>
          </a:xfrm>
        </p:spPr>
        <p:txBody>
          <a:bodyPr>
            <a:normAutofit/>
          </a:bodyPr>
          <a:lstStyle/>
          <a:p>
            <a:pPr algn="ctr"/>
            <a:endParaRPr lang="fr-FR" b="1" i="0" dirty="0">
              <a:effectLst/>
              <a:latin typeface="Söhne"/>
            </a:endParaRPr>
          </a:p>
          <a:p>
            <a:pPr algn="ctr"/>
            <a:endParaRPr lang="fr-FR" b="1" dirty="0">
              <a:latin typeface="Söhne"/>
            </a:endParaRPr>
          </a:p>
          <a:p>
            <a:pPr algn="ctr"/>
            <a:r>
              <a:rPr lang="fr-FR" b="1" i="0" dirty="0" err="1">
                <a:effectLst/>
                <a:latin typeface="Söhne"/>
              </a:rPr>
              <a:t>Front-end</a:t>
            </a:r>
            <a:r>
              <a:rPr lang="fr-FR" b="1" i="0" dirty="0">
                <a:effectLst/>
                <a:latin typeface="Söhne"/>
              </a:rPr>
              <a:t> (</a:t>
            </a:r>
            <a:r>
              <a:rPr lang="fr-FR" b="1" i="0" dirty="0" err="1">
                <a:effectLst/>
                <a:latin typeface="Söhne"/>
              </a:rPr>
              <a:t>React</a:t>
            </a:r>
            <a:r>
              <a:rPr lang="fr-FR" b="1" i="0" dirty="0">
                <a:effectLst/>
                <a:latin typeface="Söhne"/>
              </a:rPr>
              <a:t>) :</a:t>
            </a:r>
            <a:endParaRPr lang="fr-FR" b="0" i="0" dirty="0">
              <a:effectLst/>
              <a:latin typeface="Söhne"/>
            </a:endParaRPr>
          </a:p>
          <a:p>
            <a:pPr algn="ctr">
              <a:buFont typeface="Arial" panose="020B0604020202020204" pitchFamily="34" charset="0"/>
              <a:buChar char="•"/>
            </a:pPr>
            <a:r>
              <a:rPr lang="fr-FR" b="0" i="1" dirty="0">
                <a:effectLst/>
                <a:latin typeface="Söhne"/>
              </a:rPr>
              <a:t>Composants</a:t>
            </a:r>
            <a:r>
              <a:rPr lang="fr-FR" b="0" i="0" dirty="0">
                <a:effectLst/>
                <a:latin typeface="Söhne"/>
              </a:rPr>
              <a:t> :</a:t>
            </a:r>
            <a:r>
              <a:rPr lang="fr-FR" b="0" i="0" dirty="0" err="1">
                <a:effectLst/>
                <a:latin typeface="Söhne"/>
              </a:rPr>
              <a:t>Cryptochart</a:t>
            </a:r>
            <a:r>
              <a:rPr lang="fr-FR" b="0" i="0" dirty="0">
                <a:effectLst/>
                <a:latin typeface="Söhne"/>
              </a:rPr>
              <a:t>, </a:t>
            </a:r>
            <a:r>
              <a:rPr lang="fr-FR" b="0" i="0" dirty="0" err="1">
                <a:effectLst/>
                <a:latin typeface="Söhne"/>
              </a:rPr>
              <a:t>Navbar</a:t>
            </a:r>
            <a:r>
              <a:rPr lang="fr-FR" b="0" i="0" dirty="0">
                <a:effectLst/>
                <a:latin typeface="Söhne"/>
              </a:rPr>
              <a:t>, </a:t>
            </a:r>
            <a:r>
              <a:rPr lang="fr-FR" b="0" i="0">
                <a:effectLst/>
                <a:latin typeface="Söhne"/>
              </a:rPr>
              <a:t>CryptoConsultationComponent</a:t>
            </a:r>
            <a:endParaRPr lang="fr-FR" b="0" i="0" dirty="0">
              <a:effectLst/>
              <a:latin typeface="Söhne"/>
            </a:endParaRPr>
          </a:p>
          <a:p>
            <a:pPr algn="ctr">
              <a:buFont typeface="Arial" panose="020B0604020202020204" pitchFamily="34" charset="0"/>
              <a:buChar char="•"/>
            </a:pPr>
            <a:r>
              <a:rPr lang="fr-FR" b="1" i="0" dirty="0" err="1">
                <a:effectLst/>
                <a:latin typeface="Söhne"/>
              </a:rPr>
              <a:t>Back-end</a:t>
            </a:r>
            <a:r>
              <a:rPr lang="fr-FR" b="1" i="0" dirty="0">
                <a:effectLst/>
                <a:latin typeface="Söhne"/>
              </a:rPr>
              <a:t> (</a:t>
            </a:r>
            <a:r>
              <a:rPr lang="fr-FR" b="1" i="0" dirty="0" err="1">
                <a:effectLst/>
                <a:latin typeface="Söhne"/>
              </a:rPr>
              <a:t>Laravel</a:t>
            </a:r>
            <a:r>
              <a:rPr lang="fr-FR" b="1" i="0" dirty="0">
                <a:effectLst/>
                <a:latin typeface="Söhne"/>
              </a:rPr>
              <a:t>) :</a:t>
            </a:r>
            <a:endParaRPr lang="fr-FR" b="0" i="0" dirty="0">
              <a:effectLst/>
              <a:latin typeface="Söhne"/>
            </a:endParaRPr>
          </a:p>
          <a:p>
            <a:pPr algn="ctr">
              <a:buFont typeface="Arial" panose="020B0604020202020204" pitchFamily="34" charset="0"/>
              <a:buChar char="•"/>
            </a:pPr>
            <a:r>
              <a:rPr lang="fr-FR" b="0" i="1" dirty="0" err="1">
                <a:effectLst/>
                <a:latin typeface="Söhne"/>
              </a:rPr>
              <a:t>Endpoints</a:t>
            </a:r>
            <a:r>
              <a:rPr lang="fr-FR" b="0" i="0" dirty="0">
                <a:effectLst/>
                <a:latin typeface="Söhne"/>
              </a:rPr>
              <a:t> : Solde, Infos cryptomonnaies, Gestion clients, Données utilisateur.</a:t>
            </a:r>
          </a:p>
          <a:p>
            <a:pPr algn="ctr">
              <a:buFont typeface="Arial" panose="020B0604020202020204" pitchFamily="34" charset="0"/>
              <a:buChar char="•"/>
            </a:pPr>
            <a:r>
              <a:rPr lang="fr-FR" b="0" i="1" dirty="0">
                <a:effectLst/>
                <a:latin typeface="Söhne"/>
              </a:rPr>
              <a:t>Modèles</a:t>
            </a:r>
            <a:r>
              <a:rPr lang="fr-FR" b="0" i="0" dirty="0">
                <a:effectLst/>
                <a:latin typeface="Söhne"/>
              </a:rPr>
              <a:t> : User, Transaction, </a:t>
            </a:r>
            <a:r>
              <a:rPr lang="fr-FR" b="0" i="0" dirty="0" err="1">
                <a:effectLst/>
                <a:latin typeface="Söhne"/>
              </a:rPr>
              <a:t>Cryptocurrency</a:t>
            </a:r>
            <a:r>
              <a:rPr lang="fr-FR" dirty="0">
                <a:latin typeface="Söhne"/>
              </a:rPr>
              <a:t>, </a:t>
            </a:r>
            <a:endParaRPr lang="fr-FR" b="0" i="0" dirty="0">
              <a:effectLst/>
              <a:latin typeface="Söhne"/>
            </a:endParaRPr>
          </a:p>
          <a:p>
            <a:pPr algn="ctr"/>
            <a:r>
              <a:rPr lang="fr-FR" b="1" i="0" dirty="0">
                <a:effectLst/>
                <a:latin typeface="Söhne"/>
              </a:rPr>
              <a:t>Flux :</a:t>
            </a:r>
            <a:endParaRPr lang="fr-FR" b="0" i="0" dirty="0">
              <a:effectLst/>
              <a:latin typeface="Söhne"/>
            </a:endParaRPr>
          </a:p>
          <a:p>
            <a:pPr algn="ctr">
              <a:buFont typeface="Arial" panose="020B0604020202020204" pitchFamily="34" charset="0"/>
              <a:buChar char="•"/>
            </a:pPr>
            <a:r>
              <a:rPr lang="fr-FR" b="0" i="0" dirty="0">
                <a:effectLst/>
                <a:latin typeface="Söhne"/>
              </a:rPr>
              <a:t>Authentification via </a:t>
            </a:r>
            <a:r>
              <a:rPr lang="fr-FR" b="0" i="0" dirty="0" err="1">
                <a:effectLst/>
                <a:latin typeface="Söhne"/>
              </a:rPr>
              <a:t>React</a:t>
            </a:r>
            <a:r>
              <a:rPr lang="fr-FR" b="0" i="0" dirty="0">
                <a:effectLst/>
                <a:latin typeface="Söhne"/>
              </a:rPr>
              <a:t> → API </a:t>
            </a:r>
            <a:r>
              <a:rPr lang="fr-FR" b="0" i="0" dirty="0" err="1">
                <a:effectLst/>
                <a:latin typeface="Söhne"/>
              </a:rPr>
              <a:t>Laravel</a:t>
            </a:r>
            <a:r>
              <a:rPr lang="fr-FR" b="0" i="0" dirty="0">
                <a:effectLst/>
                <a:latin typeface="Söhne"/>
              </a:rPr>
              <a:t>.</a:t>
            </a:r>
          </a:p>
          <a:p>
            <a:pPr algn="ctr">
              <a:buFont typeface="Arial" panose="020B0604020202020204" pitchFamily="34" charset="0"/>
              <a:buChar char="•"/>
            </a:pPr>
            <a:r>
              <a:rPr lang="fr-FR" b="0" i="0" dirty="0">
                <a:effectLst/>
                <a:latin typeface="Söhne"/>
              </a:rPr>
              <a:t>Récupération &amp; gestion des données via </a:t>
            </a:r>
            <a:r>
              <a:rPr lang="fr-FR" b="0" i="0" dirty="0" err="1">
                <a:effectLst/>
                <a:latin typeface="Söhne"/>
              </a:rPr>
              <a:t>React</a:t>
            </a:r>
            <a:r>
              <a:rPr lang="fr-FR" b="0" i="0" dirty="0">
                <a:effectLst/>
                <a:latin typeface="Söhne"/>
              </a:rPr>
              <a:t> ↔ API </a:t>
            </a:r>
            <a:r>
              <a:rPr lang="fr-FR" b="0" i="0" dirty="0" err="1">
                <a:effectLst/>
                <a:latin typeface="Söhne"/>
              </a:rPr>
              <a:t>Laravel</a:t>
            </a:r>
            <a:r>
              <a:rPr lang="fr-FR" b="0" i="0" dirty="0">
                <a:effectLst/>
                <a:latin typeface="Söhne"/>
              </a:rPr>
              <a:t>.</a:t>
            </a:r>
          </a:p>
        </p:txBody>
      </p:sp>
    </p:spTree>
    <p:extLst>
      <p:ext uri="{BB962C8B-B14F-4D97-AF65-F5344CB8AC3E}">
        <p14:creationId xmlns:p14="http://schemas.microsoft.com/office/powerpoint/2010/main" val="1963462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E59A98-DE35-FC37-4A7F-BC9EAEA6C427}"/>
              </a:ext>
            </a:extLst>
          </p:cNvPr>
          <p:cNvSpPr>
            <a:spLocks noGrp="1"/>
          </p:cNvSpPr>
          <p:nvPr>
            <p:ph type="title"/>
          </p:nvPr>
        </p:nvSpPr>
        <p:spPr/>
        <p:txBody>
          <a:bodyPr/>
          <a:lstStyle/>
          <a:p>
            <a:pPr algn="ctr"/>
            <a:r>
              <a:rPr lang="fr-FR" b="1" i="0" dirty="0">
                <a:effectLst/>
                <a:latin typeface="Söhne"/>
              </a:rPr>
              <a:t>Parcours utilisateur - Administrateur</a:t>
            </a:r>
            <a:br>
              <a:rPr lang="fr-FR" b="1" i="0" dirty="0">
                <a:effectLst/>
                <a:latin typeface="Söhne"/>
              </a:rPr>
            </a:br>
            <a:endParaRPr lang="fr-FR" dirty="0"/>
          </a:p>
        </p:txBody>
      </p:sp>
      <p:sp>
        <p:nvSpPr>
          <p:cNvPr id="3" name="Espace réservé du contenu 2">
            <a:extLst>
              <a:ext uri="{FF2B5EF4-FFF2-40B4-BE49-F238E27FC236}">
                <a16:creationId xmlns:a16="http://schemas.microsoft.com/office/drawing/2014/main" id="{47231183-B936-2901-4EE9-A7AFACB4A104}"/>
              </a:ext>
            </a:extLst>
          </p:cNvPr>
          <p:cNvSpPr>
            <a:spLocks noGrp="1"/>
          </p:cNvSpPr>
          <p:nvPr>
            <p:ph idx="1"/>
          </p:nvPr>
        </p:nvSpPr>
        <p:spPr/>
        <p:txBody>
          <a:bodyPr/>
          <a:lstStyle/>
          <a:p>
            <a:pPr algn="l">
              <a:buFont typeface="Arial" panose="020B0604020202020204" pitchFamily="34" charset="0"/>
              <a:buChar char="•"/>
            </a:pPr>
            <a:r>
              <a:rPr lang="fr-FR" b="1" i="0" dirty="0">
                <a:effectLst/>
                <a:latin typeface="Söhne"/>
              </a:rPr>
              <a:t>Connexion</a:t>
            </a:r>
            <a:r>
              <a:rPr lang="fr-FR" b="0" i="0" dirty="0">
                <a:effectLst/>
                <a:latin typeface="Söhne"/>
              </a:rPr>
              <a:t> via une adresse mail et un mot de passe.</a:t>
            </a:r>
          </a:p>
          <a:p>
            <a:pPr algn="l">
              <a:buFont typeface="Arial" panose="020B0604020202020204" pitchFamily="34" charset="0"/>
              <a:buChar char="•"/>
            </a:pPr>
            <a:r>
              <a:rPr lang="fr-FR" b="1" i="0" dirty="0">
                <a:effectLst/>
                <a:latin typeface="Söhne"/>
              </a:rPr>
              <a:t>Fonctionnalités:</a:t>
            </a:r>
            <a:endParaRPr lang="fr-FR" b="0" i="0" dirty="0">
              <a:effectLst/>
              <a:latin typeface="Söhne"/>
            </a:endParaRPr>
          </a:p>
          <a:p>
            <a:pPr marL="742950" lvl="1" indent="-285750" algn="l">
              <a:buFont typeface="Arial" panose="020B0604020202020204" pitchFamily="34" charset="0"/>
              <a:buChar char="•"/>
            </a:pPr>
            <a:r>
              <a:rPr lang="fr-FR" b="0" i="0" dirty="0">
                <a:effectLst/>
                <a:latin typeface="Söhne"/>
              </a:rPr>
              <a:t>Gestion des données personnelles</a:t>
            </a:r>
          </a:p>
          <a:p>
            <a:pPr marL="742950" lvl="1" indent="-285750" algn="l">
              <a:buFont typeface="Arial" panose="020B0604020202020204" pitchFamily="34" charset="0"/>
              <a:buChar char="•"/>
            </a:pPr>
            <a:r>
              <a:rPr lang="fr-FR" b="0" i="0" dirty="0">
                <a:effectLst/>
                <a:latin typeface="Söhne"/>
              </a:rPr>
              <a:t>Gestion des clients: création, affichage, modification, suppression</a:t>
            </a:r>
          </a:p>
          <a:p>
            <a:pPr marL="742950" lvl="1" indent="-285750" algn="l">
              <a:buFont typeface="Arial" panose="020B0604020202020204" pitchFamily="34" charset="0"/>
              <a:buChar char="•"/>
            </a:pPr>
            <a:r>
              <a:rPr lang="fr-FR" b="0" i="0" dirty="0">
                <a:effectLst/>
                <a:latin typeface="Söhne"/>
              </a:rPr>
              <a:t>Assignation des droits</a:t>
            </a:r>
          </a:p>
          <a:p>
            <a:pPr marL="742950" lvl="1" indent="-285750" algn="l">
              <a:buFont typeface="Arial" panose="020B0604020202020204" pitchFamily="34" charset="0"/>
              <a:buChar char="•"/>
            </a:pPr>
            <a:r>
              <a:rPr lang="fr-FR" b="0" i="0" dirty="0">
                <a:effectLst/>
                <a:latin typeface="Söhne"/>
              </a:rPr>
              <a:t>Consultation des cours des cryptomonnaies</a:t>
            </a:r>
          </a:p>
          <a:p>
            <a:endParaRPr lang="fr-FR" dirty="0"/>
          </a:p>
        </p:txBody>
      </p:sp>
    </p:spTree>
    <p:extLst>
      <p:ext uri="{BB962C8B-B14F-4D97-AF65-F5344CB8AC3E}">
        <p14:creationId xmlns:p14="http://schemas.microsoft.com/office/powerpoint/2010/main" val="1113382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5E8EC4-CF76-A924-F91E-B282BFC4807C}"/>
              </a:ext>
            </a:extLst>
          </p:cNvPr>
          <p:cNvSpPr>
            <a:spLocks noGrp="1"/>
          </p:cNvSpPr>
          <p:nvPr>
            <p:ph type="title"/>
          </p:nvPr>
        </p:nvSpPr>
        <p:spPr/>
        <p:txBody>
          <a:bodyPr/>
          <a:lstStyle/>
          <a:p>
            <a:pPr algn="ctr"/>
            <a:r>
              <a:rPr lang="fr-FR" b="1" i="0" dirty="0">
                <a:effectLst/>
                <a:latin typeface="Söhne"/>
              </a:rPr>
              <a:t>Parcours utilisateur - Client</a:t>
            </a:r>
            <a:br>
              <a:rPr lang="fr-FR" b="1" i="0" dirty="0">
                <a:effectLst/>
                <a:latin typeface="Söhne"/>
              </a:rPr>
            </a:br>
            <a:endParaRPr lang="fr-FR" dirty="0"/>
          </a:p>
        </p:txBody>
      </p:sp>
      <p:sp>
        <p:nvSpPr>
          <p:cNvPr id="3" name="Espace réservé du contenu 2">
            <a:extLst>
              <a:ext uri="{FF2B5EF4-FFF2-40B4-BE49-F238E27FC236}">
                <a16:creationId xmlns:a16="http://schemas.microsoft.com/office/drawing/2014/main" id="{2907D7AF-8650-94AA-4605-6A06F1F13EEA}"/>
              </a:ext>
            </a:extLst>
          </p:cNvPr>
          <p:cNvSpPr>
            <a:spLocks noGrp="1"/>
          </p:cNvSpPr>
          <p:nvPr>
            <p:ph idx="1"/>
          </p:nvPr>
        </p:nvSpPr>
        <p:spPr/>
        <p:txBody>
          <a:bodyPr/>
          <a:lstStyle/>
          <a:p>
            <a:pPr algn="l">
              <a:buFont typeface="Arial" panose="020B0604020202020204" pitchFamily="34" charset="0"/>
              <a:buChar char="•"/>
            </a:pPr>
            <a:r>
              <a:rPr lang="fr-FR" b="1" i="0" dirty="0">
                <a:effectLst/>
                <a:latin typeface="Söhne"/>
              </a:rPr>
              <a:t>Connexion</a:t>
            </a:r>
            <a:r>
              <a:rPr lang="fr-FR" b="0" i="0" dirty="0">
                <a:effectLst/>
                <a:latin typeface="Söhne"/>
              </a:rPr>
              <a:t> via une adresse mail et un mot de passe.</a:t>
            </a:r>
          </a:p>
          <a:p>
            <a:pPr algn="l">
              <a:buFont typeface="Arial" panose="020B0604020202020204" pitchFamily="34" charset="0"/>
              <a:buChar char="•"/>
            </a:pPr>
            <a:r>
              <a:rPr lang="fr-FR" b="1" i="0" dirty="0">
                <a:effectLst/>
                <a:latin typeface="Söhne"/>
              </a:rPr>
              <a:t>Fonctionnalités:</a:t>
            </a:r>
            <a:endParaRPr lang="fr-FR" b="0" i="0" dirty="0">
              <a:effectLst/>
              <a:latin typeface="Söhne"/>
            </a:endParaRPr>
          </a:p>
          <a:p>
            <a:pPr marL="742950" lvl="1" indent="-285750" algn="l">
              <a:buFont typeface="Arial" panose="020B0604020202020204" pitchFamily="34" charset="0"/>
              <a:buChar char="•"/>
            </a:pPr>
            <a:r>
              <a:rPr lang="fr-FR" b="0" i="0" dirty="0">
                <a:effectLst/>
                <a:latin typeface="Söhne"/>
              </a:rPr>
              <a:t>Gestion des données personnelles</a:t>
            </a:r>
          </a:p>
          <a:p>
            <a:pPr marL="742950" lvl="1" indent="-285750" algn="l">
              <a:buFont typeface="Arial" panose="020B0604020202020204" pitchFamily="34" charset="0"/>
              <a:buChar char="•"/>
            </a:pPr>
            <a:r>
              <a:rPr lang="fr-FR" b="0" i="0" dirty="0">
                <a:effectLst/>
                <a:latin typeface="Söhne"/>
              </a:rPr>
              <a:t>Vue et gestion du portefeuille: contenu, solde en euro</a:t>
            </a:r>
          </a:p>
          <a:p>
            <a:pPr marL="742950" lvl="1" indent="-285750" algn="l">
              <a:buFont typeface="Arial" panose="020B0604020202020204" pitchFamily="34" charset="0"/>
              <a:buChar char="•"/>
            </a:pPr>
            <a:r>
              <a:rPr lang="fr-FR" b="0" i="0" dirty="0">
                <a:effectLst/>
                <a:latin typeface="Söhne"/>
              </a:rPr>
              <a:t>Transactions: vente et achat</a:t>
            </a:r>
          </a:p>
          <a:p>
            <a:pPr marL="742950" lvl="1" indent="-285750" algn="l">
              <a:buFont typeface="Arial" panose="020B0604020202020204" pitchFamily="34" charset="0"/>
              <a:buChar char="•"/>
            </a:pPr>
            <a:r>
              <a:rPr lang="fr-FR" b="0" i="0" dirty="0">
                <a:effectLst/>
                <a:latin typeface="Söhne"/>
              </a:rPr>
              <a:t>Consultation des cours et historiques des cryptomonnaies</a:t>
            </a:r>
          </a:p>
          <a:p>
            <a:endParaRPr lang="fr-FR" dirty="0"/>
          </a:p>
        </p:txBody>
      </p:sp>
    </p:spTree>
    <p:extLst>
      <p:ext uri="{BB962C8B-B14F-4D97-AF65-F5344CB8AC3E}">
        <p14:creationId xmlns:p14="http://schemas.microsoft.com/office/powerpoint/2010/main" val="3829112462"/>
      </p:ext>
    </p:extLst>
  </p:cSld>
  <p:clrMapOvr>
    <a:masterClrMapping/>
  </p:clrMapOvr>
</p:sld>
</file>

<file path=ppt/theme/theme1.xml><?xml version="1.0" encoding="utf-8"?>
<a:theme xmlns:a="http://schemas.openxmlformats.org/drawingml/2006/main" name="BlocksVTI">
  <a:themeElements>
    <a:clrScheme name="Blocks">
      <a:dk1>
        <a:sysClr val="windowText" lastClr="000000"/>
      </a:dk1>
      <a:lt1>
        <a:sysClr val="window" lastClr="FFFFFF"/>
      </a:lt1>
      <a:dk2>
        <a:srgbClr val="1B3843"/>
      </a:dk2>
      <a:lt2>
        <a:srgbClr val="F2F3F1"/>
      </a:lt2>
      <a:accent1>
        <a:srgbClr val="7A8592"/>
      </a:accent1>
      <a:accent2>
        <a:srgbClr val="8C8C96"/>
      </a:accent2>
      <a:accent3>
        <a:srgbClr val="7A6C76"/>
      </a:accent3>
      <a:accent4>
        <a:srgbClr val="A7AA9D"/>
      </a:accent4>
      <a:accent5>
        <a:srgbClr val="63787F"/>
      </a:accent5>
      <a:accent6>
        <a:srgbClr val="889DA5"/>
      </a:accent6>
      <a:hlink>
        <a:srgbClr val="71819B"/>
      </a:hlink>
      <a:folHlink>
        <a:srgbClr val="7E8B85"/>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docProps/app.xml><?xml version="1.0" encoding="utf-8"?>
<Properties xmlns="http://schemas.openxmlformats.org/officeDocument/2006/extended-properties" xmlns:vt="http://schemas.openxmlformats.org/officeDocument/2006/docPropsVTypes">
  <TotalTime>1183</TotalTime>
  <Words>574</Words>
  <Application>Microsoft Macintosh PowerPoint</Application>
  <PresentationFormat>Grand écran</PresentationFormat>
  <Paragraphs>65</Paragraphs>
  <Slides>15</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15</vt:i4>
      </vt:variant>
    </vt:vector>
  </HeadingPairs>
  <TitlesOfParts>
    <vt:vector size="21" baseType="lpstr">
      <vt:lpstr>Arial</vt:lpstr>
      <vt:lpstr>Avenir Next LT Pro</vt:lpstr>
      <vt:lpstr>Avenir Next LT Pro Light</vt:lpstr>
      <vt:lpstr>Söhne</vt:lpstr>
      <vt:lpstr>Trebuchet MS</vt:lpstr>
      <vt:lpstr>BlocksVTI</vt:lpstr>
      <vt:lpstr>Projet final   Contrat de Professionnalisation Développeur Multimédia L'École Multimédia </vt:lpstr>
      <vt:lpstr>Introduction </vt:lpstr>
      <vt:lpstr>Principe du projet </vt:lpstr>
      <vt:lpstr>Les documents de conception - Structure des données  </vt:lpstr>
      <vt:lpstr>Zoning et Wireframes </vt:lpstr>
      <vt:lpstr>Arborescence des écrans </vt:lpstr>
      <vt:lpstr>Architecture du site </vt:lpstr>
      <vt:lpstr>Parcours utilisateur - Administrateur </vt:lpstr>
      <vt:lpstr>Parcours utilisateur - Client </vt:lpstr>
      <vt:lpstr>Point de développement important </vt:lpstr>
      <vt:lpstr>Propositions d'amélioration </vt:lpstr>
      <vt:lpstr>Démo </vt:lpstr>
      <vt:lpstr>Démo </vt:lpstr>
      <vt:lpstr>Conclusion </vt:lpstr>
      <vt:lpstr>Avez-vous des questions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final   Contrat de Professionnalisation Développeur Multimédia L'École Multimédia </dc:title>
  <dc:creator>Florent GATTI</dc:creator>
  <cp:lastModifiedBy>Florent GATTI</cp:lastModifiedBy>
  <cp:revision>15</cp:revision>
  <dcterms:created xsi:type="dcterms:W3CDTF">2023-09-10T19:48:39Z</dcterms:created>
  <dcterms:modified xsi:type="dcterms:W3CDTF">2023-09-11T15:32:31Z</dcterms:modified>
</cp:coreProperties>
</file>