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0"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667"/>
    <p:restoredTop sz="94650"/>
  </p:normalViewPr>
  <p:slideViewPr>
    <p:cSldViewPr snapToGrid="0">
      <p:cViewPr varScale="1">
        <p:scale>
          <a:sx n="96" d="100"/>
          <a:sy n="96" d="100"/>
        </p:scale>
        <p:origin x="17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9/10/23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‹N°›</a:t>
            </a:fld>
            <a:endParaRPr lang="en-US" dirty="0"/>
          </a:p>
        </p:txBody>
      </p:sp>
    </p:spTree>
    <p:extLst>
      <p:ext uri="{BB962C8B-B14F-4D97-AF65-F5344CB8AC3E}">
        <p14:creationId xmlns:p14="http://schemas.microsoft.com/office/powerpoint/2010/main" val="258747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62341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68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877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991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45647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22161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01658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62123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4037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52114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9/10/23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‹N°›</a:t>
            </a:fld>
            <a:endParaRPr lang="en-US" dirty="0"/>
          </a:p>
        </p:txBody>
      </p:sp>
    </p:spTree>
    <p:extLst>
      <p:ext uri="{BB962C8B-B14F-4D97-AF65-F5344CB8AC3E}">
        <p14:creationId xmlns:p14="http://schemas.microsoft.com/office/powerpoint/2010/main" val="7105691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FBB00A-1611-A7F1-79CD-22A716BBD026}"/>
              </a:ext>
            </a:extLst>
          </p:cNvPr>
          <p:cNvSpPr>
            <a:spLocks noGrp="1"/>
          </p:cNvSpPr>
          <p:nvPr>
            <p:ph type="ctrTitle"/>
          </p:nvPr>
        </p:nvSpPr>
        <p:spPr>
          <a:xfrm>
            <a:off x="1084728" y="1597961"/>
            <a:ext cx="3795812" cy="3162300"/>
          </a:xfrm>
        </p:spPr>
        <p:txBody>
          <a:bodyPr anchor="b">
            <a:normAutofit/>
          </a:bodyPr>
          <a:lstStyle/>
          <a:p>
            <a:pPr>
              <a:lnSpc>
                <a:spcPct val="115000"/>
              </a:lnSpc>
            </a:pPr>
            <a:r>
              <a:rPr lang="fr-FR" sz="1800" dirty="0">
                <a:effectLst/>
                <a:latin typeface="Trebuchet MS" panose="020B0703020202090204" pitchFamily="34" charset="0"/>
                <a:ea typeface="Trebuchet MS" panose="020B0703020202090204" pitchFamily="34" charset="0"/>
                <a:cs typeface="Trebuchet MS" panose="020B0703020202090204" pitchFamily="34" charset="0"/>
              </a:rPr>
              <a:t>Projet final</a:t>
            </a:r>
            <a:br>
              <a:rPr lang="fr-FR" sz="1800" dirty="0">
                <a:effectLst/>
                <a:latin typeface="Trebuchet MS" panose="020B0703020202090204" pitchFamily="34" charset="0"/>
                <a:ea typeface="Trebuchet MS" panose="020B0703020202090204" pitchFamily="34" charset="0"/>
                <a:cs typeface="Trebuchet MS" panose="020B0703020202090204" pitchFamily="34" charset="0"/>
              </a:rPr>
            </a:br>
            <a:br>
              <a:rPr lang="fr-FR" sz="1800" dirty="0">
                <a:effectLst/>
                <a:latin typeface="Arial" panose="020B0604020202020204" pitchFamily="34" charset="0"/>
                <a:ea typeface="Arial" panose="020B0604020202020204" pitchFamily="34" charset="0"/>
              </a:rPr>
            </a:br>
            <a:br>
              <a:rPr lang="fr-FR" sz="1800" dirty="0">
                <a:effectLst/>
                <a:latin typeface="Arial" panose="020B0604020202020204" pitchFamily="34" charset="0"/>
                <a:ea typeface="Arial" panose="020B0604020202020204" pitchFamily="34" charset="0"/>
              </a:rPr>
            </a:br>
            <a:r>
              <a:rPr lang="fr-FR" sz="1800" dirty="0">
                <a:effectLst/>
                <a:latin typeface="Arial" panose="020B0604020202020204" pitchFamily="34" charset="0"/>
                <a:ea typeface="Arial" panose="020B0604020202020204" pitchFamily="34" charset="0"/>
              </a:rPr>
              <a:t>Contrat de Professionnalisation Développeur Multimédia</a:t>
            </a:r>
            <a:br>
              <a:rPr lang="fr-FR" sz="1800" dirty="0">
                <a:effectLst/>
                <a:latin typeface="Arial" panose="020B0604020202020204" pitchFamily="34" charset="0"/>
                <a:ea typeface="Arial" panose="020B0604020202020204" pitchFamily="34" charset="0"/>
              </a:rPr>
            </a:br>
            <a:r>
              <a:rPr lang="fr-FR" sz="1800" b="1" dirty="0">
                <a:effectLst/>
                <a:latin typeface="Arial" panose="020B0604020202020204" pitchFamily="34" charset="0"/>
                <a:ea typeface="Arial" panose="020B0604020202020204" pitchFamily="34" charset="0"/>
              </a:rPr>
              <a:t>L'École Multimédia</a:t>
            </a:r>
            <a:br>
              <a:rPr lang="fr-FR" sz="1800" dirty="0">
                <a:effectLst/>
                <a:latin typeface="Arial" panose="020B0604020202020204" pitchFamily="34" charset="0"/>
                <a:ea typeface="Arial" panose="020B0604020202020204" pitchFamily="34" charset="0"/>
              </a:rPr>
            </a:br>
            <a:endParaRPr lang="fr-FR" dirty="0"/>
          </a:p>
        </p:txBody>
      </p:sp>
      <p:sp>
        <p:nvSpPr>
          <p:cNvPr id="3" name="Sous-titre 2">
            <a:extLst>
              <a:ext uri="{FF2B5EF4-FFF2-40B4-BE49-F238E27FC236}">
                <a16:creationId xmlns:a16="http://schemas.microsoft.com/office/drawing/2014/main" id="{C68C5B82-DAEF-C8CD-401A-5F26340DF00E}"/>
              </a:ext>
            </a:extLst>
          </p:cNvPr>
          <p:cNvSpPr>
            <a:spLocks noGrp="1"/>
          </p:cNvSpPr>
          <p:nvPr>
            <p:ph type="subTitle" idx="1"/>
          </p:nvPr>
        </p:nvSpPr>
        <p:spPr>
          <a:xfrm>
            <a:off x="1084728" y="4902489"/>
            <a:ext cx="3795812" cy="985075"/>
          </a:xfrm>
        </p:spPr>
        <p:txBody>
          <a:bodyPr anchor="t">
            <a:normAutofit lnSpcReduction="10000"/>
          </a:bodyPr>
          <a:lstStyle/>
          <a:p>
            <a:r>
              <a:rPr lang="fr-FR" b="0" i="0" dirty="0">
                <a:solidFill>
                  <a:srgbClr val="D1D5DB"/>
                </a:solidFill>
                <a:effectLst/>
                <a:latin typeface="Söhne"/>
              </a:rPr>
              <a:t>Mr GATTI Florent </a:t>
            </a:r>
            <a:br>
              <a:rPr lang="fr-FR" b="0" i="0" dirty="0">
                <a:solidFill>
                  <a:srgbClr val="D1D5DB"/>
                </a:solidFill>
                <a:effectLst/>
                <a:latin typeface="Söhne"/>
              </a:rPr>
            </a:br>
            <a:r>
              <a:rPr lang="fr-FR" b="0" i="0" dirty="0">
                <a:solidFill>
                  <a:srgbClr val="D1D5DB"/>
                </a:solidFill>
                <a:effectLst/>
                <a:latin typeface="Söhne"/>
              </a:rPr>
              <a:t>Développeur Principal</a:t>
            </a:r>
            <a:br>
              <a:rPr lang="fr-FR" b="0" i="0" dirty="0">
                <a:solidFill>
                  <a:srgbClr val="D1D5DB"/>
                </a:solidFill>
                <a:effectLst/>
                <a:latin typeface="Söhne"/>
              </a:rPr>
            </a:br>
            <a:r>
              <a:rPr lang="fr-FR" b="0" i="0" dirty="0">
                <a:solidFill>
                  <a:srgbClr val="D1D5DB"/>
                </a:solidFill>
                <a:effectLst/>
                <a:latin typeface="Söhne"/>
              </a:rPr>
              <a:t>12/09/2023</a:t>
            </a:r>
            <a:endParaRPr lang="fr-FR" dirty="0"/>
          </a:p>
        </p:txBody>
      </p:sp>
      <p:sp>
        <p:nvSpPr>
          <p:cNvPr id="25" name="Freeform: Shape 11">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descr="Une image contenant horloge, Horloge numérique, Police, conception&#10;&#10;Description générée automatiquement">
            <a:extLst>
              <a:ext uri="{FF2B5EF4-FFF2-40B4-BE49-F238E27FC236}">
                <a16:creationId xmlns:a16="http://schemas.microsoft.com/office/drawing/2014/main" id="{D7D158F0-6068-A7DE-0854-8AD95A66D6BC}"/>
              </a:ext>
            </a:extLst>
          </p:cNvPr>
          <p:cNvPicPr>
            <a:picLocks noChangeAspect="1"/>
          </p:cNvPicPr>
          <p:nvPr/>
        </p:nvPicPr>
        <p:blipFill>
          <a:blip r:embed="rId2"/>
          <a:stretch>
            <a:fillRect/>
          </a:stretch>
        </p:blipFill>
        <p:spPr>
          <a:xfrm>
            <a:off x="5816082" y="2619359"/>
            <a:ext cx="5309118" cy="1619281"/>
          </a:xfrm>
          <a:prstGeom prst="rect">
            <a:avLst/>
          </a:prstGeom>
        </p:spPr>
      </p:pic>
    </p:spTree>
    <p:extLst>
      <p:ext uri="{BB962C8B-B14F-4D97-AF65-F5344CB8AC3E}">
        <p14:creationId xmlns:p14="http://schemas.microsoft.com/office/powerpoint/2010/main" val="407358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38667-38DD-0646-5B55-E5B5E3C2A618}"/>
              </a:ext>
            </a:extLst>
          </p:cNvPr>
          <p:cNvSpPr>
            <a:spLocks noGrp="1"/>
          </p:cNvSpPr>
          <p:nvPr>
            <p:ph type="title"/>
          </p:nvPr>
        </p:nvSpPr>
        <p:spPr/>
        <p:txBody>
          <a:bodyPr/>
          <a:lstStyle/>
          <a:p>
            <a:pPr algn="ctr"/>
            <a:r>
              <a:rPr lang="fr-FR" b="1" i="0" dirty="0">
                <a:effectLst/>
                <a:latin typeface="Söhne"/>
              </a:rPr>
              <a:t>Propositions d'amélioration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FCE4C8DE-0A6C-87B1-BB8F-1B3D78D75BFF}"/>
              </a:ext>
            </a:extLst>
          </p:cNvPr>
          <p:cNvSpPr>
            <a:spLocks noGrp="1"/>
          </p:cNvSpPr>
          <p:nvPr>
            <p:ph idx="1"/>
          </p:nvPr>
        </p:nvSpPr>
        <p:spPr/>
        <p:txBody>
          <a:bodyPr>
            <a:normAutofit/>
          </a:bodyPr>
          <a:lstStyle/>
          <a:p>
            <a:pPr algn="ctr"/>
            <a:r>
              <a:rPr lang="fr-FR" b="0" i="0" dirty="0">
                <a:effectLst/>
                <a:latin typeface="Söhne"/>
              </a:rPr>
              <a:t>Intégration d'un système de notifications pour informer les utilisateurs des fluctuations majeures des prix.</a:t>
            </a:r>
          </a:p>
          <a:p>
            <a:pPr algn="ctr"/>
            <a:r>
              <a:rPr lang="fr-FR" b="0" i="0" dirty="0">
                <a:effectLst/>
                <a:latin typeface="Söhne"/>
              </a:rPr>
              <a:t>Permettre aux utilisateurs d'échanger directement des cryptomonnaies entre eux, sans intermédiaire.</a:t>
            </a:r>
          </a:p>
          <a:p>
            <a:pPr algn="ctr">
              <a:buFont typeface="Arial" panose="020B0604020202020204" pitchFamily="34" charset="0"/>
              <a:buChar char="•"/>
            </a:pPr>
            <a:r>
              <a:rPr lang="fr-FR" b="0" i="0" dirty="0">
                <a:effectLst/>
                <a:latin typeface="Söhne"/>
              </a:rPr>
              <a:t>Des récompenses ou des remises pour les utilisateurs actifs ou pour ceux qui parrainent de nouveaux membres.</a:t>
            </a:r>
          </a:p>
          <a:p>
            <a:endParaRPr lang="fr-FR" dirty="0"/>
          </a:p>
        </p:txBody>
      </p:sp>
    </p:spTree>
    <p:extLst>
      <p:ext uri="{BB962C8B-B14F-4D97-AF65-F5344CB8AC3E}">
        <p14:creationId xmlns:p14="http://schemas.microsoft.com/office/powerpoint/2010/main" val="115836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a:xfrm>
            <a:off x="1077362" y="0"/>
            <a:ext cx="9950103" cy="1136073"/>
          </a:xfrm>
        </p:spPr>
        <p:txBody>
          <a:bodyPr>
            <a:normAutofit/>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a:xfrm>
            <a:off x="1077362" y="581891"/>
            <a:ext cx="9950103" cy="5358939"/>
          </a:xfrm>
        </p:spPr>
        <p:txBody>
          <a:bodyPr>
            <a:normAutofit/>
          </a:bodyPr>
          <a:lstStyle/>
          <a:p>
            <a:pPr marL="0" indent="0" algn="ctr">
              <a:buNone/>
            </a:pPr>
            <a:r>
              <a:rPr lang="fr-FR" sz="1600" b="1" dirty="0"/>
              <a:t>Parcours Admin : </a:t>
            </a:r>
          </a:p>
          <a:p>
            <a:pPr algn="l">
              <a:buFont typeface="+mj-lt"/>
              <a:buAutoNum type="arabicPeriod"/>
            </a:pPr>
            <a:r>
              <a:rPr lang="fr-FR" sz="1600" b="1" i="0" dirty="0">
                <a:effectLst/>
                <a:latin typeface="Söhne"/>
              </a:rPr>
              <a:t>Login :</a:t>
            </a:r>
            <a:endParaRPr lang="fr-FR" sz="1600" b="0" i="0" dirty="0">
              <a:effectLst/>
              <a:latin typeface="Söhne"/>
            </a:endParaRPr>
          </a:p>
          <a:p>
            <a:pPr marL="742950" lvl="1" indent="-285750" algn="l">
              <a:buFont typeface="+mj-lt"/>
              <a:buAutoNum type="arabicPeriod"/>
            </a:pPr>
            <a:r>
              <a:rPr lang="fr-FR" b="0" i="0" dirty="0">
                <a:effectLst/>
                <a:latin typeface="Söhne"/>
              </a:rPr>
              <a:t>Entrez sur la page de connexion.</a:t>
            </a:r>
          </a:p>
          <a:p>
            <a:pPr marL="742950" lvl="1" indent="-285750" algn="l">
              <a:buFont typeface="+mj-lt"/>
              <a:buAutoNum type="arabicPeriod"/>
            </a:pPr>
            <a:r>
              <a:rPr lang="fr-FR" b="0" i="0" dirty="0">
                <a:effectLst/>
                <a:latin typeface="Söhne"/>
              </a:rPr>
              <a:t>Saisissez l'adresse e-mail et le mot de passe de l'administrateur.</a:t>
            </a:r>
          </a:p>
          <a:p>
            <a:pPr marL="742950" lvl="1" indent="-285750" algn="l">
              <a:buFont typeface="+mj-lt"/>
              <a:buAutoNum type="arabicPeriod"/>
            </a:pPr>
            <a:r>
              <a:rPr lang="fr-FR" b="0" i="0" dirty="0">
                <a:effectLst/>
                <a:latin typeface="Söhne"/>
              </a:rPr>
              <a:t>Accédez à l'interface administrateur.</a:t>
            </a:r>
          </a:p>
          <a:p>
            <a:pPr algn="l">
              <a:buFont typeface="+mj-lt"/>
              <a:buAutoNum type="arabicPeriod"/>
            </a:pPr>
            <a:r>
              <a:rPr lang="fr-FR" sz="1600" b="1" i="0" dirty="0">
                <a:effectLst/>
                <a:latin typeface="Söhne"/>
              </a:rPr>
              <a:t>Gestion des clients :</a:t>
            </a:r>
            <a:endParaRPr lang="fr-FR" sz="1600" b="0" i="0" dirty="0">
              <a:effectLst/>
              <a:latin typeface="Söhne"/>
            </a:endParaRPr>
          </a:p>
          <a:p>
            <a:pPr marL="742950" lvl="1" indent="-285750" algn="l">
              <a:buFont typeface="+mj-lt"/>
              <a:buAutoNum type="arabicPeriod"/>
            </a:pPr>
            <a:r>
              <a:rPr lang="fr-FR" b="0" i="0" dirty="0">
                <a:effectLst/>
                <a:latin typeface="Söhne"/>
              </a:rPr>
              <a:t>Parcourez la liste des clients inscrits.</a:t>
            </a:r>
          </a:p>
          <a:p>
            <a:pPr marL="742950" lvl="1" indent="-285750" algn="l">
              <a:buFont typeface="+mj-lt"/>
              <a:buAutoNum type="arabicPeriod"/>
            </a:pPr>
            <a:r>
              <a:rPr lang="fr-FR" b="0" i="0" dirty="0">
                <a:effectLst/>
                <a:latin typeface="Söhne"/>
              </a:rPr>
              <a:t>Sélectionnez un client au hasard pour afficher ses détails.</a:t>
            </a:r>
          </a:p>
          <a:p>
            <a:pPr marL="742950" lvl="1" indent="-285750" algn="l">
              <a:buFont typeface="+mj-lt"/>
              <a:buAutoNum type="arabicPeriod"/>
            </a:pPr>
            <a:r>
              <a:rPr lang="fr-FR" b="0" i="0" dirty="0">
                <a:effectLst/>
                <a:latin typeface="Söhne"/>
              </a:rPr>
              <a:t>Modifiez un détail du client (par exemple, le statut de vérification).</a:t>
            </a:r>
          </a:p>
          <a:p>
            <a:pPr algn="l">
              <a:buFont typeface="+mj-lt"/>
              <a:buAutoNum type="arabicPeriod"/>
            </a:pPr>
            <a:r>
              <a:rPr lang="fr-FR" sz="1600" b="1" i="0" dirty="0">
                <a:effectLst/>
                <a:latin typeface="Söhne"/>
              </a:rPr>
              <a:t>Consultation des cours des crypto-monnaies :</a:t>
            </a:r>
            <a:endParaRPr lang="fr-FR" sz="1600" b="0" i="0" dirty="0">
              <a:effectLst/>
              <a:latin typeface="Söhne"/>
            </a:endParaRPr>
          </a:p>
          <a:p>
            <a:pPr marL="742950" lvl="1" indent="-285750" algn="l">
              <a:buFont typeface="+mj-lt"/>
              <a:buAutoNum type="arabicPeriod"/>
            </a:pPr>
            <a:r>
              <a:rPr lang="fr-FR" b="0" i="0" dirty="0">
                <a:effectLst/>
                <a:latin typeface="Söhne"/>
              </a:rPr>
              <a:t>Accédez à la liste des crypto-monnaies.</a:t>
            </a:r>
          </a:p>
          <a:p>
            <a:pPr marL="742950" lvl="1" indent="-285750" algn="l">
              <a:buFont typeface="+mj-lt"/>
              <a:buAutoNum type="arabicPeriod"/>
            </a:pPr>
            <a:r>
              <a:rPr lang="fr-FR" b="0" i="0" dirty="0">
                <a:effectLst/>
                <a:latin typeface="Söhne"/>
              </a:rPr>
              <a:t>Visualisez le cours actuel pour </a:t>
            </a:r>
            <a:r>
              <a:rPr lang="fr-FR" b="0" i="0" dirty="0" err="1">
                <a:effectLst/>
                <a:latin typeface="Söhne"/>
              </a:rPr>
              <a:t>Ripple</a:t>
            </a:r>
            <a:r>
              <a:rPr lang="fr-FR" b="0" i="0" dirty="0">
                <a:effectLst/>
                <a:latin typeface="Söhne"/>
              </a:rPr>
              <a:t>.</a:t>
            </a:r>
          </a:p>
          <a:p>
            <a:pPr algn="l">
              <a:buFont typeface="+mj-lt"/>
              <a:buAutoNum type="arabicPeriod"/>
            </a:pPr>
            <a:r>
              <a:rPr lang="fr-FR" sz="1600" b="1" i="0" dirty="0">
                <a:effectLst/>
                <a:latin typeface="Söhne"/>
              </a:rPr>
              <a:t>Déconnexion.</a:t>
            </a:r>
            <a:endParaRPr lang="fr-FR" sz="1600" b="0" i="0" dirty="0">
              <a:effectLst/>
              <a:latin typeface="Söhne"/>
            </a:endParaRPr>
          </a:p>
          <a:p>
            <a:pPr marL="0" indent="0" algn="ctr">
              <a:buNone/>
            </a:pPr>
            <a:endParaRPr lang="fr-FR" sz="1600" b="1" dirty="0"/>
          </a:p>
        </p:txBody>
      </p:sp>
    </p:spTree>
    <p:extLst>
      <p:ext uri="{BB962C8B-B14F-4D97-AF65-F5344CB8AC3E}">
        <p14:creationId xmlns:p14="http://schemas.microsoft.com/office/powerpoint/2010/main" val="50520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a:xfrm>
            <a:off x="1077362" y="0"/>
            <a:ext cx="9950103" cy="1136073"/>
          </a:xfrm>
        </p:spPr>
        <p:txBody>
          <a:bodyPr>
            <a:normAutofit/>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a:xfrm>
            <a:off x="1077361" y="554182"/>
            <a:ext cx="9950103" cy="5554287"/>
          </a:xfrm>
        </p:spPr>
        <p:txBody>
          <a:bodyPr>
            <a:noAutofit/>
          </a:bodyPr>
          <a:lstStyle/>
          <a:p>
            <a:pPr marL="0" indent="0" algn="ctr">
              <a:buNone/>
            </a:pPr>
            <a:r>
              <a:rPr lang="fr-FR" sz="1600" b="1" dirty="0"/>
              <a:t>Parcours Clients : </a:t>
            </a:r>
          </a:p>
          <a:p>
            <a:pPr algn="l">
              <a:buFont typeface="+mj-lt"/>
              <a:buAutoNum type="arabicPeriod"/>
            </a:pPr>
            <a:r>
              <a:rPr lang="fr-FR" sz="1600" b="1" i="0" dirty="0">
                <a:effectLst/>
                <a:latin typeface="Söhne"/>
              </a:rPr>
              <a:t>Login :</a:t>
            </a:r>
            <a:endParaRPr lang="fr-FR" sz="1600" b="0" i="0" dirty="0">
              <a:effectLst/>
              <a:latin typeface="Söhne"/>
            </a:endParaRPr>
          </a:p>
          <a:p>
            <a:pPr marL="742950" lvl="1" indent="-285750" algn="l">
              <a:buFont typeface="+mj-lt"/>
              <a:buAutoNum type="arabicPeriod"/>
            </a:pPr>
            <a:r>
              <a:rPr lang="fr-FR" b="0" i="0" dirty="0">
                <a:effectLst/>
                <a:latin typeface="Söhne"/>
              </a:rPr>
              <a:t>Entrez sur la page de connexion.</a:t>
            </a:r>
          </a:p>
          <a:p>
            <a:pPr marL="742950" lvl="1" indent="-285750" algn="l">
              <a:buFont typeface="+mj-lt"/>
              <a:buAutoNum type="arabicPeriod"/>
            </a:pPr>
            <a:r>
              <a:rPr lang="fr-FR" b="0" i="0" dirty="0">
                <a:effectLst/>
                <a:latin typeface="Söhne"/>
              </a:rPr>
              <a:t>Saisissez l'adresse e-mail et le mot de passe du client.</a:t>
            </a:r>
          </a:p>
          <a:p>
            <a:pPr marL="742950" lvl="1" indent="-285750" algn="l">
              <a:buFont typeface="+mj-lt"/>
              <a:buAutoNum type="arabicPeriod"/>
            </a:pPr>
            <a:r>
              <a:rPr lang="fr-FR" b="0" i="0" dirty="0">
                <a:effectLst/>
                <a:latin typeface="Söhne"/>
              </a:rPr>
              <a:t>Accédez à l'interface client.</a:t>
            </a:r>
          </a:p>
          <a:p>
            <a:pPr algn="l">
              <a:buFont typeface="+mj-lt"/>
              <a:buAutoNum type="arabicPeriod"/>
            </a:pPr>
            <a:r>
              <a:rPr lang="fr-FR" sz="1600" b="1" i="0" dirty="0">
                <a:effectLst/>
                <a:latin typeface="Söhne"/>
              </a:rPr>
              <a:t>Consultation du portefeuille :</a:t>
            </a:r>
            <a:endParaRPr lang="fr-FR" sz="1600" b="0" i="0" dirty="0">
              <a:effectLst/>
              <a:latin typeface="Söhne"/>
            </a:endParaRPr>
          </a:p>
          <a:p>
            <a:pPr marL="742950" lvl="1" indent="-285750" algn="l">
              <a:buFont typeface="+mj-lt"/>
              <a:buAutoNum type="arabicPeriod"/>
            </a:pPr>
            <a:r>
              <a:rPr lang="fr-FR" b="0" i="0" dirty="0">
                <a:effectLst/>
                <a:latin typeface="Söhne"/>
              </a:rPr>
              <a:t>Visualisez le solde en euros, toujours visible en haut.</a:t>
            </a:r>
          </a:p>
          <a:p>
            <a:pPr marL="742950" lvl="1" indent="-285750" algn="l">
              <a:buFont typeface="+mj-lt"/>
              <a:buAutoNum type="arabicPeriod"/>
            </a:pPr>
            <a:r>
              <a:rPr lang="fr-FR" b="0" i="0" dirty="0">
                <a:effectLst/>
                <a:latin typeface="Söhne"/>
              </a:rPr>
              <a:t>Parcourez la liste des crypto-monnaies détenues.</a:t>
            </a:r>
          </a:p>
          <a:p>
            <a:pPr marL="742950" lvl="1" indent="-285750" algn="l">
              <a:buFont typeface="+mj-lt"/>
              <a:buAutoNum type="arabicPeriod"/>
            </a:pPr>
            <a:r>
              <a:rPr lang="fr-FR" b="0" i="0" dirty="0">
                <a:effectLst/>
                <a:latin typeface="Söhne"/>
              </a:rPr>
              <a:t>Affichez les détails d'achat pour </a:t>
            </a:r>
            <a:r>
              <a:rPr lang="fr-FR" b="0" i="0" dirty="0" err="1">
                <a:effectLst/>
                <a:latin typeface="Söhne"/>
              </a:rPr>
              <a:t>Ethereum</a:t>
            </a:r>
            <a:r>
              <a:rPr lang="fr-FR" b="0" i="0" dirty="0">
                <a:effectLst/>
                <a:latin typeface="Söhne"/>
              </a:rPr>
              <a:t>, incluant la date, la quantité, et le cours à laquelle elle a été achetée.</a:t>
            </a:r>
          </a:p>
          <a:p>
            <a:pPr algn="l">
              <a:buFont typeface="+mj-lt"/>
              <a:buAutoNum type="arabicPeriod"/>
            </a:pPr>
            <a:r>
              <a:rPr lang="fr-FR" sz="1600" b="1" i="0" dirty="0">
                <a:effectLst/>
                <a:latin typeface="Söhne"/>
              </a:rPr>
              <a:t>Achat de crypto-monnaies :</a:t>
            </a:r>
            <a:endParaRPr lang="fr-FR" sz="1600" b="0" i="0" dirty="0">
              <a:effectLst/>
              <a:latin typeface="Söhne"/>
            </a:endParaRPr>
          </a:p>
          <a:p>
            <a:pPr marL="742950" lvl="1" indent="-285750" algn="l">
              <a:buFont typeface="+mj-lt"/>
              <a:buAutoNum type="arabicPeriod"/>
            </a:pPr>
            <a:r>
              <a:rPr lang="fr-FR" b="0" i="0" dirty="0">
                <a:effectLst/>
                <a:latin typeface="Söhne"/>
              </a:rPr>
              <a:t>Sélectionnez </a:t>
            </a:r>
            <a:r>
              <a:rPr lang="fr-FR" b="0" i="0" dirty="0" err="1">
                <a:effectLst/>
                <a:latin typeface="Söhne"/>
              </a:rPr>
              <a:t>Litecoin</a:t>
            </a:r>
            <a:r>
              <a:rPr lang="fr-FR" b="0" i="0" dirty="0">
                <a:effectLst/>
                <a:latin typeface="Söhne"/>
              </a:rPr>
              <a:t> pour l'achat.</a:t>
            </a:r>
          </a:p>
          <a:p>
            <a:pPr marL="742950" lvl="1" indent="-285750" algn="l">
              <a:buFont typeface="+mj-lt"/>
              <a:buAutoNum type="arabicPeriod"/>
            </a:pPr>
            <a:r>
              <a:rPr lang="fr-FR" b="0" i="0" dirty="0">
                <a:effectLst/>
                <a:latin typeface="Söhne"/>
              </a:rPr>
              <a:t>Indiquez la quantité désirée.</a:t>
            </a:r>
          </a:p>
          <a:p>
            <a:pPr marL="742950" lvl="1" indent="-285750" algn="l">
              <a:buFont typeface="+mj-lt"/>
              <a:buAutoNum type="arabicPeriod"/>
            </a:pPr>
            <a:r>
              <a:rPr lang="fr-FR" b="0" i="0" dirty="0">
                <a:effectLst/>
                <a:latin typeface="Söhne"/>
              </a:rPr>
              <a:t>Confirmez l'achat en visualisant le coût total et le solde mis à jour.</a:t>
            </a:r>
          </a:p>
          <a:p>
            <a:pPr algn="l">
              <a:buFont typeface="+mj-lt"/>
              <a:buAutoNum type="arabicPeriod"/>
            </a:pPr>
            <a:r>
              <a:rPr lang="fr-FR" sz="1600" b="1" i="0" dirty="0">
                <a:effectLst/>
                <a:latin typeface="Söhne"/>
              </a:rPr>
              <a:t>Déconnexion.</a:t>
            </a:r>
            <a:endParaRPr lang="fr-FR" sz="1600" b="0" i="0" dirty="0">
              <a:effectLst/>
              <a:latin typeface="Söhne"/>
            </a:endParaRPr>
          </a:p>
          <a:p>
            <a:pPr marL="0" indent="0" algn="ctr">
              <a:buNone/>
            </a:pPr>
            <a:endParaRPr lang="fr-FR" sz="1600" b="1" dirty="0"/>
          </a:p>
        </p:txBody>
      </p:sp>
    </p:spTree>
    <p:extLst>
      <p:ext uri="{BB962C8B-B14F-4D97-AF65-F5344CB8AC3E}">
        <p14:creationId xmlns:p14="http://schemas.microsoft.com/office/powerpoint/2010/main" val="97048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07ED9C-5744-2E52-780E-115A799C5D7E}"/>
              </a:ext>
            </a:extLst>
          </p:cNvPr>
          <p:cNvSpPr>
            <a:spLocks noGrp="1"/>
          </p:cNvSpPr>
          <p:nvPr>
            <p:ph type="title"/>
          </p:nvPr>
        </p:nvSpPr>
        <p:spPr/>
        <p:txBody>
          <a:bodyPr/>
          <a:lstStyle/>
          <a:p>
            <a:pPr algn="ctr"/>
            <a:r>
              <a:rPr lang="fr-FR" b="1" i="0" dirty="0">
                <a:effectLst/>
                <a:latin typeface="Söhne"/>
              </a:rPr>
              <a:t>Conclusion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8D1A1CE1-C113-4CC7-389B-26A0485BACC1}"/>
              </a:ext>
            </a:extLst>
          </p:cNvPr>
          <p:cNvSpPr>
            <a:spLocks noGrp="1"/>
          </p:cNvSpPr>
          <p:nvPr>
            <p:ph idx="1"/>
          </p:nvPr>
        </p:nvSpPr>
        <p:spPr/>
        <p:txBody>
          <a:bodyPr/>
          <a:lstStyle/>
          <a:p>
            <a:pPr marL="0" indent="0" algn="ctr">
              <a:buNone/>
            </a:pPr>
            <a:endParaRPr lang="fr-FR" b="0" i="0" dirty="0">
              <a:effectLst/>
              <a:latin typeface="Söhne"/>
            </a:endParaRPr>
          </a:p>
          <a:p>
            <a:pPr marL="0" indent="0" algn="ctr">
              <a:buNone/>
            </a:pPr>
            <a:r>
              <a:rPr lang="fr-FR" b="0" i="0" dirty="0">
                <a:effectLst/>
                <a:latin typeface="Söhne"/>
              </a:rPr>
              <a:t>En développant </a:t>
            </a:r>
            <a:r>
              <a:rPr lang="fr-FR" b="1" i="0" dirty="0" err="1">
                <a:effectLst/>
                <a:latin typeface="Söhne"/>
              </a:rPr>
              <a:t>BitChest</a:t>
            </a:r>
            <a:r>
              <a:rPr lang="fr-FR" b="0" i="0" dirty="0">
                <a:effectLst/>
                <a:latin typeface="Söhne"/>
              </a:rPr>
              <a:t>, nous avons franchi une étape cruciale vers une gestion plus transparente et intuitive des cryptomonnaies. Les défis étaient nombreux, mais avec les bons outils et une vision claire, nous avons créé une plateforme fiable et efficace.</a:t>
            </a:r>
          </a:p>
          <a:p>
            <a:pPr marL="0" indent="0" algn="ctr">
              <a:buNone/>
            </a:pPr>
            <a:r>
              <a:rPr lang="fr-FR" b="0" i="0" dirty="0">
                <a:effectLst/>
                <a:latin typeface="Söhne"/>
              </a:rPr>
              <a:t> Merci de m'avoir accompagné dans cette aventure numérique. </a:t>
            </a:r>
          </a:p>
          <a:p>
            <a:pPr marL="0" indent="0" algn="ctr">
              <a:buNone/>
            </a:pPr>
            <a:r>
              <a:rPr lang="fr-FR" b="0" i="0" dirty="0">
                <a:effectLst/>
                <a:latin typeface="Söhne"/>
              </a:rPr>
              <a:t>Je tiens à remercier l'École Multimédia et le jury pour cette opportunité...</a:t>
            </a:r>
          </a:p>
          <a:p>
            <a:endParaRPr lang="fr-FR" dirty="0"/>
          </a:p>
        </p:txBody>
      </p:sp>
    </p:spTree>
    <p:extLst>
      <p:ext uri="{BB962C8B-B14F-4D97-AF65-F5344CB8AC3E}">
        <p14:creationId xmlns:p14="http://schemas.microsoft.com/office/powerpoint/2010/main" val="30226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A171-A578-82FC-7276-7E2D0E67AEBF}"/>
              </a:ext>
            </a:extLst>
          </p:cNvPr>
          <p:cNvSpPr>
            <a:spLocks noGrp="1"/>
          </p:cNvSpPr>
          <p:nvPr>
            <p:ph type="title"/>
          </p:nvPr>
        </p:nvSpPr>
        <p:spPr>
          <a:xfrm>
            <a:off x="1120948" y="2675312"/>
            <a:ext cx="9950103" cy="1507376"/>
          </a:xfrm>
        </p:spPr>
        <p:txBody>
          <a:bodyPr>
            <a:normAutofit/>
          </a:bodyPr>
          <a:lstStyle/>
          <a:p>
            <a:pPr algn="ctr"/>
            <a:r>
              <a:rPr lang="fr-FR" sz="3600" b="1" i="0" dirty="0">
                <a:effectLst/>
                <a:latin typeface="Söhne"/>
              </a:rPr>
              <a:t>Avez-vous des questions ? </a:t>
            </a:r>
            <a:br>
              <a:rPr lang="fr-FR" sz="3600" b="1" i="0" dirty="0">
                <a:effectLst/>
                <a:latin typeface="Söhne"/>
              </a:rPr>
            </a:br>
            <a:endParaRPr lang="fr-FR" sz="3600" dirty="0"/>
          </a:p>
        </p:txBody>
      </p:sp>
    </p:spTree>
    <p:extLst>
      <p:ext uri="{BB962C8B-B14F-4D97-AF65-F5344CB8AC3E}">
        <p14:creationId xmlns:p14="http://schemas.microsoft.com/office/powerpoint/2010/main" val="96047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B392B3-2223-D7C1-DA03-596FB8314C19}"/>
              </a:ext>
            </a:extLst>
          </p:cNvPr>
          <p:cNvSpPr>
            <a:spLocks noGrp="1"/>
          </p:cNvSpPr>
          <p:nvPr>
            <p:ph type="title"/>
          </p:nvPr>
        </p:nvSpPr>
        <p:spPr>
          <a:xfrm>
            <a:off x="1077362" y="10428"/>
            <a:ext cx="3188106" cy="1507375"/>
          </a:xfrm>
        </p:spPr>
        <p:txBody>
          <a:bodyPr>
            <a:normAutofit/>
          </a:bodyPr>
          <a:lstStyle/>
          <a:p>
            <a:r>
              <a:rPr lang="fr-FR" b="1" dirty="0">
                <a:effectLst/>
                <a:latin typeface="Söhne"/>
              </a:rPr>
              <a:t>Introduction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EE490145-F2A2-134B-1826-588A01CA2098}"/>
              </a:ext>
            </a:extLst>
          </p:cNvPr>
          <p:cNvSpPr>
            <a:spLocks noGrp="1"/>
          </p:cNvSpPr>
          <p:nvPr>
            <p:ph idx="1"/>
          </p:nvPr>
        </p:nvSpPr>
        <p:spPr>
          <a:xfrm>
            <a:off x="606306" y="1359862"/>
            <a:ext cx="3484819" cy="5656080"/>
          </a:xfrm>
        </p:spPr>
        <p:txBody>
          <a:bodyPr>
            <a:noAutofit/>
          </a:bodyPr>
          <a:lstStyle/>
          <a:p>
            <a:pPr>
              <a:lnSpc>
                <a:spcPct val="110000"/>
              </a:lnSpc>
            </a:pPr>
            <a:r>
              <a:rPr lang="fr-FR" b="1" i="0" dirty="0">
                <a:effectLst/>
                <a:latin typeface="Söhne"/>
              </a:rPr>
              <a:t>Qu'est-ce que l’application </a:t>
            </a:r>
            <a:r>
              <a:rPr lang="fr-FR" b="1" i="0" dirty="0" err="1">
                <a:effectLst/>
                <a:latin typeface="Söhne"/>
              </a:rPr>
              <a:t>BitChest</a:t>
            </a:r>
            <a:r>
              <a:rPr lang="fr-FR" b="1" i="0" dirty="0">
                <a:effectLst/>
                <a:latin typeface="Söhne"/>
              </a:rPr>
              <a:t> ?</a:t>
            </a:r>
            <a:r>
              <a:rPr lang="fr-FR" b="0" i="0" dirty="0">
                <a:effectLst/>
                <a:latin typeface="Söhne"/>
              </a:rPr>
              <a:t> </a:t>
            </a:r>
            <a:br>
              <a:rPr lang="fr-FR" b="0" i="0" dirty="0">
                <a:effectLst/>
                <a:latin typeface="Söhne"/>
              </a:rPr>
            </a:br>
            <a:r>
              <a:rPr lang="fr-FR" b="0" i="0" dirty="0">
                <a:effectLst/>
                <a:latin typeface="Söhne"/>
              </a:rPr>
              <a:t>Une plateforme permettant aux particuliers d'acheter et de vendre des cryptomonnaies.</a:t>
            </a:r>
          </a:p>
          <a:p>
            <a:pPr>
              <a:lnSpc>
                <a:spcPct val="110000"/>
              </a:lnSpc>
              <a:buFont typeface="Arial" panose="020B0604020202020204" pitchFamily="34" charset="0"/>
              <a:buChar char="•"/>
            </a:pPr>
            <a:r>
              <a:rPr lang="fr-FR" b="1" i="0" dirty="0">
                <a:effectLst/>
                <a:latin typeface="Söhne"/>
              </a:rPr>
              <a:t>Objectif :</a:t>
            </a:r>
            <a:r>
              <a:rPr lang="fr-FR" b="0" i="0" dirty="0">
                <a:effectLst/>
                <a:latin typeface="Söhne"/>
              </a:rPr>
              <a:t> </a:t>
            </a:r>
          </a:p>
          <a:p>
            <a:pPr marL="0" indent="0">
              <a:lnSpc>
                <a:spcPct val="110000"/>
              </a:lnSpc>
              <a:buNone/>
            </a:pPr>
            <a:r>
              <a:rPr lang="fr-FR" b="0" i="0" dirty="0">
                <a:effectLst/>
                <a:latin typeface="Söhne"/>
              </a:rPr>
              <a:t>Développer une interface d'administration pour :</a:t>
            </a:r>
          </a:p>
          <a:p>
            <a:pPr marL="742950" lvl="1" indent="-285750">
              <a:lnSpc>
                <a:spcPct val="110000"/>
              </a:lnSpc>
              <a:buFont typeface="Arial" panose="020B0604020202020204" pitchFamily="34" charset="0"/>
              <a:buChar char="•"/>
            </a:pPr>
            <a:r>
              <a:rPr lang="fr-FR" sz="1800" b="0" i="0" dirty="0">
                <a:effectLst/>
                <a:latin typeface="Söhne"/>
              </a:rPr>
              <a:t>Administrateurs : Gestion de la plateforme.</a:t>
            </a:r>
          </a:p>
          <a:p>
            <a:pPr marL="742950" lvl="1" indent="-285750">
              <a:lnSpc>
                <a:spcPct val="110000"/>
              </a:lnSpc>
              <a:buFont typeface="Arial" panose="020B0604020202020204" pitchFamily="34" charset="0"/>
              <a:buChar char="•"/>
            </a:pPr>
            <a:r>
              <a:rPr lang="fr-FR" sz="1800" b="0" i="0" dirty="0">
                <a:effectLst/>
                <a:latin typeface="Söhne"/>
              </a:rPr>
              <a:t>Clients : Gestion du portefeuille et consultation des cours.</a:t>
            </a:r>
          </a:p>
          <a:p>
            <a:pPr>
              <a:lnSpc>
                <a:spcPct val="110000"/>
              </a:lnSpc>
            </a:pPr>
            <a:endParaRPr lang="fr-FR" dirty="0"/>
          </a:p>
        </p:txBody>
      </p:sp>
      <p:sp>
        <p:nvSpPr>
          <p:cNvPr id="14" name="Freeform: Shape 13">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descr="Une image contenant Graphique, capture d’écran, graphisme, cercle&#10;&#10;Description générée automatiquement">
            <a:extLst>
              <a:ext uri="{FF2B5EF4-FFF2-40B4-BE49-F238E27FC236}">
                <a16:creationId xmlns:a16="http://schemas.microsoft.com/office/drawing/2014/main" id="{EEBF17D6-2934-D21E-EDC5-4ABE0518A59A}"/>
              </a:ext>
            </a:extLst>
          </p:cNvPr>
          <p:cNvPicPr>
            <a:picLocks noChangeAspect="1"/>
          </p:cNvPicPr>
          <p:nvPr/>
        </p:nvPicPr>
        <p:blipFill>
          <a:blip r:embed="rId2"/>
          <a:stretch>
            <a:fillRect/>
          </a:stretch>
        </p:blipFill>
        <p:spPr>
          <a:xfrm>
            <a:off x="6096000" y="527971"/>
            <a:ext cx="6096000" cy="2551043"/>
          </a:xfrm>
          <a:prstGeom prst="rect">
            <a:avLst/>
          </a:prstGeom>
        </p:spPr>
      </p:pic>
    </p:spTree>
    <p:extLst>
      <p:ext uri="{BB962C8B-B14F-4D97-AF65-F5344CB8AC3E}">
        <p14:creationId xmlns:p14="http://schemas.microsoft.com/office/powerpoint/2010/main" val="18950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56FB9-5508-FFFD-E682-8FC40419DB8F}"/>
              </a:ext>
            </a:extLst>
          </p:cNvPr>
          <p:cNvSpPr>
            <a:spLocks noGrp="1"/>
          </p:cNvSpPr>
          <p:nvPr>
            <p:ph type="title"/>
          </p:nvPr>
        </p:nvSpPr>
        <p:spPr>
          <a:xfrm>
            <a:off x="1077361" y="504446"/>
            <a:ext cx="9950103" cy="1507376"/>
          </a:xfrm>
        </p:spPr>
        <p:txBody>
          <a:bodyPr/>
          <a:lstStyle/>
          <a:p>
            <a:pPr algn="ctr"/>
            <a:r>
              <a:rPr lang="fr-FR" dirty="0">
                <a:latin typeface="Söhne"/>
              </a:rPr>
              <a:t>P</a:t>
            </a:r>
            <a:r>
              <a:rPr lang="fr-FR" b="1" i="0" dirty="0">
                <a:effectLst/>
                <a:latin typeface="Söhne"/>
              </a:rPr>
              <a:t>rincipe du projet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1DCCED2F-45A7-1215-91A2-4A9B45308E22}"/>
              </a:ext>
            </a:extLst>
          </p:cNvPr>
          <p:cNvSpPr>
            <a:spLocks noGrp="1"/>
          </p:cNvSpPr>
          <p:nvPr>
            <p:ph idx="1"/>
          </p:nvPr>
        </p:nvSpPr>
        <p:spPr>
          <a:xfrm>
            <a:off x="1077361" y="1834482"/>
            <a:ext cx="9950103" cy="4630190"/>
          </a:xfrm>
        </p:spPr>
        <p:txBody>
          <a:bodyPr>
            <a:normAutofit/>
          </a:bodyPr>
          <a:lstStyle/>
          <a:p>
            <a:pPr marL="0" indent="0" algn="ctr">
              <a:buNone/>
            </a:pPr>
            <a:r>
              <a:rPr lang="fr-FR" b="1" i="0" dirty="0">
                <a:effectLst/>
                <a:latin typeface="Söhne"/>
              </a:rPr>
              <a:t>Promesse:</a:t>
            </a:r>
          </a:p>
          <a:p>
            <a:pPr marL="0" indent="0" algn="ctr">
              <a:buNone/>
            </a:pPr>
            <a:r>
              <a:rPr lang="fr-FR" b="0" i="0" dirty="0">
                <a:effectLst/>
                <a:latin typeface="Söhne"/>
              </a:rPr>
              <a:t> « Faciliter les transactions de cryptomonnaies pour tous. »</a:t>
            </a:r>
          </a:p>
          <a:p>
            <a:pPr marL="0" indent="0" algn="ctr">
              <a:buNone/>
            </a:pPr>
            <a:r>
              <a:rPr lang="fr-FR" b="1" i="0" dirty="0">
                <a:effectLst/>
                <a:latin typeface="Söhne"/>
              </a:rPr>
              <a:t>Technologies utilisées:</a:t>
            </a:r>
            <a:endParaRPr lang="fr-FR" dirty="0">
              <a:latin typeface="Söhne"/>
            </a:endParaRPr>
          </a:p>
          <a:p>
            <a:pPr algn="ctr"/>
            <a:r>
              <a:rPr lang="fr-FR" b="0" i="0" dirty="0">
                <a:effectLst/>
                <a:latin typeface="Söhne"/>
              </a:rPr>
              <a:t>Serveur: </a:t>
            </a:r>
            <a:r>
              <a:rPr lang="fr-FR" b="0" i="0" dirty="0" err="1">
                <a:effectLst/>
                <a:latin typeface="Söhne"/>
              </a:rPr>
              <a:t>Laravel</a:t>
            </a:r>
            <a:r>
              <a:rPr lang="fr-FR" b="0" i="0" dirty="0">
                <a:effectLst/>
                <a:latin typeface="Söhne"/>
              </a:rPr>
              <a:t> API / MySQL / PHP</a:t>
            </a:r>
            <a:endParaRPr lang="fr-FR" dirty="0">
              <a:latin typeface="Söhne"/>
            </a:endParaRPr>
          </a:p>
          <a:p>
            <a:pPr algn="ctr"/>
            <a:r>
              <a:rPr lang="fr-FR" b="0" i="0" dirty="0" err="1">
                <a:effectLst/>
                <a:latin typeface="Söhne"/>
              </a:rPr>
              <a:t>Front-end</a:t>
            </a:r>
            <a:r>
              <a:rPr lang="fr-FR" b="0" i="0" dirty="0">
                <a:effectLst/>
                <a:latin typeface="Söhne"/>
              </a:rPr>
              <a:t>: </a:t>
            </a:r>
            <a:r>
              <a:rPr lang="fr-FR" b="0" i="0" dirty="0" err="1">
                <a:effectLst/>
                <a:latin typeface="Söhne"/>
              </a:rPr>
              <a:t>React</a:t>
            </a:r>
            <a:r>
              <a:rPr lang="fr-FR" b="0" i="0" dirty="0">
                <a:effectLst/>
                <a:latin typeface="Söhne"/>
              </a:rPr>
              <a:t> / Axios / </a:t>
            </a:r>
            <a:r>
              <a:rPr lang="fr-FR" i="0" dirty="0" err="1">
                <a:effectLst/>
                <a:latin typeface="Söhne"/>
              </a:rPr>
              <a:t>React</a:t>
            </a:r>
            <a:r>
              <a:rPr lang="fr-FR" i="0" dirty="0">
                <a:effectLst/>
                <a:latin typeface="Söhne"/>
              </a:rPr>
              <a:t> Router (Router-dom) </a:t>
            </a:r>
          </a:p>
          <a:p>
            <a:pPr algn="ctr"/>
            <a:r>
              <a:rPr lang="fr-FR" b="0" i="0" dirty="0">
                <a:effectLst/>
                <a:latin typeface="Söhne"/>
              </a:rPr>
              <a:t>Design: Bootstrap / </a:t>
            </a:r>
            <a:r>
              <a:rPr lang="fr-FR" b="0" i="0" dirty="0" err="1">
                <a:effectLst/>
                <a:latin typeface="Söhne"/>
              </a:rPr>
              <a:t>React-bootstrap</a:t>
            </a:r>
            <a:endParaRPr lang="fr-FR" b="0" i="0" dirty="0">
              <a:effectLst/>
              <a:latin typeface="Söhne"/>
            </a:endParaRPr>
          </a:p>
          <a:p>
            <a:pPr algn="ctr"/>
            <a:r>
              <a:rPr lang="fr-FR" dirty="0">
                <a:latin typeface="Söhne"/>
              </a:rPr>
              <a:t>Librairie : </a:t>
            </a:r>
            <a:r>
              <a:rPr lang="fr-FR" dirty="0" err="1">
                <a:latin typeface="Söhne"/>
              </a:rPr>
              <a:t>React</a:t>
            </a:r>
            <a:r>
              <a:rPr lang="fr-FR" dirty="0">
                <a:latin typeface="Söhne"/>
              </a:rPr>
              <a:t>-select / </a:t>
            </a:r>
            <a:r>
              <a:rPr lang="fr-FR" b="0" i="0" dirty="0" err="1">
                <a:effectLst/>
                <a:latin typeface="Söhne"/>
              </a:rPr>
              <a:t>React</a:t>
            </a:r>
            <a:r>
              <a:rPr lang="fr-FR" b="0" i="0" dirty="0">
                <a:effectLst/>
                <a:latin typeface="Söhne"/>
              </a:rPr>
              <a:t>-modal / </a:t>
            </a:r>
            <a:r>
              <a:rPr lang="fr-FR" b="0" i="0" dirty="0" err="1">
                <a:effectLst/>
                <a:latin typeface="Söhne"/>
              </a:rPr>
              <a:t>React-apexcharts</a:t>
            </a:r>
            <a:endParaRPr lang="fr-FR" b="0" i="0" dirty="0">
              <a:effectLst/>
              <a:latin typeface="Söhne"/>
            </a:endParaRPr>
          </a:p>
          <a:p>
            <a:endParaRPr lang="fr-FR" dirty="0"/>
          </a:p>
        </p:txBody>
      </p:sp>
      <p:pic>
        <p:nvPicPr>
          <p:cNvPr id="5" name="Image 4" descr="Une image contenant conception, Graphique, Police, capture d’écran&#10;&#10;Description générée automatiquement">
            <a:extLst>
              <a:ext uri="{FF2B5EF4-FFF2-40B4-BE49-F238E27FC236}">
                <a16:creationId xmlns:a16="http://schemas.microsoft.com/office/drawing/2014/main" id="{A0843E79-85F3-F077-F266-9EC9F6CA28BB}"/>
              </a:ext>
            </a:extLst>
          </p:cNvPr>
          <p:cNvPicPr>
            <a:picLocks noChangeAspect="1"/>
          </p:cNvPicPr>
          <p:nvPr/>
        </p:nvPicPr>
        <p:blipFill>
          <a:blip r:embed="rId2"/>
          <a:stretch>
            <a:fillRect/>
          </a:stretch>
        </p:blipFill>
        <p:spPr>
          <a:xfrm>
            <a:off x="0" y="4630191"/>
            <a:ext cx="3763818" cy="3449780"/>
          </a:xfrm>
          <a:prstGeom prst="rect">
            <a:avLst/>
          </a:prstGeom>
        </p:spPr>
      </p:pic>
      <p:pic>
        <p:nvPicPr>
          <p:cNvPr id="7" name="Image 6" descr="Une image contenant Graphique, clipart, symbole, cercle&#10;&#10;Description générée automatiquement">
            <a:extLst>
              <a:ext uri="{FF2B5EF4-FFF2-40B4-BE49-F238E27FC236}">
                <a16:creationId xmlns:a16="http://schemas.microsoft.com/office/drawing/2014/main" id="{7BEB7521-C5E6-7F7D-D575-931FBAFE4BD1}"/>
              </a:ext>
            </a:extLst>
          </p:cNvPr>
          <p:cNvPicPr>
            <a:picLocks noChangeAspect="1"/>
          </p:cNvPicPr>
          <p:nvPr/>
        </p:nvPicPr>
        <p:blipFill>
          <a:blip r:embed="rId3"/>
          <a:stretch>
            <a:fillRect/>
          </a:stretch>
        </p:blipFill>
        <p:spPr>
          <a:xfrm>
            <a:off x="10896301" y="0"/>
            <a:ext cx="1295699" cy="1163922"/>
          </a:xfrm>
          <a:prstGeom prst="rect">
            <a:avLst/>
          </a:prstGeom>
        </p:spPr>
      </p:pic>
      <p:pic>
        <p:nvPicPr>
          <p:cNvPr id="11" name="Image 10" descr="Une image contenant Graphique, logo, graphisme, symbole&#10;&#10;Description générée automatiquement">
            <a:extLst>
              <a:ext uri="{FF2B5EF4-FFF2-40B4-BE49-F238E27FC236}">
                <a16:creationId xmlns:a16="http://schemas.microsoft.com/office/drawing/2014/main" id="{B606BF41-3EDF-E108-EAF0-DB879CA1EB63}"/>
              </a:ext>
            </a:extLst>
          </p:cNvPr>
          <p:cNvPicPr>
            <a:picLocks noChangeAspect="1"/>
          </p:cNvPicPr>
          <p:nvPr/>
        </p:nvPicPr>
        <p:blipFill>
          <a:blip r:embed="rId4"/>
          <a:stretch>
            <a:fillRect/>
          </a:stretch>
        </p:blipFill>
        <p:spPr>
          <a:xfrm>
            <a:off x="1" y="1"/>
            <a:ext cx="1330036" cy="1330036"/>
          </a:xfrm>
          <a:prstGeom prst="rect">
            <a:avLst/>
          </a:prstGeom>
        </p:spPr>
      </p:pic>
    </p:spTree>
    <p:extLst>
      <p:ext uri="{BB962C8B-B14F-4D97-AF65-F5344CB8AC3E}">
        <p14:creationId xmlns:p14="http://schemas.microsoft.com/office/powerpoint/2010/main" val="298329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9CFD30-18DD-1603-C997-1258EC742D83}"/>
              </a:ext>
            </a:extLst>
          </p:cNvPr>
          <p:cNvSpPr>
            <a:spLocks noGrp="1"/>
          </p:cNvSpPr>
          <p:nvPr>
            <p:ph type="title"/>
          </p:nvPr>
        </p:nvSpPr>
        <p:spPr>
          <a:xfrm>
            <a:off x="1077364" y="720435"/>
            <a:ext cx="4140096" cy="1507375"/>
          </a:xfrm>
        </p:spPr>
        <p:txBody>
          <a:bodyPr>
            <a:normAutofit/>
          </a:bodyPr>
          <a:lstStyle/>
          <a:p>
            <a:r>
              <a:rPr lang="fr-FR" b="1" i="0" dirty="0">
                <a:effectLst/>
                <a:latin typeface="Söhne"/>
              </a:rPr>
              <a:t>Zoning et Wireframes</a:t>
            </a:r>
            <a:br>
              <a:rPr lang="fr-FR" b="1" i="0" dirty="0">
                <a:effectLst/>
                <a:latin typeface="Söhne"/>
              </a:rPr>
            </a:br>
            <a:endParaRPr lang="fr-FR"/>
          </a:p>
        </p:txBody>
      </p:sp>
      <p:pic>
        <p:nvPicPr>
          <p:cNvPr id="7" name="Espace réservé du contenu 6" descr="Une image contenant capture d’écran, texte, affichage, logiciel&#10;&#10;Description générée automatiquement">
            <a:extLst>
              <a:ext uri="{FF2B5EF4-FFF2-40B4-BE49-F238E27FC236}">
                <a16:creationId xmlns:a16="http://schemas.microsoft.com/office/drawing/2014/main" id="{A5929FD0-8B76-5E34-B2F8-9A77335CE2B7}"/>
              </a:ext>
            </a:extLst>
          </p:cNvPr>
          <p:cNvPicPr>
            <a:picLocks noGrp="1" noChangeAspect="1"/>
          </p:cNvPicPr>
          <p:nvPr>
            <p:ph idx="1"/>
          </p:nvPr>
        </p:nvPicPr>
        <p:blipFill>
          <a:blip r:embed="rId2"/>
          <a:stretch>
            <a:fillRect/>
          </a:stretch>
        </p:blipFill>
        <p:spPr>
          <a:xfrm>
            <a:off x="6796821" y="1474122"/>
            <a:ext cx="4140200" cy="2828102"/>
          </a:xfrm>
        </p:spPr>
      </p:pic>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Espace réservé du contenu 4" descr="Une image contenant capture d’écran, texte, Rectangle, conception&#10;&#10;Description générée automatiquement">
            <a:extLst>
              <a:ext uri="{FF2B5EF4-FFF2-40B4-BE49-F238E27FC236}">
                <a16:creationId xmlns:a16="http://schemas.microsoft.com/office/drawing/2014/main" id="{71387C23-CA12-CCB2-0149-3FCE22011053}"/>
              </a:ext>
            </a:extLst>
          </p:cNvPr>
          <p:cNvPicPr>
            <a:picLocks noChangeAspect="1"/>
          </p:cNvPicPr>
          <p:nvPr/>
        </p:nvPicPr>
        <p:blipFill>
          <a:blip r:embed="rId3"/>
          <a:stretch>
            <a:fillRect/>
          </a:stretch>
        </p:blipFill>
        <p:spPr>
          <a:xfrm>
            <a:off x="752981" y="2948245"/>
            <a:ext cx="4788861" cy="3268400"/>
          </a:xfrm>
          <a:prstGeom prst="rect">
            <a:avLst/>
          </a:prstGeom>
        </p:spPr>
      </p:pic>
    </p:spTree>
    <p:extLst>
      <p:ext uri="{BB962C8B-B14F-4D97-AF65-F5344CB8AC3E}">
        <p14:creationId xmlns:p14="http://schemas.microsoft.com/office/powerpoint/2010/main" val="34780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D8369-F3B8-BB7F-6ED0-56987D098A07}"/>
              </a:ext>
            </a:extLst>
          </p:cNvPr>
          <p:cNvSpPr>
            <a:spLocks noGrp="1"/>
          </p:cNvSpPr>
          <p:nvPr>
            <p:ph type="title"/>
          </p:nvPr>
        </p:nvSpPr>
        <p:spPr>
          <a:xfrm>
            <a:off x="1077362" y="0"/>
            <a:ext cx="9950103" cy="1507376"/>
          </a:xfrm>
        </p:spPr>
        <p:txBody>
          <a:bodyPr/>
          <a:lstStyle/>
          <a:p>
            <a:pPr algn="ctr"/>
            <a:r>
              <a:rPr lang="fr-FR" b="1" i="0" dirty="0">
                <a:effectLst/>
                <a:latin typeface="Söhne"/>
              </a:rPr>
              <a:t>Arborescence des écrans</a:t>
            </a:r>
            <a:br>
              <a:rPr lang="fr-FR" b="1" i="0" dirty="0">
                <a:effectLst/>
                <a:latin typeface="Söhne"/>
              </a:rPr>
            </a:br>
            <a:endParaRPr lang="fr-FR" dirty="0"/>
          </a:p>
        </p:txBody>
      </p:sp>
      <p:pic>
        <p:nvPicPr>
          <p:cNvPr id="5" name="Espace réservé du contenu 4" descr="Une image contenant capture d’écran, Rectangle, ligne, carré&#10;&#10;Description générée automatiquement">
            <a:extLst>
              <a:ext uri="{FF2B5EF4-FFF2-40B4-BE49-F238E27FC236}">
                <a16:creationId xmlns:a16="http://schemas.microsoft.com/office/drawing/2014/main" id="{592819B9-3C66-6E3B-3250-C09BBD5B396F}"/>
              </a:ext>
            </a:extLst>
          </p:cNvPr>
          <p:cNvPicPr>
            <a:picLocks noGrp="1" noChangeAspect="1"/>
          </p:cNvPicPr>
          <p:nvPr>
            <p:ph idx="1"/>
          </p:nvPr>
        </p:nvPicPr>
        <p:blipFill>
          <a:blip r:embed="rId2"/>
          <a:stretch>
            <a:fillRect/>
          </a:stretch>
        </p:blipFill>
        <p:spPr>
          <a:xfrm>
            <a:off x="166254" y="1507377"/>
            <a:ext cx="11564897" cy="3598132"/>
          </a:xfrm>
        </p:spPr>
      </p:pic>
    </p:spTree>
    <p:extLst>
      <p:ext uri="{BB962C8B-B14F-4D97-AF65-F5344CB8AC3E}">
        <p14:creationId xmlns:p14="http://schemas.microsoft.com/office/powerpoint/2010/main" val="50963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7EA2AA0-A65E-DE37-09B1-D3D178D57739}"/>
              </a:ext>
            </a:extLst>
          </p:cNvPr>
          <p:cNvSpPr>
            <a:spLocks noGrp="1"/>
          </p:cNvSpPr>
          <p:nvPr>
            <p:ph type="title"/>
          </p:nvPr>
        </p:nvSpPr>
        <p:spPr>
          <a:xfrm>
            <a:off x="1077364" y="720435"/>
            <a:ext cx="4140096" cy="1507375"/>
          </a:xfrm>
        </p:spPr>
        <p:txBody>
          <a:bodyPr>
            <a:normAutofit/>
          </a:bodyPr>
          <a:lstStyle/>
          <a:p>
            <a:r>
              <a:rPr lang="fr-FR" b="1" i="0" dirty="0">
                <a:effectLst/>
                <a:latin typeface="Söhne"/>
              </a:rPr>
              <a:t>Architecture du site</a:t>
            </a:r>
            <a:br>
              <a:rPr lang="fr-FR" b="1" i="0" dirty="0">
                <a:effectLst/>
                <a:latin typeface="Söhne"/>
              </a:rPr>
            </a:br>
            <a:endParaRPr lang="fr-FR"/>
          </a:p>
        </p:txBody>
      </p:sp>
      <p:sp>
        <p:nvSpPr>
          <p:cNvPr id="3" name="Espace réservé du contenu 2">
            <a:extLst>
              <a:ext uri="{FF2B5EF4-FFF2-40B4-BE49-F238E27FC236}">
                <a16:creationId xmlns:a16="http://schemas.microsoft.com/office/drawing/2014/main" id="{A3DF96BE-8111-EF95-783E-590EAD57647C}"/>
              </a:ext>
            </a:extLst>
          </p:cNvPr>
          <p:cNvSpPr>
            <a:spLocks noGrp="1"/>
          </p:cNvSpPr>
          <p:nvPr>
            <p:ph idx="1"/>
          </p:nvPr>
        </p:nvSpPr>
        <p:spPr>
          <a:xfrm>
            <a:off x="1077364" y="2427316"/>
            <a:ext cx="4140096" cy="3513514"/>
          </a:xfrm>
        </p:spPr>
        <p:txBody>
          <a:bodyPr>
            <a:normAutofit/>
          </a:bodyPr>
          <a:lstStyle/>
          <a:p>
            <a:endParaRPr lang="fr-FR" b="1" i="0">
              <a:effectLst/>
              <a:latin typeface="Söhne"/>
            </a:endParaRPr>
          </a:p>
          <a:p>
            <a:endParaRPr lang="fr-FR" b="1">
              <a:latin typeface="Söhne"/>
            </a:endParaRPr>
          </a:p>
        </p:txBody>
      </p:sp>
      <p:sp>
        <p:nvSpPr>
          <p:cNvPr id="18" name="Freeform: Shape 17">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568B156B-526A-22F3-1E43-641CD31A115A}"/>
              </a:ext>
            </a:extLst>
          </p:cNvPr>
          <p:cNvPicPr>
            <a:picLocks noChangeAspect="1"/>
          </p:cNvPicPr>
          <p:nvPr/>
        </p:nvPicPr>
        <p:blipFill rotWithShape="1">
          <a:blip r:embed="rId2"/>
          <a:srcRect l="16033" r="14308" b="1"/>
          <a:stretch/>
        </p:blipFill>
        <p:spPr>
          <a:xfrm>
            <a:off x="5652654" y="368202"/>
            <a:ext cx="4598315" cy="6040014"/>
          </a:xfrm>
          <a:prstGeom prst="rect">
            <a:avLst/>
          </a:prstGeom>
        </p:spPr>
      </p:pic>
    </p:spTree>
    <p:extLst>
      <p:ext uri="{BB962C8B-B14F-4D97-AF65-F5344CB8AC3E}">
        <p14:creationId xmlns:p14="http://schemas.microsoft.com/office/powerpoint/2010/main" val="196346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59A98-DE35-FC37-4A7F-BC9EAEA6C427}"/>
              </a:ext>
            </a:extLst>
          </p:cNvPr>
          <p:cNvSpPr>
            <a:spLocks noGrp="1"/>
          </p:cNvSpPr>
          <p:nvPr>
            <p:ph type="title"/>
          </p:nvPr>
        </p:nvSpPr>
        <p:spPr/>
        <p:txBody>
          <a:bodyPr/>
          <a:lstStyle/>
          <a:p>
            <a:pPr algn="ctr"/>
            <a:r>
              <a:rPr lang="fr-FR" b="1" i="0" dirty="0">
                <a:effectLst/>
                <a:latin typeface="Söhne"/>
              </a:rPr>
              <a:t>Parcours utilisateur - Administrateur</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7231183-B936-2901-4EE9-A7AFACB4A104}"/>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Gestion des clients: création, affichage, modification, suppression</a:t>
            </a:r>
          </a:p>
          <a:p>
            <a:pPr marL="742950" lvl="1" indent="-285750" algn="l">
              <a:buFont typeface="Arial" panose="020B0604020202020204" pitchFamily="34" charset="0"/>
              <a:buChar char="•"/>
            </a:pPr>
            <a:r>
              <a:rPr lang="fr-FR" b="0" i="0" dirty="0">
                <a:effectLst/>
                <a:latin typeface="Söhne"/>
              </a:rPr>
              <a:t>Assignation des droits</a:t>
            </a:r>
          </a:p>
          <a:p>
            <a:pPr marL="742950" lvl="1" indent="-285750" algn="l">
              <a:buFont typeface="Arial" panose="020B0604020202020204" pitchFamily="34" charset="0"/>
              <a:buChar char="•"/>
            </a:pPr>
            <a:r>
              <a:rPr lang="fr-FR" b="0" i="0" dirty="0">
                <a:effectLst/>
                <a:latin typeface="Söhne"/>
              </a:rPr>
              <a:t>Consultation des cours des cryptomonnaies</a:t>
            </a:r>
          </a:p>
          <a:p>
            <a:endParaRPr lang="fr-FR" dirty="0"/>
          </a:p>
        </p:txBody>
      </p:sp>
    </p:spTree>
    <p:extLst>
      <p:ext uri="{BB962C8B-B14F-4D97-AF65-F5344CB8AC3E}">
        <p14:creationId xmlns:p14="http://schemas.microsoft.com/office/powerpoint/2010/main" val="111338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E8EC4-CF76-A924-F91E-B282BFC4807C}"/>
              </a:ext>
            </a:extLst>
          </p:cNvPr>
          <p:cNvSpPr>
            <a:spLocks noGrp="1"/>
          </p:cNvSpPr>
          <p:nvPr>
            <p:ph type="title"/>
          </p:nvPr>
        </p:nvSpPr>
        <p:spPr/>
        <p:txBody>
          <a:bodyPr/>
          <a:lstStyle/>
          <a:p>
            <a:pPr algn="ctr"/>
            <a:r>
              <a:rPr lang="fr-FR" b="1" i="0" dirty="0">
                <a:effectLst/>
                <a:latin typeface="Söhne"/>
              </a:rPr>
              <a:t>Parcours utilisateur - Client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2907D7AF-8650-94AA-4605-6A06F1F13EEA}"/>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Vue et gestion du portefeuille: contenu, solde en euro</a:t>
            </a:r>
          </a:p>
          <a:p>
            <a:pPr marL="742950" lvl="1" indent="-285750" algn="l">
              <a:buFont typeface="Arial" panose="020B0604020202020204" pitchFamily="34" charset="0"/>
              <a:buChar char="•"/>
            </a:pPr>
            <a:r>
              <a:rPr lang="fr-FR" b="0" i="0" dirty="0">
                <a:effectLst/>
                <a:latin typeface="Söhne"/>
              </a:rPr>
              <a:t>Transactions: vente et achat</a:t>
            </a:r>
          </a:p>
          <a:p>
            <a:pPr marL="742950" lvl="1" indent="-285750" algn="l">
              <a:buFont typeface="Arial" panose="020B0604020202020204" pitchFamily="34" charset="0"/>
              <a:buChar char="•"/>
            </a:pPr>
            <a:r>
              <a:rPr lang="fr-FR" b="0" i="0" dirty="0">
                <a:effectLst/>
                <a:latin typeface="Söhne"/>
              </a:rPr>
              <a:t>Consultation des cours et historiques des cryptomonnaies</a:t>
            </a:r>
          </a:p>
          <a:p>
            <a:endParaRPr lang="fr-FR" dirty="0"/>
          </a:p>
        </p:txBody>
      </p:sp>
    </p:spTree>
    <p:extLst>
      <p:ext uri="{BB962C8B-B14F-4D97-AF65-F5344CB8AC3E}">
        <p14:creationId xmlns:p14="http://schemas.microsoft.com/office/powerpoint/2010/main" val="382911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8AB3D23-74B9-58F2-EF1D-483AE96FC750}"/>
              </a:ext>
            </a:extLst>
          </p:cNvPr>
          <p:cNvSpPr>
            <a:spLocks noGrp="1"/>
          </p:cNvSpPr>
          <p:nvPr>
            <p:ph type="title"/>
          </p:nvPr>
        </p:nvSpPr>
        <p:spPr>
          <a:xfrm>
            <a:off x="387927" y="1597961"/>
            <a:ext cx="3325771" cy="3162300"/>
          </a:xfrm>
        </p:spPr>
        <p:txBody>
          <a:bodyPr vert="horz" lIns="91440" tIns="45720" rIns="91440" bIns="45720" rtlCol="0" anchor="t">
            <a:normAutofit/>
          </a:bodyPr>
          <a:lstStyle/>
          <a:p>
            <a:r>
              <a:rPr lang="en-US" sz="2400" i="0" dirty="0"/>
              <a:t>Point de </a:t>
            </a:r>
            <a:r>
              <a:rPr lang="en-US" sz="2400" i="0" dirty="0" err="1"/>
              <a:t>développement</a:t>
            </a:r>
            <a:r>
              <a:rPr lang="en-US" sz="2400" i="0" dirty="0"/>
              <a:t> important :</a:t>
            </a:r>
            <a:br>
              <a:rPr lang="en-US" sz="2400" i="0" dirty="0"/>
            </a:br>
            <a:br>
              <a:rPr lang="en-US" sz="2400" i="0" dirty="0"/>
            </a:br>
            <a:r>
              <a:rPr lang="en-US" sz="2400" b="0" i="0" dirty="0" err="1"/>
              <a:t>WalletController.php</a:t>
            </a:r>
            <a:br>
              <a:rPr lang="en-US" sz="2400" b="0" i="0" dirty="0"/>
            </a:br>
            <a:endParaRPr lang="en-US" sz="2400" b="0" dirty="0"/>
          </a:p>
        </p:txBody>
      </p:sp>
      <p:sp>
        <p:nvSpPr>
          <p:cNvPr id="16"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 6">
            <a:extLst>
              <a:ext uri="{FF2B5EF4-FFF2-40B4-BE49-F238E27FC236}">
                <a16:creationId xmlns:a16="http://schemas.microsoft.com/office/drawing/2014/main" id="{77B88FDD-8FA8-04B4-6A87-74B872935918}"/>
              </a:ext>
            </a:extLst>
          </p:cNvPr>
          <p:cNvPicPr>
            <a:picLocks noChangeAspect="1"/>
          </p:cNvPicPr>
          <p:nvPr/>
        </p:nvPicPr>
        <p:blipFill>
          <a:blip r:embed="rId2"/>
          <a:stretch>
            <a:fillRect/>
          </a:stretch>
        </p:blipFill>
        <p:spPr>
          <a:xfrm>
            <a:off x="4008196" y="258111"/>
            <a:ext cx="6489700" cy="5842000"/>
          </a:xfrm>
          <a:prstGeom prst="rect">
            <a:avLst/>
          </a:prstGeom>
        </p:spPr>
      </p:pic>
    </p:spTree>
    <p:extLst>
      <p:ext uri="{BB962C8B-B14F-4D97-AF65-F5344CB8AC3E}">
        <p14:creationId xmlns:p14="http://schemas.microsoft.com/office/powerpoint/2010/main" val="2964505199"/>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1598</TotalTime>
  <Words>543</Words>
  <Application>Microsoft Macintosh PowerPoint</Application>
  <PresentationFormat>Grand écran</PresentationFormat>
  <Paragraphs>73</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Avenir Next LT Pro</vt:lpstr>
      <vt:lpstr>Avenir Next LT Pro Light</vt:lpstr>
      <vt:lpstr>Söhne</vt:lpstr>
      <vt:lpstr>Trebuchet MS</vt:lpstr>
      <vt:lpstr>BlocksVTI</vt:lpstr>
      <vt:lpstr>Projet final   Contrat de Professionnalisation Développeur Multimédia L'École Multimédia </vt:lpstr>
      <vt:lpstr>Introduction </vt:lpstr>
      <vt:lpstr>Principe du projet </vt:lpstr>
      <vt:lpstr>Zoning et Wireframes </vt:lpstr>
      <vt:lpstr>Arborescence des écrans </vt:lpstr>
      <vt:lpstr>Architecture du site </vt:lpstr>
      <vt:lpstr>Parcours utilisateur - Administrateur </vt:lpstr>
      <vt:lpstr>Parcours utilisateur - Client </vt:lpstr>
      <vt:lpstr>Point de développement important :  WalletController.php </vt:lpstr>
      <vt:lpstr>Propositions d'amélioration </vt:lpstr>
      <vt:lpstr>Démo </vt:lpstr>
      <vt:lpstr>Démo </vt:lpstr>
      <vt:lpstr>Conclusion </vt:lpstr>
      <vt:lpstr>Avez-vous des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final   Contrat de Professionnalisation Développeur Multimédia L'École Multimédia </dc:title>
  <dc:creator>Florent GATTI</dc:creator>
  <cp:lastModifiedBy>Florent GATTI</cp:lastModifiedBy>
  <cp:revision>16</cp:revision>
  <dcterms:created xsi:type="dcterms:W3CDTF">2023-09-10T19:48:39Z</dcterms:created>
  <dcterms:modified xsi:type="dcterms:W3CDTF">2023-09-11T22:27:00Z</dcterms:modified>
</cp:coreProperties>
</file>