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18" r:id="rId12"/>
    <p:sldId id="308" r:id="rId13"/>
    <p:sldId id="291" r:id="rId14"/>
    <p:sldId id="306" r:id="rId15"/>
    <p:sldId id="307" r:id="rId16"/>
    <p:sldId id="316" r:id="rId17"/>
    <p:sldId id="310" r:id="rId18"/>
    <p:sldId id="266" r:id="rId19"/>
    <p:sldId id="317" r:id="rId20"/>
    <p:sldId id="31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0674" autoAdjust="0"/>
  </p:normalViewPr>
  <p:slideViewPr>
    <p:cSldViewPr>
      <p:cViewPr varScale="1">
        <p:scale>
          <a:sx n="120" d="100"/>
          <a:sy n="120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2240.4385714285709</c:v>
                </c:pt>
                <c:pt idx="1">
                  <c:v>1750.4059999999999</c:v>
                </c:pt>
                <c:pt idx="2">
                  <c:v>2000.851428571428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7438.5328571428518</c:v>
                </c:pt>
                <c:pt idx="1">
                  <c:v>6756.3260000000009</c:v>
                </c:pt>
                <c:pt idx="2">
                  <c:v>6604.9585714285713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582.42142857142824</c:v>
                </c:pt>
                <c:pt idx="1">
                  <c:v>755.98400000000004</c:v>
                </c:pt>
                <c:pt idx="2">
                  <c:v>842.90428571428538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812488"/>
        <c:axId val="2114816200"/>
      </c:barChart>
      <c:catAx>
        <c:axId val="211481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6200"/>
        <c:crosses val="autoZero"/>
        <c:auto val="1"/>
        <c:lblAlgn val="ctr"/>
        <c:lblOffset val="100"/>
        <c:noMultiLvlLbl val="0"/>
      </c:catAx>
      <c:valAx>
        <c:axId val="21148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1369.0433333333331</c:v>
                </c:pt>
                <c:pt idx="1">
                  <c:v>816.35799999999915</c:v>
                </c:pt>
                <c:pt idx="2">
                  <c:v>1922.302857142857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6363.3450000000003</c:v>
                </c:pt>
                <c:pt idx="1">
                  <c:v>4940.5200000000004</c:v>
                </c:pt>
                <c:pt idx="2">
                  <c:v>7442.98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368.76499999999982</c:v>
                </c:pt>
                <c:pt idx="1">
                  <c:v>319.95600000000002</c:v>
                </c:pt>
                <c:pt idx="2">
                  <c:v>888.01571428571378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917928"/>
        <c:axId val="2114921672"/>
      </c:barChart>
      <c:catAx>
        <c:axId val="211491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21672"/>
        <c:crosses val="autoZero"/>
        <c:auto val="1"/>
        <c:lblAlgn val="ctr"/>
        <c:lblOffset val="100"/>
        <c:noMultiLvlLbl val="0"/>
      </c:catAx>
      <c:valAx>
        <c:axId val="211492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1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80.831428571428532</c:v>
                </c:pt>
                <c:pt idx="1">
                  <c:v>57.558</c:v>
                </c:pt>
                <c:pt idx="2">
                  <c:v>81.395714285714277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214.86199999999999</c:v>
                </c:pt>
                <c:pt idx="2">
                  <c:v>181.12428571428569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12.091428571428571</c:v>
                </c:pt>
                <c:pt idx="1">
                  <c:v>17.116</c:v>
                </c:pt>
                <c:pt idx="2">
                  <c:v>27.865714285714279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010200"/>
        <c:axId val="2114006440"/>
      </c:barChart>
      <c:catAx>
        <c:axId val="21140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06440"/>
        <c:crosses val="autoZero"/>
        <c:auto val="1"/>
        <c:lblAlgn val="ctr"/>
        <c:lblOffset val="100"/>
        <c:noMultiLvlLbl val="0"/>
      </c:catAx>
      <c:valAx>
        <c:axId val="211400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1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40.918333333333337</c:v>
                </c:pt>
                <c:pt idx="1">
                  <c:v>25.398</c:v>
                </c:pt>
                <c:pt idx="2">
                  <c:v>59.530000000000008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7.5983333333333327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953240"/>
        <c:axId val="2113949480"/>
      </c:barChart>
      <c:catAx>
        <c:axId val="211395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49480"/>
        <c:crosses val="autoZero"/>
        <c:auto val="1"/>
        <c:lblAlgn val="ctr"/>
        <c:lblOffset val="100"/>
        <c:noMultiLvlLbl val="0"/>
      </c:catAx>
      <c:valAx>
        <c:axId val="211394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5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65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Encadré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 Immunomarquage de </a:t>
            </a:r>
            <a:r>
              <a:rPr lang="fr-FR" sz="2800" dirty="0" err="1"/>
              <a:t>MuSK</a:t>
            </a:r>
            <a:r>
              <a:rPr lang="fr-FR" sz="2800" dirty="0"/>
              <a:t>, GFAP.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603D6-C468-452C-B9DC-EBD16100C945}"/>
              </a:ext>
            </a:extLst>
          </p:cNvPr>
          <p:cNvSpPr txBox="1"/>
          <p:nvPr/>
        </p:nvSpPr>
        <p:spPr>
          <a:xfrm>
            <a:off x="115244" y="133470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0" y="1421595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2206251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06251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2206251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9F08D7D-0960-4664-9205-C6370B9660AA}"/>
              </a:ext>
            </a:extLst>
          </p:cNvPr>
          <p:cNvSpPr txBox="1"/>
          <p:nvPr/>
        </p:nvSpPr>
        <p:spPr>
          <a:xfrm>
            <a:off x="7818811" y="5009544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31627DF4-314B-4C3C-A672-1420910C67B1}"/>
              </a:ext>
            </a:extLst>
          </p:cNvPr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 Immunomarquage de </a:t>
            </a:r>
            <a:r>
              <a:rPr lang="fr-FR" sz="2800" dirty="0" err="1"/>
              <a:t>MuSK</a:t>
            </a:r>
            <a:r>
              <a:rPr lang="fr-FR" sz="2800" dirty="0"/>
              <a:t>, GFAP.</a:t>
            </a:r>
          </a:p>
        </p:txBody>
      </p:sp>
    </p:spTree>
    <p:extLst>
      <p:ext uri="{BB962C8B-B14F-4D97-AF65-F5344CB8AC3E}">
        <p14:creationId xmlns:p14="http://schemas.microsoft.com/office/powerpoint/2010/main" val="314048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80" y="141464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0486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2184539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2184539"/>
            <a:ext cx="2836358" cy="283635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18811" y="4993394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70ED7CA-E827-4574-8CD9-CD328A17C363}"/>
              </a:ext>
            </a:extLst>
          </p:cNvPr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 Immunomarquage de </a:t>
            </a:r>
            <a:r>
              <a:rPr lang="fr-FR" sz="2800" dirty="0" err="1"/>
              <a:t>MuSK</a:t>
            </a:r>
            <a:r>
              <a:rPr lang="fr-FR" sz="2800" dirty="0"/>
              <a:t>, MAP2.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 Immunomarquage de </a:t>
            </a:r>
            <a:r>
              <a:rPr lang="fr-FR" sz="2800" dirty="0" err="1"/>
              <a:t>MuSK</a:t>
            </a:r>
            <a:r>
              <a:rPr lang="fr-FR" sz="2800" dirty="0"/>
              <a:t> et GFAP.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2FB9F1-470A-46C1-B26B-EA63482F9969}"/>
              </a:ext>
            </a:extLst>
          </p:cNvPr>
          <p:cNvSpPr txBox="1"/>
          <p:nvPr/>
        </p:nvSpPr>
        <p:spPr>
          <a:xfrm>
            <a:off x="3203848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3963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9512" y="11967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 err="1"/>
              <a:t>MuSK</a:t>
            </a:r>
            <a:r>
              <a:rPr lang="fr-FR" dirty="0"/>
              <a:t>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9512" y="472514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/>
              <a:t>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2774034" cy="27740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716016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364088" y="2132856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139952" y="1916832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363"/>
            <a:ext cx="8229600" cy="1786210"/>
          </a:xfrm>
        </p:spPr>
        <p:txBody>
          <a:bodyPr>
            <a:normAutofit/>
          </a:bodyPr>
          <a:lstStyle/>
          <a:p>
            <a:r>
              <a:rPr lang="fr-FR" sz="2800" dirty="0"/>
              <a:t>La présence de MuSK est-elle confirmée par immunoprécipitation et Western Blot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24328" y="62116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WT, 3 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 est le niveau d’expression de MuSK dans diverses structures du cerveau ? Quantification par </a:t>
            </a:r>
            <a:r>
              <a:rPr lang="fr-FR" sz="2800" dirty="0" err="1"/>
              <a:t>qPCR</a:t>
            </a:r>
            <a:r>
              <a:rPr lang="fr-FR" sz="280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680520" cy="34942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244408" y="6453336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MuSK participe à l’organisation des couches neuronales de l’hippocampe au travers de son domaine CRD ;</a:t>
            </a:r>
          </a:p>
          <a:p>
            <a:endParaRPr lang="fr-FR" dirty="0"/>
          </a:p>
          <a:p>
            <a:r>
              <a:rPr lang="fr-FR" dirty="0"/>
              <a:t>MuSK est situé dans des structures discrètes du cerveau ;</a:t>
            </a:r>
          </a:p>
          <a:p>
            <a:endParaRPr lang="fr-FR" dirty="0"/>
          </a:p>
          <a:p>
            <a:r>
              <a:rPr lang="fr-FR" dirty="0"/>
              <a:t>MuSK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;</a:t>
            </a:r>
          </a:p>
          <a:p>
            <a:endParaRPr lang="fr-FR" dirty="0"/>
          </a:p>
          <a:p>
            <a:r>
              <a:rPr lang="fr-FR" dirty="0"/>
              <a:t>MuSK est plus exprimé dans l’hippocampe Gauche que dans le Droit ou dans le cervelet ;</a:t>
            </a:r>
          </a:p>
          <a:p>
            <a:endParaRPr lang="fr-FR" dirty="0"/>
          </a:p>
          <a:p>
            <a:r>
              <a:rPr lang="fr-FR" dirty="0"/>
              <a:t>Pas d’observations de mutilation chez les mutants durant mon stage.</a:t>
            </a:r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1600" dirty="0"/>
              <a:t>Confirmer la spécificité du marquage MuSK (autre anticorps, lignée de souris KO conditionnel dans le cerveau) ;</a:t>
            </a:r>
          </a:p>
          <a:p>
            <a:endParaRPr lang="fr-FR" sz="1600" dirty="0"/>
          </a:p>
          <a:p>
            <a:r>
              <a:rPr lang="fr-FR" sz="1600" dirty="0"/>
              <a:t>Vérifier si </a:t>
            </a:r>
            <a:r>
              <a:rPr lang="fr-FR" sz="1600" dirty="0" err="1"/>
              <a:t>MuSK</a:t>
            </a:r>
            <a:r>
              <a:rPr lang="fr-FR" sz="1600" dirty="0"/>
              <a:t> est localisé à la membrane (</a:t>
            </a:r>
            <a:r>
              <a:rPr lang="fr-FR" sz="1600" dirty="0" err="1"/>
              <a:t>co</a:t>
            </a:r>
            <a:r>
              <a:rPr lang="fr-FR" sz="1600" dirty="0"/>
              <a:t>-marquage avec protéines membranaire, TIRF) ;</a:t>
            </a:r>
          </a:p>
          <a:p>
            <a:endParaRPr lang="fr-FR" sz="1600" dirty="0"/>
          </a:p>
          <a:p>
            <a:r>
              <a:rPr lang="fr-FR" sz="1600" dirty="0"/>
              <a:t>Voir si </a:t>
            </a:r>
            <a:r>
              <a:rPr lang="fr-FR" sz="1600" dirty="0" err="1"/>
              <a:t>MuSK</a:t>
            </a:r>
            <a:r>
              <a:rPr lang="fr-FR" sz="1600" dirty="0"/>
              <a:t> et LRP4 sont exprimés par les mêmes cellules astrocytaires, si la signalisation de </a:t>
            </a:r>
            <a:r>
              <a:rPr lang="fr-FR" sz="1600" dirty="0" err="1"/>
              <a:t>MuSK</a:t>
            </a:r>
            <a:r>
              <a:rPr lang="fr-FR" sz="1600" dirty="0"/>
              <a:t> passe aussi par LRP4 et l’</a:t>
            </a:r>
            <a:r>
              <a:rPr lang="fr-FR" sz="1600" dirty="0" err="1"/>
              <a:t>agrine</a:t>
            </a:r>
            <a:r>
              <a:rPr lang="fr-FR" sz="1600" dirty="0"/>
              <a:t>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Mesurer la densité neuronale de l’hippocampe, et augmenter le nombre d’individus pour la mesure de l’épaisseur des couches neuronales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Etudier l’évolution de l’expression de MuSK et de </a:t>
            </a:r>
            <a:r>
              <a:rPr lang="en-US" sz="1600" dirty="0" err="1"/>
              <a:t>MuSKΔCRD</a:t>
            </a:r>
            <a:r>
              <a:rPr lang="fr-FR" sz="1600" dirty="0"/>
              <a:t> dans les différentes structures au cours du développement ;</a:t>
            </a:r>
          </a:p>
          <a:p>
            <a:endParaRPr lang="fr-FR" sz="1600" dirty="0"/>
          </a:p>
          <a:p>
            <a:r>
              <a:rPr lang="fr-FR" sz="1600" dirty="0"/>
              <a:t>Réaliser des tests comportementaux sur la souris mutante, en collaboration avec une plateforme spécialisée de l’ICM, pour observer la mémoire spatiale, l’anxiété, et le stress des animaux mutants.</a:t>
            </a:r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2621A428-5FE6-4E06-960B-AB753103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73" y="1412776"/>
            <a:ext cx="4934653" cy="33174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950C7D6-3B24-4DBE-B13D-02E0AD7386C7}"/>
              </a:ext>
            </a:extLst>
          </p:cNvPr>
          <p:cNvSpPr txBox="1"/>
          <p:nvPr/>
        </p:nvSpPr>
        <p:spPr>
          <a:xfrm>
            <a:off x="413791" y="260648"/>
            <a:ext cx="8316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des mesures de l’hippocampe après immunomarquage de </a:t>
            </a:r>
            <a:r>
              <a:rPr lang="fr-FR" sz="2800" dirty="0" err="1"/>
              <a:t>NeuN</a:t>
            </a:r>
            <a:r>
              <a:rPr lang="fr-FR" sz="2800" dirty="0"/>
              <a:t>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2E911ED-65AC-408E-8106-181A30BC9BFA}"/>
              </a:ext>
            </a:extLst>
          </p:cNvPr>
          <p:cNvCxnSpPr/>
          <p:nvPr/>
        </p:nvCxnSpPr>
        <p:spPr>
          <a:xfrm>
            <a:off x="3419873" y="2495419"/>
            <a:ext cx="144016" cy="1440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5B3B959-B897-4F24-9553-D8A956599783}"/>
              </a:ext>
            </a:extLst>
          </p:cNvPr>
          <p:cNvCxnSpPr>
            <a:cxnSpLocks/>
          </p:cNvCxnSpPr>
          <p:nvPr/>
        </p:nvCxnSpPr>
        <p:spPr>
          <a:xfrm>
            <a:off x="2987825" y="3359515"/>
            <a:ext cx="216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CFAA978-9E9C-45BF-960A-F4C5EBD23069}"/>
              </a:ext>
            </a:extLst>
          </p:cNvPr>
          <p:cNvSpPr txBox="1"/>
          <p:nvPr/>
        </p:nvSpPr>
        <p:spPr>
          <a:xfrm>
            <a:off x="-36512" y="6425262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DG1 : Couche granulaire </a:t>
            </a:r>
            <a:r>
              <a:rPr lang="fr-FR" sz="1100" dirty="0" err="1"/>
              <a:t>infrapyramidale</a:t>
            </a:r>
            <a:endParaRPr lang="fr-FR" sz="1100" dirty="0"/>
          </a:p>
          <a:p>
            <a:r>
              <a:rPr lang="fr-FR" sz="1100" dirty="0"/>
              <a:t>DG2 : Couche granulaire </a:t>
            </a:r>
            <a:r>
              <a:rPr lang="fr-FR" sz="1100" dirty="0" err="1"/>
              <a:t>suprapyramidale</a:t>
            </a:r>
            <a:endParaRPr lang="fr-FR" sz="11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29EE1F-653A-4D8F-AB65-16BDEBF22DD5}"/>
              </a:ext>
            </a:extLst>
          </p:cNvPr>
          <p:cNvSpPr txBox="1"/>
          <p:nvPr/>
        </p:nvSpPr>
        <p:spPr>
          <a:xfrm>
            <a:off x="2104673" y="4753806"/>
            <a:ext cx="4934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3 mesures par région des deux côtés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Rassemblement des mesures droites et gauches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T-test</a:t>
            </a:r>
            <a:r>
              <a:rPr lang="fr-FR" sz="1600" dirty="0"/>
              <a:t> de </a:t>
            </a:r>
            <a:r>
              <a:rPr lang="fr-FR" sz="1600" dirty="0" err="1"/>
              <a:t>Student</a:t>
            </a:r>
            <a:r>
              <a:rPr lang="fr-FR" sz="1600" dirty="0"/>
              <a:t> non apparié WT vs Mutants.</a:t>
            </a:r>
          </a:p>
        </p:txBody>
      </p:sp>
    </p:spTree>
    <p:extLst>
      <p:ext uri="{BB962C8B-B14F-4D97-AF65-F5344CB8AC3E}">
        <p14:creationId xmlns:p14="http://schemas.microsoft.com/office/powerpoint/2010/main" val="190251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Maître organisateur de la Jonction Neuromusculaire (JNM) ;</a:t>
            </a:r>
          </a:p>
          <a:p>
            <a:endParaRPr lang="fr-FR" dirty="0"/>
          </a:p>
          <a:p>
            <a:r>
              <a:rPr lang="fr-FR" dirty="0"/>
              <a:t>5 domaines conservés : 3 domaines </a:t>
            </a:r>
            <a:r>
              <a:rPr lang="fr-FR" dirty="0" err="1"/>
              <a:t>Ig-like</a:t>
            </a:r>
            <a:r>
              <a:rPr lang="fr-FR" dirty="0"/>
              <a:t>, 1 domaine CRD, 1 domaine kinase ;</a:t>
            </a:r>
          </a:p>
          <a:p>
            <a:endParaRPr lang="fr-FR" dirty="0"/>
          </a:p>
          <a:p>
            <a:r>
              <a:rPr lang="fr-FR" dirty="0"/>
              <a:t>3 Ligands 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;</a:t>
            </a:r>
          </a:p>
          <a:p>
            <a:endParaRPr lang="fr-FR" dirty="0"/>
          </a:p>
          <a:p>
            <a:r>
              <a:rPr lang="fr-FR" dirty="0"/>
              <a:t>Présent dans le SNC, mais fonctions toujours obscurs.</a:t>
            </a:r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73699"/>
              </p:ext>
            </p:extLst>
          </p:nvPr>
        </p:nvGraphicFramePr>
        <p:xfrm>
          <a:off x="734935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81678"/>
              </p:ext>
            </p:extLst>
          </p:nvPr>
        </p:nvGraphicFramePr>
        <p:xfrm>
          <a:off x="4716016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9864"/>
              </p:ext>
            </p:extLst>
          </p:nvPr>
        </p:nvGraphicFramePr>
        <p:xfrm>
          <a:off x="734935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54056"/>
              </p:ext>
            </p:extLst>
          </p:nvPr>
        </p:nvGraphicFramePr>
        <p:xfrm>
          <a:off x="4695039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91170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Mutants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distance 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40352" y="658100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7 (par groupes)</a:t>
            </a:r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831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Glycoprotéines sécrétées de 40kDa, impliquées dans de nombreux processus développementaux médiés par plusieurs voies de signalisation ;</a:t>
            </a:r>
          </a:p>
          <a:p>
            <a:endParaRPr lang="fr-FR" dirty="0"/>
          </a:p>
          <a:p>
            <a:r>
              <a:rPr lang="fr-FR" dirty="0"/>
              <a:t>19 membres connus chez l’humain et la souris ;</a:t>
            </a:r>
          </a:p>
          <a:p>
            <a:endParaRPr lang="fr-FR" dirty="0"/>
          </a:p>
          <a:p>
            <a:r>
              <a:rPr lang="fr-FR" dirty="0"/>
              <a:t>Se lient sur le domaine CRD de leur récepteur </a:t>
            </a:r>
            <a:r>
              <a:rPr lang="fr-FR" dirty="0" err="1"/>
              <a:t>Frizzled</a:t>
            </a:r>
            <a:r>
              <a:rPr lang="fr-FR" dirty="0"/>
              <a:t>, mais aussi de RYK, ROR et MuSK ;</a:t>
            </a:r>
          </a:p>
          <a:p>
            <a:endParaRPr lang="fr-FR" dirty="0"/>
          </a:p>
          <a:p>
            <a:r>
              <a:rPr lang="fr-FR" i="1" dirty="0"/>
              <a:t>In vitro</a:t>
            </a:r>
            <a:r>
              <a:rPr lang="fr-FR" dirty="0"/>
              <a:t>, plusieurs </a:t>
            </a:r>
            <a:r>
              <a:rPr lang="fr-FR" dirty="0" err="1"/>
              <a:t>Wnts</a:t>
            </a:r>
            <a:r>
              <a:rPr lang="fr-FR" dirty="0"/>
              <a:t> (2, 3a, 4, 6, 7b, 9a, 11) lient MuSK.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486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6F1A455-3B2D-4E56-8217-42C97271B6A0}"/>
              </a:ext>
            </a:extLst>
          </p:cNvPr>
          <p:cNvSpPr txBox="1"/>
          <p:nvPr/>
        </p:nvSpPr>
        <p:spPr>
          <a:xfrm>
            <a:off x="7452320" y="5013176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 et des symptômes de myasthénie congénitale ;</a:t>
            </a:r>
          </a:p>
          <a:p>
            <a:endParaRPr lang="fr-FR" dirty="0"/>
          </a:p>
          <a:p>
            <a:r>
              <a:rPr lang="fr-FR" dirty="0"/>
              <a:t>Les souris mutantes ont également des défauts de la mémoire intermédiaire ;</a:t>
            </a:r>
          </a:p>
          <a:p>
            <a:endParaRPr lang="fr-FR" dirty="0"/>
          </a:p>
          <a:p>
            <a:r>
              <a:rPr lang="fr-FR" dirty="0"/>
              <a:t>Certains mâles mutants exhibaient des mutilations sur leur dos ;</a:t>
            </a:r>
          </a:p>
          <a:p>
            <a:endParaRPr lang="fr-FR" dirty="0"/>
          </a:p>
          <a:p>
            <a:r>
              <a:rPr lang="fr-FR" dirty="0"/>
              <a:t>MuSK est présent dans l’hippocampe (HIS), lieu de formation de la mémoire ;</a:t>
            </a:r>
          </a:p>
          <a:p>
            <a:endParaRPr lang="fr-FR" dirty="0"/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1600200"/>
            <a:ext cx="3302990" cy="2475404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149080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L’organisation neuronale de l’hippocampe est-elle perturbée ? Immunomarquage de </a:t>
            </a:r>
            <a:r>
              <a:rPr lang="fr-FR" sz="2800" dirty="0" err="1"/>
              <a:t>NeuN</a:t>
            </a:r>
            <a:r>
              <a:rPr lang="fr-FR" sz="2800" dirty="0"/>
              <a:t> (noyau des 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EA65A0-AF8E-4AB1-8D93-AD8555AEE1F1}"/>
              </a:ext>
            </a:extLst>
          </p:cNvPr>
          <p:cNvSpPr txBox="1"/>
          <p:nvPr/>
        </p:nvSpPr>
        <p:spPr>
          <a:xfrm>
            <a:off x="7648023" y="658100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43967" y="621534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27535" y="599932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C4E646-B6D1-4B87-AFB5-5AD34E7D7449}"/>
              </a:ext>
            </a:extLst>
          </p:cNvPr>
          <p:cNvSpPr txBox="1"/>
          <p:nvPr/>
        </p:nvSpPr>
        <p:spPr>
          <a:xfrm>
            <a:off x="-36512" y="642526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DG1 : Couche granulaire </a:t>
            </a:r>
            <a:r>
              <a:rPr lang="fr-FR" sz="1200" dirty="0" err="1"/>
              <a:t>infrapyramidale</a:t>
            </a:r>
            <a:endParaRPr lang="fr-FR" sz="1200" dirty="0"/>
          </a:p>
          <a:p>
            <a:r>
              <a:rPr lang="fr-FR" sz="1200" dirty="0"/>
              <a:t>DG2 : Couche granulaire </a:t>
            </a:r>
            <a:r>
              <a:rPr lang="fr-FR" sz="1200" dirty="0" err="1"/>
              <a:t>suprapyramidale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92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  <p:pic>
        <p:nvPicPr>
          <p:cNvPr id="4" name="Image 3" descr="MuSK_ca1_50um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2426225" cy="24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5932</TotalTime>
  <Words>1022</Words>
  <Application>Microsoft Office PowerPoint</Application>
  <PresentationFormat>Affichage à l'écran (4:3)</PresentationFormat>
  <Paragraphs>155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Immunomarquage de NeuN (noyau des neurones).</vt:lpstr>
      <vt:lpstr>Quelles sont les régions où MuSK est exprimé ? Immunomarquage de MuSK.</vt:lpstr>
      <vt:lpstr>Quelles sont les régions où MuSK est exprimé ? Immunomarquage de MuSK.</vt:lpstr>
      <vt:lpstr>Quelles sont les cellules exprimant MuSK? Immunomarquage de MuSK, GFAP.</vt:lpstr>
      <vt:lpstr>-Sur des cultures d’hippocampes</vt:lpstr>
      <vt:lpstr>-Sur des cultures d’hippocampes</vt:lpstr>
      <vt:lpstr>Le marquage de MuSK est-il spécifique ? Immunomarquage de MuSK et GFAP.</vt:lpstr>
      <vt:lpstr>La présence de MuSK est-elle confirmée par immunoprécipitation et Western Blot ?</vt:lpstr>
      <vt:lpstr>Quel est le niveau d’expression de MuSK dans diverses structures du cerveau ? Quantification par qPCR.</vt:lpstr>
      <vt:lpstr>Conclusion</vt:lpstr>
      <vt:lpstr>Perspective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Florent KLEE</cp:lastModifiedBy>
  <cp:revision>355</cp:revision>
  <dcterms:created xsi:type="dcterms:W3CDTF">2017-12-12T15:49:58Z</dcterms:created>
  <dcterms:modified xsi:type="dcterms:W3CDTF">2018-06-08T06:10:32Z</dcterms:modified>
</cp:coreProperties>
</file>