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08" r:id="rId12"/>
    <p:sldId id="291" r:id="rId13"/>
    <p:sldId id="306" r:id="rId14"/>
    <p:sldId id="307" r:id="rId15"/>
    <p:sldId id="316" r:id="rId16"/>
    <p:sldId id="310" r:id="rId17"/>
    <p:sldId id="266" r:id="rId18"/>
    <p:sldId id="31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3" autoAdjust="0"/>
    <p:restoredTop sz="90674" autoAdjust="0"/>
  </p:normalViewPr>
  <p:slideViewPr>
    <p:cSldViewPr>
      <p:cViewPr>
        <p:scale>
          <a:sx n="112" d="100"/>
          <a:sy n="112" d="100"/>
        </p:scale>
        <p:origin x="-1168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280.468699080567</c:v>
                  </c:pt>
                  <c:pt idx="1">
                    <c:v>157.8180814292207</c:v>
                  </c:pt>
                  <c:pt idx="2">
                    <c:v>322.4434814515741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280.468699080567</c:v>
                  </c:pt>
                  <c:pt idx="1">
                    <c:v>157.8180814292207</c:v>
                  </c:pt>
                  <c:pt idx="2">
                    <c:v>322.4434814515741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2240.438571428571</c:v>
                </c:pt>
                <c:pt idx="1">
                  <c:v>1750.406</c:v>
                </c:pt>
                <c:pt idx="2">
                  <c:v>2000.851428571428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</c:v>
                  </c:pt>
                  <c:pt idx="1">
                    <c:v>377.8181453636075</c:v>
                  </c:pt>
                  <c:pt idx="2">
                    <c:v>862.7062315467894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</c:v>
                  </c:pt>
                  <c:pt idx="1">
                    <c:v>377.8181453636075</c:v>
                  </c:pt>
                  <c:pt idx="2">
                    <c:v>862.7062315467894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7438.532857142852</c:v>
                </c:pt>
                <c:pt idx="1">
                  <c:v>6756.326000000001</c:v>
                </c:pt>
                <c:pt idx="2">
                  <c:v>6604.958571428571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582.4214285714282</c:v>
                </c:pt>
                <c:pt idx="1">
                  <c:v>755.984</c:v>
                </c:pt>
                <c:pt idx="2">
                  <c:v>842.9042857142854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812488"/>
        <c:axId val="2114816200"/>
      </c:barChart>
      <c:catAx>
        <c:axId val="211481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6200"/>
        <c:crosses val="autoZero"/>
        <c:auto val="1"/>
        <c:lblAlgn val="ctr"/>
        <c:lblOffset val="100"/>
        <c:noMultiLvlLbl val="0"/>
      </c:catAx>
      <c:valAx>
        <c:axId val="21148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184.5839251879148</c:v>
                  </c:pt>
                  <c:pt idx="1">
                    <c:v>179.2417398766258</c:v>
                  </c:pt>
                  <c:pt idx="2">
                    <c:v>237.5308254553426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184.5839251879148</c:v>
                  </c:pt>
                  <c:pt idx="1">
                    <c:v>179.2417398766258</c:v>
                  </c:pt>
                  <c:pt idx="2">
                    <c:v>237.5308254553426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</c:v>
                </c:pt>
                <c:pt idx="1">
                  <c:v>816.3579999999992</c:v>
                </c:pt>
                <c:pt idx="2">
                  <c:v>1922.302857142857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</c:v>
                  </c:pt>
                  <c:pt idx="1">
                    <c:v>1042.400297035646</c:v>
                  </c:pt>
                  <c:pt idx="2">
                    <c:v>443.1785962415887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</c:v>
                  </c:pt>
                  <c:pt idx="1">
                    <c:v>1042.400297035646</c:v>
                  </c:pt>
                  <c:pt idx="2">
                    <c:v>443.1785962415887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</c:v>
                </c:pt>
                <c:pt idx="1">
                  <c:v>4940.52</c:v>
                </c:pt>
                <c:pt idx="2">
                  <c:v>7442.98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158.803923679486</c:v>
                  </c:pt>
                  <c:pt idx="2">
                    <c:v>158.4112199137354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158.803923679486</c:v>
                  </c:pt>
                  <c:pt idx="2">
                    <c:v>158.4112199137354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</c:v>
                </c:pt>
                <c:pt idx="1">
                  <c:v>319.956</c:v>
                </c:pt>
                <c:pt idx="2">
                  <c:v>888.0157142857138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917928"/>
        <c:axId val="2114921672"/>
      </c:barChart>
      <c:catAx>
        <c:axId val="211491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21672"/>
        <c:crosses val="autoZero"/>
        <c:auto val="1"/>
        <c:lblAlgn val="ctr"/>
        <c:lblOffset val="100"/>
        <c:noMultiLvlLbl val="0"/>
      </c:catAx>
      <c:valAx>
        <c:axId val="211492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1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</c:v>
                  </c:pt>
                  <c:pt idx="2">
                    <c:v>7.833375133771813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</c:v>
                  </c:pt>
                  <c:pt idx="2">
                    <c:v>7.833375133771813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80.83142857142853</c:v>
                </c:pt>
                <c:pt idx="1">
                  <c:v>57.558</c:v>
                </c:pt>
                <c:pt idx="2">
                  <c:v>81.39571428571427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13.05187452327936</c:v>
                  </c:pt>
                  <c:pt idx="1">
                    <c:v>6.024023074324996</c:v>
                  </c:pt>
                  <c:pt idx="2">
                    <c:v>17.75196901984767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13.05187452327936</c:v>
                  </c:pt>
                  <c:pt idx="1">
                    <c:v>6.024023074324996</c:v>
                  </c:pt>
                  <c:pt idx="2">
                    <c:v>17.75196901984767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214.862</c:v>
                </c:pt>
                <c:pt idx="2">
                  <c:v>181.1242857142857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4.54143066852361</c:v>
                  </c:pt>
                  <c:pt idx="1">
                    <c:v>3.228681774346925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4.54143066852361</c:v>
                  </c:pt>
                  <c:pt idx="1">
                    <c:v>3.228681774346925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</c:v>
                </c:pt>
                <c:pt idx="1">
                  <c:v>17.116</c:v>
                </c:pt>
                <c:pt idx="2">
                  <c:v>27.86571428571428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010200"/>
        <c:axId val="2114006440"/>
      </c:barChart>
      <c:catAx>
        <c:axId val="21140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06440"/>
        <c:crosses val="autoZero"/>
        <c:auto val="1"/>
        <c:lblAlgn val="ctr"/>
        <c:lblOffset val="100"/>
        <c:noMultiLvlLbl val="0"/>
      </c:catAx>
      <c:valAx>
        <c:axId val="211400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1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</c:v>
                  </c:pt>
                  <c:pt idx="2">
                    <c:v>6.673819496110648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</c:v>
                  </c:pt>
                  <c:pt idx="2">
                    <c:v>6.673819496110648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40.91833333333334</c:v>
                </c:pt>
                <c:pt idx="1">
                  <c:v>25.398</c:v>
                </c:pt>
                <c:pt idx="2">
                  <c:v>59.53000000000001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</c:v>
                  </c:pt>
                  <c:pt idx="1">
                    <c:v>8.914682832271722</c:v>
                  </c:pt>
                  <c:pt idx="2">
                    <c:v>11.4374290377339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</c:v>
                  </c:pt>
                  <c:pt idx="1">
                    <c:v>8.914682832271722</c:v>
                  </c:pt>
                  <c:pt idx="2">
                    <c:v>11.4374290377339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</c:v>
                  </c:pt>
                  <c:pt idx="1">
                    <c:v>2.203248964597511</c:v>
                  </c:pt>
                  <c:pt idx="2">
                    <c:v>2.606689066834874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</c:v>
                  </c:pt>
                  <c:pt idx="1">
                    <c:v>2.203248964597511</c:v>
                  </c:pt>
                  <c:pt idx="2">
                    <c:v>2.606689066834874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7.598333333333333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953240"/>
        <c:axId val="2113949480"/>
      </c:barChart>
      <c:catAx>
        <c:axId val="211395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49480"/>
        <c:crosses val="autoZero"/>
        <c:auto val="1"/>
        <c:lblAlgn val="ctr"/>
        <c:lblOffset val="100"/>
        <c:noMultiLvlLbl val="0"/>
      </c:catAx>
      <c:valAx>
        <c:axId val="211394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5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jpeg"/><Relationship Id="rId7" Type="http://schemas.openxmlformats.org/officeDocument/2006/relationships/image" Target="../media/image34.jpeg"/><Relationship Id="rId8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D4603D6-C468-452C-B9DC-EBD16100C945}"/>
              </a:ext>
            </a:extLst>
          </p:cNvPr>
          <p:cNvSpPr txBox="1"/>
          <p:nvPr/>
        </p:nvSpPr>
        <p:spPr>
          <a:xfrm>
            <a:off x="712267" y="127849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75" y="-171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1261"/>
            <a:ext cx="2836358" cy="2836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766984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6698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3810936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3810936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766984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A9F08D7D-0960-4664-9205-C6370B9660AA}"/>
              </a:ext>
            </a:extLst>
          </p:cNvPr>
          <p:cNvSpPr txBox="1"/>
          <p:nvPr/>
        </p:nvSpPr>
        <p:spPr>
          <a:xfrm>
            <a:off x="7818811" y="3570277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818811" y="6619791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382FB9F1-470A-46C1-B26B-EA63482F9969}"/>
              </a:ext>
            </a:extLst>
          </p:cNvPr>
          <p:cNvSpPr txBox="1"/>
          <p:nvPr/>
        </p:nvSpPr>
        <p:spPr>
          <a:xfrm>
            <a:off x="3203848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3963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95536" y="1196752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95536" y="4725144"/>
            <a:ext cx="11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2774034" cy="27740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716016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364088" y="2132856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139952" y="1916832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363"/>
            <a:ext cx="8229600" cy="1786210"/>
          </a:xfrm>
        </p:spPr>
        <p:txBody>
          <a:bodyPr>
            <a:normAutofit/>
          </a:bodyPr>
          <a:lstStyle/>
          <a:p>
            <a:r>
              <a:rPr lang="fr-FR" sz="2800" dirty="0"/>
              <a:t>La présence de MuSK est-elle confirmée par </a:t>
            </a:r>
            <a:r>
              <a:rPr lang="fr-FR" sz="2800" dirty="0" err="1"/>
              <a:t>immunoprécipitation</a:t>
            </a:r>
            <a:r>
              <a:rPr lang="fr-FR" sz="2800" dirty="0"/>
              <a:t>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24328" y="62116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</a:t>
            </a:r>
            <a:r>
              <a:rPr lang="fr-FR" sz="1200" dirty="0" smtClean="0"/>
              <a:t>, 3 </a:t>
            </a:r>
            <a:r>
              <a:rPr lang="fr-FR" sz="1200" dirty="0"/>
              <a:t>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 est le niveau d’expression de MuSK dans diverses structures du cerveau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680520" cy="34942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244408" y="6453336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* : p&lt;0.05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MuSK participe à l’organisation des couches neuronales de l’hippocampe au travers de son domaine CRD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est situé dans des structures discrètes du cerveau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est plus exprimé dans l’hippocampe Gauche que dans le Droit ou dans le cervelet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Pas d’observations de mutilation chez les mutants durant mon stage.</a:t>
            </a:r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Confirmer la spécificité du marquage MuSK (autre anticorps, lignée de souris KO conditionnel dans le cerveau) ;</a:t>
            </a:r>
          </a:p>
          <a:p>
            <a:endParaRPr lang="fr-FR" dirty="0"/>
          </a:p>
          <a:p>
            <a:r>
              <a:rPr lang="fr-FR" dirty="0"/>
              <a:t>Mesurer la densité neuronale de l’hippocampe, et augmenter le nombre d’individus pour la mesure de l’épaisseur des couches neuronales ;</a:t>
            </a:r>
          </a:p>
          <a:p>
            <a:endParaRPr lang="fr-FR" dirty="0"/>
          </a:p>
          <a:p>
            <a:r>
              <a:rPr lang="fr-FR" dirty="0"/>
              <a:t>Voir si MuSK et LRP4 sont exprimés par les mêmes cellules astrocytaires, si la signalisation de MuSK passe aussi par LRP4 et </a:t>
            </a:r>
            <a:r>
              <a:rPr lang="fr-FR" dirty="0" smtClean="0"/>
              <a:t>l’</a:t>
            </a:r>
            <a:r>
              <a:rPr lang="fr-FR" dirty="0" err="1" smtClean="0"/>
              <a:t>agrine</a:t>
            </a:r>
            <a:r>
              <a:rPr lang="fr-FR" dirty="0" smtClean="0"/>
              <a:t> ;</a:t>
            </a:r>
            <a:endParaRPr lang="fr-FR" dirty="0"/>
          </a:p>
          <a:p>
            <a:endParaRPr lang="fr-FR" dirty="0"/>
          </a:p>
          <a:p>
            <a:r>
              <a:rPr lang="fr-FR" dirty="0"/>
              <a:t>Etudier l’évolution de l’expression de </a:t>
            </a:r>
            <a:r>
              <a:rPr lang="fr-FR" dirty="0" smtClean="0"/>
              <a:t>MuSK et de </a:t>
            </a:r>
            <a:r>
              <a:rPr lang="en-US" dirty="0" err="1"/>
              <a:t>MuSKΔCRD</a:t>
            </a:r>
            <a:r>
              <a:rPr lang="fr-FR" dirty="0" smtClean="0"/>
              <a:t> </a:t>
            </a:r>
            <a:r>
              <a:rPr lang="fr-FR" dirty="0"/>
              <a:t>dans les différentes structures au cours du développement ;</a:t>
            </a:r>
          </a:p>
          <a:p>
            <a:endParaRPr lang="fr-FR" dirty="0"/>
          </a:p>
          <a:p>
            <a:r>
              <a:rPr lang="fr-FR" dirty="0"/>
              <a:t>Réaliser des tests comportementaux sur la souris </a:t>
            </a:r>
            <a:r>
              <a:rPr lang="fr-FR" dirty="0" smtClean="0"/>
              <a:t>mutante, </a:t>
            </a:r>
            <a:r>
              <a:rPr lang="fr-FR" dirty="0"/>
              <a:t>en collaboration avec une plateforme spécialisée de l’ICM, pour observer la mémoire spatiale, l’anxiété, et le stress des animaux mutants.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73699"/>
              </p:ext>
            </p:extLst>
          </p:nvPr>
        </p:nvGraphicFramePr>
        <p:xfrm>
          <a:off x="734935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81678"/>
              </p:ext>
            </p:extLst>
          </p:nvPr>
        </p:nvGraphicFramePr>
        <p:xfrm>
          <a:off x="4716016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9864"/>
              </p:ext>
            </p:extLst>
          </p:nvPr>
        </p:nvGraphicFramePr>
        <p:xfrm>
          <a:off x="734935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54056"/>
              </p:ext>
            </p:extLst>
          </p:nvPr>
        </p:nvGraphicFramePr>
        <p:xfrm>
          <a:off x="4695039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91170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Mutants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</a:t>
            </a:r>
            <a:r>
              <a:rPr lang="en-US" sz="1400" b="1" dirty="0" smtClean="0"/>
              <a:t>distance </a:t>
            </a:r>
            <a:r>
              <a:rPr lang="en-US" sz="1400" b="1" dirty="0"/>
              <a:t>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40352" y="658100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n = 7 (par groupes)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Maître organisateur de la Jonction Neuromusculaire (JNM)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5 domaines conservés : 3 domaines </a:t>
            </a:r>
            <a:r>
              <a:rPr lang="fr-FR" dirty="0" err="1"/>
              <a:t>Ig</a:t>
            </a:r>
            <a:r>
              <a:rPr lang="fr-FR" dirty="0" err="1" smtClean="0"/>
              <a:t>-like</a:t>
            </a:r>
            <a:r>
              <a:rPr lang="fr-FR" dirty="0"/>
              <a:t>, 1 domaine CRD, 1 domaine kinase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3 Ligands </a:t>
            </a:r>
            <a:r>
              <a:rPr lang="fr-FR" dirty="0" smtClean="0"/>
              <a:t>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smtClean="0"/>
              <a:t>Présent </a:t>
            </a:r>
            <a:r>
              <a:rPr lang="fr-FR" dirty="0"/>
              <a:t>dans le SNC, mais </a:t>
            </a:r>
            <a:r>
              <a:rPr lang="fr-FR" dirty="0" smtClean="0"/>
              <a:t>fonctions toujours obscurs.</a:t>
            </a:r>
            <a:endParaRPr lang="fr-FR" dirty="0"/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831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Glycoprotéines sécrétées de 40kDa, impliquées dans </a:t>
            </a:r>
            <a:r>
              <a:rPr lang="fr-FR" dirty="0" smtClean="0"/>
              <a:t>de nombreux processus </a:t>
            </a:r>
            <a:r>
              <a:rPr lang="fr-FR" dirty="0"/>
              <a:t>développementaux au travers de plusieurs voies de </a:t>
            </a:r>
            <a:r>
              <a:rPr lang="fr-FR" dirty="0" smtClean="0"/>
              <a:t>signalisation ;</a:t>
            </a:r>
          </a:p>
          <a:p>
            <a:endParaRPr lang="fr-FR" dirty="0"/>
          </a:p>
          <a:p>
            <a:r>
              <a:rPr lang="fr-FR" dirty="0"/>
              <a:t>19 membres connus chez l’humain et la souris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Se lient sur le domaine CRD de leur récepteur </a:t>
            </a:r>
            <a:r>
              <a:rPr lang="fr-FR" dirty="0" err="1"/>
              <a:t>Frizzled</a:t>
            </a:r>
            <a:r>
              <a:rPr lang="fr-FR" dirty="0"/>
              <a:t>, mais aussi de RYK, ROR et MuSK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i="1" dirty="0"/>
              <a:t>In vitro</a:t>
            </a:r>
            <a:r>
              <a:rPr lang="fr-FR" dirty="0"/>
              <a:t>, plusieurs </a:t>
            </a:r>
            <a:r>
              <a:rPr lang="fr-FR" dirty="0" err="1"/>
              <a:t>Wnts</a:t>
            </a:r>
            <a:r>
              <a:rPr lang="fr-FR" dirty="0"/>
              <a:t> (2, 3a, </a:t>
            </a:r>
            <a:r>
              <a:rPr lang="fr-FR" dirty="0" smtClean="0"/>
              <a:t>4, 6</a:t>
            </a:r>
            <a:r>
              <a:rPr lang="fr-FR" dirty="0"/>
              <a:t>, 7b, 9a, 11) lient MuSK.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486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6F1A455-3B2D-4E56-8217-42C97271B6A0}"/>
              </a:ext>
            </a:extLst>
          </p:cNvPr>
          <p:cNvSpPr txBox="1"/>
          <p:nvPr/>
        </p:nvSpPr>
        <p:spPr>
          <a:xfrm>
            <a:off x="7452320" y="5013176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 et des symptômes de </a:t>
            </a:r>
            <a:r>
              <a:rPr lang="fr-FR" dirty="0" smtClean="0"/>
              <a:t>myasthénie congénitale ;</a:t>
            </a:r>
          </a:p>
          <a:p>
            <a:endParaRPr lang="fr-FR" dirty="0"/>
          </a:p>
          <a:p>
            <a:r>
              <a:rPr lang="fr-FR" dirty="0"/>
              <a:t>Les souris mutantes ont également des défauts de la mémoire intermédiaire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Certains mâles mutants exhibaient des mutilations sur leur dos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est présent dans l’hippocampe, lieu de formation de la </a:t>
            </a:r>
            <a:r>
              <a:rPr lang="fr-FR" dirty="0" smtClean="0"/>
              <a:t>mémoire ;</a:t>
            </a:r>
          </a:p>
          <a:p>
            <a:endParaRPr lang="fr-FR" dirty="0"/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1600200"/>
            <a:ext cx="3302990" cy="2475404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xmlns="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149080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xmlns="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xmlns="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/>
          </a:bodyPr>
          <a:lstStyle/>
          <a:p>
            <a:r>
              <a:rPr lang="fr-FR" sz="2800" dirty="0"/>
              <a:t>L’organisation neuronale de l’hippocampe est-elle perturbée ? Marquage de </a:t>
            </a:r>
            <a:r>
              <a:rPr lang="fr-FR" sz="2800" dirty="0" err="1"/>
              <a:t>NeuN</a:t>
            </a:r>
            <a:r>
              <a:rPr lang="fr-FR" sz="2800" dirty="0"/>
              <a:t> </a:t>
            </a:r>
            <a:r>
              <a:rPr lang="fr-FR" sz="2800" dirty="0" smtClean="0"/>
              <a:t>(noyau des </a:t>
            </a:r>
            <a:r>
              <a:rPr lang="fr-FR" sz="2800" dirty="0"/>
              <a:t>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xmlns="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A8EA65A0-AF8E-4AB1-8D93-AD8555AEE1F1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64288" y="616530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47856" y="59492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* : p&lt;0.05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92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  <p:pic>
        <p:nvPicPr>
          <p:cNvPr id="4" name="Image 3" descr="MuSK_ca1_50u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2426225" cy="24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5609</TotalTime>
  <Words>904</Words>
  <Application>Microsoft Macintosh PowerPoint</Application>
  <PresentationFormat>Présentation à l'écran (4:3)</PresentationFormat>
  <Paragraphs>139</Paragraphs>
  <Slides>18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Marquage de NeuN (noyau des neurones).</vt:lpstr>
      <vt:lpstr>Quelles sont les régions où MuSK est exprimé ?</vt:lpstr>
      <vt:lpstr>Quelles sont les régions où MuSK est exprimé ?</vt:lpstr>
      <vt:lpstr>Quelles sont les cellules exprimant MuSK?</vt:lpstr>
      <vt:lpstr>-Sur des cultures d’hippocampes</vt:lpstr>
      <vt:lpstr>Le marquage de MuSK est-il spécifique ?</vt:lpstr>
      <vt:lpstr>La présence de MuSK est-elle confirmée par immunoprécipitation ?</vt:lpstr>
      <vt:lpstr>Quel est le niveau d’expression de MuSK dans diverses structures du cerveau ?</vt:lpstr>
      <vt:lpstr>Conclusion</vt:lpstr>
      <vt:lpstr>Perspective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Etudiants</cp:lastModifiedBy>
  <cp:revision>332</cp:revision>
  <dcterms:created xsi:type="dcterms:W3CDTF">2017-12-12T15:49:58Z</dcterms:created>
  <dcterms:modified xsi:type="dcterms:W3CDTF">2018-06-05T13:38:00Z</dcterms:modified>
</cp:coreProperties>
</file>