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3" autoAdjust="0"/>
    <p:restoredTop sz="90674" autoAdjust="0"/>
  </p:normalViewPr>
  <p:slideViewPr>
    <p:cSldViewPr>
      <p:cViewPr>
        <p:scale>
          <a:sx n="116" d="100"/>
          <a:sy n="116" d="100"/>
        </p:scale>
        <p:origin x="-194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280.468699080567</c:v>
                  </c:pt>
                  <c:pt idx="1">
                    <c:v>157.8180814292207</c:v>
                  </c:pt>
                  <c:pt idx="2">
                    <c:v>322.4434814515741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280.468699080567</c:v>
                  </c:pt>
                  <c:pt idx="1">
                    <c:v>157.8180814292207</c:v>
                  </c:pt>
                  <c:pt idx="2">
                    <c:v>322.4434814515741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2240.438571428571</c:v>
                </c:pt>
                <c:pt idx="1">
                  <c:v>1750.406</c:v>
                </c:pt>
                <c:pt idx="2">
                  <c:v>2000.851428571428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</c:v>
                  </c:pt>
                  <c:pt idx="1">
                    <c:v>377.8181453636075</c:v>
                  </c:pt>
                  <c:pt idx="2">
                    <c:v>862.7062315467894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</c:v>
                  </c:pt>
                  <c:pt idx="1">
                    <c:v>377.8181453636075</c:v>
                  </c:pt>
                  <c:pt idx="2">
                    <c:v>862.7062315467894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7438.532857142852</c:v>
                </c:pt>
                <c:pt idx="1">
                  <c:v>6756.326000000001</c:v>
                </c:pt>
                <c:pt idx="2">
                  <c:v>6604.958571428571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</c:v>
                </c:pt>
                <c:pt idx="1">
                  <c:v>755.984</c:v>
                </c:pt>
                <c:pt idx="2">
                  <c:v>842.9042857142854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184.5839251879148</c:v>
                  </c:pt>
                  <c:pt idx="1">
                    <c:v>179.2417398766258</c:v>
                  </c:pt>
                  <c:pt idx="2">
                    <c:v>237.5308254553426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184.5839251879148</c:v>
                  </c:pt>
                  <c:pt idx="1">
                    <c:v>179.2417398766258</c:v>
                  </c:pt>
                  <c:pt idx="2">
                    <c:v>237.5308254553426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</c:v>
                </c:pt>
                <c:pt idx="1">
                  <c:v>816.3579999999992</c:v>
                </c:pt>
                <c:pt idx="2">
                  <c:v>1922.302857142857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</c:v>
                  </c:pt>
                  <c:pt idx="1">
                    <c:v>1042.400297035646</c:v>
                  </c:pt>
                  <c:pt idx="2">
                    <c:v>443.1785962415887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</c:v>
                  </c:pt>
                  <c:pt idx="1">
                    <c:v>1042.400297035646</c:v>
                  </c:pt>
                  <c:pt idx="2">
                    <c:v>443.1785962415887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</c:v>
                </c:pt>
                <c:pt idx="1">
                  <c:v>4940.52</c:v>
                </c:pt>
                <c:pt idx="2">
                  <c:v>7442.98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158.803923679486</c:v>
                  </c:pt>
                  <c:pt idx="2">
                    <c:v>158.4112199137354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158.803923679486</c:v>
                  </c:pt>
                  <c:pt idx="2">
                    <c:v>158.4112199137354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</c:v>
                </c:pt>
                <c:pt idx="1">
                  <c:v>319.956</c:v>
                </c:pt>
                <c:pt idx="2">
                  <c:v>888.0157142857138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</c:v>
                  </c:pt>
                  <c:pt idx="2">
                    <c:v>7.833375133771813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</c:v>
                  </c:pt>
                  <c:pt idx="2">
                    <c:v>7.833375133771813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</c:v>
                </c:pt>
                <c:pt idx="1">
                  <c:v>57.558</c:v>
                </c:pt>
                <c:pt idx="2">
                  <c:v>81.39571428571427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13.05187452327936</c:v>
                  </c:pt>
                  <c:pt idx="1">
                    <c:v>6.024023074324996</c:v>
                  </c:pt>
                  <c:pt idx="2">
                    <c:v>17.75196901984767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13.05187452327936</c:v>
                  </c:pt>
                  <c:pt idx="1">
                    <c:v>6.024023074324996</c:v>
                  </c:pt>
                  <c:pt idx="2">
                    <c:v>17.75196901984767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214.862</c:v>
                </c:pt>
                <c:pt idx="2">
                  <c:v>181.1242857142857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4.54143066852361</c:v>
                  </c:pt>
                  <c:pt idx="1">
                    <c:v>3.228681774346925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4.54143066852361</c:v>
                  </c:pt>
                  <c:pt idx="1">
                    <c:v>3.228681774346925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</c:v>
                </c:pt>
                <c:pt idx="1">
                  <c:v>17.116</c:v>
                </c:pt>
                <c:pt idx="2">
                  <c:v>27.86571428571428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</c:v>
                  </c:pt>
                  <c:pt idx="2">
                    <c:v>6.673819496110648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</c:v>
                  </c:pt>
                  <c:pt idx="2">
                    <c:v>6.673819496110648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40.91833333333334</c:v>
                </c:pt>
                <c:pt idx="1">
                  <c:v>25.398</c:v>
                </c:pt>
                <c:pt idx="2">
                  <c:v>59.53000000000001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</c:v>
                  </c:pt>
                  <c:pt idx="1">
                    <c:v>8.914682832271722</c:v>
                  </c:pt>
                  <c:pt idx="2">
                    <c:v>11.4374290377339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</c:v>
                  </c:pt>
                  <c:pt idx="1">
                    <c:v>8.914682832271722</c:v>
                  </c:pt>
                  <c:pt idx="2">
                    <c:v>11.4374290377339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</c:v>
                  </c:pt>
                  <c:pt idx="1">
                    <c:v>2.203248964597511</c:v>
                  </c:pt>
                  <c:pt idx="2">
                    <c:v>2.606689066834874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</c:v>
                  </c:pt>
                  <c:pt idx="1">
                    <c:v>2.203248964597511</c:v>
                  </c:pt>
                  <c:pt idx="2">
                    <c:v>2.606689066834874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7.598333333333333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7" Type="http://schemas.openxmlformats.org/officeDocument/2006/relationships/image" Target="../media/image34.jpeg"/><Relationship Id="rId8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les cellules exprimant </a:t>
            </a:r>
            <a:r>
              <a:rPr lang="fr-FR" dirty="0" err="1"/>
              <a:t>MuSK</a:t>
            </a:r>
            <a:r>
              <a:rPr lang="fr-FR" dirty="0"/>
              <a:t>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0" y="1196752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0" y="4725144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3" cy="27740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fr-FR" dirty="0"/>
              <a:t>La présence de MuSK est-elle confirmée par </a:t>
            </a:r>
            <a:r>
              <a:rPr lang="fr-FR" dirty="0" err="1"/>
              <a:t>immunoprécipitation</a:t>
            </a:r>
            <a:r>
              <a:rPr lang="fr-FR" dirty="0"/>
              <a:t>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90362" y="620642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</a:t>
            </a:r>
            <a:r>
              <a:rPr lang="fr-FR" sz="1200" dirty="0" smtClean="0"/>
              <a:t>, 3 </a:t>
            </a:r>
            <a:r>
              <a:rPr lang="fr-FR" sz="1200" dirty="0"/>
              <a:t>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 est le niveau d’expression de MuSK dans diverses structures du cerveau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21" y="2204864"/>
            <a:ext cx="4329757" cy="323237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Confirmer la spécificité du marquage MuSK (autre anticorps, lignée de souris KO conditionnel dans le cerveau) ;</a:t>
            </a:r>
          </a:p>
          <a:p>
            <a:endParaRPr lang="fr-FR" dirty="0"/>
          </a:p>
          <a:p>
            <a:r>
              <a:rPr lang="fr-FR" dirty="0"/>
              <a:t>Mesurer la densité neuronale de l’hippocampe, et augmenter le nombre d’individus pour la mesure de l’épaisseur des couches neuronales ;</a:t>
            </a:r>
          </a:p>
          <a:p>
            <a:endParaRPr lang="fr-FR" dirty="0"/>
          </a:p>
          <a:p>
            <a:r>
              <a:rPr lang="fr-FR" dirty="0"/>
              <a:t>Voir si MuSK et LRP4 sont exprimés par les mêmes cellules astrocytaires, si la signalisation de MuSK passe aussi par LRP4 et </a:t>
            </a:r>
            <a:r>
              <a:rPr lang="fr-FR" dirty="0" smtClean="0"/>
              <a:t>l’</a:t>
            </a:r>
            <a:r>
              <a:rPr lang="fr-FR" dirty="0" err="1" smtClean="0"/>
              <a:t>agrine</a:t>
            </a:r>
            <a:r>
              <a:rPr lang="fr-FR" dirty="0" smtClean="0"/>
              <a:t> ;</a:t>
            </a:r>
            <a:endParaRPr lang="fr-FR" dirty="0"/>
          </a:p>
          <a:p>
            <a:endParaRPr lang="fr-FR" dirty="0"/>
          </a:p>
          <a:p>
            <a:r>
              <a:rPr lang="fr-FR" dirty="0"/>
              <a:t>Etudier l’évolution de l’expression de </a:t>
            </a:r>
            <a:r>
              <a:rPr lang="fr-FR" dirty="0" smtClean="0"/>
              <a:t>MuSK et de </a:t>
            </a:r>
            <a:r>
              <a:rPr lang="en-US" dirty="0" err="1"/>
              <a:t>MuSKΔCRD</a:t>
            </a:r>
            <a:r>
              <a:rPr lang="fr-FR" dirty="0" smtClean="0"/>
              <a:t> </a:t>
            </a:r>
            <a:r>
              <a:rPr lang="fr-FR" dirty="0"/>
              <a:t>dans les différentes structures au cours du développement ;</a:t>
            </a:r>
          </a:p>
          <a:p>
            <a:endParaRPr lang="fr-FR" dirty="0"/>
          </a:p>
          <a:p>
            <a:r>
              <a:rPr lang="fr-FR" dirty="0"/>
              <a:t>Réaliser des tests comportementaux sur la souris </a:t>
            </a:r>
            <a:r>
              <a:rPr lang="fr-FR" dirty="0" smtClean="0"/>
              <a:t>mutante, </a:t>
            </a:r>
            <a:r>
              <a:rPr lang="fr-FR" dirty="0"/>
              <a:t>en collaboration avec une plateforme spécialisée de l’ICM, pour observer la mémoire spatiale, l’anxiété, et le stress des animaux mutants.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</a:t>
            </a:r>
            <a:r>
              <a:rPr lang="en-US" sz="1400" b="1" dirty="0" smtClean="0"/>
              <a:t>distance </a:t>
            </a:r>
            <a:r>
              <a:rPr lang="en-US" sz="1400" b="1" dirty="0"/>
              <a:t>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n = 7 (par groupes)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r>
              <a:rPr lang="fr-FR" dirty="0"/>
              <a:t>5 domaines conservés : 3 domaines </a:t>
            </a:r>
            <a:r>
              <a:rPr lang="fr-FR" dirty="0" err="1"/>
              <a:t>Ig-ike</a:t>
            </a:r>
            <a:r>
              <a:rPr lang="fr-FR" dirty="0"/>
              <a:t>, 1 domaine CRD, 1 domaine kinase ;</a:t>
            </a:r>
          </a:p>
          <a:p>
            <a:r>
              <a:rPr lang="fr-FR" dirty="0"/>
              <a:t>3 Ligands connus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r>
              <a:rPr lang="fr-FR" dirty="0"/>
              <a:t>Présence dans le SNC, mais fonctions </a:t>
            </a:r>
            <a:r>
              <a:rPr lang="fr-FR" dirty="0" smtClean="0"/>
              <a:t>obscurs.</a:t>
            </a:r>
            <a:endParaRPr lang="fr-FR" dirty="0"/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Glycoprotéines sécrétées de 40kDa, impliquées dans divers processus développementaux au travers de plusieurs voies de </a:t>
            </a:r>
            <a:r>
              <a:rPr lang="fr-FR" dirty="0" smtClean="0"/>
              <a:t>signalisation ;</a:t>
            </a:r>
            <a:endParaRPr lang="fr-FR" dirty="0"/>
          </a:p>
          <a:p>
            <a:r>
              <a:rPr lang="fr-FR" dirty="0"/>
              <a:t>19 membres connus chez l’humain et la souris ;</a:t>
            </a:r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6, 7b, 9a, 11) lient </a:t>
            </a:r>
            <a:r>
              <a:rPr lang="fr-FR" dirty="0" err="1"/>
              <a:t>MuSK</a:t>
            </a:r>
            <a:r>
              <a:rPr lang="fr-FR" dirty="0"/>
              <a:t>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70" y="160398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6F1A455-3B2D-4E56-8217-42C97271B6A0}"/>
              </a:ext>
            </a:extLst>
          </p:cNvPr>
          <p:cNvSpPr txBox="1"/>
          <p:nvPr/>
        </p:nvSpPr>
        <p:spPr>
          <a:xfrm>
            <a:off x="7668344" y="4437112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</a:t>
            </a:r>
            <a:r>
              <a:rPr lang="fr-FR" dirty="0" smtClean="0"/>
              <a:t>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présent dans l’hippocampe, lieu de formation de la </a:t>
            </a:r>
            <a:r>
              <a:rPr lang="fr-FR" dirty="0" smtClean="0"/>
              <a:t>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xmlns="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xmlns="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/>
          </a:bodyPr>
          <a:lstStyle/>
          <a:p>
            <a:r>
              <a:rPr lang="fr-FR" sz="2800" dirty="0"/>
              <a:t>L’organisation neuronale de l’hippocampe est-elle perturbée ? Marquage de </a:t>
            </a:r>
            <a:r>
              <a:rPr lang="fr-FR" sz="2800" dirty="0" err="1"/>
              <a:t>NeuN</a:t>
            </a:r>
            <a:r>
              <a:rPr lang="fr-FR" sz="2800" dirty="0"/>
              <a:t> </a:t>
            </a:r>
            <a:r>
              <a:rPr lang="fr-FR" sz="2800" dirty="0" smtClean="0"/>
              <a:t>(noyau des </a:t>
            </a:r>
            <a:r>
              <a:rPr lang="fr-FR" sz="2800" dirty="0"/>
              <a:t>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xmlns="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les régions où MuSK est exprimé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Quelles sont les régions où MuSK est exprimé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5405</TotalTime>
  <Words>891</Words>
  <Application>Microsoft Macintosh PowerPoint</Application>
  <PresentationFormat>Présentation à l'écran (4:3)</PresentationFormat>
  <Paragraphs>131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Marquage de NeuN (noyau des neurones).</vt:lpstr>
      <vt:lpstr>Quelles sont les régions où MuSK est exprimé ?</vt:lpstr>
      <vt:lpstr>Quelles sont les régions où MuSK est exprimé ?</vt:lpstr>
      <vt:lpstr>Quelles sont les cellules exprimant MuSK?</vt:lpstr>
      <vt:lpstr>-Sur des cultures d’hippocampes</vt:lpstr>
      <vt:lpstr>Le marquage de MuSK est-il spécifique ?</vt:lpstr>
      <vt:lpstr>La présence de MuSK est-elle confirmée par immunoprécipitation ?</vt:lpstr>
      <vt:lpstr>Quel est le niveau d’expression de MuSK dans diverses structures du cerveau ?</vt:lpstr>
      <vt:lpstr>Conclusion</vt:lpstr>
      <vt:lpstr>Perspective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Etudiants</cp:lastModifiedBy>
  <cp:revision>318</cp:revision>
  <dcterms:created xsi:type="dcterms:W3CDTF">2017-12-12T15:49:58Z</dcterms:created>
  <dcterms:modified xsi:type="dcterms:W3CDTF">2018-06-05T10:13:56Z</dcterms:modified>
</cp:coreProperties>
</file>