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312" r:id="rId3"/>
    <p:sldId id="313" r:id="rId4"/>
    <p:sldId id="314" r:id="rId5"/>
    <p:sldId id="259" r:id="rId6"/>
    <p:sldId id="285" r:id="rId7"/>
    <p:sldId id="280" r:id="rId8"/>
    <p:sldId id="286" r:id="rId9"/>
    <p:sldId id="287" r:id="rId10"/>
    <p:sldId id="288" r:id="rId11"/>
    <p:sldId id="308" r:id="rId12"/>
    <p:sldId id="291" r:id="rId13"/>
    <p:sldId id="306" r:id="rId14"/>
    <p:sldId id="307" r:id="rId15"/>
    <p:sldId id="316" r:id="rId16"/>
    <p:sldId id="310" r:id="rId17"/>
    <p:sldId id="266" r:id="rId18"/>
    <p:sldId id="317" r:id="rId19"/>
    <p:sldId id="31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0674" autoAdjust="0"/>
  </p:normalViewPr>
  <p:slideViewPr>
    <p:cSldViewPr>
      <p:cViewPr>
        <p:scale>
          <a:sx n="100" d="100"/>
          <a:sy n="100" d="100"/>
        </p:scale>
        <p:origin x="804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P60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plus>
            <c:minus>
              <c:numRef>
                <c:f>(Feuil1!$L$5;Feuil1!$L$54;Feuil1!$L$89)</c:f>
                <c:numCache>
                  <c:formatCode>General</c:formatCode>
                  <c:ptCount val="3"/>
                  <c:pt idx="0">
                    <c:v>280.46869908056698</c:v>
                  </c:pt>
                  <c:pt idx="1">
                    <c:v>157.81808142922071</c:v>
                  </c:pt>
                  <c:pt idx="2">
                    <c:v>322.44348145157409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(Feuil1!$L$4;Feuil1!$L$53;Feuil1!$L$88)</c:f>
              <c:numCache>
                <c:formatCode>General</c:formatCode>
                <c:ptCount val="3"/>
                <c:pt idx="0">
                  <c:v>2240.4385714285709</c:v>
                </c:pt>
                <c:pt idx="1">
                  <c:v>1750.4059999999999</c:v>
                </c:pt>
                <c:pt idx="2">
                  <c:v>2000.851428571428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2-40B5-980A-AD30EB12869D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plus>
            <c:minus>
              <c:numRef>
                <c:f>(Feuil1!$L$10;Feuil1!$L$59;Feuil1!$L$94)</c:f>
                <c:numCache>
                  <c:formatCode>General</c:formatCode>
                  <c:ptCount val="3"/>
                  <c:pt idx="0">
                    <c:v>617.95742069265305</c:v>
                  </c:pt>
                  <c:pt idx="1">
                    <c:v>377.81814536360753</c:v>
                  </c:pt>
                  <c:pt idx="2">
                    <c:v>862.70623154678935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(Feuil1!$L$9;Feuil1!$L$58;Feuil1!$L$93)</c:f>
              <c:numCache>
                <c:formatCode>General</c:formatCode>
                <c:ptCount val="3"/>
                <c:pt idx="0">
                  <c:v>7438.5328571428518</c:v>
                </c:pt>
                <c:pt idx="1">
                  <c:v>6756.3260000000009</c:v>
                </c:pt>
                <c:pt idx="2">
                  <c:v>6604.9585714285713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2-40B5-980A-AD30EB12869D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plus>
            <c:minus>
              <c:numRef>
                <c:f>(Feuil1!$L$16;Feuil1!$L$65;Feuil1!$L$100)</c:f>
                <c:numCache>
                  <c:formatCode>General</c:formatCode>
                  <c:ptCount val="3"/>
                  <c:pt idx="0">
                    <c:v>236.9551206093534</c:v>
                  </c:pt>
                  <c:pt idx="1">
                    <c:v>159.5139272477484</c:v>
                  </c:pt>
                  <c:pt idx="2">
                    <c:v>254.19784793455241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(Feuil1!$L$15;Feuil1!$L$64;Feuil1!$L$99)</c:f>
              <c:numCache>
                <c:formatCode>General</c:formatCode>
                <c:ptCount val="3"/>
                <c:pt idx="0">
                  <c:v>582.42142857142824</c:v>
                </c:pt>
                <c:pt idx="1">
                  <c:v>755.98400000000004</c:v>
                </c:pt>
                <c:pt idx="2">
                  <c:v>842.90428571428538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E2-40B5-980A-AD30EB128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812488"/>
        <c:axId val="2114816200"/>
      </c:barChart>
      <c:catAx>
        <c:axId val="211481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6200"/>
        <c:crosses val="autoZero"/>
        <c:auto val="1"/>
        <c:lblAlgn val="ctr"/>
        <c:lblOffset val="100"/>
        <c:noMultiLvlLbl val="0"/>
      </c:catAx>
      <c:valAx>
        <c:axId val="211481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81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 Distance</a:t>
            </a:r>
            <a:r>
              <a:rPr lang="fr-FR" baseline="0"/>
              <a:t> P90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plus>
            <c:minus>
              <c:numRef>
                <c:f>(Feuil1!$L$138;Feuil1!$L$180;Feuil1!$L$215)</c:f>
                <c:numCache>
                  <c:formatCode>General</c:formatCode>
                  <c:ptCount val="3"/>
                  <c:pt idx="0">
                    <c:v>184.58392518791479</c:v>
                  </c:pt>
                  <c:pt idx="1">
                    <c:v>179.24173987662579</c:v>
                  </c:pt>
                  <c:pt idx="2">
                    <c:v>237.53082545534261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(Feuil1!$L$137;Feuil1!$L$179;Feuil1!$L$214)</c:f>
              <c:numCache>
                <c:formatCode>General</c:formatCode>
                <c:ptCount val="3"/>
                <c:pt idx="0">
                  <c:v>1369.0433333333331</c:v>
                </c:pt>
                <c:pt idx="1">
                  <c:v>816.35799999999915</c:v>
                </c:pt>
                <c:pt idx="2">
                  <c:v>1922.302857142857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6-4B7B-9DCE-A84068CFE95C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plus>
            <c:minus>
              <c:numRef>
                <c:f>(Feuil1!$L$143;Feuil1!$L$185;Feuil1!$L$220)</c:f>
                <c:numCache>
                  <c:formatCode>General</c:formatCode>
                  <c:ptCount val="3"/>
                  <c:pt idx="0">
                    <c:v>719.80431882445146</c:v>
                  </c:pt>
                  <c:pt idx="1">
                    <c:v>1042.400297035646</c:v>
                  </c:pt>
                  <c:pt idx="2">
                    <c:v>443.17859624158871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(Feuil1!$L$142;Feuil1!$L$184;Feuil1!$L$219)</c:f>
              <c:numCache>
                <c:formatCode>General</c:formatCode>
                <c:ptCount val="3"/>
                <c:pt idx="0">
                  <c:v>6363.3450000000003</c:v>
                </c:pt>
                <c:pt idx="1">
                  <c:v>4940.5200000000004</c:v>
                </c:pt>
                <c:pt idx="2">
                  <c:v>7442.98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6-4B7B-9DCE-A84068CFE95C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plus>
            <c:minus>
              <c:numRef>
                <c:f>(Feuil1!$L$149;Feuil1!$L$191;Feuil1!$L$226)</c:f>
                <c:numCache>
                  <c:formatCode>General</c:formatCode>
                  <c:ptCount val="3"/>
                  <c:pt idx="0">
                    <c:v>104.7202701088317</c:v>
                  </c:pt>
                  <c:pt idx="1">
                    <c:v>158.80392367948599</c:v>
                  </c:pt>
                  <c:pt idx="2">
                    <c:v>158.41121991373541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(Feuil1!$L$148;Feuil1!$L$190;Feuil1!$L$225)</c:f>
              <c:numCache>
                <c:formatCode>General</c:formatCode>
                <c:ptCount val="3"/>
                <c:pt idx="0">
                  <c:v>368.76499999999982</c:v>
                </c:pt>
                <c:pt idx="1">
                  <c:v>319.95600000000002</c:v>
                </c:pt>
                <c:pt idx="2">
                  <c:v>888.01571428571378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6-4B7B-9DCE-A84068CF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917928"/>
        <c:axId val="2114921672"/>
      </c:barChart>
      <c:catAx>
        <c:axId val="211491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21672"/>
        <c:crosses val="autoZero"/>
        <c:auto val="1"/>
        <c:lblAlgn val="ctr"/>
        <c:lblOffset val="100"/>
        <c:noMultiLvlLbl val="0"/>
      </c:catAx>
      <c:valAx>
        <c:axId val="211492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91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P60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plus>
            <c:minus>
              <c:numRef>
                <c:f>(Feuil1!$K$5;Feuil1!$K$54;Feuil1!$K$89)</c:f>
                <c:numCache>
                  <c:formatCode>General</c:formatCode>
                  <c:ptCount val="3"/>
                  <c:pt idx="0">
                    <c:v>11.57640198823441</c:v>
                  </c:pt>
                  <c:pt idx="1">
                    <c:v>4.9502761539130704</c:v>
                  </c:pt>
                  <c:pt idx="2">
                    <c:v>7.8333751337718134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(Feuil1!$K$4;Feuil1!$K$53;Feuil1!$K$88)</c:f>
              <c:numCache>
                <c:formatCode>General</c:formatCode>
                <c:ptCount val="3"/>
                <c:pt idx="0">
                  <c:v>80.831428571428532</c:v>
                </c:pt>
                <c:pt idx="1">
                  <c:v>57.558</c:v>
                </c:pt>
                <c:pt idx="2">
                  <c:v>81.395714285714277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5-429D-9A4F-6F1802DB3D7E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plus>
            <c:minus>
              <c:numRef>
                <c:f>(Feuil1!$K$10;Feuil1!$K$59;Feuil1!$K$94)</c:f>
                <c:numCache>
                  <c:formatCode>General</c:formatCode>
                  <c:ptCount val="3"/>
                  <c:pt idx="0">
                    <c:v>13.051874523279359</c:v>
                  </c:pt>
                  <c:pt idx="1">
                    <c:v>6.0240230743249956</c:v>
                  </c:pt>
                  <c:pt idx="2">
                    <c:v>17.751969019847671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(Feuil1!$K$9;Feuil1!$K$58;Feuil1!$K$93)</c:f>
              <c:numCache>
                <c:formatCode>General</c:formatCode>
                <c:ptCount val="3"/>
                <c:pt idx="0">
                  <c:v>200.86</c:v>
                </c:pt>
                <c:pt idx="1">
                  <c:v>214.86199999999999</c:v>
                </c:pt>
                <c:pt idx="2">
                  <c:v>181.12428571428569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35-429D-9A4F-6F1802DB3D7E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plus>
            <c:minus>
              <c:numRef>
                <c:f>(Feuil1!$K$16;Feuil1!$K$65;Feuil1!$K$100)</c:f>
                <c:numCache>
                  <c:formatCode>General</c:formatCode>
                  <c:ptCount val="3"/>
                  <c:pt idx="0">
                    <c:v>4.5414306685236099</c:v>
                  </c:pt>
                  <c:pt idx="1">
                    <c:v>3.2286817743469252</c:v>
                  </c:pt>
                  <c:pt idx="2">
                    <c:v>10.8287865602452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(Feuil1!$K$15;Feuil1!$K$64;Feuil1!$K$99)</c:f>
              <c:numCache>
                <c:formatCode>General</c:formatCode>
                <c:ptCount val="3"/>
                <c:pt idx="0">
                  <c:v>12.091428571428571</c:v>
                </c:pt>
                <c:pt idx="1">
                  <c:v>17.116</c:v>
                </c:pt>
                <c:pt idx="2">
                  <c:v>27.865714285714279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35-429D-9A4F-6F1802DB3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010200"/>
        <c:axId val="2114006440"/>
      </c:barChart>
      <c:catAx>
        <c:axId val="2114010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06440"/>
        <c:crosses val="autoZero"/>
        <c:auto val="1"/>
        <c:lblAlgn val="ctr"/>
        <c:lblOffset val="100"/>
        <c:noMultiLvlLbl val="0"/>
      </c:catAx>
      <c:valAx>
        <c:axId val="211400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4010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P90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Feuil1!$J$3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plus>
            <c:minus>
              <c:numRef>
                <c:f>(Feuil1!$K$138;Feuil1!$K$180;Feuil1!$K$215)</c:f>
                <c:numCache>
                  <c:formatCode>General</c:formatCode>
                  <c:ptCount val="3"/>
                  <c:pt idx="0">
                    <c:v>6.262480561069844</c:v>
                  </c:pt>
                  <c:pt idx="1">
                    <c:v>4.9714850899907184</c:v>
                  </c:pt>
                  <c:pt idx="2">
                    <c:v>6.6738194961106476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(Feuil1!$K$137;Feuil1!$K$179;Feuil1!$K$214)</c:f>
              <c:numCache>
                <c:formatCode>General</c:formatCode>
                <c:ptCount val="3"/>
                <c:pt idx="0">
                  <c:v>40.918333333333337</c:v>
                </c:pt>
                <c:pt idx="1">
                  <c:v>25.398</c:v>
                </c:pt>
                <c:pt idx="2">
                  <c:v>59.530000000000008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D-4139-BBFD-8053E87B0868}"/>
            </c:ext>
          </c:extLst>
        </c:ser>
        <c:ser>
          <c:idx val="3"/>
          <c:order val="1"/>
          <c:tx>
            <c:strRef>
              <c:f>Feuil1!$J$8</c:f>
              <c:strCache>
                <c:ptCount val="1"/>
                <c:pt idx="0">
                  <c:v>total close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plus>
            <c:minus>
              <c:numRef>
                <c:f>(Feuil1!$K$143;Feuil1!$K$185;Feuil1!$K$220)</c:f>
                <c:numCache>
                  <c:formatCode>General</c:formatCode>
                  <c:ptCount val="3"/>
                  <c:pt idx="0">
                    <c:v>6.7707196400710981</c:v>
                  </c:pt>
                  <c:pt idx="1">
                    <c:v>8.9146828322717226</c:v>
                  </c:pt>
                  <c:pt idx="2">
                    <c:v>11.437429037733899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(Feuil1!$K$142;Feuil1!$K$184;Feuil1!$K$219)</c:f>
              <c:numCache>
                <c:formatCode>General</c:formatCode>
                <c:ptCount val="3"/>
                <c:pt idx="0">
                  <c:v>247.9366666666667</c:v>
                </c:pt>
                <c:pt idx="1">
                  <c:v>265.98</c:v>
                </c:pt>
                <c:pt idx="2">
                  <c:v>218.64142857142861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FD-4139-BBFD-8053E87B0868}"/>
            </c:ext>
          </c:extLst>
        </c:ser>
        <c:ser>
          <c:idx val="1"/>
          <c:order val="2"/>
          <c:tx>
            <c:strRef>
              <c:f>Feuil1!$J$14</c:f>
              <c:strCache>
                <c:ptCount val="1"/>
                <c:pt idx="0">
                  <c:v>total open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plus>
            <c:minus>
              <c:numRef>
                <c:f>(Feuil1!$K$149;Feuil1!$K$191;Feuil1!$K$226)</c:f>
                <c:numCache>
                  <c:formatCode>General</c:formatCode>
                  <c:ptCount val="3"/>
                  <c:pt idx="0">
                    <c:v>2.2573899628651781</c:v>
                  </c:pt>
                  <c:pt idx="1">
                    <c:v>2.2032489645975111</c:v>
                  </c:pt>
                  <c:pt idx="2">
                    <c:v>2.6066890668348739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(Feuil1!$P$4:$Q$4;Feuil1!$P$53:$Q$53;Feuil1!$P$88:$Q$88)</c:f>
              <c:multiLvlStrCache>
                <c:ptCount val="3"/>
                <c:lvl>
                  <c:pt idx="0">
                    <c:v>PRO</c:v>
                  </c:pt>
                  <c:pt idx="1">
                    <c:v>SOL</c:v>
                  </c:pt>
                  <c:pt idx="2">
                    <c:v>NA</c:v>
                  </c:pt>
                </c:lvl>
                <c:lvl>
                  <c:pt idx="0">
                    <c:v>MT</c:v>
                  </c:pt>
                  <c:pt idx="1">
                    <c:v>MT</c:v>
                  </c:pt>
                  <c:pt idx="2">
                    <c:v>WT</c:v>
                  </c:pt>
                </c:lvl>
              </c:multiLvlStrCache>
            </c:multiLvlStrRef>
          </c:cat>
          <c:val>
            <c:numRef>
              <c:f>(Feuil1!$K$148;Feuil1!$K$190;Feuil1!$K$225)</c:f>
              <c:numCache>
                <c:formatCode>General</c:formatCode>
                <c:ptCount val="3"/>
                <c:pt idx="0">
                  <c:v>7.5983333333333327</c:v>
                </c:pt>
                <c:pt idx="1">
                  <c:v>5.484</c:v>
                </c:pt>
                <c:pt idx="2">
                  <c:v>12.78428571428571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FD-4139-BBFD-8053E87B0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3953240"/>
        <c:axId val="2113949480"/>
      </c:barChart>
      <c:catAx>
        <c:axId val="211395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49480"/>
        <c:crosses val="autoZero"/>
        <c:auto val="1"/>
        <c:lblAlgn val="ctr"/>
        <c:lblOffset val="100"/>
        <c:noMultiLvlLbl val="0"/>
      </c:catAx>
      <c:valAx>
        <c:axId val="211394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Dur(Second)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395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108D-3BCE-44D8-8902-08ED4A0D32BF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D27-8AEE-4C4B-BE1C-1EEAC5CEF8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7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70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Contraste</a:t>
            </a:r>
            <a:r>
              <a:rPr lang="fr-FR" baseline="0" dirty="0"/>
              <a:t> a augmenter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5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C6D27-8AEE-4C4B-BE1C-1EEAC5CEF8E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9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5000">
              <a:schemeClr val="tx2">
                <a:lumMod val="20000"/>
                <a:lumOff val="80000"/>
              </a:schemeClr>
            </a:gs>
            <a:gs pos="85000">
              <a:schemeClr val="tx2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3B7C-B49A-4F59-9D75-C8F9E48FDBF1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BCE5-02D2-47EA-8A57-B717CAD8CD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Rôles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Wnts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et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MuSK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,</a:t>
            </a:r>
            <a:br>
              <a:rPr lang="en-GB" sz="4000" dirty="0">
                <a:latin typeface="Calibri Light" pitchFamily="34" charset="0"/>
                <a:cs typeface="Calibri Light" pitchFamily="34" charset="0"/>
              </a:rPr>
            </a:br>
            <a:r>
              <a:rPr lang="en-GB" sz="4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récepteur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 tyrosine kinase dans le </a:t>
            </a:r>
            <a:r>
              <a:rPr lang="en-GB" sz="4000" dirty="0" err="1">
                <a:latin typeface="Calibri Light" pitchFamily="34" charset="0"/>
                <a:cs typeface="Calibri Light" pitchFamily="34" charset="0"/>
              </a:rPr>
              <a:t>cerveau</a:t>
            </a:r>
            <a:r>
              <a:rPr lang="en-GB" sz="40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347864" y="4941168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Encadré par Claire LEGAY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CNRS – UMR 8119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Université Paris Descartes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360"/>
            <a:ext cx="3888432" cy="7178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1920" y="429309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Florent KLEE</a:t>
            </a:r>
          </a:p>
        </p:txBody>
      </p:sp>
      <p:pic>
        <p:nvPicPr>
          <p:cNvPr id="8" name="Image 7" descr="Résultat de recherche d'images pour &quot;cnrs&quot;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08" y="586449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021596" y="77566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de Stage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BCPP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Spécialité Neurosciences</a:t>
            </a:r>
          </a:p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Année 2017/2018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6F7B72-A425-4834-B91B-C92EB00E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334"/>
            <a:ext cx="2411761" cy="10611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FD2592-037D-4ADB-99B0-B11B6FD8A3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68" y="0"/>
            <a:ext cx="679902" cy="1675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804C6-0D30-487D-BCAA-F4A88DA2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sz="2800" dirty="0"/>
              <a:t>Quelles sont les cellules exprimant </a:t>
            </a:r>
            <a:r>
              <a:rPr lang="fr-FR" sz="2800" dirty="0" err="1"/>
              <a:t>MuSK</a:t>
            </a:r>
            <a:r>
              <a:rPr lang="fr-FR" sz="2800" dirty="0"/>
              <a:t>? Immunomarquage de </a:t>
            </a:r>
            <a:r>
              <a:rPr lang="fr-FR" sz="2800" dirty="0" err="1"/>
              <a:t>MuSK</a:t>
            </a:r>
            <a:r>
              <a:rPr lang="fr-FR" sz="2800" dirty="0"/>
              <a:t>, GFAP, MAP2.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AB51C7-EDEB-4B41-9F97-383A20AC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5" y="4117093"/>
            <a:ext cx="3229047" cy="24153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7449ED-E235-4F83-929D-4AA27CB8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5" y="1805172"/>
            <a:ext cx="2864841" cy="21429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43526" y="389947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4932040" y="647203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10µm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603D6-C468-452C-B9DC-EBD16100C945}"/>
              </a:ext>
            </a:extLst>
          </p:cNvPr>
          <p:cNvSpPr txBox="1"/>
          <p:nvPr/>
        </p:nvSpPr>
        <p:spPr>
          <a:xfrm>
            <a:off x="712267" y="127849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-Sur coupes de cerveau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A9C3F7-B699-4774-9E51-73595653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4" y="1788356"/>
            <a:ext cx="2864841" cy="2142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CE6754-1902-4DB3-A4D9-5CA68D508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79" y="1788355"/>
            <a:ext cx="2864841" cy="21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18B72-5743-4218-9FB1-6752F403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75" y="-171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1800" dirty="0"/>
              <a:t>-Sur des cultures d’hippocampes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FFA0BE-E60F-4517-BA28-F324E6F7C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1261"/>
            <a:ext cx="2836358" cy="2836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9660F7-E266-445D-8A56-78B375B75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766984"/>
            <a:ext cx="2836358" cy="28363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DC918D-EBAF-4502-A024-EF60AF311F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66984"/>
            <a:ext cx="2836358" cy="28363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3F3A87-A4D2-4CB5-B19B-26E171E30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32" y="3810936"/>
            <a:ext cx="2836358" cy="28363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1F8E69-EB26-4060-AB61-E8A97A89BE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" y="3810936"/>
            <a:ext cx="2836358" cy="2836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5F6ED3-EED6-4A15-A989-F0B9BE13D0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" y="766984"/>
            <a:ext cx="2836358" cy="2836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9F08D7D-0960-4664-9205-C6370B9660AA}"/>
              </a:ext>
            </a:extLst>
          </p:cNvPr>
          <p:cNvSpPr txBox="1"/>
          <p:nvPr/>
        </p:nvSpPr>
        <p:spPr>
          <a:xfrm>
            <a:off x="7818811" y="3570277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18811" y="6619791"/>
            <a:ext cx="2123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20µm</a:t>
            </a:r>
          </a:p>
        </p:txBody>
      </p:sp>
    </p:spTree>
    <p:extLst>
      <p:ext uri="{BB962C8B-B14F-4D97-AF65-F5344CB8AC3E}">
        <p14:creationId xmlns:p14="http://schemas.microsoft.com/office/powerpoint/2010/main" val="146746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61404B37-9BEE-4B62-A3E2-2AEABD33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2789590" cy="27895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F8591C-6E7C-48EC-83F6-33DCE6C1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41574"/>
          </a:xfrm>
        </p:spPr>
        <p:txBody>
          <a:bodyPr>
            <a:noAutofit/>
          </a:bodyPr>
          <a:lstStyle/>
          <a:p>
            <a:r>
              <a:rPr lang="fr-FR" sz="2800" dirty="0"/>
              <a:t>Le marquage de MuSK est-il spécifique ? Immunomarquage de </a:t>
            </a:r>
            <a:r>
              <a:rPr lang="fr-FR" sz="2800" dirty="0" err="1"/>
              <a:t>MuSK</a:t>
            </a:r>
            <a:r>
              <a:rPr lang="fr-FR" sz="2800" dirty="0"/>
              <a:t> et GFAP.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2FB9F1-470A-46C1-B26B-EA63482F9969}"/>
              </a:ext>
            </a:extLst>
          </p:cNvPr>
          <p:cNvSpPr txBox="1"/>
          <p:nvPr/>
        </p:nvSpPr>
        <p:spPr>
          <a:xfrm>
            <a:off x="3203848" y="908720"/>
            <a:ext cx="761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8000"/>
                </a:solidFill>
              </a:rPr>
              <a:t>MuSK</a:t>
            </a:r>
          </a:p>
          <a:p>
            <a:r>
              <a:rPr lang="fr-FR" sz="1100" dirty="0">
                <a:solidFill>
                  <a:srgbClr val="FF0000"/>
                </a:solidFill>
              </a:rPr>
              <a:t>GFAP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388424" y="63963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KO : n=2</a:t>
            </a:r>
          </a:p>
          <a:p>
            <a:r>
              <a:rPr lang="fr-FR" sz="1200" dirty="0"/>
              <a:t>WT : n=1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9512" y="11967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 err="1"/>
              <a:t>MuSK</a:t>
            </a:r>
            <a:r>
              <a:rPr lang="fr-FR" dirty="0"/>
              <a:t> KO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9512" y="472514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Embryon de souris </a:t>
            </a:r>
          </a:p>
          <a:p>
            <a:pPr algn="ctr"/>
            <a:r>
              <a:rPr lang="fr-FR" dirty="0"/>
              <a:t> MuSK WT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3EC4F2-B469-42F0-BA8E-31B81374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7" y="3767336"/>
            <a:ext cx="2789590" cy="278959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4CFA5B1-5009-4B9E-9D3D-DCAAAA050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2774034" cy="27740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2843808" y="655408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50µm</a:t>
            </a:r>
          </a:p>
        </p:txBody>
      </p:sp>
      <p:sp>
        <p:nvSpPr>
          <p:cNvPr id="3" name="Rectangle 2"/>
          <p:cNvSpPr/>
          <p:nvPr/>
        </p:nvSpPr>
        <p:spPr>
          <a:xfrm flipH="1">
            <a:off x="4716016" y="3068960"/>
            <a:ext cx="216024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flipV="1">
            <a:off x="5364088" y="2132856"/>
            <a:ext cx="21602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flipH="1" flipV="1">
            <a:off x="4139952" y="1916832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41768D-54A5-4B45-998E-80A0C5BD8950}"/>
              </a:ext>
            </a:extLst>
          </p:cNvPr>
          <p:cNvSpPr txBox="1"/>
          <p:nvPr/>
        </p:nvSpPr>
        <p:spPr>
          <a:xfrm>
            <a:off x="5652120" y="652534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Barre d’échelle : 10µm</a:t>
            </a:r>
          </a:p>
        </p:txBody>
      </p:sp>
    </p:spTree>
    <p:extLst>
      <p:ext uri="{BB962C8B-B14F-4D97-AF65-F5344CB8AC3E}">
        <p14:creationId xmlns:p14="http://schemas.microsoft.com/office/powerpoint/2010/main" val="241007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362DF-B701-4CBF-A0C6-E5D3B5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363"/>
            <a:ext cx="8229600" cy="1786210"/>
          </a:xfrm>
        </p:spPr>
        <p:txBody>
          <a:bodyPr>
            <a:normAutofit/>
          </a:bodyPr>
          <a:lstStyle/>
          <a:p>
            <a:r>
              <a:rPr lang="fr-FR" sz="2800" dirty="0"/>
              <a:t>La présence de MuSK est-elle confirmée par immunoprécipitation et Western Blot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862815-B4E8-4ED5-9230-A132D1B2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420890"/>
            <a:ext cx="3902940" cy="3492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30C5DC-6CF5-4D42-BE09-10AD5822A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3960440" cy="35442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9F7AF6-BFCF-41F3-B172-BC6D0010D137}"/>
              </a:ext>
            </a:extLst>
          </p:cNvPr>
          <p:cNvSpPr txBox="1"/>
          <p:nvPr/>
        </p:nvSpPr>
        <p:spPr>
          <a:xfrm>
            <a:off x="467544" y="594928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Bande attendue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110kDA (MuSK 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80kDa (</a:t>
            </a:r>
            <a:r>
              <a:rPr lang="fr-FR" sz="1400" dirty="0" err="1"/>
              <a:t>MuSKΔCRD</a:t>
            </a:r>
            <a:r>
              <a:rPr lang="fr-FR" sz="1400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24328" y="62116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souris (</a:t>
            </a:r>
            <a:r>
              <a:rPr lang="fr-FR" sz="1200" dirty="0" err="1"/>
              <a:t>fig</a:t>
            </a:r>
            <a:r>
              <a:rPr lang="fr-FR" sz="1200" dirty="0"/>
              <a:t> 1) et</a:t>
            </a:r>
          </a:p>
          <a:p>
            <a:r>
              <a:rPr lang="fr-FR" sz="1200" dirty="0"/>
              <a:t>n = 3 souris WT, 3 souris mutantes (</a:t>
            </a:r>
            <a:r>
              <a:rPr lang="fr-FR" sz="1200" dirty="0" err="1"/>
              <a:t>fig</a:t>
            </a:r>
            <a:r>
              <a:rPr lang="fr-FR" sz="1200" dirty="0"/>
              <a:t> 2)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8802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193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B441-C491-4A8F-AFC6-67B32294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 est le niveau d’expression de MuSK dans diverses structures du cerveau ? Quantification par </a:t>
            </a:r>
            <a:r>
              <a:rPr lang="fr-FR" sz="2800" dirty="0" err="1"/>
              <a:t>qPCR</a:t>
            </a:r>
            <a:r>
              <a:rPr lang="fr-FR" sz="2800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9937EE-8EA5-44D6-BA84-E4A9F94EF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16832"/>
            <a:ext cx="4680520" cy="34942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16416" y="661228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 = 3 (WT)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4657EF-3B0A-43D7-814A-407A0E6D665F}"/>
              </a:ext>
            </a:extLst>
          </p:cNvPr>
          <p:cNvSpPr txBox="1"/>
          <p:nvPr/>
        </p:nvSpPr>
        <p:spPr>
          <a:xfrm>
            <a:off x="0" y="6612287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HG : Hippocampe Gauche, HD : Hippocampe Droit, Ct : Cervelet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244408" y="6453336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</p:spTree>
    <p:extLst>
      <p:ext uri="{BB962C8B-B14F-4D97-AF65-F5344CB8AC3E}">
        <p14:creationId xmlns:p14="http://schemas.microsoft.com/office/powerpoint/2010/main" val="358593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MuSK participe à l’organisation des couches neuronales de l’hippocampe au travers de son domaine CRD ;</a:t>
            </a:r>
          </a:p>
          <a:p>
            <a:endParaRPr lang="fr-FR" dirty="0"/>
          </a:p>
          <a:p>
            <a:r>
              <a:rPr lang="fr-FR" dirty="0"/>
              <a:t>MuSK est situé dans des structures discrètes du cerveau ;</a:t>
            </a:r>
          </a:p>
          <a:p>
            <a:endParaRPr lang="fr-FR" dirty="0"/>
          </a:p>
          <a:p>
            <a:r>
              <a:rPr lang="fr-FR" dirty="0"/>
              <a:t>MuSK </a:t>
            </a:r>
            <a:r>
              <a:rPr lang="fr-FR" dirty="0" err="1"/>
              <a:t>colocalise</a:t>
            </a:r>
            <a:r>
              <a:rPr lang="fr-FR" dirty="0"/>
              <a:t> avec GFAP (marqueur astrocytaire, coupes et cultures) et avec MAP2 (marqueur dendritique, cultures) ;</a:t>
            </a:r>
          </a:p>
          <a:p>
            <a:endParaRPr lang="fr-FR" dirty="0"/>
          </a:p>
          <a:p>
            <a:r>
              <a:rPr lang="fr-FR" dirty="0"/>
              <a:t>MuSK est plus exprimé dans l’hippocampe Gauche que dans le Droit ou dans le cervelet ;</a:t>
            </a:r>
          </a:p>
          <a:p>
            <a:endParaRPr lang="fr-FR" dirty="0"/>
          </a:p>
          <a:p>
            <a:r>
              <a:rPr lang="fr-FR" dirty="0"/>
              <a:t>Pas d’observations de mutilation chez les mutants durant mon stage.</a:t>
            </a:r>
          </a:p>
        </p:txBody>
      </p:sp>
    </p:spTree>
    <p:extLst>
      <p:ext uri="{BB962C8B-B14F-4D97-AF65-F5344CB8AC3E}">
        <p14:creationId xmlns:p14="http://schemas.microsoft.com/office/powerpoint/2010/main" val="398572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Perspective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1600" dirty="0"/>
              <a:t>Confirmer la spécificité du marquage MuSK (autre anticorps, lignée de souris KO conditionnel dans le cerveau) ;</a:t>
            </a:r>
          </a:p>
          <a:p>
            <a:endParaRPr lang="fr-FR" sz="1600" dirty="0"/>
          </a:p>
          <a:p>
            <a:r>
              <a:rPr lang="fr-FR" sz="1600" dirty="0"/>
              <a:t>Vérifier si </a:t>
            </a:r>
            <a:r>
              <a:rPr lang="fr-FR" sz="1600" dirty="0" err="1"/>
              <a:t>MuSK</a:t>
            </a:r>
            <a:r>
              <a:rPr lang="fr-FR" sz="1600" dirty="0"/>
              <a:t> est localisé à la membrane (</a:t>
            </a:r>
            <a:r>
              <a:rPr lang="fr-FR" sz="1600" dirty="0" err="1"/>
              <a:t>co</a:t>
            </a:r>
            <a:r>
              <a:rPr lang="fr-FR" sz="1600" dirty="0"/>
              <a:t>-marquage avec protéines membranaire, TIRF) ;</a:t>
            </a:r>
          </a:p>
          <a:p>
            <a:endParaRPr lang="fr-FR" sz="1600" dirty="0"/>
          </a:p>
          <a:p>
            <a:r>
              <a:rPr lang="fr-FR" sz="1600" dirty="0"/>
              <a:t>Voir si </a:t>
            </a:r>
            <a:r>
              <a:rPr lang="fr-FR" sz="1600" dirty="0" err="1"/>
              <a:t>MuSK</a:t>
            </a:r>
            <a:r>
              <a:rPr lang="fr-FR" sz="1600" dirty="0"/>
              <a:t> et LRP4 sont exprimés par les mêmes cellules astrocytaires, si la signalisation de </a:t>
            </a:r>
            <a:r>
              <a:rPr lang="fr-FR" sz="1600" dirty="0" err="1"/>
              <a:t>MuSK</a:t>
            </a:r>
            <a:r>
              <a:rPr lang="fr-FR" sz="1600" dirty="0"/>
              <a:t> passe aussi par LRP4 et l’</a:t>
            </a:r>
            <a:r>
              <a:rPr lang="fr-FR" sz="1600" dirty="0" err="1"/>
              <a:t>agrine</a:t>
            </a:r>
            <a:r>
              <a:rPr lang="fr-FR" sz="1600" dirty="0"/>
              <a:t>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Mesurer la densité neuronale de l’hippocampe, et augmenter le nombre d’individus pour la mesure de l’épaisseur des couches neuronales ;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Etudier l’évolution de l’expression de MuSK et de </a:t>
            </a:r>
            <a:r>
              <a:rPr lang="en-US" sz="1600" dirty="0" err="1"/>
              <a:t>MuSKΔCRD</a:t>
            </a:r>
            <a:r>
              <a:rPr lang="fr-FR" sz="1600" dirty="0"/>
              <a:t> dans les différentes structures au cours du développement ;</a:t>
            </a:r>
          </a:p>
          <a:p>
            <a:endParaRPr lang="fr-FR" sz="1600" dirty="0"/>
          </a:p>
          <a:p>
            <a:r>
              <a:rPr lang="fr-FR" sz="1600" dirty="0"/>
              <a:t>Réaliser des tests comportementaux sur la souris mutante, en collaboration avec une plateforme spécialisée de l’ICM, pour observer la mémoire spatiale, l’anxiété, et le stress des animaux mutants.</a:t>
            </a:r>
          </a:p>
        </p:txBody>
      </p:sp>
    </p:spTree>
    <p:extLst>
      <p:ext uri="{BB962C8B-B14F-4D97-AF65-F5344CB8AC3E}">
        <p14:creationId xmlns:p14="http://schemas.microsoft.com/office/powerpoint/2010/main" val="2897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3075057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Merci de votre attention.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2621A428-5FE6-4E06-960B-AB753103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73" y="1412776"/>
            <a:ext cx="4934653" cy="33174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950C7D6-3B24-4DBE-B13D-02E0AD7386C7}"/>
              </a:ext>
            </a:extLst>
          </p:cNvPr>
          <p:cNvSpPr txBox="1"/>
          <p:nvPr/>
        </p:nvSpPr>
        <p:spPr>
          <a:xfrm>
            <a:off x="413791" y="260648"/>
            <a:ext cx="8316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des mesures de l’hippocampe après immunomarquage de </a:t>
            </a:r>
            <a:r>
              <a:rPr lang="fr-FR" sz="2800" dirty="0" err="1"/>
              <a:t>NeuN</a:t>
            </a:r>
            <a:r>
              <a:rPr lang="fr-FR" sz="2800" dirty="0"/>
              <a:t>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2E911ED-65AC-408E-8106-181A30BC9BFA}"/>
              </a:ext>
            </a:extLst>
          </p:cNvPr>
          <p:cNvCxnSpPr/>
          <p:nvPr/>
        </p:nvCxnSpPr>
        <p:spPr>
          <a:xfrm>
            <a:off x="3419873" y="2495419"/>
            <a:ext cx="144016" cy="1440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5B3B959-B897-4F24-9553-D8A956599783}"/>
              </a:ext>
            </a:extLst>
          </p:cNvPr>
          <p:cNvCxnSpPr>
            <a:cxnSpLocks/>
          </p:cNvCxnSpPr>
          <p:nvPr/>
        </p:nvCxnSpPr>
        <p:spPr>
          <a:xfrm>
            <a:off x="2987825" y="3359515"/>
            <a:ext cx="2160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CFAA978-9E9C-45BF-960A-F4C5EBD23069}"/>
              </a:ext>
            </a:extLst>
          </p:cNvPr>
          <p:cNvSpPr txBox="1"/>
          <p:nvPr/>
        </p:nvSpPr>
        <p:spPr>
          <a:xfrm>
            <a:off x="-36512" y="6425262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DG1 : Couche granulaire </a:t>
            </a:r>
            <a:r>
              <a:rPr lang="fr-FR" sz="1100" dirty="0" err="1"/>
              <a:t>infrapyramidale</a:t>
            </a:r>
            <a:endParaRPr lang="fr-FR" sz="1100" dirty="0"/>
          </a:p>
          <a:p>
            <a:r>
              <a:rPr lang="fr-FR" sz="1100" dirty="0"/>
              <a:t>DG2 : Couche granulaire </a:t>
            </a:r>
            <a:r>
              <a:rPr lang="fr-FR" sz="1100" dirty="0" err="1"/>
              <a:t>suprapyramidale</a:t>
            </a:r>
            <a:endParaRPr lang="fr-FR" sz="11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29EE1F-653A-4D8F-AB65-16BDEBF22DD5}"/>
              </a:ext>
            </a:extLst>
          </p:cNvPr>
          <p:cNvSpPr txBox="1"/>
          <p:nvPr/>
        </p:nvSpPr>
        <p:spPr>
          <a:xfrm>
            <a:off x="2104673" y="4753806"/>
            <a:ext cx="4934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3 mesures par région des deux côtés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Rassemblement des mesures droites et gauches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T-test</a:t>
            </a:r>
            <a:r>
              <a:rPr lang="fr-FR" sz="1600" dirty="0"/>
              <a:t> de </a:t>
            </a:r>
            <a:r>
              <a:rPr lang="fr-FR" sz="1600" dirty="0" err="1"/>
              <a:t>Student</a:t>
            </a:r>
            <a:r>
              <a:rPr lang="fr-FR" sz="1600" dirty="0"/>
              <a:t> non apparié WT vs Mutants.</a:t>
            </a:r>
          </a:p>
        </p:txBody>
      </p:sp>
    </p:spTree>
    <p:extLst>
      <p:ext uri="{BB962C8B-B14F-4D97-AF65-F5344CB8AC3E}">
        <p14:creationId xmlns:p14="http://schemas.microsoft.com/office/powerpoint/2010/main" val="190251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Souris </a:t>
            </a:r>
            <a:r>
              <a:rPr lang="en-US" dirty="0" err="1"/>
              <a:t>MuSKΔCRD</a:t>
            </a:r>
            <a:r>
              <a:rPr lang="en-US" dirty="0"/>
              <a:t> </a:t>
            </a:r>
            <a:r>
              <a:rPr lang="en-US" dirty="0" err="1"/>
              <a:t>mutantes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anxieuses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les </a:t>
            </a:r>
            <a:r>
              <a:rPr lang="en-US" dirty="0" err="1"/>
              <a:t>souris</a:t>
            </a:r>
            <a:r>
              <a:rPr lang="en-US" dirty="0"/>
              <a:t> </a:t>
            </a:r>
            <a:r>
              <a:rPr lang="en-US" dirty="0" err="1"/>
              <a:t>sauvages</a:t>
            </a:r>
            <a:endParaRPr lang="en-US" dirty="0"/>
          </a:p>
          <a:p>
            <a:pPr lvl="0" algn="ctr"/>
            <a:r>
              <a:rPr lang="en-US" dirty="0"/>
              <a:t>Pas </a:t>
            </a:r>
            <a:r>
              <a:rPr lang="en-US" dirty="0" err="1"/>
              <a:t>d’effets</a:t>
            </a:r>
            <a:r>
              <a:rPr lang="en-US" dirty="0"/>
              <a:t> du </a:t>
            </a:r>
            <a:r>
              <a:rPr lang="en-US" dirty="0" err="1"/>
              <a:t>LiCL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la mutation</a:t>
            </a:r>
            <a:endParaRPr lang="fr-FR" dirty="0"/>
          </a:p>
        </p:txBody>
      </p:sp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73699"/>
              </p:ext>
            </p:extLst>
          </p:nvPr>
        </p:nvGraphicFramePr>
        <p:xfrm>
          <a:off x="734935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781678"/>
              </p:ext>
            </p:extLst>
          </p:nvPr>
        </p:nvGraphicFramePr>
        <p:xfrm>
          <a:off x="4716016" y="346320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39864"/>
              </p:ext>
            </p:extLst>
          </p:nvPr>
        </p:nvGraphicFramePr>
        <p:xfrm>
          <a:off x="734935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254056"/>
              </p:ext>
            </p:extLst>
          </p:nvPr>
        </p:nvGraphicFramePr>
        <p:xfrm>
          <a:off x="4695039" y="942920"/>
          <a:ext cx="381642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69002" y="5805264"/>
            <a:ext cx="5191170" cy="1043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Mutants </a:t>
            </a:r>
            <a:r>
              <a:rPr lang="en-US" sz="1400" b="1" dirty="0" err="1"/>
              <a:t>passent</a:t>
            </a:r>
            <a:r>
              <a:rPr lang="en-US" sz="1400" b="1" dirty="0"/>
              <a:t> plus de temps </a:t>
            </a:r>
            <a:r>
              <a:rPr lang="en-US" sz="1400" b="1" dirty="0" err="1"/>
              <a:t>dans</a:t>
            </a:r>
            <a:r>
              <a:rPr lang="en-US" sz="1400" b="1" dirty="0"/>
              <a:t> le bras </a:t>
            </a:r>
            <a:r>
              <a:rPr lang="en-US" sz="1400" b="1" dirty="0" err="1"/>
              <a:t>couvert</a:t>
            </a:r>
            <a:r>
              <a:rPr lang="en-US" sz="1400" b="1" dirty="0"/>
              <a:t> du </a:t>
            </a:r>
            <a:r>
              <a:rPr lang="en-US" sz="1400" b="1" dirty="0" err="1"/>
              <a:t>labyrinthe</a:t>
            </a:r>
            <a:r>
              <a:rPr lang="en-US" sz="1400" b="1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de variation de la distance (pas </a:t>
            </a:r>
            <a:r>
              <a:rPr lang="en-US" sz="1400" b="1" dirty="0" err="1"/>
              <a:t>d’effets</a:t>
            </a:r>
            <a:r>
              <a:rPr lang="en-US" sz="1400" b="1" dirty="0"/>
              <a:t> </a:t>
            </a:r>
            <a:r>
              <a:rPr lang="en-US" sz="1400" b="1" dirty="0" err="1"/>
              <a:t>locomoteurs</a:t>
            </a:r>
            <a:r>
              <a:rPr lang="en-US" sz="1400" b="1" dirty="0"/>
              <a:t>) ;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Pas </a:t>
            </a:r>
            <a:r>
              <a:rPr lang="en-US" sz="1400" b="1" dirty="0" err="1"/>
              <a:t>d’effets</a:t>
            </a:r>
            <a:r>
              <a:rPr lang="en-US" sz="1400" b="1" dirty="0"/>
              <a:t> du </a:t>
            </a:r>
            <a:r>
              <a:rPr lang="en-US" sz="1400" b="1" dirty="0" err="1"/>
              <a:t>traitement</a:t>
            </a:r>
            <a:r>
              <a:rPr lang="en-US" sz="1400" b="1" dirty="0"/>
              <a:t> au </a:t>
            </a:r>
            <a:r>
              <a:rPr lang="en-US" sz="1400" b="1" dirty="0" err="1"/>
              <a:t>LiCl</a:t>
            </a:r>
            <a:endParaRPr lang="en-US" sz="1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40352" y="658100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7 (par groupes)</a:t>
            </a:r>
          </a:p>
        </p:txBody>
      </p:sp>
    </p:spTree>
    <p:extLst>
      <p:ext uri="{BB962C8B-B14F-4D97-AF65-F5344CB8AC3E}">
        <p14:creationId xmlns:p14="http://schemas.microsoft.com/office/powerpoint/2010/main" val="40259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Le récepteur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Maître organisateur de la Jonction Neuromusculaire (JNM) ;</a:t>
            </a:r>
          </a:p>
          <a:p>
            <a:endParaRPr lang="fr-FR" dirty="0"/>
          </a:p>
          <a:p>
            <a:r>
              <a:rPr lang="fr-FR" dirty="0"/>
              <a:t>5 domaines conservés : 3 domaines </a:t>
            </a:r>
            <a:r>
              <a:rPr lang="fr-FR" dirty="0" err="1"/>
              <a:t>Ig-like</a:t>
            </a:r>
            <a:r>
              <a:rPr lang="fr-FR" dirty="0"/>
              <a:t>, 1 domaine CRD, 1 domaine kinase ;</a:t>
            </a:r>
          </a:p>
          <a:p>
            <a:endParaRPr lang="fr-FR" dirty="0"/>
          </a:p>
          <a:p>
            <a:r>
              <a:rPr lang="fr-FR" dirty="0"/>
              <a:t>3 Ligands : </a:t>
            </a:r>
            <a:r>
              <a:rPr lang="fr-FR" dirty="0" err="1"/>
              <a:t>Agrine</a:t>
            </a:r>
            <a:r>
              <a:rPr lang="fr-FR" dirty="0"/>
              <a:t> (via LRP4), </a:t>
            </a:r>
            <a:r>
              <a:rPr lang="fr-FR" dirty="0" err="1"/>
              <a:t>ColQ</a:t>
            </a:r>
            <a:r>
              <a:rPr lang="fr-FR" dirty="0"/>
              <a:t> et les </a:t>
            </a:r>
            <a:r>
              <a:rPr lang="fr-FR" dirty="0" err="1"/>
              <a:t>Wnts</a:t>
            </a:r>
            <a:r>
              <a:rPr lang="fr-FR" dirty="0"/>
              <a:t> ;</a:t>
            </a:r>
          </a:p>
          <a:p>
            <a:endParaRPr lang="fr-FR" dirty="0"/>
          </a:p>
          <a:p>
            <a:r>
              <a:rPr lang="fr-FR" dirty="0"/>
              <a:t>Présent dans le SNC, mais fonctions toujours obscurs.</a:t>
            </a:r>
          </a:p>
        </p:txBody>
      </p:sp>
      <p:pic>
        <p:nvPicPr>
          <p:cNvPr id="5" name="Image 4" descr="MuSKRecep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12" y="1609486"/>
            <a:ext cx="1085088" cy="48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protéines </a:t>
            </a:r>
            <a:r>
              <a:rPr lang="fr-FR" dirty="0" err="1"/>
              <a:t>Wnt</a:t>
            </a:r>
            <a:r>
              <a:rPr lang="fr-FR" dirty="0"/>
              <a:t>, ligand de MuSK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83162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Glycoprotéines sécrétées de 40kDa, impliquées dans de nombreux processus développementaux médiés par plusieurs voies de signalisation ;</a:t>
            </a:r>
          </a:p>
          <a:p>
            <a:endParaRPr lang="fr-FR" dirty="0"/>
          </a:p>
          <a:p>
            <a:r>
              <a:rPr lang="fr-FR" dirty="0"/>
              <a:t>19 membres connus chez l’humain et la souris ;</a:t>
            </a:r>
          </a:p>
          <a:p>
            <a:endParaRPr lang="fr-FR" dirty="0"/>
          </a:p>
          <a:p>
            <a:r>
              <a:rPr lang="fr-FR" dirty="0"/>
              <a:t>Se lient sur le domaine CRD de leur récepteur </a:t>
            </a:r>
            <a:r>
              <a:rPr lang="fr-FR" dirty="0" err="1"/>
              <a:t>Frizzled</a:t>
            </a:r>
            <a:r>
              <a:rPr lang="fr-FR" dirty="0"/>
              <a:t>, mais aussi de RYK, ROR et MuSK ;</a:t>
            </a:r>
          </a:p>
          <a:p>
            <a:endParaRPr lang="fr-FR" dirty="0"/>
          </a:p>
          <a:p>
            <a:r>
              <a:rPr lang="fr-FR" i="1" dirty="0"/>
              <a:t>In vitro</a:t>
            </a:r>
            <a:r>
              <a:rPr lang="fr-FR" dirty="0"/>
              <a:t>, plusieurs </a:t>
            </a:r>
            <a:r>
              <a:rPr lang="fr-FR" dirty="0" err="1"/>
              <a:t>Wnts</a:t>
            </a:r>
            <a:r>
              <a:rPr lang="fr-FR" dirty="0"/>
              <a:t> (2, 3a, 4, 6, 7b, 9a, 11) lient MuSK. Wnt4, 9a et 11 vont l’activer.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 descr="WntProtei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04864"/>
            <a:ext cx="3083880" cy="29969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6F1A455-3B2D-4E56-8217-42C97271B6A0}"/>
              </a:ext>
            </a:extLst>
          </p:cNvPr>
          <p:cNvSpPr txBox="1"/>
          <p:nvPr/>
        </p:nvSpPr>
        <p:spPr>
          <a:xfrm>
            <a:off x="7452320" y="5013176"/>
            <a:ext cx="1018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Willert</a:t>
            </a:r>
            <a:r>
              <a:rPr lang="fr-FR" sz="700" dirty="0"/>
              <a:t> &amp; </a:t>
            </a:r>
            <a:r>
              <a:rPr lang="fr-FR" sz="700" dirty="0" err="1"/>
              <a:t>Nusse</a:t>
            </a:r>
            <a:r>
              <a:rPr lang="fr-FR" sz="7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4021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70912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Création de souris </a:t>
            </a:r>
            <a:r>
              <a:rPr lang="fr-FR" dirty="0" err="1"/>
              <a:t>MuSKΔCRD</a:t>
            </a:r>
            <a:r>
              <a:rPr lang="fr-FR" dirty="0"/>
              <a:t>, qui présentent une altération de la jonction neuromusculaire et des symptômes de myasthénie congénitale ;</a:t>
            </a:r>
          </a:p>
          <a:p>
            <a:endParaRPr lang="fr-FR" dirty="0"/>
          </a:p>
          <a:p>
            <a:r>
              <a:rPr lang="fr-FR" dirty="0"/>
              <a:t>Les souris mutantes ont également des défauts de la mémoire intermédiaire ;</a:t>
            </a:r>
          </a:p>
          <a:p>
            <a:endParaRPr lang="fr-FR" dirty="0"/>
          </a:p>
          <a:p>
            <a:r>
              <a:rPr lang="fr-FR" dirty="0"/>
              <a:t>Certains mâles mutants exhibaient des mutilations sur leur dos ;</a:t>
            </a:r>
          </a:p>
          <a:p>
            <a:endParaRPr lang="fr-FR" dirty="0"/>
          </a:p>
          <a:p>
            <a:r>
              <a:rPr lang="fr-FR" dirty="0"/>
              <a:t>MuSK est présent dans l’hippocampe (HIS), lieu de formation de la mémoire ;</a:t>
            </a:r>
          </a:p>
          <a:p>
            <a:endParaRPr lang="fr-FR" dirty="0"/>
          </a:p>
          <a:p>
            <a:r>
              <a:rPr lang="fr-FR" dirty="0"/>
              <a:t>Joue un rôle dans la mémoire à moyen et long terme et dans la Potentialisation à Long Terme de l’hippocampe (montré par KD). </a:t>
            </a:r>
          </a:p>
          <a:p>
            <a:endParaRPr lang="fr-FR" dirty="0"/>
          </a:p>
        </p:txBody>
      </p:sp>
      <p:pic>
        <p:nvPicPr>
          <p:cNvPr id="4" name="Image 3" descr="Intermediate-term memories impact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1600200"/>
            <a:ext cx="3302990" cy="2475404"/>
          </a:xfrm>
          <a:prstGeom prst="rect">
            <a:avLst/>
          </a:prstGeom>
        </p:spPr>
      </p:pic>
      <p:pic>
        <p:nvPicPr>
          <p:cNvPr id="5" name="Image 4" descr="Musk hippocampus brain.jpg">
            <a:extLst>
              <a:ext uri="{FF2B5EF4-FFF2-40B4-BE49-F238E27FC236}">
                <a16:creationId xmlns:a16="http://schemas.microsoft.com/office/drawing/2014/main" id="{A29FA86E-09E7-4358-9807-37EF6C2CBD1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149080"/>
            <a:ext cx="3816424" cy="24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 structure du </a:t>
            </a:r>
            <a:r>
              <a:rPr lang="en-US" sz="2000" dirty="0" err="1"/>
              <a:t>cerveau</a:t>
            </a:r>
            <a:r>
              <a:rPr lang="en-US" sz="2000" dirty="0"/>
              <a:t> </a:t>
            </a:r>
            <a:r>
              <a:rPr lang="en-US" sz="2000" dirty="0" err="1"/>
              <a:t>est-elle</a:t>
            </a:r>
            <a:r>
              <a:rPr lang="en-US" sz="2000" dirty="0"/>
              <a:t> </a:t>
            </a:r>
            <a:r>
              <a:rPr lang="en-US" sz="2000" dirty="0" err="1"/>
              <a:t>affectée</a:t>
            </a:r>
            <a:r>
              <a:rPr lang="en-US" sz="2000" dirty="0"/>
              <a:t> chez le mutant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Quelles</a:t>
            </a:r>
            <a:r>
              <a:rPr lang="en-US" sz="2000" dirty="0"/>
              <a:t> </a:t>
            </a:r>
            <a:r>
              <a:rPr lang="en-US" sz="2000" dirty="0" err="1"/>
              <a:t>sont</a:t>
            </a:r>
            <a:r>
              <a:rPr lang="en-US" sz="2000" dirty="0"/>
              <a:t> les cellules </a:t>
            </a:r>
            <a:r>
              <a:rPr lang="en-US" sz="2000" dirty="0" err="1"/>
              <a:t>exprimant</a:t>
            </a:r>
            <a:r>
              <a:rPr lang="en-US" sz="2000" dirty="0"/>
              <a:t> MuSK/MuSKΔCRD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le </a:t>
            </a:r>
            <a:r>
              <a:rPr lang="en-US" sz="2000" dirty="0" err="1"/>
              <a:t>niveau</a:t>
            </a:r>
            <a:r>
              <a:rPr lang="en-US" sz="2000" dirty="0"/>
              <a:t> </a:t>
            </a:r>
            <a:r>
              <a:rPr lang="en-US" sz="2000" dirty="0" err="1"/>
              <a:t>d’expression</a:t>
            </a:r>
            <a:r>
              <a:rPr lang="en-US" sz="2000" dirty="0"/>
              <a:t> de </a:t>
            </a:r>
            <a:r>
              <a:rPr lang="en-US" sz="2000" dirty="0" err="1"/>
              <a:t>MuSK</a:t>
            </a:r>
            <a:r>
              <a:rPr lang="en-US" sz="2000" dirty="0"/>
              <a:t> et </a:t>
            </a:r>
            <a:r>
              <a:rPr lang="en-US" sz="2000" dirty="0" err="1"/>
              <a:t>MuSKΔCRD</a:t>
            </a:r>
            <a:r>
              <a:rPr lang="en-US" sz="2000" dirty="0"/>
              <a:t> dans le </a:t>
            </a:r>
            <a:r>
              <a:rPr lang="en-US" sz="2000" dirty="0" err="1"/>
              <a:t>cerveau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(4.   Quelle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l’origine</a:t>
            </a:r>
            <a:r>
              <a:rPr lang="en-US" sz="2000" dirty="0"/>
              <a:t> des </a:t>
            </a:r>
            <a:r>
              <a:rPr lang="en-US" sz="2000" dirty="0" err="1"/>
              <a:t>blessures</a:t>
            </a:r>
            <a:r>
              <a:rPr lang="en-US" sz="2000" dirty="0"/>
              <a:t> </a:t>
            </a:r>
            <a:r>
              <a:rPr lang="en-US" sz="2000" dirty="0" err="1"/>
              <a:t>observées</a:t>
            </a:r>
            <a:r>
              <a:rPr lang="en-US" sz="2000" dirty="0"/>
              <a:t> chez les mutants </a:t>
            </a:r>
            <a:r>
              <a:rPr lang="en-US" sz="2000" dirty="0" err="1"/>
              <a:t>mâles</a:t>
            </a:r>
            <a:r>
              <a:rPr lang="en-US" sz="2000" dirty="0"/>
              <a:t> ?)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57705-2B49-4416-9E04-C2F0DE05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2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La structure globale du cerveau est-elle affectée chez le mutant ? Coloration de Nissl.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5495EE-CD33-48CE-AD2F-A53384757289}"/>
              </a:ext>
            </a:extLst>
          </p:cNvPr>
          <p:cNvSpPr txBox="1"/>
          <p:nvPr/>
        </p:nvSpPr>
        <p:spPr>
          <a:xfrm>
            <a:off x="931312" y="1340647"/>
            <a:ext cx="3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D18DE9-0686-4AD9-959C-73D0B5F9A438}"/>
              </a:ext>
            </a:extLst>
          </p:cNvPr>
          <p:cNvSpPr txBox="1"/>
          <p:nvPr/>
        </p:nvSpPr>
        <p:spPr>
          <a:xfrm>
            <a:off x="4740020" y="1340647"/>
            <a:ext cx="378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43770E-09C2-470B-898F-3DB6A89B9533}"/>
              </a:ext>
            </a:extLst>
          </p:cNvPr>
          <p:cNvSpPr txBox="1"/>
          <p:nvPr/>
        </p:nvSpPr>
        <p:spPr>
          <a:xfrm>
            <a:off x="297699" y="4978939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♂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ED4ED7-9FF5-4C66-850B-090E98A985D2}"/>
              </a:ext>
            </a:extLst>
          </p:cNvPr>
          <p:cNvSpPr txBox="1"/>
          <p:nvPr/>
        </p:nvSpPr>
        <p:spPr>
          <a:xfrm>
            <a:off x="297699" y="2715204"/>
            <a:ext cx="31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♀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532440" y="6381328"/>
            <a:ext cx="68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4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15CE8566-8527-4A0E-8614-51A0ED8F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26" y="1653288"/>
            <a:ext cx="3857718" cy="2426856"/>
          </a:xfr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DEFDE98-492B-4F23-B698-028F185D1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00777"/>
            <a:ext cx="3771439" cy="23725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F6A760E-7A28-4047-B813-6351E091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3" y="4061609"/>
            <a:ext cx="3828194" cy="240828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A74F93E-8629-471D-9E71-A20CFD57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9" y="4062930"/>
            <a:ext cx="3823991" cy="240563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4E0E426-BB4D-4969-A35A-DA2F70A1635A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</p:spTree>
    <p:extLst>
      <p:ext uri="{BB962C8B-B14F-4D97-AF65-F5344CB8AC3E}">
        <p14:creationId xmlns:p14="http://schemas.microsoft.com/office/powerpoint/2010/main" val="33881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BDB23-2D3E-4568-8216-8E5A6F8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2" y="10232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fr-FR" sz="2800" dirty="0"/>
              <a:t>L’organisation neuronale de l’hippocampe est-elle perturbée ? Immunomarquage de </a:t>
            </a:r>
            <a:r>
              <a:rPr lang="fr-FR" sz="2800" dirty="0" err="1"/>
              <a:t>NeuN</a:t>
            </a:r>
            <a:r>
              <a:rPr lang="fr-FR" sz="2800" dirty="0"/>
              <a:t> (noyau des neurones).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25A3142E-F1FC-4D42-9908-CD48F0A5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9" y="1700808"/>
            <a:ext cx="3040262" cy="1808956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73A1D37-B218-4A25-BB26-CAF411AA0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4" y="1700808"/>
            <a:ext cx="3040262" cy="18089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61AFFC-BEB4-428E-8886-3DEC547D4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3" y="1700808"/>
            <a:ext cx="3040262" cy="18089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291CAD-E8B8-44F9-AFB4-ADA7F3D6E078}"/>
              </a:ext>
            </a:extLst>
          </p:cNvPr>
          <p:cNvSpPr txBox="1"/>
          <p:nvPr/>
        </p:nvSpPr>
        <p:spPr>
          <a:xfrm>
            <a:off x="8512119" y="1620084"/>
            <a:ext cx="76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8000"/>
                </a:solidFill>
              </a:rPr>
              <a:t>NeuN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EA65A0-AF8E-4AB1-8D93-AD8555AEE1F1}"/>
              </a:ext>
            </a:extLst>
          </p:cNvPr>
          <p:cNvSpPr txBox="1"/>
          <p:nvPr/>
        </p:nvSpPr>
        <p:spPr>
          <a:xfrm>
            <a:off x="7668344" y="653096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Barre d’échelle : 2mm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2905A0-411C-4BAB-9C92-53E750F972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07" y="3789040"/>
            <a:ext cx="2839431" cy="20162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07BC50-1B5F-4EC4-96BE-F244DCDEF1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3789040"/>
            <a:ext cx="2952328" cy="19928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70E257-7578-457F-BDAB-2C635FAD93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" y="3789040"/>
            <a:ext cx="2843807" cy="201933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64288" y="6165304"/>
            <a:ext cx="198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n = 2 (</a:t>
            </a:r>
            <a:r>
              <a:rPr lang="fr-FR" sz="1200" dirty="0" err="1"/>
              <a:t>wt</a:t>
            </a:r>
            <a:r>
              <a:rPr lang="fr-FR" sz="1200" dirty="0"/>
              <a:t>)</a:t>
            </a:r>
          </a:p>
          <a:p>
            <a:pPr algn="r"/>
            <a:r>
              <a:rPr lang="fr-FR" sz="1200" dirty="0"/>
              <a:t>n = 3 (mutants)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6C436B-382F-4B44-92C1-39F3FDE1E4A3}"/>
              </a:ext>
            </a:extLst>
          </p:cNvPr>
          <p:cNvSpPr txBox="1"/>
          <p:nvPr/>
        </p:nvSpPr>
        <p:spPr>
          <a:xfrm>
            <a:off x="-20321" y="1302925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rostrale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2A7689E-8795-413F-8188-CF8268149CDE}"/>
              </a:ext>
            </a:extLst>
          </p:cNvPr>
          <p:cNvSpPr txBox="1"/>
          <p:nvPr/>
        </p:nvSpPr>
        <p:spPr>
          <a:xfrm>
            <a:off x="3043157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médiale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6F63B2-BF66-41DD-BA6E-528346EFE5F5}"/>
              </a:ext>
            </a:extLst>
          </p:cNvPr>
          <p:cNvSpPr txBox="1"/>
          <p:nvPr/>
        </p:nvSpPr>
        <p:spPr>
          <a:xfrm>
            <a:off x="6127892" y="1290081"/>
            <a:ext cx="304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Coupe caudale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47856" y="59492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* : p&lt;0.05</a:t>
            </a:r>
          </a:p>
        </p:txBody>
      </p:sp>
    </p:spTree>
    <p:extLst>
      <p:ext uri="{BB962C8B-B14F-4D97-AF65-F5344CB8AC3E}">
        <p14:creationId xmlns:p14="http://schemas.microsoft.com/office/powerpoint/2010/main" val="12394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F164E9-54E7-422E-B29F-3B44AE77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6" y="2204864"/>
            <a:ext cx="4571998" cy="2864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ED406A-6FF9-4525-AB98-7E0E0A84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4" y="2204864"/>
            <a:ext cx="4572000" cy="28643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884368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2mm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2920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Abbréviation</a:t>
            </a:r>
            <a:r>
              <a:rPr lang="fr-FR" sz="1100" dirty="0"/>
              <a:t> : </a:t>
            </a:r>
            <a:r>
              <a:rPr lang="fr-FR" sz="1100" dirty="0" err="1"/>
              <a:t>alv</a:t>
            </a:r>
            <a:r>
              <a:rPr lang="fr-FR" sz="1100" dirty="0"/>
              <a:t> : </a:t>
            </a:r>
            <a:r>
              <a:rPr lang="fr-FR" sz="1100" dirty="0" err="1"/>
              <a:t>alveus</a:t>
            </a:r>
            <a:r>
              <a:rPr lang="fr-FR" sz="1100" dirty="0"/>
              <a:t> </a:t>
            </a:r>
            <a:r>
              <a:rPr lang="fr-FR" sz="1100" dirty="0" err="1"/>
              <a:t>hippocampus</a:t>
            </a:r>
            <a:r>
              <a:rPr lang="fr-FR" sz="1100" dirty="0"/>
              <a:t>, cc : corps calleux, </a:t>
            </a:r>
            <a:r>
              <a:rPr lang="fr-FR" sz="1100" dirty="0" err="1"/>
              <a:t>cp</a:t>
            </a:r>
            <a:r>
              <a:rPr lang="fr-FR" sz="1100" dirty="0"/>
              <a:t> : </a:t>
            </a:r>
            <a:r>
              <a:rPr lang="fr-FR" sz="1100" dirty="0" err="1"/>
              <a:t>pédoncule</a:t>
            </a:r>
            <a:r>
              <a:rPr lang="fr-FR" sz="1100" dirty="0"/>
              <a:t> </a:t>
            </a:r>
            <a:r>
              <a:rPr lang="fr-FR" sz="1100" dirty="0" err="1"/>
              <a:t>cérébral</a:t>
            </a:r>
            <a:r>
              <a:rPr lang="fr-FR" sz="1100" dirty="0"/>
              <a:t>, </a:t>
            </a:r>
            <a:r>
              <a:rPr lang="fr-FR" sz="1100" dirty="0" err="1"/>
              <a:t>ec</a:t>
            </a:r>
            <a:r>
              <a:rPr lang="fr-FR" sz="1100" dirty="0"/>
              <a:t> : capsule externe, </a:t>
            </a:r>
            <a:r>
              <a:rPr lang="fr-FR" sz="1100" dirty="0" err="1"/>
              <a:t>fr</a:t>
            </a:r>
            <a:r>
              <a:rPr lang="fr-FR" sz="1100" dirty="0"/>
              <a:t> : </a:t>
            </a:r>
            <a:r>
              <a:rPr lang="fr-FR" sz="1100" dirty="0" err="1"/>
              <a:t>fasciculus</a:t>
            </a:r>
            <a:r>
              <a:rPr lang="fr-FR" sz="1100" dirty="0"/>
              <a:t> </a:t>
            </a:r>
            <a:r>
              <a:rPr lang="fr-FR" sz="1100" dirty="0" err="1"/>
              <a:t>retroflexus</a:t>
            </a:r>
            <a:r>
              <a:rPr lang="fr-FR" sz="1100" dirty="0"/>
              <a:t>, </a:t>
            </a:r>
            <a:r>
              <a:rPr lang="fr-FR" sz="1100" dirty="0" err="1"/>
              <a:t>hp</a:t>
            </a:r>
            <a:r>
              <a:rPr lang="fr-FR" sz="1100" dirty="0"/>
              <a:t> : hippocampe, </a:t>
            </a:r>
            <a:r>
              <a:rPr lang="fr-FR" sz="1100" dirty="0" err="1"/>
              <a:t>mHb</a:t>
            </a:r>
            <a:r>
              <a:rPr lang="fr-FR" sz="1100" dirty="0"/>
              <a:t> : </a:t>
            </a:r>
            <a:r>
              <a:rPr lang="fr-FR" sz="1100" dirty="0" err="1"/>
              <a:t>Habenula</a:t>
            </a:r>
            <a:r>
              <a:rPr lang="fr-FR" sz="1100" dirty="0"/>
              <a:t> </a:t>
            </a:r>
            <a:r>
              <a:rPr lang="fr-FR" sz="1100" dirty="0" err="1"/>
              <a:t>médiale</a:t>
            </a:r>
            <a:r>
              <a:rPr lang="fr-FR" sz="1100" dirty="0"/>
              <a:t>, or : stratum </a:t>
            </a:r>
            <a:r>
              <a:rPr lang="fr-FR" sz="1100" dirty="0" err="1"/>
              <a:t>oriens</a:t>
            </a:r>
            <a:r>
              <a:rPr lang="fr-FR" sz="1100" dirty="0"/>
              <a:t> de l’hippocampe.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87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5091-89BC-4DF0-A01A-65B4C0F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8924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/>
              <a:t>Quelles sont les régions où MuSK est exprimé ? Immunomarquage de </a:t>
            </a:r>
            <a:r>
              <a:rPr lang="fr-FR" sz="2800" dirty="0" err="1"/>
              <a:t>MuSK</a:t>
            </a:r>
            <a:r>
              <a:rPr lang="fr-FR" sz="28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7132B0-959C-4B55-81CD-3EB39FD6A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0" y="4292542"/>
            <a:ext cx="2442538" cy="24425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DB69A2-F1F9-4AF5-B263-56FA31C45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0" y="1484230"/>
            <a:ext cx="2442538" cy="2442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A4230C-2550-426A-A956-13036563F6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230"/>
            <a:ext cx="2442538" cy="24425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0559E8D-BABF-426C-89B6-18E21208EC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24" y="4292542"/>
            <a:ext cx="2442538" cy="24425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BF0684-ED98-4B91-B63C-63FF7799B27B}"/>
              </a:ext>
            </a:extLst>
          </p:cNvPr>
          <p:cNvSpPr txBox="1"/>
          <p:nvPr/>
        </p:nvSpPr>
        <p:spPr>
          <a:xfrm>
            <a:off x="7705151" y="661177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Barre d’échelle : 50µm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1195644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Gyrus Denté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45024" y="1196198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552728" y="1196198"/>
            <a:ext cx="24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Corps Calleux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688840" y="4004510"/>
            <a:ext cx="2442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Habenula</a:t>
            </a:r>
            <a:r>
              <a:rPr lang="fr-FR" sz="1200" dirty="0"/>
              <a:t> médiale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5224" y="400451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Fasciculus</a:t>
            </a:r>
            <a:r>
              <a:rPr lang="fr-FR" sz="1200" dirty="0"/>
              <a:t> </a:t>
            </a:r>
            <a:r>
              <a:rPr lang="fr-FR" sz="1200" dirty="0" err="1"/>
              <a:t>retroflexus</a:t>
            </a:r>
            <a:endParaRPr lang="fr-FR" sz="1200" dirty="0"/>
          </a:p>
        </p:txBody>
      </p:sp>
      <p:pic>
        <p:nvPicPr>
          <p:cNvPr id="4" name="Image 3" descr="MuSK_ca1_50um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484784"/>
            <a:ext cx="2426225" cy="24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5882</TotalTime>
  <Words>982</Words>
  <Application>Microsoft Office PowerPoint</Application>
  <PresentationFormat>Affichage à l'écran (4:3)</PresentationFormat>
  <Paragraphs>149</Paragraphs>
  <Slides>19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Rôles de Wnts et MuSK, Un récepteur tyrosine kinase dans le cerveau.</vt:lpstr>
      <vt:lpstr> Le récepteur MuSK</vt:lpstr>
      <vt:lpstr>Les protéines Wnt, ligand de MuSK</vt:lpstr>
      <vt:lpstr>Contexte du stage</vt:lpstr>
      <vt:lpstr>Questions</vt:lpstr>
      <vt:lpstr>La structure globale du cerveau est-elle affectée chez le mutant ? Coloration de Nissl.</vt:lpstr>
      <vt:lpstr>L’organisation neuronale de l’hippocampe est-elle perturbée ? Immunomarquage de NeuN (noyau des neurones).</vt:lpstr>
      <vt:lpstr>Quelles sont les régions où MuSK est exprimé ? Immunomarquage de MuSK.</vt:lpstr>
      <vt:lpstr>Quelles sont les régions où MuSK est exprimé ? Immunomarquage de MuSK.</vt:lpstr>
      <vt:lpstr>Quelles sont les cellules exprimant MuSK? Immunomarquage de MuSK, GFAP, MAP2.</vt:lpstr>
      <vt:lpstr>-Sur des cultures d’hippocampes</vt:lpstr>
      <vt:lpstr>Le marquage de MuSK est-il spécifique ? Immunomarquage de MuSK et GFAP.</vt:lpstr>
      <vt:lpstr>La présence de MuSK est-elle confirmée par immunoprécipitation et Western Blot ?</vt:lpstr>
      <vt:lpstr>Quel est le niveau d’expression de MuSK dans diverses structures du cerveau ? Quantification par qPCR.</vt:lpstr>
      <vt:lpstr>Conclusion</vt:lpstr>
      <vt:lpstr>Perspective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Florent KLEE</dc:creator>
  <cp:lastModifiedBy>Florent KLEE</cp:lastModifiedBy>
  <cp:revision>350</cp:revision>
  <dcterms:created xsi:type="dcterms:W3CDTF">2017-12-12T15:49:58Z</dcterms:created>
  <dcterms:modified xsi:type="dcterms:W3CDTF">2018-06-07T22:02:11Z</dcterms:modified>
</cp:coreProperties>
</file>