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4" autoAdjust="0"/>
  </p:normalViewPr>
  <p:slideViewPr>
    <p:cSldViewPr>
      <p:cViewPr varScale="1">
        <p:scale>
          <a:sx n="109" d="100"/>
          <a:sy n="109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322.4434814515742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617.95742069265316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617.95742069265316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7438.5328571428527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582.42142857142835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805352"/>
        <c:axId val="-2124716360"/>
      </c:barChart>
      <c:catAx>
        <c:axId val="21178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24716360"/>
        <c:crosses val="autoZero"/>
        <c:auto val="1"/>
        <c:lblAlgn val="ctr"/>
        <c:lblOffset val="100"/>
        <c:noMultiLvlLbl val="0"/>
      </c:catAx>
      <c:valAx>
        <c:axId val="-212471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78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816.35799999999927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719.80431882445157</c:v>
                  </c:pt>
                  <c:pt idx="1">
                    <c:v>1042.400297035646</c:v>
                  </c:pt>
                  <c:pt idx="2">
                    <c:v>443.17859624158882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719.80431882445157</c:v>
                  </c:pt>
                  <c:pt idx="1">
                    <c:v>1042.400297035646</c:v>
                  </c:pt>
                  <c:pt idx="2">
                    <c:v>443.17859624158882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368.76499999999987</c:v>
                </c:pt>
                <c:pt idx="1">
                  <c:v>319.95600000000002</c:v>
                </c:pt>
                <c:pt idx="2">
                  <c:v>888.0157142857139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599720"/>
        <c:axId val="1803603368"/>
      </c:barChart>
      <c:catAx>
        <c:axId val="180359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03368"/>
        <c:crosses val="autoZero"/>
        <c:auto val="1"/>
        <c:lblAlgn val="ctr"/>
        <c:lblOffset val="100"/>
        <c:noMultiLvlLbl val="0"/>
      </c:catAx>
      <c:valAx>
        <c:axId val="180360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59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80.831428571428546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959432"/>
        <c:axId val="1803637288"/>
      </c:barChart>
      <c:catAx>
        <c:axId val="180495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37288"/>
        <c:crosses val="autoZero"/>
        <c:auto val="1"/>
        <c:lblAlgn val="ctr"/>
        <c:lblOffset val="100"/>
        <c:noMultiLvlLbl val="0"/>
      </c:catAx>
      <c:valAx>
        <c:axId val="180363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495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6.2624805610698449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6.2624805610698449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8.9146828322717209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8.9146828322717209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059192"/>
        <c:axId val="1803060600"/>
      </c:barChart>
      <c:catAx>
        <c:axId val="180305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060600"/>
        <c:crosses val="autoZero"/>
        <c:auto val="1"/>
        <c:lblAlgn val="ctr"/>
        <c:lblOffset val="100"/>
        <c:noMultiLvlLbl val="0"/>
      </c:catAx>
      <c:valAx>
        <c:axId val="180306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05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cellules exprimant </a:t>
            </a:r>
            <a:r>
              <a:rPr lang="fr-FR" dirty="0" err="1"/>
              <a:t>MuSK</a:t>
            </a:r>
            <a:r>
              <a:rPr lang="fr-FR" dirty="0"/>
              <a:t>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894795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2987824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0212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1196752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0" y="4725144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65" y="3767336"/>
            <a:ext cx="2774033" cy="27740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540053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148064" y="2146839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067944" y="170080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fr-FR" dirty="0"/>
              <a:t>La présence de MuSK est-elle confirmée par </a:t>
            </a:r>
            <a:r>
              <a:rPr lang="fr-FR" dirty="0" err="1"/>
              <a:t>immunoprécipitation</a:t>
            </a:r>
            <a:r>
              <a:rPr lang="fr-FR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90362" y="620642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</a:t>
            </a:r>
          </a:p>
          <a:p>
            <a:r>
              <a:rPr lang="fr-FR" sz="1200" dirty="0"/>
              <a:t>n =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 est le niveau d’expression de MuSK dans diverses structures du cerveau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21" y="2204864"/>
            <a:ext cx="4329757" cy="323237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MuSK</a:t>
            </a:r>
            <a:r>
              <a:rPr lang="fr-FR" dirty="0"/>
              <a:t> participe à l’organisation des couches neuronales de l’hippocampe au travers de son domaine CRD ;</a:t>
            </a:r>
          </a:p>
          <a:p>
            <a:r>
              <a:rPr lang="fr-FR" dirty="0" err="1"/>
              <a:t>MuSK</a:t>
            </a:r>
            <a:r>
              <a:rPr lang="fr-FR" dirty="0"/>
              <a:t> est situé dans des structures discrètes du cerveau ;</a:t>
            </a:r>
          </a:p>
          <a:p>
            <a:r>
              <a:rPr lang="fr-FR" dirty="0" err="1"/>
              <a:t>MuSK</a:t>
            </a:r>
            <a:r>
              <a:rPr lang="fr-FR" dirty="0"/>
              <a:t>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r>
              <a:rPr lang="fr-FR" dirty="0"/>
              <a:t>La spécificité du marquage reste à confirmer ;</a:t>
            </a:r>
          </a:p>
          <a:p>
            <a:r>
              <a:rPr lang="fr-FR" dirty="0" err="1"/>
              <a:t>MuSK</a:t>
            </a:r>
            <a:r>
              <a:rPr lang="fr-FR" dirty="0"/>
              <a:t> est plus exprimé dans l’hippocampe Gauche que dans le Droit ou dans le cervelet ;</a:t>
            </a:r>
          </a:p>
          <a:p>
            <a:r>
              <a:rPr lang="fr-FR" dirty="0"/>
              <a:t>Pas d’observations de mutilation chez les mutants durant </a:t>
            </a:r>
            <a:r>
              <a:rPr lang="fr-FR"/>
              <a:t>mon stage.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Confirmer la spécificité du marquage MuSK (autre anticorps, lignée de souris KO conditionnel dans le cerveau) ;</a:t>
            </a:r>
          </a:p>
          <a:p>
            <a:endParaRPr lang="fr-FR" dirty="0"/>
          </a:p>
          <a:p>
            <a:r>
              <a:rPr lang="fr-FR" dirty="0"/>
              <a:t>Mesurer la densité neuronale de l’hippocampe, et augmenter le nombre d’individus pour la mesure de l’épaisseur des couches neuronales ;</a:t>
            </a:r>
          </a:p>
          <a:p>
            <a:endParaRPr lang="fr-FR" dirty="0"/>
          </a:p>
          <a:p>
            <a:r>
              <a:rPr lang="fr-FR" dirty="0"/>
              <a:t>Voir si MuSK et LRP4 sont exprimés par les mêmes cellules astrocytaires, si la signalisation de MuSK passe aussi par LRP4 et l’</a:t>
            </a:r>
            <a:r>
              <a:rPr lang="fr-FR" dirty="0" err="1"/>
              <a:t>agrine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Etudier l’évolution de l’expression de MuSK dans les différentes structures au cours du développement ;</a:t>
            </a:r>
          </a:p>
          <a:p>
            <a:endParaRPr lang="fr-FR" dirty="0"/>
          </a:p>
          <a:p>
            <a:r>
              <a:rPr lang="fr-FR" dirty="0"/>
              <a:t>Réaliser des tests comportementaux sur la souris mutantes, en collaboration avec une plateforme spécialisée de l’ICM, pour observer la mémoire spatiale, l’anxiété, et le stress des animaux mutants.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19548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</a:t>
            </a:r>
            <a:r>
              <a:rPr lang="en-US" sz="1400" b="1" dirty="0" err="1"/>
              <a:t>disctance</a:t>
            </a:r>
            <a:r>
              <a:rPr lang="en-US" sz="1400" b="1" dirty="0"/>
              <a:t>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r>
              <a:rPr lang="fr-FR" dirty="0"/>
              <a:t>5 domaines conservés : 3 domaines </a:t>
            </a:r>
            <a:r>
              <a:rPr lang="fr-FR" dirty="0" err="1"/>
              <a:t>Ig-ike</a:t>
            </a:r>
            <a:r>
              <a:rPr lang="fr-FR" dirty="0"/>
              <a:t>, 1 domaine CRD, 1 domaine kinase ;</a:t>
            </a:r>
          </a:p>
          <a:p>
            <a:r>
              <a:rPr lang="fr-FR" dirty="0"/>
              <a:t>3 Ligands connus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r>
              <a:rPr lang="fr-FR" dirty="0"/>
              <a:t>Présence dans le SNC, mais fonctions mal connues ;</a:t>
            </a:r>
          </a:p>
          <a:p>
            <a:endParaRPr lang="fr-FR" dirty="0"/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Glycoprotéines sécrétées de 40kDa, impliquées dans divers processus développementaux au travers de plusieurs voies de signalisation (canonique par la β-</a:t>
            </a:r>
            <a:r>
              <a:rPr lang="fr-FR" dirty="0" err="1"/>
              <a:t>catenin</a:t>
            </a:r>
            <a:r>
              <a:rPr lang="fr-FR" dirty="0"/>
              <a:t>, </a:t>
            </a:r>
            <a:r>
              <a:rPr lang="fr-FR" dirty="0" err="1"/>
              <a:t>Planar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Polarity</a:t>
            </a:r>
            <a:r>
              <a:rPr lang="fr-FR" dirty="0"/>
              <a:t> et Wnt/Calcium principalement) ;</a:t>
            </a:r>
          </a:p>
          <a:p>
            <a:r>
              <a:rPr lang="fr-FR" dirty="0"/>
              <a:t>19 membres connus chez l’humain et la souris ;</a:t>
            </a:r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r>
              <a:rPr lang="fr-FR" dirty="0"/>
              <a:t>In vitro, plusieurs </a:t>
            </a:r>
            <a:r>
              <a:rPr lang="fr-FR" dirty="0" err="1"/>
              <a:t>Wnts</a:t>
            </a:r>
            <a:r>
              <a:rPr lang="fr-FR" dirty="0"/>
              <a:t> (2, 3a, 6, 7b, 9a, 11) lient </a:t>
            </a:r>
            <a:r>
              <a:rPr lang="fr-FR" dirty="0" err="1"/>
              <a:t>MuSK</a:t>
            </a:r>
            <a:r>
              <a:rPr lang="fr-FR" dirty="0"/>
              <a:t>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70" y="160398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668344" y="4437112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;</a:t>
            </a:r>
          </a:p>
          <a:p>
            <a:r>
              <a:rPr lang="fr-FR" dirty="0"/>
              <a:t>Les souris mutantes ont également des défauts de la mémoire intermédiaire ;</a:t>
            </a:r>
          </a:p>
          <a:p>
            <a:r>
              <a:rPr lang="fr-FR" dirty="0"/>
              <a:t>Certains mâles mutants exhibaient des mutilations sur leur dos ;</a:t>
            </a:r>
          </a:p>
          <a:p>
            <a:r>
              <a:rPr lang="fr-FR" dirty="0"/>
              <a:t>MuSK est présent dans l’hippocampe, lieu de formation de la mémoire.</a:t>
            </a:r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600200"/>
            <a:ext cx="3158974" cy="2367472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5325" y="4076291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/>
          </a:bodyPr>
          <a:lstStyle/>
          <a:p>
            <a:r>
              <a:rPr lang="fr-FR" sz="2800" dirty="0"/>
              <a:t>L’organisation neuronale de l’hippocampe est-elle perturbée ? Marquage de </a:t>
            </a:r>
            <a:r>
              <a:rPr lang="fr-FR" sz="2800" dirty="0" err="1"/>
              <a:t>NeuN</a:t>
            </a:r>
            <a:r>
              <a:rPr lang="fr-FR" sz="2800" dirty="0"/>
              <a:t> (soma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D8930E-E7A6-409B-B7EE-5122E8027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31" y="1484784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5284</TotalTime>
  <Words>888</Words>
  <Application>Microsoft Office PowerPoint</Application>
  <PresentationFormat>Affichage à l'écran (4:3)</PresentationFormat>
  <Paragraphs>124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Marquage de NeuN (soma des neurones).</vt:lpstr>
      <vt:lpstr>Quelles sont les régions où MuSK est exprimé ?</vt:lpstr>
      <vt:lpstr>Quelles sont les régions où MuSK est exprimé ?</vt:lpstr>
      <vt:lpstr>Quelles sont les cellules exprimant MuSK?</vt:lpstr>
      <vt:lpstr>-Sur des cultures d’hippocampes</vt:lpstr>
      <vt:lpstr>Le marquage de MuSK est-il spécifique ?</vt:lpstr>
      <vt:lpstr>La présence de MuSK est-elle confirmée par immunoprécipitation ?</vt:lpstr>
      <vt:lpstr>Quel est le niveau d’expression de MuSK dans diverses structures du cerveau ?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304</cp:revision>
  <dcterms:created xsi:type="dcterms:W3CDTF">2017-12-12T15:49:58Z</dcterms:created>
  <dcterms:modified xsi:type="dcterms:W3CDTF">2018-06-05T07:05:16Z</dcterms:modified>
</cp:coreProperties>
</file>