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5" r:id="rId4"/>
    <p:sldId id="266" r:id="rId5"/>
    <p:sldId id="279" r:id="rId6"/>
    <p:sldId id="280" r:id="rId7"/>
    <p:sldId id="281" r:id="rId8"/>
    <p:sldId id="267" r:id="rId9"/>
    <p:sldId id="283" r:id="rId10"/>
    <p:sldId id="282" r:id="rId11"/>
    <p:sldId id="284" r:id="rId12"/>
    <p:sldId id="285" r:id="rId13"/>
    <p:sldId id="286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49D"/>
    <a:srgbClr val="0101A3"/>
    <a:srgbClr val="345A88"/>
    <a:srgbClr val="F8F8F8"/>
    <a:srgbClr val="F8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71"/>
  </p:normalViewPr>
  <p:slideViewPr>
    <p:cSldViewPr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49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8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3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77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6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31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1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8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1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7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99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0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617" y="2167516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«Обнаружение угрозы внутреннего нарушителя путём выявления стрессового состояния пользователя на основе анализа взаимодействия с клавиатурой и мышью с применением алгоритмов машинного обучения»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МИФИ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en-US" dirty="0"/>
              <a:t>26</a:t>
            </a:r>
            <a:r>
              <a:rPr lang="ru-RU" dirty="0"/>
              <a:t> декабря 2019</a:t>
            </a: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721"/>
              </p:ext>
            </p:extLst>
          </p:nvPr>
        </p:nvGraphicFramePr>
        <p:xfrm>
          <a:off x="3707904" y="4077072"/>
          <a:ext cx="4752653" cy="1664208"/>
        </p:xfrm>
        <a:graphic>
          <a:graphicData uri="http://schemas.openxmlformats.org/drawingml/2006/table">
            <a:tbl>
              <a:tblPr/>
              <a:tblGrid>
                <a:gridCol w="267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Исполнитель: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 гр. Б1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505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Султанов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Азамат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Научный руководитель: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к.т.н.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Когос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К.Г.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Классификация данных: оценка моделей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56DB8E0-160C-1F47-8F3E-D0A459E5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02596"/>
              </p:ext>
            </p:extLst>
          </p:nvPr>
        </p:nvGraphicFramePr>
        <p:xfrm>
          <a:off x="217082" y="1543012"/>
          <a:ext cx="8747406" cy="38113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2083072434"/>
                    </a:ext>
                  </a:extLst>
                </a:gridCol>
                <a:gridCol w="947129">
                  <a:extLst>
                    <a:ext uri="{9D8B030D-6E8A-4147-A177-3AD203B41FA5}">
                      <a16:colId xmlns:a16="http://schemas.microsoft.com/office/drawing/2014/main" val="2280823594"/>
                    </a:ext>
                  </a:extLst>
                </a:gridCol>
                <a:gridCol w="1943825">
                  <a:extLst>
                    <a:ext uri="{9D8B030D-6E8A-4147-A177-3AD203B41FA5}">
                      <a16:colId xmlns:a16="http://schemas.microsoft.com/office/drawing/2014/main" val="1434528434"/>
                    </a:ext>
                  </a:extLst>
                </a:gridCol>
                <a:gridCol w="1288202">
                  <a:extLst>
                    <a:ext uri="{9D8B030D-6E8A-4147-A177-3AD203B41FA5}">
                      <a16:colId xmlns:a16="http://schemas.microsoft.com/office/drawing/2014/main" val="4091344706"/>
                    </a:ext>
                  </a:extLst>
                </a:gridCol>
                <a:gridCol w="1445476">
                  <a:extLst>
                    <a:ext uri="{9D8B030D-6E8A-4147-A177-3AD203B41FA5}">
                      <a16:colId xmlns:a16="http://schemas.microsoft.com/office/drawing/2014/main" val="1192651131"/>
                    </a:ext>
                  </a:extLst>
                </a:gridCol>
                <a:gridCol w="1443177">
                  <a:extLst>
                    <a:ext uri="{9D8B030D-6E8A-4147-A177-3AD203B41FA5}">
                      <a16:colId xmlns:a16="http://schemas.microsoft.com/office/drawing/2014/main" val="321830472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18549720"/>
                    </a:ext>
                  </a:extLst>
                </a:gridCol>
              </a:tblGrid>
              <a:tr h="9051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2290" algn="ctr"/>
                        </a:tabLs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 Non-Insider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(train / test)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 Insider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(train / test)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Non- Insider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(test / test)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 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Insider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(test / test)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Accuracy (train / test)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330589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0.83 / 0.33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0.90 / 0.40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0.25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 / 0.38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03529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k-NN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0.79 / 0.50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0.86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6611855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0.50 / 0.50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 / 0.00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 / 0.00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869707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SVM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0.73 / 0.44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0.43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 / 0.38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0.81 / 0.44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998950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0.50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0.25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 / 0.75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189182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0.85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0.38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 / 0.62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087858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 / 0.46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0.60 / 0.33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 / 0.75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0.27 / 0.12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 / 0.44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398478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0.57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1.00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0.63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225768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0.57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0.63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2725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E661FF7-66FF-C84A-A8D7-19C139A44413}"/>
              </a:ext>
            </a:extLst>
          </p:cNvPr>
          <p:cNvSpPr txBox="1"/>
          <p:nvPr/>
        </p:nvSpPr>
        <p:spPr>
          <a:xfrm>
            <a:off x="197949" y="5529752"/>
            <a:ext cx="536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моделей классификаторов (события мыши)</a:t>
            </a:r>
          </a:p>
        </p:txBody>
      </p:sp>
    </p:spTree>
    <p:extLst>
      <p:ext uri="{BB962C8B-B14F-4D97-AF65-F5344CB8AC3E}">
        <p14:creationId xmlns:p14="http://schemas.microsoft.com/office/powerpoint/2010/main" val="367442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88285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Классификация данных: оценка моделей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11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1FF7-66FF-C84A-A8D7-19C139A44413}"/>
              </a:ext>
            </a:extLst>
          </p:cNvPr>
          <p:cNvSpPr txBox="1"/>
          <p:nvPr/>
        </p:nvSpPr>
        <p:spPr>
          <a:xfrm>
            <a:off x="197949" y="5529752"/>
            <a:ext cx="639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моделей классификаторов (события мыши в сочетании со специальными клавишами )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9615E59-FD32-EB4A-A454-D99F05AF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62651"/>
              </p:ext>
            </p:extLst>
          </p:nvPr>
        </p:nvGraphicFramePr>
        <p:xfrm>
          <a:off x="197949" y="1516863"/>
          <a:ext cx="8698677" cy="381681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53829">
                  <a:extLst>
                    <a:ext uri="{9D8B030D-6E8A-4147-A177-3AD203B41FA5}">
                      <a16:colId xmlns:a16="http://schemas.microsoft.com/office/drawing/2014/main" val="234786479"/>
                    </a:ext>
                  </a:extLst>
                </a:gridCol>
                <a:gridCol w="1111910">
                  <a:extLst>
                    <a:ext uri="{9D8B030D-6E8A-4147-A177-3AD203B41FA5}">
                      <a16:colId xmlns:a16="http://schemas.microsoft.com/office/drawing/2014/main" val="3049326205"/>
                    </a:ext>
                  </a:extLst>
                </a:gridCol>
                <a:gridCol w="1762034">
                  <a:extLst>
                    <a:ext uri="{9D8B030D-6E8A-4147-A177-3AD203B41FA5}">
                      <a16:colId xmlns:a16="http://schemas.microsoft.com/office/drawing/2014/main" val="148831671"/>
                    </a:ext>
                  </a:extLst>
                </a:gridCol>
                <a:gridCol w="1281025">
                  <a:extLst>
                    <a:ext uri="{9D8B030D-6E8A-4147-A177-3AD203B41FA5}">
                      <a16:colId xmlns:a16="http://schemas.microsoft.com/office/drawing/2014/main" val="2002146679"/>
                    </a:ext>
                  </a:extLst>
                </a:gridCol>
                <a:gridCol w="1410303">
                  <a:extLst>
                    <a:ext uri="{9D8B030D-6E8A-4147-A177-3AD203B41FA5}">
                      <a16:colId xmlns:a16="http://schemas.microsoft.com/office/drawing/2014/main" val="3682979637"/>
                    </a:ext>
                  </a:extLst>
                </a:gridCol>
                <a:gridCol w="1451294">
                  <a:extLst>
                    <a:ext uri="{9D8B030D-6E8A-4147-A177-3AD203B41FA5}">
                      <a16:colId xmlns:a16="http://schemas.microsoft.com/office/drawing/2014/main" val="3411432972"/>
                    </a:ext>
                  </a:extLst>
                </a:gridCol>
                <a:gridCol w="1228282">
                  <a:extLst>
                    <a:ext uri="{9D8B030D-6E8A-4147-A177-3AD203B41FA5}">
                      <a16:colId xmlns:a16="http://schemas.microsoft.com/office/drawing/2014/main" val="1344953252"/>
                    </a:ext>
                  </a:extLst>
                </a:gridCol>
              </a:tblGrid>
              <a:tr h="1010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2290" algn="ctr"/>
                        </a:tabLs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Алгоритм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Precision Non-Insider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(train / test)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Precision Insider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(train / test)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Recall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Non- Insider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(test / test)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Recall 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Insider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(test / test)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Accuracy (train / test)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028263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1.00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168473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k-NN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674537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0.50 / 0.50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 / 0.00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 / 0.00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0.50 / 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097155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SVM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0.78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0.86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 / 0.75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104749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1.00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 / 0.75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211381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0.88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0.94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735871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 / 0.94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737419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0.88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0.94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650723"/>
                  </a:ext>
                </a:extLst>
              </a:tr>
              <a:tr h="3118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0.80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1.00 / 1.00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0.82 / 0.75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1.00 / 0.88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15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8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Классификация данных: оценка моделей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12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1FF7-66FF-C84A-A8D7-19C139A44413}"/>
              </a:ext>
            </a:extLst>
          </p:cNvPr>
          <p:cNvSpPr txBox="1"/>
          <p:nvPr/>
        </p:nvSpPr>
        <p:spPr>
          <a:xfrm>
            <a:off x="197949" y="5529752"/>
            <a:ext cx="639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моделей классификаторов (события мыши в сочетании со специальными клавишами</a:t>
            </a:r>
            <a:r>
              <a:rPr lang="en-US" dirty="0"/>
              <a:t>, </a:t>
            </a:r>
            <a:r>
              <a:rPr lang="ru-RU" dirty="0"/>
              <a:t>диграфами и </a:t>
            </a:r>
            <a:r>
              <a:rPr lang="ru-RU" dirty="0" err="1"/>
              <a:t>триграфами</a:t>
            </a:r>
            <a:r>
              <a:rPr lang="ru-RU" dirty="0"/>
              <a:t>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902E359-51AE-7842-9A28-56ED288EB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15908"/>
              </p:ext>
            </p:extLst>
          </p:nvPr>
        </p:nvGraphicFramePr>
        <p:xfrm>
          <a:off x="223918" y="1543011"/>
          <a:ext cx="8668563" cy="382335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452539">
                  <a:extLst>
                    <a:ext uri="{9D8B030D-6E8A-4147-A177-3AD203B41FA5}">
                      <a16:colId xmlns:a16="http://schemas.microsoft.com/office/drawing/2014/main" val="4170435535"/>
                    </a:ext>
                  </a:extLst>
                </a:gridCol>
                <a:gridCol w="1191483">
                  <a:extLst>
                    <a:ext uri="{9D8B030D-6E8A-4147-A177-3AD203B41FA5}">
                      <a16:colId xmlns:a16="http://schemas.microsoft.com/office/drawing/2014/main" val="857128284"/>
                    </a:ext>
                  </a:extLst>
                </a:gridCol>
                <a:gridCol w="1674301">
                  <a:extLst>
                    <a:ext uri="{9D8B030D-6E8A-4147-A177-3AD203B41FA5}">
                      <a16:colId xmlns:a16="http://schemas.microsoft.com/office/drawing/2014/main" val="255513373"/>
                    </a:ext>
                  </a:extLst>
                </a:gridCol>
                <a:gridCol w="1277387">
                  <a:extLst>
                    <a:ext uri="{9D8B030D-6E8A-4147-A177-3AD203B41FA5}">
                      <a16:colId xmlns:a16="http://schemas.microsoft.com/office/drawing/2014/main" val="801852547"/>
                    </a:ext>
                  </a:extLst>
                </a:gridCol>
                <a:gridCol w="1527997">
                  <a:extLst>
                    <a:ext uri="{9D8B030D-6E8A-4147-A177-3AD203B41FA5}">
                      <a16:colId xmlns:a16="http://schemas.microsoft.com/office/drawing/2014/main" val="3851251408"/>
                    </a:ext>
                  </a:extLst>
                </a:gridCol>
                <a:gridCol w="1409577">
                  <a:extLst>
                    <a:ext uri="{9D8B030D-6E8A-4147-A177-3AD203B41FA5}">
                      <a16:colId xmlns:a16="http://schemas.microsoft.com/office/drawing/2014/main" val="3015259318"/>
                    </a:ext>
                  </a:extLst>
                </a:gridCol>
                <a:gridCol w="1135279">
                  <a:extLst>
                    <a:ext uri="{9D8B030D-6E8A-4147-A177-3AD203B41FA5}">
                      <a16:colId xmlns:a16="http://schemas.microsoft.com/office/drawing/2014/main" val="1420124203"/>
                    </a:ext>
                  </a:extLst>
                </a:gridCol>
              </a:tblGrid>
              <a:tr h="894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2290" algn="ctr"/>
                        </a:tabLs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Алгоритм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 Non-Insider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(train / test)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 Insider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(train / test)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 Insider</a:t>
                      </a:r>
                      <a:endParaRPr lang="ru-RU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(test / test)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Insider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(test / test)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(train / test)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722736010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LR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1542194866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k-NN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 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3459923430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0.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2898608472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0.50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3266806628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DT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0.50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3650994448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0.88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369033280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MLP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</a:t>
                      </a:r>
                      <a:r>
                        <a:rPr lang="ru-RU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00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0.</a:t>
                      </a:r>
                      <a:r>
                        <a:rPr lang="ru-RU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2751168437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0.89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0.88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0.94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913459319"/>
                  </a:ext>
                </a:extLst>
              </a:tr>
              <a:tr h="3218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GB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0.80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1.00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0.82 / 0.75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 / 0.88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46623" marR="46623" marT="0" marB="0"/>
                </a:tc>
                <a:extLst>
                  <a:ext uri="{0D108BD9-81ED-4DB2-BD59-A6C34878D82A}">
                    <a16:rowId xmlns:a16="http://schemas.microsoft.com/office/drawing/2014/main" val="83525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7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Сравнение результатов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13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EB7E10F-785C-6C47-B8E1-4C908561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75683"/>
              </p:ext>
            </p:extLst>
          </p:nvPr>
        </p:nvGraphicFramePr>
        <p:xfrm>
          <a:off x="345086" y="1627712"/>
          <a:ext cx="8475384" cy="3017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2498">
                  <a:extLst>
                    <a:ext uri="{9D8B030D-6E8A-4147-A177-3AD203B41FA5}">
                      <a16:colId xmlns:a16="http://schemas.microsoft.com/office/drawing/2014/main" val="79225920"/>
                    </a:ext>
                  </a:extLst>
                </a:gridCol>
                <a:gridCol w="3755194">
                  <a:extLst>
                    <a:ext uri="{9D8B030D-6E8A-4147-A177-3AD203B41FA5}">
                      <a16:colId xmlns:a16="http://schemas.microsoft.com/office/drawing/2014/main" val="3245754081"/>
                    </a:ext>
                  </a:extLst>
                </a:gridCol>
                <a:gridCol w="2118846">
                  <a:extLst>
                    <a:ext uri="{9D8B030D-6E8A-4147-A177-3AD203B41FA5}">
                      <a16:colId xmlns:a16="http://schemas.microsoft.com/office/drawing/2014/main" val="1291874304"/>
                    </a:ext>
                  </a:extLst>
                </a:gridCol>
                <a:gridCol w="2118846">
                  <a:extLst>
                    <a:ext uri="{9D8B030D-6E8A-4147-A177-3AD203B41FA5}">
                      <a16:colId xmlns:a16="http://schemas.microsoft.com/office/drawing/2014/main" val="2136769833"/>
                    </a:ext>
                  </a:extLst>
                </a:gridCol>
              </a:tblGrid>
              <a:tr h="767707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Максимально достигнутая  точность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351372"/>
                  </a:ext>
                </a:extLst>
              </a:tr>
              <a:tr h="444783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Текущая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LR, k-NN, NB, SVM, DT, RF, MLP, </a:t>
                      </a:r>
                      <a:r>
                        <a:rPr lang="en-US" dirty="0"/>
                        <a:t> </a:t>
                      </a:r>
                      <a:r>
                        <a:rPr lang="en" dirty="0"/>
                        <a:t>AB </a:t>
                      </a:r>
                      <a:r>
                        <a:rPr lang="ru-RU" dirty="0"/>
                        <a:t>и </a:t>
                      </a:r>
                      <a:r>
                        <a:rPr lang="en" dirty="0"/>
                        <a:t>GB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94 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940814"/>
                  </a:ext>
                </a:extLst>
              </a:tr>
              <a:tr h="444783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Yassir</a:t>
                      </a:r>
                      <a:r>
                        <a:rPr lang="en" dirty="0"/>
                        <a:t> H. Insider Threat Detection Based on Users’ Mouse Movements and Keystrokes Behavior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aggregating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72.5 %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18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59847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14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84482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существующие методы обнаружения угрозы внутреннего нарушителя на основе алгоритмов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Придуманы сценарии поведения и собраны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Реализованы процессы накопления данных, предобработки данных, обучения и оценки моделей классификаторов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Сделан положительный вывод о возможности выявления внутреннего нарушителя путём выявления стрессового состояния с применением информации о взаимодействии с клавиатурой и мышью</a:t>
            </a:r>
          </a:p>
        </p:txBody>
      </p:sp>
    </p:spTree>
    <p:extLst>
      <p:ext uri="{BB962C8B-B14F-4D97-AF65-F5344CB8AC3E}">
        <p14:creationId xmlns:p14="http://schemas.microsoft.com/office/powerpoint/2010/main" val="316292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59847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dirty="0">
                <a:solidFill>
                  <a:schemeClr val="bg1"/>
                </a:solidFill>
              </a:rPr>
              <a:t>Направления дальнейшего исследования </a:t>
            </a:r>
            <a:endParaRPr lang="ru-RU" sz="26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15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93629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Собрать намного больше данных, в том числе с использованием латинского алфавита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Расширить спектр методов предобработки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Применить алгоритмы без учителя и алгоритмы обнаружения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24279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340" y="410471"/>
            <a:ext cx="7810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Гипотеза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CD7CC-5FD3-1547-80CE-90F003DAB66B}"/>
              </a:ext>
            </a:extLst>
          </p:cNvPr>
          <p:cNvSpPr txBox="1"/>
          <p:nvPr/>
        </p:nvSpPr>
        <p:spPr>
          <a:xfrm>
            <a:off x="513204" y="2515833"/>
            <a:ext cx="8499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Выявление стрессового состояния на основе биометрических показателей пользователя информационной системы позволяет обнаруживать внутреннего нарушителя.</a:t>
            </a:r>
          </a:p>
        </p:txBody>
      </p:sp>
    </p:spTree>
    <p:extLst>
      <p:ext uri="{BB962C8B-B14F-4D97-AF65-F5344CB8AC3E}">
        <p14:creationId xmlns:p14="http://schemas.microsoft.com/office/powerpoint/2010/main" val="39388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2472" y="388158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Цель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C47F-859C-C340-A4D5-ED227FC1A72F}"/>
              </a:ext>
            </a:extLst>
          </p:cNvPr>
          <p:cNvSpPr txBox="1"/>
          <p:nvPr/>
        </p:nvSpPr>
        <p:spPr>
          <a:xfrm>
            <a:off x="611560" y="2494243"/>
            <a:ext cx="8427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Оценить возможность обнаружения угрозы внутреннего нарушителя путём выявления стрессового состояния пользователя на основе анализа взаимодействия с клавиатурой и мышью.</a:t>
            </a:r>
          </a:p>
        </p:txBody>
      </p:sp>
    </p:spTree>
    <p:extLst>
      <p:ext uri="{BB962C8B-B14F-4D97-AF65-F5344CB8AC3E}">
        <p14:creationId xmlns:p14="http://schemas.microsoft.com/office/powerpoint/2010/main" val="16084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82972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Накопление исходных данных </a:t>
            </a:r>
            <a:r>
              <a:rPr lang="ru-RU" sz="2400" dirty="0">
                <a:solidFill>
                  <a:schemeClr val="bg1"/>
                </a:solidFill>
              </a:rPr>
              <a:t>–</a:t>
            </a:r>
            <a:r>
              <a:rPr lang="ru-RU" sz="2600" b="1" dirty="0">
                <a:solidFill>
                  <a:schemeClr val="bg1"/>
                </a:solidFill>
              </a:rPr>
              <a:t> эксперимент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3A3D3-3AD3-404D-88B9-90C7DEB6D631}"/>
              </a:ext>
            </a:extLst>
          </p:cNvPr>
          <p:cNvSpPr txBox="1"/>
          <p:nvPr/>
        </p:nvSpPr>
        <p:spPr>
          <a:xfrm>
            <a:off x="518422" y="3738892"/>
            <a:ext cx="8625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6 сценариев: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3 – нормальное поведение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3 – угроза внутреннего нарушителя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3A0CA-43B9-9840-B68B-2DB1F332301D}"/>
              </a:ext>
            </a:extLst>
          </p:cNvPr>
          <p:cNvSpPr txBox="1"/>
          <p:nvPr/>
        </p:nvSpPr>
        <p:spPr>
          <a:xfrm>
            <a:off x="518422" y="2048920"/>
            <a:ext cx="60698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8 человек (средний возраст 20 лет):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Мужчин –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Женщин – 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28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82972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Обработка данных </a:t>
            </a:r>
            <a:r>
              <a:rPr lang="ru-RU" sz="2600" b="1" dirty="0" err="1">
                <a:solidFill>
                  <a:schemeClr val="bg1"/>
                </a:solidFill>
              </a:rPr>
              <a:t>логирования</a:t>
            </a:r>
            <a:r>
              <a:rPr lang="ru-RU" sz="2600" b="1" dirty="0">
                <a:solidFill>
                  <a:schemeClr val="bg1"/>
                </a:solidFill>
              </a:rPr>
              <a:t>: события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9E74-C798-8D4C-9FC4-777C3B5C0300}"/>
              </a:ext>
            </a:extLst>
          </p:cNvPr>
          <p:cNvSpPr txBox="1"/>
          <p:nvPr/>
        </p:nvSpPr>
        <p:spPr>
          <a:xfrm>
            <a:off x="467544" y="1949371"/>
            <a:ext cx="6408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События мыши: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Клик левой кнопкой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Клик правой кнопкой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/>
          </a:p>
          <a:p>
            <a:r>
              <a:rPr lang="ru-RU" sz="2400" dirty="0"/>
              <a:t>События клавиатуры:</a:t>
            </a:r>
          </a:p>
          <a:p>
            <a:pPr marL="342900" indent="-342900">
              <a:buAutoNum type="arabicPeriod"/>
            </a:pPr>
            <a:r>
              <a:rPr lang="ru-RU" sz="2400" dirty="0"/>
              <a:t>Специальные символы (</a:t>
            </a:r>
            <a:r>
              <a:rPr lang="en-US" sz="2400" dirty="0"/>
              <a:t>esc, alt, caps lock,…)</a:t>
            </a:r>
          </a:p>
          <a:p>
            <a:pPr marL="342900" indent="-342900">
              <a:buAutoNum type="arabicPeriod"/>
            </a:pPr>
            <a:r>
              <a:rPr lang="ru-RU" sz="2400" dirty="0"/>
              <a:t>Диграфы</a:t>
            </a:r>
          </a:p>
          <a:p>
            <a:pPr marL="342900" indent="-342900">
              <a:buAutoNum type="arabicPeriod"/>
            </a:pPr>
            <a:r>
              <a:rPr lang="ru-RU" sz="2400" dirty="0" err="1"/>
              <a:t>Триграфы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248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475285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>
                <a:solidFill>
                  <a:schemeClr val="bg1"/>
                </a:solidFill>
              </a:rPr>
              <a:t>Обработка данных </a:t>
            </a:r>
            <a:r>
              <a:rPr lang="ru-RU" sz="2000" b="1" dirty="0" err="1">
                <a:solidFill>
                  <a:schemeClr val="bg1"/>
                </a:solidFill>
              </a:rPr>
              <a:t>логирования</a:t>
            </a:r>
            <a:r>
              <a:rPr lang="ru-RU" sz="2000" b="1" dirty="0">
                <a:solidFill>
                  <a:schemeClr val="bg1"/>
                </a:solidFill>
              </a:rPr>
              <a:t>: временные признаки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79B6-6438-E144-897E-EF25928EFB87}"/>
              </a:ext>
            </a:extLst>
          </p:cNvPr>
          <p:cNvSpPr txBox="1"/>
          <p:nvPr/>
        </p:nvSpPr>
        <p:spPr>
          <a:xfrm>
            <a:off x="1408670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8A6DB6-2067-AC43-936A-6562CE52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9957"/>
              </p:ext>
            </p:extLst>
          </p:nvPr>
        </p:nvGraphicFramePr>
        <p:xfrm>
          <a:off x="251521" y="1465904"/>
          <a:ext cx="8568951" cy="387150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15659">
                  <a:extLst>
                    <a:ext uri="{9D8B030D-6E8A-4147-A177-3AD203B41FA5}">
                      <a16:colId xmlns:a16="http://schemas.microsoft.com/office/drawing/2014/main" val="3826052623"/>
                    </a:ext>
                  </a:extLst>
                </a:gridCol>
                <a:gridCol w="2410391">
                  <a:extLst>
                    <a:ext uri="{9D8B030D-6E8A-4147-A177-3AD203B41FA5}">
                      <a16:colId xmlns:a16="http://schemas.microsoft.com/office/drawing/2014/main" val="1983566700"/>
                    </a:ext>
                  </a:extLst>
                </a:gridCol>
                <a:gridCol w="5642901">
                  <a:extLst>
                    <a:ext uri="{9D8B030D-6E8A-4147-A177-3AD203B41FA5}">
                      <a16:colId xmlns:a16="http://schemas.microsoft.com/office/drawing/2014/main" val="1917699630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/>
                </a:tc>
                <a:extLst>
                  <a:ext uri="{0D108BD9-81ED-4DB2-BD59-A6C34878D82A}">
                    <a16:rowId xmlns:a16="http://schemas.microsoft.com/office/drawing/2014/main" val="420716554"/>
                  </a:ext>
                </a:extLst>
              </a:tr>
              <a:tr h="517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dwell time</a:t>
                      </a:r>
                      <a:r>
                        <a:rPr lang="ru-RU" sz="1400">
                          <a:effectLst/>
                        </a:rPr>
                        <a:t> (время удержания)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(в миллисекундах) между нажатием и отпусканием одной и той же клавиши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extLst>
                  <a:ext uri="{0D108BD9-81ED-4DB2-BD59-A6C34878D82A}">
                    <a16:rowId xmlns:a16="http://schemas.microsoft.com/office/drawing/2014/main" val="4249870462"/>
                  </a:ext>
                </a:extLst>
              </a:tr>
              <a:tr h="1112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flight time</a:t>
                      </a:r>
                      <a:r>
                        <a:rPr lang="ru-RU" sz="1400" dirty="0">
                          <a:effectLst/>
                        </a:rPr>
                        <a:t> или </a:t>
                      </a:r>
                      <a:r>
                        <a:rPr lang="en-US" sz="1400" dirty="0">
                          <a:effectLst/>
                        </a:rPr>
                        <a:t>down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to</a:t>
                      </a:r>
                      <a:r>
                        <a:rPr lang="ru-RU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down</a:t>
                      </a:r>
                      <a:r>
                        <a:rPr lang="ru-RU" sz="1400" dirty="0">
                          <a:effectLst/>
                        </a:rPr>
                        <a:t> (время «полёта» или нажатие-нажатие)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(в миллисекундах) между нажатием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extLst>
                  <a:ext uri="{0D108BD9-81ED-4DB2-BD59-A6C34878D82A}">
                    <a16:rowId xmlns:a16="http://schemas.microsoft.com/office/drawing/2014/main" val="470027942"/>
                  </a:ext>
                </a:extLst>
              </a:tr>
              <a:tr h="517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latency (</a:t>
                      </a:r>
                      <a:r>
                        <a:rPr lang="ru-RU" sz="1400">
                          <a:effectLst/>
                        </a:rPr>
                        <a:t>время задержки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(в миллисекундах) между нажатием одной клавиши и отпусканием другой клавиши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extLst>
                  <a:ext uri="{0D108BD9-81ED-4DB2-BD59-A6C34878D82A}">
                    <a16:rowId xmlns:a16="http://schemas.microsoft.com/office/drawing/2014/main" val="3093849790"/>
                  </a:ext>
                </a:extLst>
              </a:tr>
              <a:tr h="5176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interval (</a:t>
                      </a:r>
                      <a:r>
                        <a:rPr lang="ru-RU" sz="1400">
                          <a:effectLst/>
                        </a:rPr>
                        <a:t>интервал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время (в миллисекундах) между отпусканием одной клавиши и нажатием другой клавиши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extLst>
                  <a:ext uri="{0D108BD9-81ED-4DB2-BD59-A6C34878D82A}">
                    <a16:rowId xmlns:a16="http://schemas.microsoft.com/office/drawing/2014/main" val="1948441465"/>
                  </a:ext>
                </a:extLst>
              </a:tr>
              <a:tr h="6562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</a:t>
                      </a:r>
                      <a:r>
                        <a:rPr lang="ru-RU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to</a:t>
                      </a:r>
                      <a:r>
                        <a:rPr lang="ru-RU" sz="1400">
                          <a:effectLst/>
                        </a:rPr>
                        <a:t>-</a:t>
                      </a:r>
                      <a:r>
                        <a:rPr lang="en-US" sz="1400">
                          <a:effectLst/>
                        </a:rPr>
                        <a:t>up</a:t>
                      </a:r>
                      <a:r>
                        <a:rPr lang="ru-RU" sz="1400">
                          <a:effectLst/>
                        </a:rPr>
                        <a:t> (отпускание-отпускание)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(в миллисекундах) между отпусканием одной клавиши и отпусканием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/>
                </a:tc>
                <a:extLst>
                  <a:ext uri="{0D108BD9-81ED-4DB2-BD59-A6C34878D82A}">
                    <a16:rowId xmlns:a16="http://schemas.microsoft.com/office/drawing/2014/main" val="373810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0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475285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000" b="1" dirty="0">
                <a:solidFill>
                  <a:schemeClr val="bg1"/>
                </a:solidFill>
              </a:rPr>
              <a:t>Обработка данных </a:t>
            </a:r>
            <a:r>
              <a:rPr lang="ru-RU" sz="2000" b="1" dirty="0" err="1">
                <a:solidFill>
                  <a:schemeClr val="bg1"/>
                </a:solidFill>
              </a:rPr>
              <a:t>логирования</a:t>
            </a:r>
            <a:r>
              <a:rPr lang="ru-RU" sz="2000" b="1" dirty="0">
                <a:solidFill>
                  <a:schemeClr val="bg1"/>
                </a:solidFill>
              </a:rPr>
              <a:t>: частотные признаки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79B6-6438-E144-897E-EF25928EFB87}"/>
              </a:ext>
            </a:extLst>
          </p:cNvPr>
          <p:cNvSpPr txBox="1"/>
          <p:nvPr/>
        </p:nvSpPr>
        <p:spPr>
          <a:xfrm>
            <a:off x="1408670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74304BD-A8E3-FE43-9A07-C481F6A8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327653"/>
              </p:ext>
            </p:extLst>
          </p:nvPr>
        </p:nvGraphicFramePr>
        <p:xfrm>
          <a:off x="251521" y="1587732"/>
          <a:ext cx="8640959" cy="186155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19993">
                  <a:extLst>
                    <a:ext uri="{9D8B030D-6E8A-4147-A177-3AD203B41FA5}">
                      <a16:colId xmlns:a16="http://schemas.microsoft.com/office/drawing/2014/main" val="578402333"/>
                    </a:ext>
                  </a:extLst>
                </a:gridCol>
                <a:gridCol w="2430646">
                  <a:extLst>
                    <a:ext uri="{9D8B030D-6E8A-4147-A177-3AD203B41FA5}">
                      <a16:colId xmlns:a16="http://schemas.microsoft.com/office/drawing/2014/main" val="2979238698"/>
                    </a:ext>
                  </a:extLst>
                </a:gridCol>
                <a:gridCol w="5690320">
                  <a:extLst>
                    <a:ext uri="{9D8B030D-6E8A-4147-A177-3AD203B41FA5}">
                      <a16:colId xmlns:a16="http://schemas.microsoft.com/office/drawing/2014/main" val="2858161206"/>
                    </a:ext>
                  </a:extLst>
                </a:gridCol>
              </a:tblGrid>
              <a:tr h="355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№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Определение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497353"/>
                  </a:ext>
                </a:extLst>
              </a:tr>
              <a:tr h="753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typing speed (</a:t>
                      </a:r>
                      <a:r>
                        <a:rPr lang="ru-RU" sz="1400">
                          <a:effectLst/>
                        </a:rPr>
                        <a:t>скорость набора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количество нажатий клавиш или слов в минуту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211832"/>
                  </a:ext>
                </a:extLst>
              </a:tr>
              <a:tr h="7531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frequency of presses (</a:t>
                      </a:r>
                      <a:r>
                        <a:rPr lang="ru-RU" sz="1400" dirty="0">
                          <a:effectLst/>
                        </a:rPr>
                        <a:t>частота нажатий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использования клавиши в минуту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8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4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исходных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DF186-AB02-E644-9BBA-CC3471BD2C01}"/>
              </a:ext>
            </a:extLst>
          </p:cNvPr>
          <p:cNvSpPr txBox="1"/>
          <p:nvPr/>
        </p:nvSpPr>
        <p:spPr>
          <a:xfrm>
            <a:off x="611560" y="206084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Шаги предобработки: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Удаление признаков редко встречающихся событий клавиатуры и мыши, например </a:t>
            </a:r>
            <a:r>
              <a:rPr lang="en-US" sz="2400" dirty="0"/>
              <a:t>alt.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Заполнение пустот для признаков медианами</a:t>
            </a:r>
          </a:p>
        </p:txBody>
      </p:sp>
    </p:spTree>
    <p:extLst>
      <p:ext uri="{BB962C8B-B14F-4D97-AF65-F5344CB8AC3E}">
        <p14:creationId xmlns:p14="http://schemas.microsoft.com/office/powerpoint/2010/main" val="104178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Классификация данных: оценка моделей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2789-48E7-A945-9246-7AB57C766950}"/>
              </a:ext>
            </a:extLst>
          </p:cNvPr>
          <p:cNvSpPr txBox="1"/>
          <p:nvPr/>
        </p:nvSpPr>
        <p:spPr>
          <a:xfrm>
            <a:off x="730395" y="1982509"/>
            <a:ext cx="6486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Модели: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Метод </a:t>
            </a:r>
            <a:r>
              <a:rPr lang="en-US" sz="2400" dirty="0"/>
              <a:t>k-</a:t>
            </a:r>
            <a:r>
              <a:rPr lang="ru-RU" sz="2400" dirty="0"/>
              <a:t>ближайших соседей</a:t>
            </a:r>
            <a:r>
              <a:rPr lang="en-US" sz="2400" dirty="0"/>
              <a:t> k-NN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Наивный байесовский классификатор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Метод опорных векторов </a:t>
            </a:r>
            <a:r>
              <a:rPr lang="en-US" sz="2400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Дерево принятия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Алгоритм случайного леса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Многослойный </a:t>
            </a:r>
            <a:r>
              <a:rPr lang="ru-RU" sz="2400" dirty="0" err="1"/>
              <a:t>перцептрон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Адаптивный </a:t>
            </a:r>
            <a:r>
              <a:rPr lang="ru-RU" sz="2400" dirty="0" err="1"/>
              <a:t>бустинг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Градиентный </a:t>
            </a:r>
            <a:r>
              <a:rPr lang="ru-RU" sz="2400" dirty="0" err="1"/>
              <a:t>бустинг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34156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1265</Words>
  <Application>Microsoft Macintosh PowerPoint</Application>
  <PresentationFormat>Экран (4:3)</PresentationFormat>
  <Paragraphs>364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Тема Office</vt:lpstr>
      <vt:lpstr>«Обнаружение угрозы внутреннего нарушителя путём выявления стрессового состояния пользователя на основе анализа взаимодействия с клавиатурой и мышью с применением алгоритмов машинного обучения»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Microsoft Office User</cp:lastModifiedBy>
  <cp:revision>68</cp:revision>
  <dcterms:created xsi:type="dcterms:W3CDTF">2016-05-02T14:44:23Z</dcterms:created>
  <dcterms:modified xsi:type="dcterms:W3CDTF">2019-12-23T20:34:45Z</dcterms:modified>
</cp:coreProperties>
</file>