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4" r:id="rId2"/>
    <p:sldId id="315" r:id="rId3"/>
    <p:sldId id="335" r:id="rId4"/>
    <p:sldId id="327" r:id="rId5"/>
    <p:sldId id="332" r:id="rId6"/>
    <p:sldId id="333" r:id="rId7"/>
    <p:sldId id="331" r:id="rId8"/>
    <p:sldId id="336" r:id="rId9"/>
    <p:sldId id="334" r:id="rId10"/>
    <p:sldId id="337" r:id="rId11"/>
    <p:sldId id="338" r:id="rId12"/>
    <p:sldId id="339" r:id="rId13"/>
    <p:sldId id="34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F2"/>
    <a:srgbClr val="C44E52"/>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7386" autoAdjust="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B7121-93B4-4F8C-A960-F1ACBC3F40CD}" type="datetimeFigureOut">
              <a:rPr lang="fr-FR" smtClean="0"/>
              <a:t>25/02/2023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7603F-56BF-41EF-85EE-A856712DB9BC}" type="slidenum">
              <a:rPr lang="fr-FR" smtClean="0"/>
              <a:t>‹N°›</a:t>
            </a:fld>
            <a:endParaRPr lang="fr-FR"/>
          </a:p>
        </p:txBody>
      </p:sp>
    </p:spTree>
    <p:extLst>
      <p:ext uri="{BB962C8B-B14F-4D97-AF65-F5344CB8AC3E}">
        <p14:creationId xmlns:p14="http://schemas.microsoft.com/office/powerpoint/2010/main" val="52869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1</a:t>
            </a:fld>
            <a:endParaRPr lang="fr-FR"/>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10</a:t>
            </a:fld>
            <a:endParaRPr lang="fr-FR"/>
          </a:p>
        </p:txBody>
      </p:sp>
    </p:spTree>
    <p:extLst>
      <p:ext uri="{BB962C8B-B14F-4D97-AF65-F5344CB8AC3E}">
        <p14:creationId xmlns:p14="http://schemas.microsoft.com/office/powerpoint/2010/main" val="238832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11</a:t>
            </a:fld>
            <a:endParaRPr lang="fr-FR"/>
          </a:p>
        </p:txBody>
      </p:sp>
    </p:spTree>
    <p:extLst>
      <p:ext uri="{BB962C8B-B14F-4D97-AF65-F5344CB8AC3E}">
        <p14:creationId xmlns:p14="http://schemas.microsoft.com/office/powerpoint/2010/main" val="173178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12</a:t>
            </a:fld>
            <a:endParaRPr lang="fr-FR"/>
          </a:p>
        </p:txBody>
      </p:sp>
    </p:spTree>
    <p:extLst>
      <p:ext uri="{BB962C8B-B14F-4D97-AF65-F5344CB8AC3E}">
        <p14:creationId xmlns:p14="http://schemas.microsoft.com/office/powerpoint/2010/main" val="4201318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13</a:t>
            </a:fld>
            <a:endParaRPr lang="fr-FR"/>
          </a:p>
        </p:txBody>
      </p:sp>
    </p:spTree>
    <p:extLst>
      <p:ext uri="{BB962C8B-B14F-4D97-AF65-F5344CB8AC3E}">
        <p14:creationId xmlns:p14="http://schemas.microsoft.com/office/powerpoint/2010/main" val="770199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1394806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cette diapo, vous pouvez voir la réponse du mail de Cécile, où je lui est remonté un problème sur le graphique qui permet de voir le nombre de visiteurs sur le site en temps réel. </a:t>
            </a:r>
          </a:p>
          <a:p>
            <a:endParaRPr lang="fr-FR" dirty="0"/>
          </a:p>
          <a:p>
            <a:r>
              <a:rPr lang="fr-FR" dirty="0"/>
              <a:t>Celui-ci à eu une coupure d’</a:t>
            </a:r>
            <a:r>
              <a:rPr lang="fr-FR" dirty="0" err="1"/>
              <a:t>acquistion</a:t>
            </a:r>
            <a:r>
              <a:rPr lang="fr-FR" dirty="0"/>
              <a:t> au environ de 3h du matin, ce qui explique le nombre de client qui tombe à 0 </a:t>
            </a:r>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3</a:t>
            </a:fld>
            <a:endParaRPr lang="fr-FR"/>
          </a:p>
        </p:txBody>
      </p:sp>
    </p:spTree>
    <p:extLst>
      <p:ext uri="{BB962C8B-B14F-4D97-AF65-F5344CB8AC3E}">
        <p14:creationId xmlns:p14="http://schemas.microsoft.com/office/powerpoint/2010/main" val="155243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4</a:t>
            </a:fld>
            <a:endParaRPr lang="fr-FR"/>
          </a:p>
        </p:txBody>
      </p:sp>
    </p:spTree>
    <p:extLst>
      <p:ext uri="{BB962C8B-B14F-4D97-AF65-F5344CB8AC3E}">
        <p14:creationId xmlns:p14="http://schemas.microsoft.com/office/powerpoint/2010/main" val="1561461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ce graphique vous pouvez voir le nombre de visites sur le site ainsi que le nombre de ventes, une bulle correspond à un mois. </a:t>
            </a:r>
          </a:p>
          <a:p>
            <a:endParaRPr lang="fr-FR" dirty="0"/>
          </a:p>
          <a:p>
            <a:r>
              <a:rPr lang="fr-FR" dirty="0"/>
              <a:t>Nous pouvons constatez sur ce graphique que l’écart entre les visites sur le site par rapport aux nombres de ventes augmentent. </a:t>
            </a:r>
          </a:p>
          <a:p>
            <a:endParaRPr lang="fr-FR" dirty="0"/>
          </a:p>
          <a:p>
            <a:r>
              <a:rPr lang="fr-FR" dirty="0"/>
              <a:t>Les visiteurs ne trouvent pas ce dont ils ont besoin sur le site ou il n’est pas attrayant .</a:t>
            </a:r>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5</a:t>
            </a:fld>
            <a:endParaRPr lang="fr-FR"/>
          </a:p>
        </p:txBody>
      </p:sp>
    </p:spTree>
    <p:extLst>
      <p:ext uri="{BB962C8B-B14F-4D97-AF65-F5344CB8AC3E}">
        <p14:creationId xmlns:p14="http://schemas.microsoft.com/office/powerpoint/2010/main" val="178201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ce graphique vous pouvez constatez ce que nous venons de voir </a:t>
            </a:r>
            <a:r>
              <a:rPr lang="fr-FR" dirty="0" err="1"/>
              <a:t>précedement</a:t>
            </a:r>
            <a:r>
              <a:rPr lang="fr-FR" dirty="0"/>
              <a:t>. </a:t>
            </a:r>
          </a:p>
          <a:p>
            <a:endParaRPr lang="fr-FR" dirty="0"/>
          </a:p>
          <a:p>
            <a:r>
              <a:rPr lang="fr-FR" dirty="0"/>
              <a:t>Pour rappel le taux de conversion c’est combien de personne achète sur le site par rapport aux nombre de visites sur le site.</a:t>
            </a:r>
          </a:p>
          <a:p>
            <a:endParaRPr lang="fr-FR" dirty="0"/>
          </a:p>
          <a:p>
            <a:r>
              <a:rPr lang="fr-FR" dirty="0"/>
              <a:t>Nous pouvons voir que le taux de conversion continue de baisser  </a:t>
            </a:r>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6</a:t>
            </a:fld>
            <a:endParaRPr lang="fr-FR"/>
          </a:p>
        </p:txBody>
      </p:sp>
    </p:spTree>
    <p:extLst>
      <p:ext uri="{BB962C8B-B14F-4D97-AF65-F5344CB8AC3E}">
        <p14:creationId xmlns:p14="http://schemas.microsoft.com/office/powerpoint/2010/main" val="2324754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ce graphique vous pouvez voir une concentration des points </a:t>
            </a:r>
          </a:p>
          <a:p>
            <a:endParaRPr lang="fr-FR" dirty="0"/>
          </a:p>
          <a:p>
            <a:r>
              <a:rPr lang="fr-FR" dirty="0"/>
              <a:t>La durée passé sur le site est dans l’intervalle (4-10 minutes) </a:t>
            </a:r>
          </a:p>
          <a:p>
            <a:endParaRPr lang="fr-FR" dirty="0"/>
          </a:p>
          <a:p>
            <a:r>
              <a:rPr lang="fr-FR" dirty="0"/>
              <a:t>Et le panier moyen est d’environ (30-40€)</a:t>
            </a:r>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7</a:t>
            </a:fld>
            <a:endParaRPr lang="fr-FR"/>
          </a:p>
        </p:txBody>
      </p:sp>
    </p:spTree>
    <p:extLst>
      <p:ext uri="{BB962C8B-B14F-4D97-AF65-F5344CB8AC3E}">
        <p14:creationId xmlns:p14="http://schemas.microsoft.com/office/powerpoint/2010/main" val="764479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Médiane diminue et l’écarts-type (variance) augmente </a:t>
            </a:r>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8</a:t>
            </a:fld>
            <a:endParaRPr lang="fr-FR"/>
          </a:p>
        </p:txBody>
      </p:sp>
    </p:spTree>
    <p:extLst>
      <p:ext uri="{BB962C8B-B14F-4D97-AF65-F5344CB8AC3E}">
        <p14:creationId xmlns:p14="http://schemas.microsoft.com/office/powerpoint/2010/main" val="3035774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7F7603F-56BF-41EF-85EE-A856712DB9BC}" type="slidenum">
              <a:rPr lang="fr-FR" smtClean="0"/>
              <a:t>9</a:t>
            </a:fld>
            <a:endParaRPr lang="fr-FR"/>
          </a:p>
        </p:txBody>
      </p:sp>
    </p:spTree>
    <p:extLst>
      <p:ext uri="{BB962C8B-B14F-4D97-AF65-F5344CB8AC3E}">
        <p14:creationId xmlns:p14="http://schemas.microsoft.com/office/powerpoint/2010/main" val="141570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5DAE07-E558-1741-C8E4-D4AA0DDF8AD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1D4EFDB-3FC4-DB1F-C7B6-AE502CA71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9BE98C3-3DC4-3E6D-34C2-726E3C5ED1EF}"/>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5" name="Espace réservé du pied de page 4">
            <a:extLst>
              <a:ext uri="{FF2B5EF4-FFF2-40B4-BE49-F238E27FC236}">
                <a16:creationId xmlns:a16="http://schemas.microsoft.com/office/drawing/2014/main" id="{22FB7C19-A1F9-B089-5655-DE0C7B6B64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DA423B2-F853-7BE0-A66E-150A7C8590F0}"/>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200943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6DF75-6A75-C20F-F86B-5A268A24DF8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068AEE6-113B-C79C-AAF4-1EA7117FE5D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B9E42A-9DAC-A4A9-1796-C712C5B7EB71}"/>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5" name="Espace réservé du pied de page 4">
            <a:extLst>
              <a:ext uri="{FF2B5EF4-FFF2-40B4-BE49-F238E27FC236}">
                <a16:creationId xmlns:a16="http://schemas.microsoft.com/office/drawing/2014/main" id="{008B61E1-C987-F7DA-FEAD-A0A773714C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A4DF25F-FEEF-82C6-0D0E-CD55F8F32EAB}"/>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7106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BF97EFD-75C8-EBD2-5B61-B987EE238AE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DB8AB13-A0EA-A9B1-355E-AEED105F79B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BC18EB-5820-10DA-460C-3AFC601B7426}"/>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5" name="Espace réservé du pied de page 4">
            <a:extLst>
              <a:ext uri="{FF2B5EF4-FFF2-40B4-BE49-F238E27FC236}">
                <a16:creationId xmlns:a16="http://schemas.microsoft.com/office/drawing/2014/main" id="{0042DE7A-E4D2-9996-8E04-B5EEEBC921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77789C-8243-9040-090D-8DEC8EA36DC1}"/>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1227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sposition personnalisée">
    <p:bg>
      <p:bgPr>
        <a:solidFill>
          <a:schemeClr val="tx1"/>
        </a:solidFill>
        <a:effectLst/>
      </p:bgPr>
    </p:bg>
    <p:spTree>
      <p:nvGrpSpPr>
        <p:cNvPr id="1" name=""/>
        <p:cNvGrpSpPr/>
        <p:nvPr/>
      </p:nvGrpSpPr>
      <p:grpSpPr>
        <a:xfrm>
          <a:off x="0" y="0"/>
          <a:ext cx="0" cy="0"/>
          <a:chOff x="0" y="0"/>
          <a:chExt cx="0" cy="0"/>
        </a:xfrm>
      </p:grpSpPr>
      <p:sp>
        <p:nvSpPr>
          <p:cNvPr id="22" name="Espace réservé d’imag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fr-FR" noProof="0"/>
              <a:t>Cliquez sur l'icône pour ajouter une image</a:t>
            </a:r>
          </a:p>
        </p:txBody>
      </p:sp>
      <p:sp>
        <p:nvSpPr>
          <p:cNvPr id="6" name="Hexagone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Hexagone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Hexagone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Hexagone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Hexagone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Titre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fr-FR" noProof="0"/>
              <a:t>Cliquez pour modifier le masque</a:t>
            </a:r>
          </a:p>
        </p:txBody>
      </p:sp>
      <p:sp>
        <p:nvSpPr>
          <p:cNvPr id="24" name="Espace réservé du texte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fr-FR" noProof="0"/>
              <a:t>Cliquez pour modifier le texte</a:t>
            </a:r>
          </a:p>
        </p:txBody>
      </p:sp>
      <p:sp>
        <p:nvSpPr>
          <p:cNvPr id="28" name="Espace réservé du texte 27">
            <a:extLst>
              <a:ext uri="{FF2B5EF4-FFF2-40B4-BE49-F238E27FC236}">
                <a16:creationId xmlns:a16="http://schemas.microsoft.com/office/drawing/2014/main" id="{E0A61465-6ECA-46DC-97DD-7BCFDB69EB89}"/>
              </a:ext>
            </a:extLst>
          </p:cNvPr>
          <p:cNvSpPr>
            <a:spLocks noGrp="1"/>
          </p:cNvSpPr>
          <p:nvPr>
            <p:ph type="body" sz="quarter" idx="13" hasCustomPrompt="1"/>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fr-FR" noProof="0"/>
              <a:t>Modifiez les styles du texte</a:t>
            </a:r>
          </a:p>
        </p:txBody>
      </p:sp>
    </p:spTree>
    <p:extLst>
      <p:ext uri="{BB962C8B-B14F-4D97-AF65-F5344CB8AC3E}">
        <p14:creationId xmlns:p14="http://schemas.microsoft.com/office/powerpoint/2010/main" val="969769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Espace réservé du texte 26">
            <a:extLst>
              <a:ext uri="{FF2B5EF4-FFF2-40B4-BE49-F238E27FC236}">
                <a16:creationId xmlns:a16="http://schemas.microsoft.com/office/drawing/2014/main" id="{4AA38E8C-A334-4183-8ABC-112B8517F487}"/>
              </a:ext>
            </a:extLst>
          </p:cNvPr>
          <p:cNvSpPr>
            <a:spLocks noGrp="1"/>
          </p:cNvSpPr>
          <p:nvPr>
            <p:ph type="body" sz="quarter" idx="12" hasCustomPrompt="1"/>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fr-FR" noProof="0"/>
              <a:t>Modifiez les styles du texte</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Espace réservé d’image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2598488077"/>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A58E3-227D-2C09-E3E9-119521726D1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D6A124-39BB-EE4C-6ED2-040882952DB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FAB841-2C5B-E37E-6C4A-DD33185A8FF1}"/>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5" name="Espace réservé du pied de page 4">
            <a:extLst>
              <a:ext uri="{FF2B5EF4-FFF2-40B4-BE49-F238E27FC236}">
                <a16:creationId xmlns:a16="http://schemas.microsoft.com/office/drawing/2014/main" id="{A8D51C3D-DEF2-2E5C-08EB-F53183445A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78CB89-C85F-54EF-EAAB-767B53D62799}"/>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108323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814446-6A35-C3BA-6C12-8769423F883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9826210-BBF1-32AC-8DC8-5936FE468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46CC8E-5A7D-BB4C-9502-4CA5E2A21A7D}"/>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5" name="Espace réservé du pied de page 4">
            <a:extLst>
              <a:ext uri="{FF2B5EF4-FFF2-40B4-BE49-F238E27FC236}">
                <a16:creationId xmlns:a16="http://schemas.microsoft.com/office/drawing/2014/main" id="{ED60CEA8-14CF-743B-07CE-362A0689D2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0CCDDA-C6D3-4234-B6C8-EACD83817842}"/>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99901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AD7A1-00FF-E4D1-1039-80DC1452C8D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C93145D-6B97-3A63-A286-F62963BED2A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D1DA605-85D4-0616-87E7-B8FE52E23E2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8F0CEE4-0AD7-CBC6-60A8-04E57F87DFE3}"/>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6" name="Espace réservé du pied de page 5">
            <a:extLst>
              <a:ext uri="{FF2B5EF4-FFF2-40B4-BE49-F238E27FC236}">
                <a16:creationId xmlns:a16="http://schemas.microsoft.com/office/drawing/2014/main" id="{248A0BD0-2490-5721-B9D8-4492A9B057B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04251E-85FF-C847-BD0C-95E407D71767}"/>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2812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12D7D0-2546-BFC3-236F-531045D5F0C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D408E61-E504-8B36-714B-12AC94824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2C0C42C-2A45-B7AB-E0EE-45C88CF2E4D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C016BC2-0916-034C-EC26-8356D3157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A609EE9-2E45-E7CE-A215-E5B3F5ECCA3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6FB28EB-A00B-7B51-6387-ACF81E4E6191}"/>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8" name="Espace réservé du pied de page 7">
            <a:extLst>
              <a:ext uri="{FF2B5EF4-FFF2-40B4-BE49-F238E27FC236}">
                <a16:creationId xmlns:a16="http://schemas.microsoft.com/office/drawing/2014/main" id="{A7DEF3C8-0DE1-E85E-5D5C-6E3333F8E49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ACFBBF7-20E8-B1F4-9C84-23ACBD7FD56B}"/>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124951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14EC0-4A47-EC8C-3A0A-D9B30EBEACC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24ACC58-72E6-B438-B2E8-A3A761FC7E3F}"/>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4" name="Espace réservé du pied de page 3">
            <a:extLst>
              <a:ext uri="{FF2B5EF4-FFF2-40B4-BE49-F238E27FC236}">
                <a16:creationId xmlns:a16="http://schemas.microsoft.com/office/drawing/2014/main" id="{2B8F96E9-62A8-5BD5-5E53-50DD531C801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F10C6DD-9476-6B20-19FD-6847F4D0681B}"/>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103374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8CEDD76-0E8B-EAE8-E107-72410741D4D3}"/>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3" name="Espace réservé du pied de page 2">
            <a:extLst>
              <a:ext uri="{FF2B5EF4-FFF2-40B4-BE49-F238E27FC236}">
                <a16:creationId xmlns:a16="http://schemas.microsoft.com/office/drawing/2014/main" id="{AD00014B-3FE1-0DE1-BD5D-4B26DC49DB4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760E649-1510-36AC-C3D8-81537F87F39B}"/>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301822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A03FED-88CB-BC03-E2E4-685B58378CA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2645B74-2786-88AE-6C25-DEAD2788F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04B3F1D-B16A-AE31-A1A1-5BB6F2ADE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6CABF3-7CD2-1675-950D-BD801924DC95}"/>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6" name="Espace réservé du pied de page 5">
            <a:extLst>
              <a:ext uri="{FF2B5EF4-FFF2-40B4-BE49-F238E27FC236}">
                <a16:creationId xmlns:a16="http://schemas.microsoft.com/office/drawing/2014/main" id="{FAF78F37-12AA-041E-6D18-4D99885DC0E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957509D-62F5-24D9-A345-9725B60E9E18}"/>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28715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4B9D4-F5CB-0BF0-5998-7AE24491D3D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1D2CC76-38B8-934F-2336-B6DF49448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C06C853-6D05-33D0-F1B8-D1815AD4B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0FA1FB2-7E8D-1318-B7B8-35F020D801E5}"/>
              </a:ext>
            </a:extLst>
          </p:cNvPr>
          <p:cNvSpPr>
            <a:spLocks noGrp="1"/>
          </p:cNvSpPr>
          <p:nvPr>
            <p:ph type="dt" sz="half" idx="10"/>
          </p:nvPr>
        </p:nvSpPr>
        <p:spPr/>
        <p:txBody>
          <a:bodyPr/>
          <a:lstStyle/>
          <a:p>
            <a:fld id="{6B0793F4-5900-4830-B898-593D9DFE5AEA}" type="datetimeFigureOut">
              <a:rPr lang="fr-FR" smtClean="0"/>
              <a:t>25/02/2023</a:t>
            </a:fld>
            <a:endParaRPr lang="fr-FR"/>
          </a:p>
        </p:txBody>
      </p:sp>
      <p:sp>
        <p:nvSpPr>
          <p:cNvPr id="6" name="Espace réservé du pied de page 5">
            <a:extLst>
              <a:ext uri="{FF2B5EF4-FFF2-40B4-BE49-F238E27FC236}">
                <a16:creationId xmlns:a16="http://schemas.microsoft.com/office/drawing/2014/main" id="{A5CCD587-A766-DF54-10CD-A0A62AAE0DE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7ABBCD7-2DD0-46A7-572A-F0B5A4B1E60A}"/>
              </a:ext>
            </a:extLst>
          </p:cNvPr>
          <p:cNvSpPr>
            <a:spLocks noGrp="1"/>
          </p:cNvSpPr>
          <p:nvPr>
            <p:ph type="sldNum" sz="quarter" idx="12"/>
          </p:nvPr>
        </p:nvSpPr>
        <p:spPr/>
        <p:txBody>
          <a:bodyPr/>
          <a:lstStyle/>
          <a:p>
            <a:fld id="{51D4A616-6B46-44F7-B3EE-4185B88C0BD6}" type="slidenum">
              <a:rPr lang="fr-FR" smtClean="0"/>
              <a:t>‹N°›</a:t>
            </a:fld>
            <a:endParaRPr lang="fr-FR"/>
          </a:p>
        </p:txBody>
      </p:sp>
    </p:spTree>
    <p:extLst>
      <p:ext uri="{BB962C8B-B14F-4D97-AF65-F5344CB8AC3E}">
        <p14:creationId xmlns:p14="http://schemas.microsoft.com/office/powerpoint/2010/main" val="317139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0B6F360-1A66-0C81-C42C-0D4B80FAA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162D355-6485-ECE0-14DC-2FE1EF4C5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59A2A32-FF15-B566-D3B4-F428195DB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793F4-5900-4830-B898-593D9DFE5AEA}" type="datetimeFigureOut">
              <a:rPr lang="fr-FR" smtClean="0"/>
              <a:t>25/02/2023</a:t>
            </a:fld>
            <a:endParaRPr lang="fr-FR"/>
          </a:p>
        </p:txBody>
      </p:sp>
      <p:sp>
        <p:nvSpPr>
          <p:cNvPr id="5" name="Espace réservé du pied de page 4">
            <a:extLst>
              <a:ext uri="{FF2B5EF4-FFF2-40B4-BE49-F238E27FC236}">
                <a16:creationId xmlns:a16="http://schemas.microsoft.com/office/drawing/2014/main" id="{6840F52E-FDE5-28EC-5ECA-B8C0AB537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62B4B9-3D23-66C8-9DBD-9CE34A407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4A616-6B46-44F7-B3EE-4185B88C0BD6}" type="slidenum">
              <a:rPr lang="fr-FR" smtClean="0"/>
              <a:t>‹N°›</a:t>
            </a:fld>
            <a:endParaRPr lang="fr-FR"/>
          </a:p>
        </p:txBody>
      </p:sp>
    </p:spTree>
    <p:extLst>
      <p:ext uri="{BB962C8B-B14F-4D97-AF65-F5344CB8AC3E}">
        <p14:creationId xmlns:p14="http://schemas.microsoft.com/office/powerpoint/2010/main" val="2843238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d’image 12" descr="Immeuble de verre bleu">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e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Titre 6">
            <a:extLst>
              <a:ext uri="{FF2B5EF4-FFF2-40B4-BE49-F238E27FC236}">
                <a16:creationId xmlns:a16="http://schemas.microsoft.com/office/drawing/2014/main" id="{BD837CEB-1A69-4F72-95D4-054D82F09696}"/>
              </a:ext>
            </a:extLst>
          </p:cNvPr>
          <p:cNvSpPr>
            <a:spLocks noGrp="1"/>
          </p:cNvSpPr>
          <p:nvPr>
            <p:ph type="title"/>
          </p:nvPr>
        </p:nvSpPr>
        <p:spPr/>
        <p:txBody>
          <a:bodyPr rtlCol="0"/>
          <a:lstStyle/>
          <a:p>
            <a:pPr rtl="0"/>
            <a:r>
              <a:rPr lang="fr-FR" sz="4800" dirty="0"/>
              <a:t>Soutenance P2</a:t>
            </a:r>
            <a:endParaRPr lang="fr-FR" dirty="0"/>
          </a:p>
        </p:txBody>
      </p:sp>
      <p:sp>
        <p:nvSpPr>
          <p:cNvPr id="11" name="Espace réservé du texte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rtlCol="0"/>
          <a:lstStyle/>
          <a:p>
            <a:pPr rtl="0"/>
            <a:r>
              <a:rPr lang="fr-FR" dirty="0"/>
              <a:t>février 2023</a:t>
            </a:r>
          </a:p>
        </p:txBody>
      </p:sp>
      <p:sp>
        <p:nvSpPr>
          <p:cNvPr id="21" name="Hexagone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6" name="Hexagone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8" name="Hexagone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Hexagone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4" name="Picture 2">
            <a:extLst>
              <a:ext uri="{FF2B5EF4-FFF2-40B4-BE49-F238E27FC236}">
                <a16:creationId xmlns:a16="http://schemas.microsoft.com/office/drawing/2014/main" id="{E8CA84DE-DEEB-9328-55A8-33D1918D07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55" t="33966" r="20186" b="39523"/>
          <a:stretch/>
        </p:blipFill>
        <p:spPr bwMode="auto">
          <a:xfrm>
            <a:off x="4395281" y="1733763"/>
            <a:ext cx="3145080" cy="51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714B9D8-CB54-138B-C235-E8B1F68036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1"/>
            <a:ext cx="10993220" cy="6858000"/>
          </a:xfrm>
          <a:prstGeom prst="rect">
            <a:avLst/>
          </a:prstGeom>
        </p:spPr>
      </p:pic>
    </p:spTree>
    <p:extLst>
      <p:ext uri="{BB962C8B-B14F-4D97-AF65-F5344CB8AC3E}">
        <p14:creationId xmlns:p14="http://schemas.microsoft.com/office/powerpoint/2010/main" val="298641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714B9D8-CB54-138B-C235-E8B1F68036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10737619" cy="6858000"/>
          </a:xfrm>
          <a:prstGeom prst="rect">
            <a:avLst/>
          </a:prstGeom>
        </p:spPr>
      </p:pic>
    </p:spTree>
    <p:extLst>
      <p:ext uri="{BB962C8B-B14F-4D97-AF65-F5344CB8AC3E}">
        <p14:creationId xmlns:p14="http://schemas.microsoft.com/office/powerpoint/2010/main" val="1100371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714B9D8-CB54-138B-C235-E8B1F68036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27799" y="179261"/>
            <a:ext cx="10737619" cy="6499479"/>
          </a:xfrm>
          <a:prstGeom prst="rect">
            <a:avLst/>
          </a:prstGeom>
        </p:spPr>
      </p:pic>
    </p:spTree>
    <p:extLst>
      <p:ext uri="{BB962C8B-B14F-4D97-AF65-F5344CB8AC3E}">
        <p14:creationId xmlns:p14="http://schemas.microsoft.com/office/powerpoint/2010/main" val="243385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8E8CD52-8E03-CE64-5336-A0B54E77BEAD}"/>
              </a:ext>
            </a:extLst>
          </p:cNvPr>
          <p:cNvPicPr>
            <a:picLocks noChangeAspect="1"/>
          </p:cNvPicPr>
          <p:nvPr/>
        </p:nvPicPr>
        <p:blipFill>
          <a:blip r:embed="rId3"/>
          <a:stretch>
            <a:fillRect/>
          </a:stretch>
        </p:blipFill>
        <p:spPr>
          <a:xfrm>
            <a:off x="508808" y="2166761"/>
            <a:ext cx="11174384" cy="2524477"/>
          </a:xfrm>
          <a:prstGeom prst="rect">
            <a:avLst/>
          </a:prstGeom>
        </p:spPr>
      </p:pic>
      <p:sp>
        <p:nvSpPr>
          <p:cNvPr id="4" name="ZoneTexte 3">
            <a:extLst>
              <a:ext uri="{FF2B5EF4-FFF2-40B4-BE49-F238E27FC236}">
                <a16:creationId xmlns:a16="http://schemas.microsoft.com/office/drawing/2014/main" id="{6FFEAA7D-3EE2-5D2B-9C61-992EC6524670}"/>
              </a:ext>
            </a:extLst>
          </p:cNvPr>
          <p:cNvSpPr txBox="1"/>
          <p:nvPr/>
        </p:nvSpPr>
        <p:spPr>
          <a:xfrm>
            <a:off x="0" y="135012"/>
            <a:ext cx="7806153" cy="677108"/>
          </a:xfrm>
          <a:prstGeom prst="rect">
            <a:avLst/>
          </a:prstGeom>
          <a:noFill/>
        </p:spPr>
        <p:txBody>
          <a:bodyPr wrap="square" rtlCol="0">
            <a:spAutoFit/>
          </a:bodyPr>
          <a:lstStyle/>
          <a:p>
            <a:r>
              <a:rPr lang="fr-FR" sz="2000" b="1" dirty="0">
                <a:solidFill>
                  <a:srgbClr val="271A38"/>
                </a:solidFill>
                <a:effectLst>
                  <a:outerShdw blurRad="38100" dist="38100" dir="2700000" algn="tl">
                    <a:srgbClr val="000000">
                      <a:alpha val="43137"/>
                    </a:srgbClr>
                  </a:outerShdw>
                </a:effectLst>
                <a:latin typeface="Inter"/>
              </a:rPr>
              <a:t>Client X Catégorie</a:t>
            </a:r>
          </a:p>
          <a:p>
            <a:endParaRPr lang="fr-FR" dirty="0"/>
          </a:p>
        </p:txBody>
      </p:sp>
    </p:spTree>
    <p:extLst>
      <p:ext uri="{BB962C8B-B14F-4D97-AF65-F5344CB8AC3E}">
        <p14:creationId xmlns:p14="http://schemas.microsoft.com/office/powerpoint/2010/main" val="374535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1EF53E3-F88C-4203-A489-8C9D57513DF6}"/>
              </a:ext>
            </a:extLst>
          </p:cNvPr>
          <p:cNvSpPr>
            <a:spLocks noGrp="1"/>
          </p:cNvSpPr>
          <p:nvPr>
            <p:ph type="title"/>
          </p:nvPr>
        </p:nvSpPr>
        <p:spPr/>
        <p:txBody>
          <a:bodyPr rtlCol="0"/>
          <a:lstStyle/>
          <a:p>
            <a:pPr rtl="0"/>
            <a:r>
              <a:rPr lang="fr-FR" dirty="0"/>
              <a:t>Introduction</a:t>
            </a:r>
          </a:p>
        </p:txBody>
      </p:sp>
      <p:pic>
        <p:nvPicPr>
          <p:cNvPr id="4" name="Espace réservé d’image 3" descr="vue rapprochée d’un bâtiment">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pic>
        <p:nvPicPr>
          <p:cNvPr id="2" name="Picture 2">
            <a:extLst>
              <a:ext uri="{FF2B5EF4-FFF2-40B4-BE49-F238E27FC236}">
                <a16:creationId xmlns:a16="http://schemas.microsoft.com/office/drawing/2014/main" id="{76BF466F-3F3C-7E97-96B4-577EC2FC40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55" t="33966" r="20186" b="39523"/>
          <a:stretch/>
        </p:blipFill>
        <p:spPr bwMode="auto">
          <a:xfrm>
            <a:off x="9845842" y="6472990"/>
            <a:ext cx="2346158" cy="38501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5">
            <a:extLst>
              <a:ext uri="{FF2B5EF4-FFF2-40B4-BE49-F238E27FC236}">
                <a16:creationId xmlns:a16="http://schemas.microsoft.com/office/drawing/2014/main" id="{6D20D092-A470-3E5A-5DB0-99B7B3E9D443}"/>
              </a:ext>
            </a:extLst>
          </p:cNvPr>
          <p:cNvSpPr>
            <a:spLocks noGrp="1"/>
          </p:cNvSpPr>
          <p:nvPr>
            <p:ph type="body" sz="quarter" idx="12"/>
          </p:nvPr>
        </p:nvSpPr>
        <p:spPr/>
        <p:txBody>
          <a:bodyPr/>
          <a:lstStyle/>
          <a:p>
            <a:r>
              <a:rPr lang="fr-FR" dirty="0"/>
              <a:t>Le mail à Cécile </a:t>
            </a:r>
          </a:p>
          <a:p>
            <a:r>
              <a:rPr lang="fr-FR" dirty="0"/>
              <a:t>Les 5 Graphiques</a:t>
            </a:r>
          </a:p>
          <a:p>
            <a:r>
              <a:rPr lang="fr-FR" dirty="0"/>
              <a:t>Le rapport Excel</a:t>
            </a:r>
          </a:p>
        </p:txBody>
      </p:sp>
    </p:spTree>
    <p:extLst>
      <p:ext uri="{BB962C8B-B14F-4D97-AF65-F5344CB8AC3E}">
        <p14:creationId xmlns:p14="http://schemas.microsoft.com/office/powerpoint/2010/main" val="369677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98A9241-0DE2-0357-2380-C2CCA091B6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5" t="33966" r="20186" b="39523"/>
          <a:stretch/>
        </p:blipFill>
        <p:spPr bwMode="auto">
          <a:xfrm>
            <a:off x="9845842" y="6472990"/>
            <a:ext cx="2346158" cy="38501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167413F5-80D7-EA35-C8A6-1CAE88EA911F}"/>
              </a:ext>
            </a:extLst>
          </p:cNvPr>
          <p:cNvPicPr>
            <a:picLocks noChangeAspect="1"/>
          </p:cNvPicPr>
          <p:nvPr/>
        </p:nvPicPr>
        <p:blipFill>
          <a:blip r:embed="rId4"/>
          <a:stretch>
            <a:fillRect/>
          </a:stretch>
        </p:blipFill>
        <p:spPr>
          <a:xfrm>
            <a:off x="2075889" y="237679"/>
            <a:ext cx="8040222" cy="6382641"/>
          </a:xfrm>
          <a:prstGeom prst="rect">
            <a:avLst/>
          </a:prstGeom>
        </p:spPr>
      </p:pic>
    </p:spTree>
    <p:extLst>
      <p:ext uri="{BB962C8B-B14F-4D97-AF65-F5344CB8AC3E}">
        <p14:creationId xmlns:p14="http://schemas.microsoft.com/office/powerpoint/2010/main" val="161942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98A9241-0DE2-0357-2380-C2CCA091B6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5" t="33966" r="20186" b="39523"/>
          <a:stretch/>
        </p:blipFill>
        <p:spPr bwMode="auto">
          <a:xfrm>
            <a:off x="9845842" y="6472990"/>
            <a:ext cx="2346158" cy="38501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61BDF5B9-3794-3239-43C8-DF2367F39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8817428" cy="6858000"/>
          </a:xfrm>
          <a:prstGeom prst="rect">
            <a:avLst/>
          </a:prstGeom>
        </p:spPr>
      </p:pic>
      <p:sp>
        <p:nvSpPr>
          <p:cNvPr id="5" name="ZoneTexte 4">
            <a:extLst>
              <a:ext uri="{FF2B5EF4-FFF2-40B4-BE49-F238E27FC236}">
                <a16:creationId xmlns:a16="http://schemas.microsoft.com/office/drawing/2014/main" id="{EC853060-BECA-875B-4D5E-1A823464E216}"/>
              </a:ext>
            </a:extLst>
          </p:cNvPr>
          <p:cNvSpPr txBox="1"/>
          <p:nvPr/>
        </p:nvSpPr>
        <p:spPr>
          <a:xfrm>
            <a:off x="0" y="135012"/>
            <a:ext cx="7806153" cy="677108"/>
          </a:xfrm>
          <a:prstGeom prst="rect">
            <a:avLst/>
          </a:prstGeom>
          <a:noFill/>
        </p:spPr>
        <p:txBody>
          <a:bodyPr wrap="square" rtlCol="0">
            <a:spAutoFit/>
          </a:bodyPr>
          <a:lstStyle/>
          <a:p>
            <a:r>
              <a:rPr lang="fr-FR" sz="2000" b="1" dirty="0">
                <a:solidFill>
                  <a:srgbClr val="271A38"/>
                </a:solidFill>
                <a:effectLst>
                  <a:outerShdw blurRad="38100" dist="38100" dir="2700000" algn="tl">
                    <a:srgbClr val="000000">
                      <a:alpha val="43137"/>
                    </a:srgbClr>
                  </a:outerShdw>
                </a:effectLst>
                <a:latin typeface="Inter"/>
              </a:rPr>
              <a:t>Évolution du chiffre d'affaires par catégories </a:t>
            </a:r>
          </a:p>
          <a:p>
            <a:endParaRPr lang="fr-FR" dirty="0"/>
          </a:p>
        </p:txBody>
      </p:sp>
    </p:spTree>
    <p:extLst>
      <p:ext uri="{BB962C8B-B14F-4D97-AF65-F5344CB8AC3E}">
        <p14:creationId xmlns:p14="http://schemas.microsoft.com/office/powerpoint/2010/main" val="339324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98A9241-0DE2-0357-2380-C2CCA091B6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5" t="33966" r="20186" b="39523"/>
          <a:stretch/>
        </p:blipFill>
        <p:spPr bwMode="auto">
          <a:xfrm>
            <a:off x="9845842" y="6472990"/>
            <a:ext cx="2346158" cy="38501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FB29E94D-F0A3-297A-61B0-F1F2B6F07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36" y="1"/>
            <a:ext cx="8817428" cy="6858000"/>
          </a:xfrm>
          <a:prstGeom prst="rect">
            <a:avLst/>
          </a:prstGeom>
        </p:spPr>
      </p:pic>
      <p:sp>
        <p:nvSpPr>
          <p:cNvPr id="5" name="ZoneTexte 4">
            <a:extLst>
              <a:ext uri="{FF2B5EF4-FFF2-40B4-BE49-F238E27FC236}">
                <a16:creationId xmlns:a16="http://schemas.microsoft.com/office/drawing/2014/main" id="{1C04E0BF-99F5-1895-20BD-0779EBDEB574}"/>
              </a:ext>
            </a:extLst>
          </p:cNvPr>
          <p:cNvSpPr txBox="1"/>
          <p:nvPr/>
        </p:nvSpPr>
        <p:spPr>
          <a:xfrm>
            <a:off x="0" y="135012"/>
            <a:ext cx="7806153" cy="677108"/>
          </a:xfrm>
          <a:prstGeom prst="rect">
            <a:avLst/>
          </a:prstGeom>
          <a:noFill/>
        </p:spPr>
        <p:txBody>
          <a:bodyPr wrap="square" rtlCol="0">
            <a:spAutoFit/>
          </a:bodyPr>
          <a:lstStyle/>
          <a:p>
            <a:r>
              <a:rPr lang="fr-FR" sz="2000" b="1" dirty="0">
                <a:solidFill>
                  <a:srgbClr val="271A38"/>
                </a:solidFill>
                <a:effectLst>
                  <a:outerShdw blurRad="38100" dist="38100" dir="2700000" algn="tl">
                    <a:srgbClr val="000000">
                      <a:alpha val="43137"/>
                    </a:srgbClr>
                  </a:outerShdw>
                </a:effectLst>
                <a:latin typeface="Inter"/>
              </a:rPr>
              <a:t>Évolution</a:t>
            </a:r>
            <a:r>
              <a:rPr lang="fr-FR" b="1" dirty="0">
                <a:solidFill>
                  <a:srgbClr val="271A38"/>
                </a:solidFill>
                <a:effectLst>
                  <a:outerShdw blurRad="38100" dist="38100" dir="2700000" algn="tl">
                    <a:srgbClr val="000000">
                      <a:alpha val="43137"/>
                    </a:srgbClr>
                  </a:outerShdw>
                </a:effectLst>
                <a:latin typeface="Inter"/>
              </a:rPr>
              <a:t> du panier client en fonction du temps sur le site</a:t>
            </a:r>
          </a:p>
          <a:p>
            <a:endParaRPr lang="fr-FR" dirty="0"/>
          </a:p>
        </p:txBody>
      </p:sp>
    </p:spTree>
    <p:extLst>
      <p:ext uri="{BB962C8B-B14F-4D97-AF65-F5344CB8AC3E}">
        <p14:creationId xmlns:p14="http://schemas.microsoft.com/office/powerpoint/2010/main" val="381049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6C9F5A0-60B8-66DE-09BB-4A55C33DC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2" y="0"/>
            <a:ext cx="8817428" cy="6858000"/>
          </a:xfrm>
          <a:prstGeom prst="rect">
            <a:avLst/>
          </a:prstGeom>
        </p:spPr>
      </p:pic>
    </p:spTree>
    <p:extLst>
      <p:ext uri="{BB962C8B-B14F-4D97-AF65-F5344CB8AC3E}">
        <p14:creationId xmlns:p14="http://schemas.microsoft.com/office/powerpoint/2010/main" val="318764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98A9241-0DE2-0357-2380-C2CCA091B6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5" t="33966" r="20186" b="39523"/>
          <a:stretch/>
        </p:blipFill>
        <p:spPr bwMode="auto">
          <a:xfrm>
            <a:off x="9845842" y="6472990"/>
            <a:ext cx="2346158" cy="38501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045EF3B8-14ED-2905-BE50-01E8C19C6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8817428" cy="6858000"/>
          </a:xfrm>
          <a:prstGeom prst="rect">
            <a:avLst/>
          </a:prstGeom>
        </p:spPr>
      </p:pic>
      <p:sp>
        <p:nvSpPr>
          <p:cNvPr id="4" name="ZoneTexte 3">
            <a:extLst>
              <a:ext uri="{FF2B5EF4-FFF2-40B4-BE49-F238E27FC236}">
                <a16:creationId xmlns:a16="http://schemas.microsoft.com/office/drawing/2014/main" id="{8151CE57-97C4-673D-1918-2F844321B3B8}"/>
              </a:ext>
            </a:extLst>
          </p:cNvPr>
          <p:cNvSpPr txBox="1"/>
          <p:nvPr/>
        </p:nvSpPr>
        <p:spPr>
          <a:xfrm>
            <a:off x="0" y="135012"/>
            <a:ext cx="7806153" cy="707886"/>
          </a:xfrm>
          <a:prstGeom prst="rect">
            <a:avLst/>
          </a:prstGeom>
          <a:noFill/>
        </p:spPr>
        <p:txBody>
          <a:bodyPr wrap="square" rtlCol="0">
            <a:spAutoFit/>
          </a:bodyPr>
          <a:lstStyle/>
          <a:p>
            <a:r>
              <a:rPr lang="fr-FR" sz="2000" b="1" dirty="0">
                <a:solidFill>
                  <a:srgbClr val="271A38"/>
                </a:solidFill>
                <a:effectLst>
                  <a:outerShdw blurRad="38100" dist="38100" dir="2700000" algn="tl">
                    <a:srgbClr val="000000">
                      <a:alpha val="43137"/>
                    </a:srgbClr>
                  </a:outerShdw>
                </a:effectLst>
                <a:latin typeface="Inter"/>
              </a:rPr>
              <a:t>Montant du panier</a:t>
            </a:r>
          </a:p>
          <a:p>
            <a:endParaRPr lang="fr-FR" sz="2000" dirty="0"/>
          </a:p>
        </p:txBody>
      </p:sp>
    </p:spTree>
    <p:extLst>
      <p:ext uri="{BB962C8B-B14F-4D97-AF65-F5344CB8AC3E}">
        <p14:creationId xmlns:p14="http://schemas.microsoft.com/office/powerpoint/2010/main" val="424365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B8BA52A-80EF-1DAB-FF01-BE72F715B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817428" cy="6858000"/>
          </a:xfrm>
          <a:prstGeom prst="rect">
            <a:avLst/>
          </a:prstGeom>
        </p:spPr>
      </p:pic>
      <p:sp>
        <p:nvSpPr>
          <p:cNvPr id="4" name="ZoneTexte 3">
            <a:extLst>
              <a:ext uri="{FF2B5EF4-FFF2-40B4-BE49-F238E27FC236}">
                <a16:creationId xmlns:a16="http://schemas.microsoft.com/office/drawing/2014/main" id="{EF2DC0F3-5F59-45AE-9321-36D25DEF4EE6}"/>
              </a:ext>
            </a:extLst>
          </p:cNvPr>
          <p:cNvSpPr txBox="1"/>
          <p:nvPr/>
        </p:nvSpPr>
        <p:spPr>
          <a:xfrm>
            <a:off x="0" y="135012"/>
            <a:ext cx="7806153" cy="677108"/>
          </a:xfrm>
          <a:prstGeom prst="rect">
            <a:avLst/>
          </a:prstGeom>
          <a:noFill/>
        </p:spPr>
        <p:txBody>
          <a:bodyPr wrap="square" rtlCol="0">
            <a:spAutoFit/>
          </a:bodyPr>
          <a:lstStyle/>
          <a:p>
            <a:r>
              <a:rPr lang="fr-FR" sz="2000" b="1" dirty="0">
                <a:solidFill>
                  <a:srgbClr val="271A38"/>
                </a:solidFill>
                <a:effectLst>
                  <a:outerShdw blurRad="38100" dist="38100" dir="2700000" algn="tl">
                    <a:srgbClr val="000000">
                      <a:alpha val="43137"/>
                    </a:srgbClr>
                  </a:outerShdw>
                </a:effectLst>
                <a:latin typeface="Inter"/>
              </a:rPr>
              <a:t>Évolution du temps passé sur le site (boîte à moustaches)</a:t>
            </a:r>
          </a:p>
          <a:p>
            <a:endParaRPr lang="fr-FR" dirty="0"/>
          </a:p>
        </p:txBody>
      </p:sp>
    </p:spTree>
    <p:extLst>
      <p:ext uri="{BB962C8B-B14F-4D97-AF65-F5344CB8AC3E}">
        <p14:creationId xmlns:p14="http://schemas.microsoft.com/office/powerpoint/2010/main" val="238710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714B9D8-CB54-138B-C235-E8B1F68036FB}"/>
              </a:ext>
            </a:extLst>
          </p:cNvPr>
          <p:cNvPicPr>
            <a:picLocks noChangeAspect="1"/>
          </p:cNvPicPr>
          <p:nvPr/>
        </p:nvPicPr>
        <p:blipFill>
          <a:blip r:embed="rId3"/>
          <a:stretch>
            <a:fillRect/>
          </a:stretch>
        </p:blipFill>
        <p:spPr>
          <a:xfrm>
            <a:off x="0" y="1325860"/>
            <a:ext cx="12192000" cy="4206279"/>
          </a:xfrm>
          <a:prstGeom prst="rect">
            <a:avLst/>
          </a:prstGeom>
        </p:spPr>
      </p:pic>
      <p:sp>
        <p:nvSpPr>
          <p:cNvPr id="6" name="ZoneTexte 5">
            <a:extLst>
              <a:ext uri="{FF2B5EF4-FFF2-40B4-BE49-F238E27FC236}">
                <a16:creationId xmlns:a16="http://schemas.microsoft.com/office/drawing/2014/main" id="{B6E7E88E-4DE5-D120-D969-15B07A28A588}"/>
              </a:ext>
            </a:extLst>
          </p:cNvPr>
          <p:cNvSpPr txBox="1"/>
          <p:nvPr/>
        </p:nvSpPr>
        <p:spPr>
          <a:xfrm>
            <a:off x="0" y="135012"/>
            <a:ext cx="7806153" cy="677108"/>
          </a:xfrm>
          <a:prstGeom prst="rect">
            <a:avLst/>
          </a:prstGeom>
          <a:noFill/>
        </p:spPr>
        <p:txBody>
          <a:bodyPr wrap="square" rtlCol="0">
            <a:spAutoFit/>
          </a:bodyPr>
          <a:lstStyle/>
          <a:p>
            <a:r>
              <a:rPr lang="fr-FR" sz="2000" b="1" dirty="0">
                <a:solidFill>
                  <a:srgbClr val="271A38"/>
                </a:solidFill>
                <a:effectLst>
                  <a:outerShdw blurRad="38100" dist="38100" dir="2700000" algn="tl">
                    <a:srgbClr val="000000">
                      <a:alpha val="43137"/>
                    </a:srgbClr>
                  </a:outerShdw>
                </a:effectLst>
                <a:latin typeface="Inter"/>
              </a:rPr>
              <a:t>Dashboard</a:t>
            </a:r>
          </a:p>
          <a:p>
            <a:endParaRPr lang="fr-FR" dirty="0"/>
          </a:p>
        </p:txBody>
      </p:sp>
    </p:spTree>
    <p:extLst>
      <p:ext uri="{BB962C8B-B14F-4D97-AF65-F5344CB8AC3E}">
        <p14:creationId xmlns:p14="http://schemas.microsoft.com/office/powerpoint/2010/main" val="24376470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285</Words>
  <Application>Microsoft Office PowerPoint</Application>
  <PresentationFormat>Grand écran</PresentationFormat>
  <Paragraphs>44</Paragraphs>
  <Slides>13</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Calibri Light</vt:lpstr>
      <vt:lpstr>Inter</vt:lpstr>
      <vt:lpstr>Wingdings</vt:lpstr>
      <vt:lpstr>Thème Office</vt:lpstr>
      <vt:lpstr>Soutenance P2</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mensuel </dc:title>
  <dc:creator>Florentin Marrouard</dc:creator>
  <cp:lastModifiedBy>Florentin Marrouard</cp:lastModifiedBy>
  <cp:revision>10</cp:revision>
  <dcterms:created xsi:type="dcterms:W3CDTF">2023-02-01T10:44:14Z</dcterms:created>
  <dcterms:modified xsi:type="dcterms:W3CDTF">2023-02-25T10:43:12Z</dcterms:modified>
</cp:coreProperties>
</file>