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61" r:id="rId8"/>
    <p:sldId id="263" r:id="rId9"/>
    <p:sldId id="259" r:id="rId10"/>
    <p:sldId id="258" r:id="rId11"/>
    <p:sldId id="262" r:id="rId12"/>
    <p:sldId id="267" r:id="rId13"/>
    <p:sldId id="264" r:id="rId14"/>
    <p:sldId id="265" r:id="rId15"/>
    <p:sldId id="266" r:id="rId1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 autoAdjust="0"/>
    <p:restoredTop sz="97386" autoAdjust="0"/>
  </p:normalViewPr>
  <p:slideViewPr>
    <p:cSldViewPr snapToGrid="0">
      <p:cViewPr varScale="1">
        <p:scale>
          <a:sx n="159" d="100"/>
          <a:sy n="159" d="100"/>
        </p:scale>
        <p:origin x="7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dirty="0"/>
            <a:t>Respect du RGPD</a:t>
          </a:r>
          <a:endParaRPr lang="fr-FR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24AF1541-4A1E-46E8-AAA7-51627F0A0FF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Création du fichier csv pour Tableau Software</a:t>
          </a:r>
          <a:endParaRPr lang="fr-FR" dirty="0"/>
        </a:p>
      </dgm:t>
    </dgm:pt>
    <dgm:pt modelId="{41999884-3C9B-4DE1-BE8B-C94567F94722}" type="parTrans" cxnId="{6C866A5B-311A-485F-8351-E9D8E2E8345F}">
      <dgm:prSet/>
      <dgm:spPr/>
      <dgm:t>
        <a:bodyPr/>
        <a:lstStyle/>
        <a:p>
          <a:endParaRPr lang="fr-FR"/>
        </a:p>
      </dgm:t>
    </dgm:pt>
    <dgm:pt modelId="{D2A75445-BA34-4DD9-93E7-92FCD91A6567}" type="sibTrans" cxnId="{6C866A5B-311A-485F-8351-E9D8E2E8345F}">
      <dgm:prSet/>
      <dgm:spPr/>
      <dgm:t>
        <a:bodyPr/>
        <a:lstStyle/>
        <a:p>
          <a:endParaRPr lang="fr-FR"/>
        </a:p>
      </dgm:t>
    </dgm:pt>
    <dgm:pt modelId="{3765C021-A62B-4115-A034-05FFE75B49C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Graphiques représentant l’égalité femmes-hommes</a:t>
          </a:r>
          <a:endParaRPr lang="fr-FR" dirty="0"/>
        </a:p>
      </dgm:t>
    </dgm:pt>
    <dgm:pt modelId="{A6DC3F27-3C2F-4819-B593-396ABF521C49}" type="parTrans" cxnId="{12044CDC-68E5-4F53-9375-CDCE0BA1F92D}">
      <dgm:prSet/>
      <dgm:spPr/>
      <dgm:t>
        <a:bodyPr/>
        <a:lstStyle/>
        <a:p>
          <a:endParaRPr lang="fr-FR"/>
        </a:p>
      </dgm:t>
    </dgm:pt>
    <dgm:pt modelId="{7F99CADC-7440-42AF-BB5A-37C9889B1D86}" type="sibTrans" cxnId="{12044CDC-68E5-4F53-9375-CDCE0BA1F92D}">
      <dgm:prSet/>
      <dgm:spPr/>
      <dgm:t>
        <a:bodyPr/>
        <a:lstStyle/>
        <a:p>
          <a:endParaRPr lang="fr-FR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avec un remplissage uni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406D31A0-5474-4D79-A483-CD1AEC60BB98}" type="pres">
      <dgm:prSet presAssocID="{24AF1541-4A1E-46E8-AAA7-51627F0A0FFE}" presName="compNode" presStyleCnt="0"/>
      <dgm:spPr/>
    </dgm:pt>
    <dgm:pt modelId="{4021A564-9E6D-45FC-B7C7-86046B4287E2}" type="pres">
      <dgm:prSet presAssocID="{24AF1541-4A1E-46E8-AAA7-51627F0A0FFE}" presName="bgRect" presStyleLbl="bgShp" presStyleIdx="1" presStyleCnt="3"/>
      <dgm:spPr/>
    </dgm:pt>
    <dgm:pt modelId="{F9829F00-F65F-4328-BEFA-6E5DB3E72B38}" type="pres">
      <dgm:prSet presAssocID="{24AF1541-4A1E-46E8-AAA7-51627F0A0F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e avec un remplissage uni"/>
        </a:ext>
      </dgm:extLst>
    </dgm:pt>
    <dgm:pt modelId="{3D68C22D-549C-469B-80A7-7458E5628EC0}" type="pres">
      <dgm:prSet presAssocID="{24AF1541-4A1E-46E8-AAA7-51627F0A0FFE}" presName="spaceRect" presStyleCnt="0"/>
      <dgm:spPr/>
    </dgm:pt>
    <dgm:pt modelId="{D42AAEE9-D46B-4FCC-A8D5-E73C1117CD54}" type="pres">
      <dgm:prSet presAssocID="{24AF1541-4A1E-46E8-AAA7-51627F0A0FFE}" presName="parTx" presStyleLbl="revTx" presStyleIdx="1" presStyleCnt="3">
        <dgm:presLayoutVars>
          <dgm:chMax val="0"/>
          <dgm:chPref val="0"/>
        </dgm:presLayoutVars>
      </dgm:prSet>
      <dgm:spPr/>
    </dgm:pt>
    <dgm:pt modelId="{B360D8D4-9D58-406E-AC36-EC40A6F44882}" type="pres">
      <dgm:prSet presAssocID="{D2A75445-BA34-4DD9-93E7-92FCD91A6567}" presName="sibTrans" presStyleCnt="0"/>
      <dgm:spPr/>
    </dgm:pt>
    <dgm:pt modelId="{ECE43975-8556-47AA-B93C-439E3949B733}" type="pres">
      <dgm:prSet presAssocID="{3765C021-A62B-4115-A034-05FFE75B49CE}" presName="compNode" presStyleCnt="0"/>
      <dgm:spPr/>
    </dgm:pt>
    <dgm:pt modelId="{6A5A6DC2-711A-47B8-8D29-2496ED893E61}" type="pres">
      <dgm:prSet presAssocID="{3765C021-A62B-4115-A034-05FFE75B49CE}" presName="bgRect" presStyleLbl="bgShp" presStyleIdx="2" presStyleCnt="3"/>
      <dgm:spPr/>
    </dgm:pt>
    <dgm:pt modelId="{33FDF773-2805-4EDC-B6A7-8A98CB45910D}" type="pres">
      <dgm:prSet presAssocID="{3765C021-A62B-4115-A034-05FFE75B49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me et femme avec un remplissage uni"/>
        </a:ext>
      </dgm:extLst>
    </dgm:pt>
    <dgm:pt modelId="{4799CD4A-4832-4D6C-BD21-D8A698EB9682}" type="pres">
      <dgm:prSet presAssocID="{3765C021-A62B-4115-A034-05FFE75B49CE}" presName="spaceRect" presStyleCnt="0"/>
      <dgm:spPr/>
    </dgm:pt>
    <dgm:pt modelId="{80DE8918-A5AA-4A25-B752-A186BA15D0D3}" type="pres">
      <dgm:prSet presAssocID="{3765C021-A62B-4115-A034-05FFE75B49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6C866A5B-311A-485F-8351-E9D8E2E8345F}" srcId="{E1B432F4-5FDB-4518-9272-2F3934AC6AA2}" destId="{24AF1541-4A1E-46E8-AAA7-51627F0A0FFE}" srcOrd="1" destOrd="0" parTransId="{41999884-3C9B-4DE1-BE8B-C94567F94722}" sibTransId="{D2A75445-BA34-4DD9-93E7-92FCD91A6567}"/>
    <dgm:cxn modelId="{C45C714F-DD96-4D8F-B375-AB9EB5822901}" type="presOf" srcId="{24AF1541-4A1E-46E8-AAA7-51627F0A0FFE}" destId="{D42AAEE9-D46B-4FCC-A8D5-E73C1117CD54}" srcOrd="0" destOrd="0" presId="urn:microsoft.com/office/officeart/2018/2/layout/IconVerticalSolidList"/>
    <dgm:cxn modelId="{C38356AF-5BFC-4BE0-9610-9CF100CC71D9}" type="presOf" srcId="{3765C021-A62B-4115-A034-05FFE75B49CE}" destId="{80DE8918-A5AA-4A25-B752-A186BA15D0D3}" srcOrd="0" destOrd="0" presId="urn:microsoft.com/office/officeart/2018/2/layout/IconVerticalSolidList"/>
    <dgm:cxn modelId="{12044CDC-68E5-4F53-9375-CDCE0BA1F92D}" srcId="{E1B432F4-5FDB-4518-9272-2F3934AC6AA2}" destId="{3765C021-A62B-4115-A034-05FFE75B49CE}" srcOrd="2" destOrd="0" parTransId="{A6DC3F27-3C2F-4819-B593-396ABF521C49}" sibTransId="{7F99CADC-7440-42AF-BB5A-37C9889B1D86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91082E22-C10C-48EF-A84D-4429F4AFF619}" type="presParOf" srcId="{D40A0249-41A7-44A6-A657-361E8C18FD42}" destId="{406D31A0-5474-4D79-A483-CD1AEC60BB98}" srcOrd="2" destOrd="0" presId="urn:microsoft.com/office/officeart/2018/2/layout/IconVerticalSolidList"/>
    <dgm:cxn modelId="{6C0D85CC-71F2-4BA8-BB1B-56756EE8175E}" type="presParOf" srcId="{406D31A0-5474-4D79-A483-CD1AEC60BB98}" destId="{4021A564-9E6D-45FC-B7C7-86046B4287E2}" srcOrd="0" destOrd="0" presId="urn:microsoft.com/office/officeart/2018/2/layout/IconVerticalSolidList"/>
    <dgm:cxn modelId="{4845FC40-2BDD-4A35-BB6E-FD8DA11F5B40}" type="presParOf" srcId="{406D31A0-5474-4D79-A483-CD1AEC60BB98}" destId="{F9829F00-F65F-4328-BEFA-6E5DB3E72B38}" srcOrd="1" destOrd="0" presId="urn:microsoft.com/office/officeart/2018/2/layout/IconVerticalSolidList"/>
    <dgm:cxn modelId="{66DF1FBD-6A01-4BBA-81AF-B14AC52D7539}" type="presParOf" srcId="{406D31A0-5474-4D79-A483-CD1AEC60BB98}" destId="{3D68C22D-549C-469B-80A7-7458E5628EC0}" srcOrd="2" destOrd="0" presId="urn:microsoft.com/office/officeart/2018/2/layout/IconVerticalSolidList"/>
    <dgm:cxn modelId="{5EA4889E-D8E5-4661-A55F-45E3988BAE16}" type="presParOf" srcId="{406D31A0-5474-4D79-A483-CD1AEC60BB98}" destId="{D42AAEE9-D46B-4FCC-A8D5-E73C1117CD54}" srcOrd="3" destOrd="0" presId="urn:microsoft.com/office/officeart/2018/2/layout/IconVerticalSolidList"/>
    <dgm:cxn modelId="{7368AEC6-21CD-47B1-B012-5B88C1AEDB0D}" type="presParOf" srcId="{D40A0249-41A7-44A6-A657-361E8C18FD42}" destId="{B360D8D4-9D58-406E-AC36-EC40A6F44882}" srcOrd="3" destOrd="0" presId="urn:microsoft.com/office/officeart/2018/2/layout/IconVerticalSolidList"/>
    <dgm:cxn modelId="{28E56191-7F23-48A0-B28D-F01E2FF8A29A}" type="presParOf" srcId="{D40A0249-41A7-44A6-A657-361E8C18FD42}" destId="{ECE43975-8556-47AA-B93C-439E3949B733}" srcOrd="4" destOrd="0" presId="urn:microsoft.com/office/officeart/2018/2/layout/IconVerticalSolidList"/>
    <dgm:cxn modelId="{B15F0DFB-CA6B-4BF2-BD72-F82546959FD9}" type="presParOf" srcId="{ECE43975-8556-47AA-B93C-439E3949B733}" destId="{6A5A6DC2-711A-47B8-8D29-2496ED893E61}" srcOrd="0" destOrd="0" presId="urn:microsoft.com/office/officeart/2018/2/layout/IconVerticalSolidList"/>
    <dgm:cxn modelId="{B6E2FC13-ABC1-4D0A-8AC0-5A132CC0E407}" type="presParOf" srcId="{ECE43975-8556-47AA-B93C-439E3949B733}" destId="{33FDF773-2805-4EDC-B6A7-8A98CB45910D}" srcOrd="1" destOrd="0" presId="urn:microsoft.com/office/officeart/2018/2/layout/IconVerticalSolidList"/>
    <dgm:cxn modelId="{D26EC9CA-11DD-4513-ADDF-D03A5D21F26D}" type="presParOf" srcId="{ECE43975-8556-47AA-B93C-439E3949B733}" destId="{4799CD4A-4832-4D6C-BD21-D8A698EB9682}" srcOrd="2" destOrd="0" presId="urn:microsoft.com/office/officeart/2018/2/layout/IconVerticalSolidList"/>
    <dgm:cxn modelId="{F9DF634B-3647-472A-BDF8-ABCEBA522B53}" type="presParOf" srcId="{ECE43975-8556-47AA-B93C-439E3949B733}" destId="{80DE8918-A5AA-4A25-B752-A186BA15D0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Respect du RGPD</a:t>
          </a:r>
          <a:endParaRPr lang="fr-FR" sz="25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4021A564-9E6D-45FC-B7C7-86046B4287E2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829F00-F65F-4328-BEFA-6E5DB3E72B38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2AAEE9-D46B-4FCC-A8D5-E73C1117CD54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Création du fichier csv pour Tableau Software</a:t>
          </a:r>
          <a:endParaRPr lang="fr-FR" sz="2500" kern="1200" dirty="0"/>
        </a:p>
      </dsp:txBody>
      <dsp:txXfrm>
        <a:off x="1625711" y="1760029"/>
        <a:ext cx="3981338" cy="1407541"/>
      </dsp:txXfrm>
    </dsp:sp>
    <dsp:sp modelId="{6A5A6DC2-711A-47B8-8D29-2496ED893E61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FDF773-2805-4EDC-B6A7-8A98CB45910D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DE8918-A5AA-4A25-B752-A186BA15D0D3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Graphiques représentant l’égalité femmes-hommes</a:t>
          </a:r>
          <a:endParaRPr lang="fr-FR" sz="2500" kern="1200" dirty="0"/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e verticale d’icônes à éléments pleins"/>
  <dgm:desc val="Permet de représenter une série d’éléments visuels de haut en bas avec du texte de Niveau 1 ou de Niveau 1 et de Niveau 2 groupé dans une forme. Fonctionne de manière optimale avec des icônes ou de petites images avec de plus longues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0AF03-C114-4F8F-A706-C2213F1933A7}" type="datetime1">
              <a:rPr lang="fr-FR" smtClean="0"/>
              <a:t>21/08/2023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7F0D-165E-409E-864C-E021C6E59E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2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E26B-B1C2-41F5-AFFD-731282AA4934}" type="datetime1">
              <a:rPr lang="fr-FR" smtClean="0"/>
              <a:pPr/>
              <a:t>21/08/2023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C8518-F7DC-49BC-9F94-94E3144E69A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2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96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40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324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38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78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56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7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24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34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02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14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576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47766-FCCD-4996-A3F5-962A6CD70543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6EB20-3AAF-435F-9BDB-3D4F4734C416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C2773-C2B8-4CF5-9DAF-C2CB31B44054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7C7EC-7DAF-4859-BD1E-26D7D7F1D849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150A9-20F9-4EB6-A4AF-036CCB5ABFD0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88D8F-6B72-466E-83CC-E6F5CEA805F5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E39990-AB53-4F5B-AAE3-224BB3B7F497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5982-0AEE-4919-9470-90C1A4D41F8E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AF15A8-EB6B-4FDC-AFB6-14D7A83B14A3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C28C2-2524-42D9-93A2-33B5674F60C2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2844390C-838D-4AD0-820C-8F12C7FB2D0E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FC383F2-748B-4B2D-9E80-65085793A3A6}" type="datetime1">
              <a:rPr lang="fr-FR" noProof="0" smtClean="0"/>
              <a:t>21/08/2023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
           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fr-FR" sz="3000" dirty="0">
                <a:solidFill>
                  <a:schemeClr val="tx1"/>
                </a:solidFill>
              </a:rPr>
              <a:t>Objectif : Analyse de l’égalité homme-femme</a:t>
            </a:r>
          </a:p>
        </p:txBody>
      </p:sp>
      <p:pic>
        <p:nvPicPr>
          <p:cNvPr id="5" name="Image 4" descr="Numéro de métier finance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3179701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Autofit/>
          </a:bodyPr>
          <a:lstStyle/>
          <a:p>
            <a:pPr rtl="0"/>
            <a:r>
              <a:rPr lang="fr-FR" sz="1800" dirty="0">
                <a:solidFill>
                  <a:srgbClr val="FFFFFF"/>
                </a:solidFill>
              </a:rPr>
              <a:t>Indicateurs égalité femmes-hommes</a:t>
            </a:r>
            <a:br>
              <a:rPr lang="fr-FR" sz="1800" dirty="0">
                <a:solidFill>
                  <a:srgbClr val="FFFFFF"/>
                </a:solidFill>
              </a:rPr>
            </a:br>
            <a:r>
              <a:rPr lang="fr-FR" sz="1800" dirty="0">
                <a:solidFill>
                  <a:srgbClr val="FFFFFF"/>
                </a:solidFill>
              </a:rPr>
              <a:t>Disparités salariales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135FD3-C757-66B0-8C22-E40B85896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0"/>
            <a:ext cx="6432397" cy="68579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3D17CEF-DC95-19CB-C5DD-22362BBD6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993" y="1561608"/>
            <a:ext cx="6129186" cy="63826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44818C8-0E70-EADC-EDA9-0F33EAC7DAE4}"/>
              </a:ext>
            </a:extLst>
          </p:cNvPr>
          <p:cNvSpPr txBox="1"/>
          <p:nvPr/>
        </p:nvSpPr>
        <p:spPr>
          <a:xfrm>
            <a:off x="7681722" y="315113"/>
            <a:ext cx="43662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Répartition des salaires globalement proche entre femmes et hommes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On procède à test ANOVA entre la variable salaire et la variable sexe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b="1" dirty="0">
                <a:solidFill>
                  <a:schemeClr val="bg1"/>
                </a:solidFill>
              </a:rPr>
              <a:t>La p-value est largement supérieure à 0,05 : les salaires sont répartis indépendamment du sexe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fr-FR" sz="1800" dirty="0">
                <a:solidFill>
                  <a:srgbClr val="FFFFFF"/>
                </a:solidFill>
              </a:rPr>
              <a:t>Indicateurs égalité femmes-hommes</a:t>
            </a:r>
            <a:br>
              <a:rPr lang="fr-FR" sz="1800" dirty="0">
                <a:solidFill>
                  <a:srgbClr val="FFFFFF"/>
                </a:solidFill>
              </a:rPr>
            </a:br>
            <a:r>
              <a:rPr lang="fr-FR" sz="1800" dirty="0">
                <a:solidFill>
                  <a:srgbClr val="FFFFFF"/>
                </a:solidFill>
              </a:rPr>
              <a:t>Disparités salariales sur certains services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8281AB-417D-024D-DAF5-DA0AD32B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01" y="0"/>
            <a:ext cx="6432398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05B169E-2810-66C6-97F9-83D0AC1D11BB}"/>
              </a:ext>
            </a:extLst>
          </p:cNvPr>
          <p:cNvSpPr txBox="1"/>
          <p:nvPr/>
        </p:nvSpPr>
        <p:spPr>
          <a:xfrm>
            <a:off x="288037" y="1704555"/>
            <a:ext cx="436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La répartition des salaires entre femmes et hommes est inégale à l’intérieur de certains services (ici service commercial)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3152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kumimoji="0" lang="fr-FR" sz="32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Main avec stylet pointée sur numéros financi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Autofit/>
          </a:bodyPr>
          <a:lstStyle/>
          <a:p>
            <a:pPr rtl="0"/>
            <a:r>
              <a:rPr lang="fr-FR" sz="1200" dirty="0">
                <a:solidFill>
                  <a:schemeClr val="bg1"/>
                </a:solidFill>
              </a:rPr>
              <a:t>Respect des principes de confidentialité et de pertinence du RGPD par la suppression et la retraitement de variables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Constituions d’un fichier CSV pour analyses futures dans Tableau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Egalité Femmes-Hommes évaluée par le biais de cinq indicateurs :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Répartition par âge : </a:t>
            </a:r>
            <a:r>
              <a:rPr lang="fr-FR" sz="1200" dirty="0">
                <a:solidFill>
                  <a:srgbClr val="00B050"/>
                </a:solidFill>
              </a:rPr>
              <a:t>égalité respectée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Répartition par ancienneté : </a:t>
            </a:r>
            <a:r>
              <a:rPr lang="fr-FR" sz="1200" dirty="0">
                <a:solidFill>
                  <a:srgbClr val="FF0000"/>
                </a:solidFill>
              </a:rPr>
              <a:t>égalité non respectée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Répartition par type de contrat : </a:t>
            </a:r>
            <a:r>
              <a:rPr lang="fr-FR" sz="1200" dirty="0">
                <a:solidFill>
                  <a:srgbClr val="00B050"/>
                </a:solidFill>
              </a:rPr>
              <a:t>égalité respectée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Répartition par promotion : </a:t>
            </a:r>
            <a:r>
              <a:rPr lang="fr-FR" sz="1200" dirty="0">
                <a:solidFill>
                  <a:srgbClr val="00B050"/>
                </a:solidFill>
              </a:rPr>
              <a:t>égalité respectée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Répartition par salaire : </a:t>
            </a:r>
            <a:r>
              <a:rPr lang="fr-F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égalité respectée au global mais pas à l’intérieur de certains services</a:t>
            </a:r>
          </a:p>
        </p:txBody>
      </p:sp>
    </p:spTree>
    <p:extLst>
      <p:ext uri="{BB962C8B-B14F-4D97-AF65-F5344CB8AC3E}">
        <p14:creationId xmlns:p14="http://schemas.microsoft.com/office/powerpoint/2010/main" val="264033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Vous avez besoin de savoir</a:t>
            </a:r>
          </a:p>
        </p:txBody>
      </p:sp>
      <p:pic>
        <p:nvPicPr>
          <p:cNvPr id="4" name="Image 3" descr="Numéro de métier finance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Espace réservé du contenu 2" descr="Icône puce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05060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fr-FR" sz="3200" dirty="0">
                <a:solidFill>
                  <a:schemeClr val="bg1"/>
                </a:solidFill>
              </a:rPr>
              <a:t>Respect du RGPD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2800" i="1" dirty="0">
                <a:solidFill>
                  <a:schemeClr val="bg1"/>
                </a:solidFill>
              </a:rPr>
              <a:t>principe de confidentialité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Main avec stylet pointée sur numéros financi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Autofit/>
          </a:bodyPr>
          <a:lstStyle/>
          <a:p>
            <a:pPr rtl="0"/>
            <a:r>
              <a:rPr lang="fr-FR" sz="1200" dirty="0">
                <a:solidFill>
                  <a:schemeClr val="bg1"/>
                </a:solidFill>
              </a:rPr>
              <a:t>Contexte : Notre base de données renferme des informations personnelles sur chaque employé (par exemple : le salaire).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Objectif : L'objectif est d'anonymiser les employés au sein de cette base de données.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Actions mises en place :</a:t>
            </a:r>
          </a:p>
          <a:p>
            <a:pPr lvl="1"/>
            <a:r>
              <a:rPr lang="fr-FR" sz="1000" dirty="0">
                <a:solidFill>
                  <a:schemeClr val="bg1"/>
                </a:solidFill>
              </a:rPr>
              <a:t>Suppression des variables "Prénom/Nom" et "Téléphone", qui pourraient directement identifier l'employé.</a:t>
            </a:r>
          </a:p>
          <a:p>
            <a:pPr lvl="1"/>
            <a:r>
              <a:rPr lang="fr-FR" sz="1000" dirty="0">
                <a:solidFill>
                  <a:schemeClr val="bg1"/>
                </a:solidFill>
              </a:rPr>
              <a:t>Discrétisation des variables représentant l'âge et l'ancienneté : Le risque est d'éviter d'identifier indirectement les employés ayant un âge ou une ancienneté extrême au sein d'un service spécifique (par exemple : l'employé de 66 ans dans le service des ressources humaines).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kumimoji="0" lang="fr-FR" sz="32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Respect du RGPD</a:t>
            </a:r>
            <a:br>
              <a:rPr kumimoji="0" lang="fr-FR" sz="32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kumimoji="0" lang="fr-FR" sz="2800" b="0" i="1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principe de </a:t>
            </a:r>
            <a:br>
              <a:rPr kumimoji="0" lang="fr-FR" sz="2800" b="0" i="1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lang="fr-FR" sz="2800" i="1" dirty="0">
                <a:solidFill>
                  <a:schemeClr val="bg1"/>
                </a:solidFill>
              </a:rPr>
              <a:t>pertinence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Main avec stylet pointée sur numéros financi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Autofit/>
          </a:bodyPr>
          <a:lstStyle/>
          <a:p>
            <a:pPr rtl="0"/>
            <a:r>
              <a:rPr lang="fr-FR" sz="1200" dirty="0">
                <a:solidFill>
                  <a:schemeClr val="bg1"/>
                </a:solidFill>
              </a:rPr>
              <a:t>Contexte : Au sein de notre base de données, diverses informations sont présentes mais ne sont pas toutes pertinentes pour les analyses que nous souhaitons entreprendre.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Objectif : Notre but est de conserver uniquement les variables potentiellement pertinentes en vue d'évaluer l'égalité entre hommes et femmes.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Actions entreprises :</a:t>
            </a:r>
          </a:p>
          <a:p>
            <a:pPr rtl="0"/>
            <a:r>
              <a:rPr lang="fr-FR" sz="1200" dirty="0">
                <a:solidFill>
                  <a:schemeClr val="bg1"/>
                </a:solidFill>
              </a:rPr>
              <a:t>Élimination des variables telles que "Distance domicile/travail", "État Civil" et "Enfants".</a:t>
            </a:r>
            <a:endParaRPr lang="fr-F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5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Base de données finale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5A4D93-D58F-9828-8446-92A52651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1724"/>
            <a:ext cx="7491413" cy="22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fr-FR" sz="1800" dirty="0">
                <a:solidFill>
                  <a:srgbClr val="FFFFFF"/>
                </a:solidFill>
              </a:rPr>
              <a:t>Indicateurs égalité femmes-hommes</a:t>
            </a:r>
            <a:br>
              <a:rPr lang="fr-FR" sz="1800" dirty="0">
                <a:solidFill>
                  <a:srgbClr val="FFFFFF"/>
                </a:solidFill>
              </a:rPr>
            </a:br>
            <a:r>
              <a:rPr lang="fr-FR" sz="1800" dirty="0">
                <a:solidFill>
                  <a:srgbClr val="FFFFFF"/>
                </a:solidFill>
              </a:rPr>
              <a:t>Répartition par âge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F241FF-3D75-4F6E-8704-98A6D054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237" y="0"/>
            <a:ext cx="6334125" cy="6753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6778A2-C001-FA23-9E0C-D7291697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18" y="4345710"/>
            <a:ext cx="1838582" cy="2343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15683C-5A70-CD6A-1F9E-61BC153F5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000" y="4345710"/>
            <a:ext cx="1019317" cy="23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Autofit/>
          </a:bodyPr>
          <a:lstStyle/>
          <a:p>
            <a:pPr rtl="0"/>
            <a:r>
              <a:rPr lang="fr-FR" sz="1800" dirty="0">
                <a:solidFill>
                  <a:srgbClr val="FFFFFF"/>
                </a:solidFill>
              </a:rPr>
              <a:t>Indicateurs égalité femmes-hommes</a:t>
            </a:r>
            <a:br>
              <a:rPr lang="fr-FR" sz="1800" dirty="0">
                <a:solidFill>
                  <a:srgbClr val="FFFFFF"/>
                </a:solidFill>
              </a:rPr>
            </a:br>
            <a:r>
              <a:rPr lang="fr-FR" sz="1800" dirty="0">
                <a:solidFill>
                  <a:srgbClr val="FFFFFF"/>
                </a:solidFill>
              </a:rPr>
              <a:t>Répartition par ancienneté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915DBDD-D319-F3CD-D898-8C83E51A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5" y="0"/>
            <a:ext cx="6334125" cy="67532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BB3029-1974-E35D-83F0-F84AEC1B5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130" y="4907760"/>
            <a:ext cx="2653153" cy="4399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834AC55-7B0C-2770-06F2-94DFF1F9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5283" y="4907760"/>
            <a:ext cx="1044765" cy="4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681103"/>
            <a:ext cx="3421457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fr-FR" sz="1800" dirty="0">
                <a:solidFill>
                  <a:srgbClr val="FFFFFF"/>
                </a:solidFill>
              </a:rPr>
              <a:t>Indicateurs égalité femmes-hommes</a:t>
            </a:r>
            <a:br>
              <a:rPr lang="fr-FR" sz="1800" dirty="0">
                <a:solidFill>
                  <a:srgbClr val="FFFFFF"/>
                </a:solidFill>
              </a:rPr>
            </a:br>
            <a:r>
              <a:rPr lang="fr-FR" sz="1800" dirty="0">
                <a:solidFill>
                  <a:srgbClr val="FFFFFF"/>
                </a:solidFill>
              </a:rPr>
              <a:t>Répartition par type de contrat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720BAA-8B6C-2EE0-E9DC-D569B00C2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000" y1="22426" x2="45564" y2="23131"/>
                        <a14:foregroundMark x1="40150" y1="23131" x2="45414" y2="22003"/>
                        <a14:foregroundMark x1="52932" y1="74048" x2="60000" y2="75458"/>
                        <a14:foregroundMark x1="52932" y1="74330" x2="55489" y2="75599"/>
                        <a14:foregroundMark x1="52331" y1="75035" x2="61053" y2="75740"/>
                        <a14:foregroundMark x1="53534" y1="75458" x2="54737" y2="75740"/>
                        <a14:foregroundMark x1="52030" y1="75740" x2="56090" y2="75599"/>
                        <a14:foregroundMark x1="52632" y1="75599" x2="57293" y2="75599"/>
                        <a14:foregroundMark x1="54737" y1="75740" x2="59699" y2="75599"/>
                        <a14:foregroundMark x1="55338" y1="75599" x2="59699" y2="75458"/>
                        <a14:foregroundMark x1="56842" y1="75176" x2="60902" y2="75317"/>
                        <a14:foregroundMark x1="57744" y1="74753" x2="58947" y2="74894"/>
                        <a14:foregroundMark x1="55940" y1="74894" x2="60150" y2="74894"/>
                        <a14:foregroundMark x1="56241" y1="74894" x2="60451" y2="74753"/>
                        <a14:foregroundMark x1="56992" y1="74753" x2="59699" y2="74612"/>
                        <a14:foregroundMark x1="57293" y1="74612" x2="60602" y2="74612"/>
                        <a14:foregroundMark x1="55789" y1="74612" x2="60602" y2="74330"/>
                        <a14:foregroundMark x1="55789" y1="74894" x2="60000" y2="74753"/>
                        <a14:foregroundMark x1="56241" y1="76728" x2="59398" y2="76446"/>
                        <a14:foregroundMark x1="56391" y1="76023" x2="59850" y2="76023"/>
                        <a14:foregroundMark x1="54436" y1="76164" x2="57293" y2="76023"/>
                        <a14:foregroundMark x1="53534" y1="75740" x2="55940" y2="75599"/>
                        <a14:foregroundMark x1="40000" y1="23836" x2="44812" y2="23977"/>
                        <a14:foregroundMark x1="43609" y1="24401" x2="46617" y2="24118"/>
                        <a14:foregroundMark x1="44060" y1="23836" x2="46015" y2="23695"/>
                        <a14:foregroundMark x1="40902" y1="23977" x2="44511" y2="23413"/>
                        <a14:foregroundMark x1="40602" y1="23413" x2="43609" y2="22426"/>
                        <a14:foregroundMark x1="40150" y1="22426" x2="43609" y2="21862"/>
                        <a14:foregroundMark x1="40451" y1="22285" x2="45714" y2="22003"/>
                        <a14:foregroundMark x1="40451" y1="22285" x2="44662" y2="22285"/>
                        <a14:foregroundMark x1="40301" y1="22990" x2="40602" y2="24542"/>
                        <a14:foregroundMark x1="39850" y1="23836" x2="43008" y2="23695"/>
                        <a14:foregroundMark x1="41353" y1="24260" x2="43308" y2="24401"/>
                        <a14:foregroundMark x1="41353" y1="24683" x2="40902" y2="246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7975" y="879290"/>
            <a:ext cx="4274865" cy="45577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211777-2366-8E99-C9D9-9D8E44BFD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32" b="97461" l="9925" r="89925">
                        <a14:foregroundMark x1="40752" y1="96897" x2="57744" y2="91255"/>
                        <a14:foregroundMark x1="57744" y1="91255" x2="43609" y2="97461"/>
                        <a14:foregroundMark x1="43609" y1="97461" x2="40752" y2="97179"/>
                        <a14:foregroundMark x1="40602" y1="97179" x2="56992" y2="92525"/>
                        <a14:foregroundMark x1="56992" y1="92525" x2="46466" y2="96615"/>
                        <a14:foregroundMark x1="46466" y1="96615" x2="39850" y2="96897"/>
                        <a14:foregroundMark x1="41203" y1="97461" x2="40602" y2="95205"/>
                        <a14:foregroundMark x1="45263" y1="95205" x2="40150" y2="95205"/>
                        <a14:foregroundMark x1="44211" y1="95346" x2="40150" y2="95205"/>
                        <a14:foregroundMark x1="47068" y1="94781" x2="40150" y2="94640"/>
                        <a14:foregroundMark x1="50376" y1="94640" x2="54436" y2="94640"/>
                        <a14:foregroundMark x1="43759" y1="94640" x2="50376" y2="94217"/>
                        <a14:foregroundMark x1="41203" y1="94217" x2="51579" y2="93653"/>
                        <a14:foregroundMark x1="40602" y1="94358" x2="50677" y2="94076"/>
                        <a14:foregroundMark x1="39850" y1="94781" x2="49624" y2="94781"/>
                        <a14:foregroundMark x1="44812" y1="95487" x2="55188" y2="95487"/>
                        <a14:foregroundMark x1="48872" y1="96051" x2="58797" y2="95910"/>
                        <a14:foregroundMark x1="50827" y1="96615" x2="56692" y2="95487"/>
                        <a14:foregroundMark x1="52180" y1="96333" x2="58045" y2="94781"/>
                        <a14:foregroundMark x1="53083" y1="95487" x2="58647" y2="94922"/>
                        <a14:foregroundMark x1="54286" y1="96474" x2="60451" y2="95487"/>
                        <a14:foregroundMark x1="54286" y1="96474" x2="56992" y2="95487"/>
                        <a14:foregroundMark x1="48271" y1="96474" x2="53684" y2="96051"/>
                        <a14:foregroundMark x1="50677" y1="96333" x2="56992" y2="96333"/>
                        <a14:foregroundMark x1="50677" y1="96474" x2="57895" y2="96333"/>
                        <a14:foregroundMark x1="52180" y1="97038" x2="59098" y2="95910"/>
                        <a14:foregroundMark x1="53835" y1="96615" x2="59398" y2="95487"/>
                        <a14:foregroundMark x1="54436" y1="95205" x2="60301" y2="95205"/>
                        <a14:foregroundMark x1="57444" y1="94922" x2="60301" y2="94358"/>
                        <a14:foregroundMark x1="56391" y1="94922" x2="60451" y2="94640"/>
                        <a14:foregroundMark x1="35338" y1="26375" x2="41353" y2="26093"/>
                        <a14:foregroundMark x1="34586" y1="26093" x2="41654" y2="25952"/>
                        <a14:foregroundMark x1="36541" y1="25952" x2="41955" y2="25388"/>
                        <a14:foregroundMark x1="34586" y1="25388" x2="42857" y2="25388"/>
                        <a14:foregroundMark x1="36391" y1="25529" x2="43158" y2="24965"/>
                        <a14:foregroundMark x1="34135" y1="24965" x2="44962" y2="24683"/>
                        <a14:foregroundMark x1="34586" y1="24965" x2="42556" y2="24401"/>
                        <a14:foregroundMark x1="34737" y1="25247" x2="42857" y2="25247"/>
                        <a14:foregroundMark x1="36842" y1="26093" x2="44361" y2="25529"/>
                        <a14:foregroundMark x1="40602" y1="26939" x2="46165" y2="25811"/>
                        <a14:foregroundMark x1="40752" y1="27221" x2="44662" y2="25952"/>
                        <a14:foregroundMark x1="38647" y1="27080" x2="43008" y2="26093"/>
                        <a14:foregroundMark x1="34436" y1="25529" x2="40000" y2="25247"/>
                        <a14:foregroundMark x1="37744" y1="24824" x2="42256" y2="24401"/>
                        <a14:foregroundMark x1="36241" y1="24965" x2="43158" y2="24260"/>
                        <a14:foregroundMark x1="36541" y1="24965" x2="42406" y2="24401"/>
                        <a14:foregroundMark x1="34135" y1="24401" x2="42857" y2="24118"/>
                        <a14:foregroundMark x1="33985" y1="24824" x2="42406" y2="24683"/>
                        <a14:foregroundMark x1="57293" y1="76869" x2="65113" y2="76023"/>
                        <a14:foregroundMark x1="59098" y1="76305" x2="64662" y2="75035"/>
                        <a14:foregroundMark x1="57895" y1="75740" x2="65263" y2="74471"/>
                        <a14:foregroundMark x1="57594" y1="76023" x2="62857" y2="73202"/>
                        <a14:foregroundMark x1="57895" y1="75599" x2="63008" y2="75035"/>
                        <a14:foregroundMark x1="61053" y1="76728" x2="64812" y2="76023"/>
                        <a14:foregroundMark x1="63609" y1="77292" x2="67068" y2="76728"/>
                        <a14:foregroundMark x1="61504" y1="76587" x2="65414" y2="76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5137" y="879290"/>
            <a:ext cx="4274865" cy="45577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C6DCA64-2693-8929-71D1-4F3B871E0C7A}"/>
              </a:ext>
            </a:extLst>
          </p:cNvPr>
          <p:cNvSpPr txBox="1"/>
          <p:nvPr/>
        </p:nvSpPr>
        <p:spPr>
          <a:xfrm>
            <a:off x="6310919" y="12700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Femmes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95802D-E8D3-6DB2-EA29-C27AE21A7D28}"/>
              </a:ext>
            </a:extLst>
          </p:cNvPr>
          <p:cNvSpPr txBox="1"/>
          <p:nvPr/>
        </p:nvSpPr>
        <p:spPr>
          <a:xfrm>
            <a:off x="9557007" y="1270000"/>
            <a:ext cx="10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Hommes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709921-8165-0FEF-1D76-56C7A018D319}"/>
              </a:ext>
            </a:extLst>
          </p:cNvPr>
          <p:cNvSpPr txBox="1"/>
          <p:nvPr/>
        </p:nvSpPr>
        <p:spPr>
          <a:xfrm>
            <a:off x="6432549" y="3575050"/>
            <a:ext cx="64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91.2%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0EABE7-894F-2E14-34AB-EA2E7711D352}"/>
              </a:ext>
            </a:extLst>
          </p:cNvPr>
          <p:cNvSpPr txBox="1"/>
          <p:nvPr/>
        </p:nvSpPr>
        <p:spPr>
          <a:xfrm>
            <a:off x="6310919" y="2195942"/>
            <a:ext cx="64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8.8%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45F083-263D-AA19-77E6-47FB05A5592F}"/>
              </a:ext>
            </a:extLst>
          </p:cNvPr>
          <p:cNvSpPr txBox="1"/>
          <p:nvPr/>
        </p:nvSpPr>
        <p:spPr>
          <a:xfrm>
            <a:off x="9695387" y="3429000"/>
            <a:ext cx="77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96.18%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B84382-8589-C980-C7D8-6E07A27A3148}"/>
              </a:ext>
            </a:extLst>
          </p:cNvPr>
          <p:cNvSpPr txBox="1"/>
          <p:nvPr/>
        </p:nvSpPr>
        <p:spPr>
          <a:xfrm>
            <a:off x="9695387" y="2107042"/>
            <a:ext cx="64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3.82%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FEAB78D-858E-88FB-7145-1EE9C944C224}"/>
              </a:ext>
            </a:extLst>
          </p:cNvPr>
          <p:cNvSpPr txBox="1"/>
          <p:nvPr/>
        </p:nvSpPr>
        <p:spPr>
          <a:xfrm>
            <a:off x="563284" y="568202"/>
            <a:ext cx="35048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La part des salariés en CDI est légèrement plus élevée chez les hommes que chez les femmes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Le test du khi-deux rejette la liaison entre sexe et type de contrat (pour un niveau de test de 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2572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3179701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Autofit/>
          </a:bodyPr>
          <a:lstStyle/>
          <a:p>
            <a:pPr rtl="0"/>
            <a:r>
              <a:rPr lang="fr-FR" sz="1800" dirty="0">
                <a:solidFill>
                  <a:srgbClr val="FFFFFF"/>
                </a:solidFill>
              </a:rPr>
              <a:t>Indicateurs égalité femmes-hommes</a:t>
            </a:r>
            <a:br>
              <a:rPr lang="fr-FR" sz="1800" dirty="0">
                <a:solidFill>
                  <a:srgbClr val="FFFFFF"/>
                </a:solidFill>
              </a:rPr>
            </a:br>
            <a:r>
              <a:rPr lang="fr-FR" sz="1800" dirty="0">
                <a:solidFill>
                  <a:srgbClr val="FFFFFF"/>
                </a:solidFill>
              </a:rPr>
              <a:t>Répartition par promotion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4818C8-0E70-EADC-EDA9-0F33EAC7DAE4}"/>
              </a:ext>
            </a:extLst>
          </p:cNvPr>
          <p:cNvSpPr txBox="1"/>
          <p:nvPr/>
        </p:nvSpPr>
        <p:spPr>
          <a:xfrm>
            <a:off x="7825739" y="1141226"/>
            <a:ext cx="4366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La part des salariés ayant obtenu une promotion est proche entre femmes et hommes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Le test du khi-deux ne rejette pas l’indépendance entre sexe et promotion (pour un niveau de test de 5%)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DE851C0-BC04-2BD8-D022-70DB397E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41652" y="2890982"/>
            <a:ext cx="4140321" cy="35197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213A00-5E62-0E54-1977-4B039CDBF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" y="0"/>
            <a:ext cx="4192340" cy="4469727"/>
          </a:xfrm>
          <a:prstGeom prst="rect">
            <a:avLst/>
          </a:prstGeom>
        </p:spPr>
      </p:pic>
      <p:pic>
        <p:nvPicPr>
          <p:cNvPr id="11" name="Graphique 10" descr="Avertissement avec un remplissage uni">
            <a:extLst>
              <a:ext uri="{FF2B5EF4-FFF2-40B4-BE49-F238E27FC236}">
                <a16:creationId xmlns:a16="http://schemas.microsoft.com/office/drawing/2014/main" id="{870E9608-0F34-B72E-3AB2-170DA3EAB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9186" y="226826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8E58799-87D2-8A05-EA7C-DCC1A93E55FC}"/>
              </a:ext>
            </a:extLst>
          </p:cNvPr>
          <p:cNvSpPr txBox="1"/>
          <p:nvPr/>
        </p:nvSpPr>
        <p:spPr>
          <a:xfrm>
            <a:off x="4969317" y="83861"/>
            <a:ext cx="2119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 aux couleurs confusion</a:t>
            </a:r>
          </a:p>
          <a:p>
            <a:r>
              <a:rPr lang="fr-FR" dirty="0"/>
              <a:t>Impossible de changer avec </a:t>
            </a:r>
            <a:r>
              <a:rPr lang="fr-FR" dirty="0" err="1"/>
              <a:t>Knime</a:t>
            </a:r>
            <a:r>
              <a:rPr lang="fr-FR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C4E26E-539D-A561-830C-12A9D8281BE2}"/>
              </a:ext>
            </a:extLst>
          </p:cNvPr>
          <p:cNvSpPr txBox="1"/>
          <p:nvPr/>
        </p:nvSpPr>
        <p:spPr>
          <a:xfrm>
            <a:off x="2330451" y="2003000"/>
            <a:ext cx="73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48.86%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205E63-7B0C-0D95-2BC2-46B8415110F8}"/>
              </a:ext>
            </a:extLst>
          </p:cNvPr>
          <p:cNvSpPr txBox="1"/>
          <p:nvPr/>
        </p:nvSpPr>
        <p:spPr>
          <a:xfrm>
            <a:off x="1188348" y="2015077"/>
            <a:ext cx="73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48.09%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A75DE8-BE02-E6FE-CBD6-66BD51E9F2E9}"/>
              </a:ext>
            </a:extLst>
          </p:cNvPr>
          <p:cNvSpPr txBox="1"/>
          <p:nvPr/>
        </p:nvSpPr>
        <p:spPr>
          <a:xfrm>
            <a:off x="1731044" y="1236476"/>
            <a:ext cx="73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3.05%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5A4C314-2CD7-9720-5D5E-1583B511B70C}"/>
              </a:ext>
            </a:extLst>
          </p:cNvPr>
          <p:cNvSpPr txBox="1"/>
          <p:nvPr/>
        </p:nvSpPr>
        <p:spPr>
          <a:xfrm>
            <a:off x="5548697" y="4548922"/>
            <a:ext cx="73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49.6%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2EDF5A6-C9C1-AE64-E258-EA0861B0E233}"/>
              </a:ext>
            </a:extLst>
          </p:cNvPr>
          <p:cNvSpPr txBox="1"/>
          <p:nvPr/>
        </p:nvSpPr>
        <p:spPr>
          <a:xfrm>
            <a:off x="4627301" y="4680367"/>
            <a:ext cx="73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41.6%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78C0DF-BDA5-8F6B-95E2-CE81BA544F12}"/>
              </a:ext>
            </a:extLst>
          </p:cNvPr>
          <p:cNvSpPr txBox="1"/>
          <p:nvPr/>
        </p:nvSpPr>
        <p:spPr>
          <a:xfrm>
            <a:off x="4949290" y="3908971"/>
            <a:ext cx="73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8.8%</a:t>
            </a:r>
          </a:p>
        </p:txBody>
      </p:sp>
    </p:spTree>
    <p:extLst>
      <p:ext uri="{BB962C8B-B14F-4D97-AF65-F5344CB8AC3E}">
        <p14:creationId xmlns:p14="http://schemas.microsoft.com/office/powerpoint/2010/main" val="3609128739"/>
      </p:ext>
    </p:extLst>
  </p:cSld>
  <p:clrMapOvr>
    <a:masterClrMapping/>
  </p:clrMapOvr>
</p:sld>
</file>

<file path=ppt/theme/theme1.xml><?xml version="1.0" encoding="utf-8"?>
<a:theme xmlns:a="http://schemas.openxmlformats.org/drawingml/2006/main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financière</Template>
  <TotalTime>544</TotalTime>
  <Words>516</Words>
  <Application>Microsoft Office PowerPoint</Application>
  <PresentationFormat>Grand écran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Expédition</vt:lpstr>
      <vt:lpstr>Objectif : Analyse de l’égalité homme-femme</vt:lpstr>
      <vt:lpstr>Vous avez besoin de savoir</vt:lpstr>
      <vt:lpstr>Respect du RGPD principe de confidentialité</vt:lpstr>
      <vt:lpstr>Respect du RGPD principe de  pertinence</vt:lpstr>
      <vt:lpstr>Base de données finale</vt:lpstr>
      <vt:lpstr>Indicateurs égalité femmes-hommes Répartition par âge</vt:lpstr>
      <vt:lpstr>Indicateurs égalité femmes-hommes Répartition par ancienneté</vt:lpstr>
      <vt:lpstr>Indicateurs égalité femmes-hommes Répartition par type de contrat</vt:lpstr>
      <vt:lpstr>Indicateurs égalité femmes-hommes Répartition par promotion</vt:lpstr>
      <vt:lpstr>Indicateurs égalité femmes-hommes Disparités salariales</vt:lpstr>
      <vt:lpstr>Indicateurs égalité femmes-hommes Disparités salariales sur certains services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Objectif : Analyse de l’égalité homme-femme</dc:title>
  <dc:creator>Florentin Marrouard</dc:creator>
  <cp:lastModifiedBy>Florentin Marrouard</cp:lastModifiedBy>
  <cp:revision>7</cp:revision>
  <dcterms:created xsi:type="dcterms:W3CDTF">2023-08-14T12:43:06Z</dcterms:created>
  <dcterms:modified xsi:type="dcterms:W3CDTF">2023-08-21T12:35:05Z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