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98" r:id="rId13"/>
    <p:sldId id="299" r:id="rId14"/>
    <p:sldId id="304" r:id="rId15"/>
    <p:sldId id="268" r:id="rId16"/>
    <p:sldId id="297" r:id="rId17"/>
    <p:sldId id="300" r:id="rId18"/>
    <p:sldId id="305" r:id="rId19"/>
    <p:sldId id="269" r:id="rId20"/>
    <p:sldId id="270" r:id="rId21"/>
    <p:sldId id="271" r:id="rId22"/>
    <p:sldId id="272" r:id="rId23"/>
    <p:sldId id="273" r:id="rId24"/>
    <p:sldId id="306" r:id="rId25"/>
    <p:sldId id="307" r:id="rId26"/>
    <p:sldId id="308" r:id="rId27"/>
    <p:sldId id="322" r:id="rId28"/>
    <p:sldId id="309" r:id="rId29"/>
    <p:sldId id="310" r:id="rId30"/>
    <p:sldId id="274" r:id="rId31"/>
    <p:sldId id="325" r:id="rId32"/>
    <p:sldId id="275" r:id="rId33"/>
    <p:sldId id="314" r:id="rId34"/>
    <p:sldId id="315" r:id="rId35"/>
    <p:sldId id="317" r:id="rId36"/>
    <p:sldId id="316" r:id="rId37"/>
    <p:sldId id="323" r:id="rId38"/>
    <p:sldId id="324" r:id="rId39"/>
    <p:sldId id="318" r:id="rId40"/>
    <p:sldId id="319" r:id="rId41"/>
    <p:sldId id="320" r:id="rId42"/>
    <p:sldId id="321" r:id="rId43"/>
    <p:sldId id="313" r:id="rId44"/>
    <p:sldId id="278" r:id="rId45"/>
    <p:sldId id="303" r:id="rId46"/>
    <p:sldId id="279" r:id="rId47"/>
    <p:sldId id="280" r:id="rId48"/>
    <p:sldId id="301" r:id="rId49"/>
    <p:sldId id="302" r:id="rId50"/>
    <p:sldId id="282" r:id="rId51"/>
    <p:sldId id="292" r:id="rId52"/>
    <p:sldId id="283" r:id="rId53"/>
    <p:sldId id="295" r:id="rId54"/>
    <p:sldId id="293" r:id="rId55"/>
    <p:sldId id="284" r:id="rId56"/>
    <p:sldId id="285" r:id="rId57"/>
    <p:sldId id="286" r:id="rId58"/>
    <p:sldId id="287" r:id="rId59"/>
    <p:sldId id="288" r:id="rId60"/>
    <p:sldId id="311" r:id="rId61"/>
    <p:sldId id="312"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66" autoAdjust="0"/>
  </p:normalViewPr>
  <p:slideViewPr>
    <p:cSldViewPr snapToGrid="0">
      <p:cViewPr>
        <p:scale>
          <a:sx n="50" d="100"/>
          <a:sy n="50" d="100"/>
        </p:scale>
        <p:origin x="765" y="38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EF0A0-9A0E-44E4-B642-C5FA817CA51F}"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3B763-3DAF-49B1-9707-EEA7494BD8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Peter </a:t>
            </a:r>
            <a:r>
              <a:rPr lang="en-US" altLang="zh-CN" dirty="0" err="1" smtClean="0"/>
              <a:t>Zijlstra's</a:t>
            </a:r>
            <a:r>
              <a:rPr lang="en-US" altLang="zh-CN" dirty="0" smtClean="0"/>
              <a:t> response to this discussion was to post a patch forcing IRQF_DISABLED for all drivers. His position is that no interrupt handlers should be run with interrupts enabled. Doing so invites kernel stack overruns if too many nested interrupts come in; it also, he says, encourages the notion that it's OK for interrupt handlers to be slow. Additionally, he says, drivers must already be able to run their handlers with interrupts disabled, since another driver may disable interrupts on a shared interrupt line. So, he says, it makes no sense to "fix" </a:t>
            </a:r>
            <a:r>
              <a:rPr lang="en-US" altLang="zh-CN" dirty="0" err="1" smtClean="0"/>
              <a:t>lockdep</a:t>
            </a:r>
            <a:r>
              <a:rPr lang="en-US" altLang="zh-CN" dirty="0" smtClean="0"/>
              <a:t> for handlers which want interrupts to be enabled; instead, the always-disabled assumption built into </a:t>
            </a:r>
            <a:r>
              <a:rPr lang="en-US" altLang="zh-CN" dirty="0" err="1" smtClean="0"/>
              <a:t>lockdep</a:t>
            </a:r>
            <a:r>
              <a:rPr lang="en-US" altLang="zh-CN" dirty="0" smtClean="0"/>
              <a:t> should be made part of the system as a whole. </a:t>
            </a:r>
          </a:p>
          <a:p>
            <a:endParaRPr lang="en-US" altLang="zh-CN" dirty="0" smtClean="0"/>
          </a:p>
          <a:p>
            <a:r>
              <a:rPr lang="en-US" altLang="zh-CN" dirty="0" smtClean="0"/>
              <a:t>https://lwn.net/Articles/321663/</a:t>
            </a:r>
          </a:p>
          <a:p>
            <a:endParaRPr lang="en-US" altLang="zh-CN" dirty="0" smtClean="0"/>
          </a:p>
          <a:p>
            <a:r>
              <a:rPr lang="zh-CN" altLang="en-US" dirty="0" smtClean="0"/>
              <a:t>也体现了简化的思想</a:t>
            </a:r>
            <a:endParaRPr lang="zh-CN" altLang="en-US" dirty="0"/>
          </a:p>
        </p:txBody>
      </p:sp>
      <p:sp>
        <p:nvSpPr>
          <p:cNvPr id="4" name="灯片编号占位符 3"/>
          <p:cNvSpPr>
            <a:spLocks noGrp="1"/>
          </p:cNvSpPr>
          <p:nvPr>
            <p:ph type="sldNum" sz="quarter" idx="10"/>
          </p:nvPr>
        </p:nvSpPr>
        <p:spPr/>
        <p:txBody>
          <a:bodyPr/>
          <a:lstStyle/>
          <a:p>
            <a:fld id="{15D3B763-3DAF-49B1-9707-EEA7494BD811}" type="slidenum">
              <a:rPr lang="zh-CN" altLang="en-US" smtClean="0"/>
              <a:t>60</a:t>
            </a:fld>
            <a:endParaRPr lang="zh-CN" altLang="en-US"/>
          </a:p>
        </p:txBody>
      </p:sp>
    </p:spTree>
    <p:extLst>
      <p:ext uri="{BB962C8B-B14F-4D97-AF65-F5344CB8AC3E}">
        <p14:creationId xmlns:p14="http://schemas.microsoft.com/office/powerpoint/2010/main" val="383126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0C3A4CB-56FF-4E39-9571-C643F895D6B2}"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0648" y="390127"/>
            <a:ext cx="1077598" cy="125052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8013" y="304800"/>
            <a:ext cx="1345787" cy="142342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E28C2-6E00-42F9-BA72-F71975CC6083}"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129A70-653F-4AD5-BE36-58EB35CA861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1" name="图片 10"/>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Effect>
                      <a14:colorTemperature colorTemp="6494"/>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6248401" y="365126"/>
            <a:ext cx="5105400" cy="6398768"/>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B50688-336D-4214-AAD3-5C9E25F9E23A}"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6E43A79-6BEE-4F93-97F0-CA104267829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a:t>
            </a:fld>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0648" y="390127"/>
            <a:ext cx="1077598" cy="125052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8013" y="304800"/>
            <a:ext cx="1345787" cy="142342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BF13EB-C46D-4002-886B-BB42D60D56E1}" type="datetime1">
              <a:rPr lang="zh-CN" altLang="en-US" smtClean="0"/>
              <a:t>2022/5/20</a:t>
            </a:fld>
            <a:endParaRPr lang="zh-CN" altLang="en-US"/>
          </a:p>
        </p:txBody>
      </p:sp>
      <p:sp>
        <p:nvSpPr>
          <p:cNvPr id="6" name="页脚占位符 5"/>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7" name="灯片编号占位符 6"/>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F0252D-9C12-4312-ACFE-C8364CDE6758}" type="datetime1">
              <a:rPr lang="zh-CN" altLang="en-US" smtClean="0"/>
              <a:t>2022/5/20</a:t>
            </a:fld>
            <a:endParaRPr lang="zh-CN" altLang="en-US"/>
          </a:p>
        </p:txBody>
      </p:sp>
      <p:sp>
        <p:nvSpPr>
          <p:cNvPr id="8" name="页脚占位符 7"/>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9" name="灯片编号占位符 8"/>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EDDD86-3114-476D-94A0-EB9EF6B29BE1}" type="datetime1">
              <a:rPr lang="zh-CN" altLang="en-US" smtClean="0"/>
              <a:t>2022/5/20</a:t>
            </a:fld>
            <a:endParaRPr lang="zh-CN" altLang="en-US"/>
          </a:p>
        </p:txBody>
      </p:sp>
      <p:sp>
        <p:nvSpPr>
          <p:cNvPr id="4" name="页脚占位符 3"/>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5" name="灯片编号占位符 4"/>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9AEB08-B6B0-4335-AC4D-AA25D226CF5D}" type="datetime1">
              <a:rPr lang="zh-CN" altLang="en-US" smtClean="0"/>
              <a:t>2022/5/20</a:t>
            </a:fld>
            <a:endParaRPr lang="zh-CN" altLang="en-US"/>
          </a:p>
        </p:txBody>
      </p:sp>
      <p:sp>
        <p:nvSpPr>
          <p:cNvPr id="3" name="页脚占位符 2"/>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4" name="灯片编号占位符 3"/>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6BC1565-D311-474B-8937-87D9922BDB13}" type="datetime1">
              <a:rPr lang="zh-CN" altLang="en-US" smtClean="0"/>
              <a:t>2022/5/20</a:t>
            </a:fld>
            <a:endParaRPr lang="zh-CN" altLang="en-US"/>
          </a:p>
        </p:txBody>
      </p:sp>
      <p:sp>
        <p:nvSpPr>
          <p:cNvPr id="6" name="页脚占位符 5"/>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7" name="灯片编号占位符 6"/>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FB53F7-D4E9-46A9-A83C-13D3B11435EF}" type="datetime1">
              <a:rPr lang="zh-CN" altLang="en-US" smtClean="0"/>
              <a:t>2022/5/20</a:t>
            </a:fld>
            <a:endParaRPr lang="zh-CN" altLang="en-US"/>
          </a:p>
        </p:txBody>
      </p:sp>
      <p:sp>
        <p:nvSpPr>
          <p:cNvPr id="6" name="页脚占位符 5"/>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7" name="灯片编号占位符 6"/>
          <p:cNvSpPr>
            <a:spLocks noGrp="1"/>
          </p:cNvSpPr>
          <p:nvPr>
            <p:ph type="sldNum" sz="quarter" idx="12"/>
          </p:nvPr>
        </p:nvSpPr>
        <p:spPr/>
        <p:txBody>
          <a:bodyPr/>
          <a:lstStyle/>
          <a:p>
            <a:fld id="{8FF2E440-D3D6-4262-8022-C32DC6B9A8D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73400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348509"/>
            <a:ext cx="10515600" cy="4828454"/>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88430"/>
            <a:ext cx="2743200" cy="365125"/>
          </a:xfrm>
          <a:prstGeom prst="rect">
            <a:avLst/>
          </a:prstGeom>
        </p:spPr>
        <p:txBody>
          <a:bodyPr vert="horz" lIns="91440" tIns="45720" rIns="91440" bIns="45720" rtlCol="0" anchor="ctr"/>
          <a:lstStyle>
            <a:lvl1pPr algn="l">
              <a:defRPr sz="1700">
                <a:solidFill>
                  <a:schemeClr val="tx1"/>
                </a:solidFill>
              </a:defRPr>
            </a:lvl1pPr>
          </a:lstStyle>
          <a:p>
            <a:fld id="{7F866FE9-23CE-4D8D-936B-7905D1A67A49}" type="datetime1">
              <a:rPr lang="zh-CN" altLang="en-US" smtClean="0"/>
              <a:t>2022/5/20</a:t>
            </a:fld>
            <a:endParaRPr lang="zh-CN" altLang="en-US"/>
          </a:p>
        </p:txBody>
      </p:sp>
      <p:sp>
        <p:nvSpPr>
          <p:cNvPr id="5" name="页脚占位符 4"/>
          <p:cNvSpPr>
            <a:spLocks noGrp="1"/>
          </p:cNvSpPr>
          <p:nvPr>
            <p:ph type="ftr" sz="quarter" idx="3"/>
          </p:nvPr>
        </p:nvSpPr>
        <p:spPr>
          <a:xfrm>
            <a:off x="4038600" y="6488430"/>
            <a:ext cx="4114800" cy="365125"/>
          </a:xfrm>
          <a:prstGeom prst="rect">
            <a:avLst/>
          </a:prstGeom>
        </p:spPr>
        <p:txBody>
          <a:bodyPr vert="horz" lIns="91440" tIns="45720" rIns="91440" bIns="45720" rtlCol="0" anchor="ctr"/>
          <a:lstStyle>
            <a:lvl1pPr algn="ctr">
              <a:defRPr sz="1700">
                <a:solidFill>
                  <a:schemeClr val="tx1"/>
                </a:solidFill>
              </a:defRPr>
            </a:lvl1p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4"/>
          </p:nvPr>
        </p:nvSpPr>
        <p:spPr>
          <a:xfrm>
            <a:off x="8610600" y="6488430"/>
            <a:ext cx="2743200" cy="365125"/>
          </a:xfrm>
          <a:prstGeom prst="rect">
            <a:avLst/>
          </a:prstGeom>
        </p:spPr>
        <p:txBody>
          <a:bodyPr vert="horz" lIns="91440" tIns="45720" rIns="91440" bIns="45720" rtlCol="0" anchor="ctr"/>
          <a:lstStyle>
            <a:lvl1pPr algn="r">
              <a:defRPr sz="1700">
                <a:solidFill>
                  <a:schemeClr val="tx1"/>
                </a:solidFill>
              </a:defRPr>
            </a:lvl1pPr>
          </a:lstStyle>
          <a:p>
            <a:fld id="{8FF2E440-D3D6-4262-8022-C32DC6B9A8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幼圆" panose="02010509060101010101" pitchFamily="49" charset="-122"/>
          <a:ea typeface="幼圆" panose="020105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幼圆" panose="02010509060101010101" pitchFamily="49" charset="-122"/>
          <a:ea typeface="幼圆" panose="020105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幼圆" panose="02010509060101010101" pitchFamily="49" charset="-122"/>
          <a:ea typeface="幼圆" panose="020105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幼圆" panose="02010509060101010101" pitchFamily="49" charset="-122"/>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jpeg"/><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62443"/>
            <a:ext cx="9144000" cy="2387600"/>
          </a:xfrm>
        </p:spPr>
        <p:txBody>
          <a:bodyPr>
            <a:normAutofit/>
          </a:bodyPr>
          <a:lstStyle/>
          <a:p>
            <a:pPr algn="l">
              <a:lnSpc>
                <a:spcPct val="150000"/>
              </a:lnSpc>
            </a:pPr>
            <a:r>
              <a:rPr lang="en-US" altLang="zh-CN" sz="3200" dirty="0"/>
              <a:t>PA 4 </a:t>
            </a:r>
            <a:r>
              <a:rPr lang="zh-CN" altLang="en-US" sz="3200" dirty="0"/>
              <a:t>异常、中断与</a:t>
            </a:r>
            <a:r>
              <a:rPr lang="en-US" altLang="zh-CN" sz="3200" dirty="0"/>
              <a:t>I/O</a:t>
            </a:r>
            <a:br>
              <a:rPr lang="en-US" altLang="zh-CN" sz="3200" dirty="0"/>
            </a:br>
            <a:r>
              <a:rPr lang="en-US" altLang="zh-CN" sz="3200" dirty="0"/>
              <a:t>                </a:t>
            </a:r>
            <a:r>
              <a:rPr lang="en-US" altLang="zh-CN" sz="3200" dirty="0" smtClean="0"/>
              <a:t>          </a:t>
            </a:r>
            <a:r>
              <a:rPr lang="en-US" altLang="zh-CN" sz="3200" dirty="0"/>
              <a:t>——PA 4-1 </a:t>
            </a:r>
            <a:r>
              <a:rPr lang="zh-CN" altLang="en-US" sz="3200" dirty="0"/>
              <a:t>异常和中断的响应</a:t>
            </a:r>
          </a:p>
        </p:txBody>
      </p:sp>
      <p:sp>
        <p:nvSpPr>
          <p:cNvPr id="3" name="副标题 2"/>
          <p:cNvSpPr>
            <a:spLocks noGrp="1"/>
          </p:cNvSpPr>
          <p:nvPr>
            <p:ph type="subTitle" idx="1"/>
          </p:nvPr>
        </p:nvSpPr>
        <p:spPr>
          <a:xfrm>
            <a:off x="1524000" y="4351020"/>
            <a:ext cx="9144000" cy="1501140"/>
          </a:xfrm>
        </p:spPr>
        <p:txBody>
          <a:bodyPr/>
          <a:lstStyle/>
          <a:p>
            <a:pPr algn="r"/>
            <a:r>
              <a:rPr lang="en-US" altLang="zh-CN" dirty="0" smtClean="0"/>
              <a:t>202</a:t>
            </a:r>
            <a:r>
              <a:rPr lang="en-US" altLang="en-US" dirty="0" smtClean="0"/>
              <a:t>2</a:t>
            </a:r>
            <a:r>
              <a:rPr lang="zh-CN" altLang="en-US" dirty="0" smtClean="0"/>
              <a:t>年</a:t>
            </a:r>
            <a:r>
              <a:rPr lang="en-US" altLang="en-US" dirty="0" smtClean="0"/>
              <a:t>5</a:t>
            </a:r>
            <a:r>
              <a:rPr lang="zh-CN" altLang="en-US" dirty="0" smtClean="0"/>
              <a:t>月</a:t>
            </a:r>
            <a:r>
              <a:rPr lang="en-US" altLang="zh-CN" dirty="0" smtClean="0"/>
              <a:t>20</a:t>
            </a:r>
            <a:r>
              <a:rPr lang="zh-CN" altLang="en-US" dirty="0" smtClean="0"/>
              <a:t>日</a:t>
            </a:r>
            <a:endParaRPr lang="en-US" altLang="zh-CN" dirty="0"/>
          </a:p>
          <a:p>
            <a:pPr algn="r"/>
            <a:r>
              <a:rPr lang="zh-CN" altLang="en-US" dirty="0"/>
              <a:t>南京大学</a:t>
            </a:r>
            <a:r>
              <a:rPr lang="en-US" altLang="zh-CN" dirty="0"/>
              <a:t>《</a:t>
            </a:r>
            <a:r>
              <a:rPr lang="zh-CN" altLang="en-US" dirty="0"/>
              <a:t>计算机系统基础</a:t>
            </a:r>
            <a:r>
              <a:rPr lang="en-US" altLang="zh-CN" dirty="0"/>
              <a:t>》</a:t>
            </a:r>
            <a:r>
              <a:rPr lang="zh-CN" altLang="en-US" dirty="0"/>
              <a:t>课程</a:t>
            </a:r>
            <a:r>
              <a:rPr lang="zh-CN" altLang="en-US" dirty="0" smtClean="0"/>
              <a:t>组</a:t>
            </a:r>
            <a:endParaRPr lang="zh-CN" altLang="en-US" dirty="0"/>
          </a:p>
        </p:txBody>
      </p:sp>
      <p:sp>
        <p:nvSpPr>
          <p:cNvPr id="4" name="标题 1"/>
          <p:cNvSpPr txBox="1"/>
          <p:nvPr/>
        </p:nvSpPr>
        <p:spPr>
          <a:xfrm>
            <a:off x="1555750" y="1185444"/>
            <a:ext cx="6858000" cy="13329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400" dirty="0">
                <a:latin typeface="幼圆" panose="02010509060101010101" pitchFamily="49" charset="-122"/>
                <a:ea typeface="幼圆" panose="02010509060101010101" pitchFamily="49" charset="-122"/>
              </a:rPr>
              <a:t>计算机系统基础</a:t>
            </a:r>
            <a:r>
              <a:rPr lang="en-US" altLang="zh-CN" sz="2400" dirty="0">
                <a:latin typeface="幼圆" panose="02010509060101010101" pitchFamily="49" charset="-122"/>
                <a:ea typeface="幼圆" panose="02010509060101010101" pitchFamily="49" charset="-122"/>
              </a:rPr>
              <a:t/>
            </a:r>
            <a:br>
              <a:rPr lang="en-US" altLang="zh-CN" sz="2400" dirty="0">
                <a:latin typeface="幼圆" panose="02010509060101010101" pitchFamily="49" charset="-122"/>
                <a:ea typeface="幼圆" panose="02010509060101010101" pitchFamily="49" charset="-122"/>
              </a:rPr>
            </a:br>
            <a:r>
              <a:rPr lang="en-US" altLang="zh-CN" sz="2400" dirty="0">
                <a:latin typeface="幼圆" panose="02010509060101010101" pitchFamily="49" charset="-122"/>
                <a:ea typeface="幼圆" panose="02010509060101010101" pitchFamily="49" charset="-122"/>
              </a:rPr>
              <a:t>Programming Assignment</a:t>
            </a:r>
            <a:endParaRPr lang="zh-CN" altLang="en-US" sz="2400" dirty="0">
              <a:latin typeface="幼圆" panose="02010509060101010101" pitchFamily="49" charset="-122"/>
              <a:ea typeface="幼圆" panose="02010509060101010101" pitchFamily="49" charset="-122"/>
            </a:endParaRPr>
          </a:p>
        </p:txBody>
      </p:sp>
      <p:sp>
        <p:nvSpPr>
          <p:cNvPr id="5" name="日期占位符 4"/>
          <p:cNvSpPr>
            <a:spLocks noGrp="1"/>
          </p:cNvSpPr>
          <p:nvPr>
            <p:ph type="dt" sz="half" idx="10"/>
          </p:nvPr>
        </p:nvSpPr>
        <p:spPr/>
        <p:txBody>
          <a:bodyPr/>
          <a:lstStyle/>
          <a:p>
            <a:fld id="{D401E151-7C49-49E9-84D4-5D3C50F0B0DC}" type="datetime1">
              <a:rPr lang="zh-CN" altLang="en-US" smtClean="0"/>
              <a:t>2022/5/20</a:t>
            </a:fld>
            <a:endParaRPr lang="zh-CN" altLang="en-US"/>
          </a:p>
        </p:txBody>
      </p:sp>
      <p:sp>
        <p:nvSpPr>
          <p:cNvPr id="6" name="页脚占位符 5"/>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7" name="灯片编号占位符 6"/>
          <p:cNvSpPr>
            <a:spLocks noGrp="1"/>
          </p:cNvSpPr>
          <p:nvPr>
            <p:ph type="sldNum" sz="quarter" idx="12"/>
          </p:nvPr>
        </p:nvSpPr>
        <p:spPr/>
        <p:txBody>
          <a:bodyPr/>
          <a:lstStyle/>
          <a:p>
            <a:fld id="{8FF2E440-D3D6-4262-8022-C32DC6B9A8D2}"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9C6A6791-9B6D-4E60-85E3-8E494E697FC8}"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10</a:t>
            </a:fld>
            <a:endParaRPr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graphicFrame>
        <p:nvGraphicFramePr>
          <p:cNvPr id="33" name="表格 32"/>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34" name="图片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37" name="直接箭头连接符 36"/>
          <p:cNvCxnSpPr>
            <a:endCxn id="7" idx="1"/>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3" idx="1"/>
          </p:cNvCxnSpPr>
          <p:nvPr/>
        </p:nvCxnSpPr>
        <p:spPr>
          <a:xfrm>
            <a:off x="6800850" y="2936364"/>
            <a:ext cx="820248" cy="30181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45" name="文本框 44"/>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50" name="直接箭头连接符 49"/>
          <p:cNvCxnSpPr>
            <a:stCxn id="35" idx="2"/>
            <a:endCxn id="48"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41" name="下箭头 40"/>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下箭头 46"/>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p:cNvSpPr>
            <a:spLocks noGrp="1"/>
          </p:cNvSpPr>
          <p:nvPr>
            <p:ph idx="1"/>
          </p:nvPr>
        </p:nvSpPr>
        <p:spPr>
          <a:xfrm>
            <a:off x="900000" y="1182256"/>
            <a:ext cx="10426546"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a:t>
            </a:r>
            <a:r>
              <a:rPr lang="zh-CN" altLang="en-US" dirty="0">
                <a:latin typeface="Consolas" panose="020B0609020204030204" pitchFamily="49" charset="0"/>
              </a:rPr>
              <a:t>，处理完后返回原程序继续</a:t>
            </a:r>
          </a:p>
        </p:txBody>
      </p:sp>
      <p:sp>
        <p:nvSpPr>
          <p:cNvPr id="29" name="椭圆 28"/>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31" name="文本框 30"/>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1F508FDF-6AA0-4915-9EF7-AF4CD651AF98}"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11</a:t>
            </a:fld>
            <a:endParaRPr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graphicFrame>
        <p:nvGraphicFramePr>
          <p:cNvPr id="33" name="表格 32"/>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34" name="图片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3" idx="1"/>
          </p:cNvCxnSpPr>
          <p:nvPr/>
        </p:nvCxnSpPr>
        <p:spPr>
          <a:xfrm>
            <a:off x="6800850" y="2936364"/>
            <a:ext cx="820248" cy="30181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45" name="文本框 44"/>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50" name="直接箭头连接符 49"/>
          <p:cNvCxnSpPr>
            <a:stCxn id="35" idx="2"/>
            <a:endCxn id="48"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pic>
        <p:nvPicPr>
          <p:cNvPr id="5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825" y="5234956"/>
            <a:ext cx="1908175" cy="12721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a:stCxn id="48" idx="1"/>
          </p:cNvCxnSpPr>
          <p:nvPr/>
        </p:nvCxnSpPr>
        <p:spPr>
          <a:xfrm flipH="1">
            <a:off x="5822850" y="5556527"/>
            <a:ext cx="2219503" cy="445751"/>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054279" y="5904674"/>
            <a:ext cx="2026541" cy="646331"/>
          </a:xfrm>
          <a:prstGeom prst="rect">
            <a:avLst/>
          </a:prstGeom>
          <a:noFill/>
        </p:spPr>
        <p:txBody>
          <a:bodyPr wrap="square" rtlCol="0">
            <a:spAutoFit/>
          </a:bodyPr>
          <a:lstStyle/>
          <a:p>
            <a:r>
              <a:rPr lang="en-US" altLang="zh-CN" dirty="0">
                <a:solidFill>
                  <a:srgbClr val="C00000"/>
                </a:solidFill>
              </a:rPr>
              <a:t>5. </a:t>
            </a:r>
            <a:r>
              <a:rPr lang="zh-CN" altLang="en-US" dirty="0">
                <a:solidFill>
                  <a:srgbClr val="C00000"/>
                </a:solidFill>
              </a:rPr>
              <a:t>处理结束</a:t>
            </a:r>
            <a:r>
              <a:rPr lang="en-US" altLang="zh-CN" dirty="0" err="1">
                <a:solidFill>
                  <a:srgbClr val="C00000"/>
                </a:solidFill>
              </a:rPr>
              <a:t>iret</a:t>
            </a:r>
            <a:r>
              <a:rPr lang="zh-CN" altLang="en-US" dirty="0">
                <a:solidFill>
                  <a:srgbClr val="C00000"/>
                </a:solidFill>
              </a:rPr>
              <a:t>恢复程序执行状态</a:t>
            </a:r>
          </a:p>
        </p:txBody>
      </p:sp>
      <p:cxnSp>
        <p:nvCxnSpPr>
          <p:cNvPr id="64" name="直接箭头连接符 63"/>
          <p:cNvCxnSpPr>
            <a:endCxn id="7" idx="2"/>
          </p:cNvCxnSpPr>
          <p:nvPr/>
        </p:nvCxnSpPr>
        <p:spPr>
          <a:xfrm flipH="1" flipV="1">
            <a:off x="3568866" y="5107901"/>
            <a:ext cx="831203" cy="588957"/>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832283" y="5571636"/>
            <a:ext cx="2261982" cy="646331"/>
          </a:xfrm>
          <a:prstGeom prst="rect">
            <a:avLst/>
          </a:prstGeom>
          <a:noFill/>
        </p:spPr>
        <p:txBody>
          <a:bodyPr wrap="square" rtlCol="0">
            <a:spAutoFit/>
          </a:bodyPr>
          <a:lstStyle/>
          <a:p>
            <a:r>
              <a:rPr lang="en-US" altLang="zh-CN" dirty="0">
                <a:solidFill>
                  <a:schemeClr val="accent1">
                    <a:lumMod val="50000"/>
                  </a:schemeClr>
                </a:solidFill>
              </a:rPr>
              <a:t>6. </a:t>
            </a:r>
            <a:r>
              <a:rPr lang="zh-CN" altLang="en-US" dirty="0">
                <a:solidFill>
                  <a:schemeClr val="accent1">
                    <a:lumMod val="50000"/>
                  </a:schemeClr>
                </a:solidFill>
              </a:rPr>
              <a:t>回到断点继续执行原程序</a:t>
            </a:r>
          </a:p>
        </p:txBody>
      </p: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8" name="下箭头 7"/>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下箭头 40"/>
          <p:cNvSpPr/>
          <p:nvPr/>
        </p:nvSpPr>
        <p:spPr>
          <a:xfrm rot="10800000">
            <a:off x="4713225" y="5323396"/>
            <a:ext cx="490865" cy="577646"/>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内容占位符 2"/>
          <p:cNvSpPr>
            <a:spLocks noGrp="1"/>
          </p:cNvSpPr>
          <p:nvPr>
            <p:ph idx="1"/>
          </p:nvPr>
        </p:nvSpPr>
        <p:spPr>
          <a:xfrm>
            <a:off x="900000" y="1182256"/>
            <a:ext cx="10426546"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a:t>
            </a:r>
            <a:r>
              <a:rPr lang="zh-CN" altLang="en-US" dirty="0">
                <a:latin typeface="Consolas" panose="020B0609020204030204" pitchFamily="49" charset="0"/>
              </a:rPr>
              <a:t>，处理完后返回原程序继续</a:t>
            </a:r>
          </a:p>
        </p:txBody>
      </p:sp>
      <p:sp>
        <p:nvSpPr>
          <p:cNvPr id="49" name="椭圆 48"/>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51" name="文本框 50"/>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3" name="内容占位符 2"/>
          <p:cNvSpPr>
            <a:spLocks noGrp="1"/>
          </p:cNvSpPr>
          <p:nvPr>
            <p:ph idx="1"/>
          </p:nvPr>
        </p:nvSpPr>
        <p:spPr>
          <a:xfrm>
            <a:off x="899999" y="1182256"/>
            <a:ext cx="9963943" cy="1688407"/>
          </a:xfrm>
        </p:spPr>
        <p:txBody>
          <a:bodyPr/>
          <a:lstStyle/>
          <a:p>
            <a:r>
              <a:rPr lang="zh-CN" altLang="en-US" dirty="0" smtClean="0"/>
              <a:t>响应过程各个步骤 </a:t>
            </a:r>
            <a:r>
              <a:rPr lang="en-US" altLang="zh-CN" dirty="0" smtClean="0"/>
              <a:t>– </a:t>
            </a:r>
            <a:r>
              <a:rPr lang="zh-CN" altLang="en-US" dirty="0" smtClean="0"/>
              <a:t>检测异常或中断的到来 并获得</a:t>
            </a:r>
            <a:endParaRPr lang="en-US" altLang="zh-CN" dirty="0" smtClean="0"/>
          </a:p>
        </p:txBody>
      </p:sp>
      <p:sp>
        <p:nvSpPr>
          <p:cNvPr id="4" name="日期占位符 3"/>
          <p:cNvSpPr>
            <a:spLocks noGrp="1"/>
          </p:cNvSpPr>
          <p:nvPr>
            <p:ph type="dt" sz="half" idx="10"/>
          </p:nvPr>
        </p:nvSpPr>
        <p:spPr/>
        <p:txBody>
          <a:bodyPr/>
          <a:lstStyle/>
          <a:p>
            <a:fld id="{7C68613D-D962-456B-A6C5-389C6D59595D}"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12</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cxnSp>
        <p:nvCxnSpPr>
          <p:cNvPr id="37" name="直接箭头连接符 36"/>
          <p:cNvCxnSpPr>
            <a:endCxn id="7" idx="1"/>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4683575" y="3156633"/>
            <a:ext cx="459971" cy="208372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文本框 13"/>
          <p:cNvSpPr txBox="1"/>
          <p:nvPr/>
        </p:nvSpPr>
        <p:spPr>
          <a:xfrm>
            <a:off x="5556313" y="3218190"/>
            <a:ext cx="5223384"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C00000"/>
                </a:solidFill>
              </a:rPr>
              <a:t>内部异常（陷阱 </a:t>
            </a:r>
            <a:r>
              <a:rPr lang="en-US" altLang="zh-CN" dirty="0">
                <a:solidFill>
                  <a:srgbClr val="C00000"/>
                </a:solidFill>
              </a:rPr>
              <a:t>- </a:t>
            </a:r>
            <a:r>
              <a:rPr lang="zh-CN" altLang="en-US" dirty="0">
                <a:solidFill>
                  <a:srgbClr val="C00000"/>
                </a:solidFill>
              </a:rPr>
              <a:t>系统调用，其它情况不模拟）</a:t>
            </a:r>
            <a:endParaRPr lang="en-US" altLang="zh-CN" dirty="0">
              <a:solidFill>
                <a:srgbClr val="C00000"/>
              </a:solidFill>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solidFill>
                  <a:srgbClr val="0070C0"/>
                </a:solidFill>
              </a:rPr>
              <a:t>外部中断（典型由</a:t>
            </a:r>
            <a:r>
              <a:rPr lang="en-US" altLang="zh-CN" dirty="0">
                <a:solidFill>
                  <a:srgbClr val="0070C0"/>
                </a:solidFill>
              </a:rPr>
              <a:t>I/O</a:t>
            </a:r>
            <a:r>
              <a:rPr lang="zh-CN" altLang="en-US" dirty="0">
                <a:solidFill>
                  <a:srgbClr val="0070C0"/>
                </a:solidFill>
              </a:rPr>
              <a:t>设备触发）</a:t>
            </a:r>
          </a:p>
        </p:txBody>
      </p:sp>
      <p:sp>
        <p:nvSpPr>
          <p:cNvPr id="15" name="矩形 14"/>
          <p:cNvSpPr/>
          <p:nvPr/>
        </p:nvSpPr>
        <p:spPr>
          <a:xfrm>
            <a:off x="6989032" y="3865804"/>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a:solidFill>
                  <a:srgbClr val="C00000"/>
                </a:solidFill>
              </a:rPr>
              <a:t>$</a:t>
            </a:r>
            <a:r>
              <a:rPr lang="en-US" altLang="zh-CN" sz="2800" dirty="0" smtClean="0">
                <a:solidFill>
                  <a:srgbClr val="C00000"/>
                </a:solidFill>
              </a:rPr>
              <a:t>0x80</a:t>
            </a:r>
            <a:endParaRPr lang="zh-CN" altLang="en-US" sz="2800" dirty="0">
              <a:solidFill>
                <a:srgbClr val="C00000"/>
              </a:solidFill>
            </a:endParaRPr>
          </a:p>
        </p:txBody>
      </p:sp>
      <p:sp>
        <p:nvSpPr>
          <p:cNvPr id="16" name="矩形 15"/>
          <p:cNvSpPr/>
          <p:nvPr/>
        </p:nvSpPr>
        <p:spPr>
          <a:xfrm>
            <a:off x="6467551" y="5151082"/>
            <a:ext cx="4635877" cy="523220"/>
          </a:xfrm>
          <a:prstGeom prst="rect">
            <a:avLst/>
          </a:prstGeom>
        </p:spPr>
        <p:txBody>
          <a:bodyPr wrap="square">
            <a:spAutoFit/>
          </a:bodyPr>
          <a:lstStyle/>
          <a:p>
            <a:r>
              <a:rPr lang="zh-CN" altLang="en-US" sz="2800" dirty="0"/>
              <a:t>中断控制器（</a:t>
            </a:r>
            <a:r>
              <a:rPr lang="en-US" altLang="zh-CN" sz="2800" dirty="0"/>
              <a:t>i8259</a:t>
            </a:r>
            <a:r>
              <a:rPr lang="zh-CN" altLang="en-US" sz="2800" dirty="0"/>
              <a:t>）提供</a:t>
            </a:r>
            <a:endParaRPr lang="zh-CN" altLang="en-US" sz="2000" dirty="0"/>
          </a:p>
        </p:txBody>
      </p:sp>
      <p:sp>
        <p:nvSpPr>
          <p:cNvPr id="17" name="矩形 16"/>
          <p:cNvSpPr/>
          <p:nvPr/>
        </p:nvSpPr>
        <p:spPr>
          <a:xfrm>
            <a:off x="6537030" y="2479658"/>
            <a:ext cx="2339102" cy="523220"/>
          </a:xfrm>
          <a:prstGeom prst="rect">
            <a:avLst/>
          </a:prstGeom>
        </p:spPr>
        <p:txBody>
          <a:bodyPr wrap="none">
            <a:spAutoFit/>
          </a:bodyPr>
          <a:lstStyle/>
          <a:p>
            <a:r>
              <a:rPr lang="zh-CN" altLang="en-US" sz="2800" dirty="0"/>
              <a:t>异常和中断号</a:t>
            </a:r>
          </a:p>
        </p:txBody>
      </p:sp>
      <p:sp>
        <p:nvSpPr>
          <p:cNvPr id="11" name="下箭头 10"/>
          <p:cNvSpPr/>
          <p:nvPr/>
        </p:nvSpPr>
        <p:spPr>
          <a:xfrm rot="2548296">
            <a:off x="8344928" y="1822023"/>
            <a:ext cx="351971" cy="667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a:solidFill>
                  <a:srgbClr val="C00000"/>
                </a:solidFill>
              </a:rPr>
              <a:t>中断</a:t>
            </a:r>
            <a:r>
              <a:rPr lang="zh-CN" altLang="en-US" dirty="0" smtClean="0"/>
              <a:t>响应</a:t>
            </a:r>
            <a:endParaRPr lang="zh-CN" altLang="en-US" dirty="0"/>
          </a:p>
        </p:txBody>
      </p:sp>
      <p:sp>
        <p:nvSpPr>
          <p:cNvPr id="3" name="内容占位符 2"/>
          <p:cNvSpPr>
            <a:spLocks noGrp="1"/>
          </p:cNvSpPr>
          <p:nvPr>
            <p:ph idx="1"/>
          </p:nvPr>
        </p:nvSpPr>
        <p:spPr>
          <a:xfrm>
            <a:off x="900000" y="1094120"/>
            <a:ext cx="8134350" cy="781867"/>
          </a:xfrm>
        </p:spPr>
        <p:txBody>
          <a:bodyPr/>
          <a:lstStyle/>
          <a:p>
            <a:pPr marL="0" indent="0">
              <a:buNone/>
            </a:pPr>
            <a:r>
              <a:rPr lang="zh-CN" altLang="zh-CN" dirty="0" smtClean="0">
                <a:latin typeface="Consolas" panose="020B0609020204030204" pitchFamily="49" charset="0"/>
                <a:cs typeface="Times New Roman" panose="02020603050405020304" pitchFamily="18" charset="0"/>
              </a:rPr>
              <a:t>在</a:t>
            </a:r>
            <a:r>
              <a:rPr lang="en-US" altLang="zh-CN" dirty="0" err="1" smtClean="0">
                <a:solidFill>
                  <a:srgbClr val="1F4E79"/>
                </a:solidFill>
                <a:latin typeface="Consolas" panose="020B0609020204030204" pitchFamily="49" charset="0"/>
                <a:cs typeface="Times New Roman" panose="02020603050405020304" pitchFamily="18" charset="0"/>
              </a:rPr>
              <a:t>nemu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src</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cpu.c</a:t>
            </a:r>
            <a:r>
              <a:rPr lang="zh-CN" altLang="zh-CN" dirty="0" smtClean="0">
                <a:latin typeface="Consolas" panose="020B0609020204030204" pitchFamily="49" charset="0"/>
                <a:cs typeface="Times New Roman" panose="02020603050405020304" pitchFamily="18" charset="0"/>
              </a:rPr>
              <a:t>中</a:t>
            </a:r>
            <a:r>
              <a:rPr lang="en-US" altLang="zh-CN" dirty="0" err="1" smtClean="0">
                <a:solidFill>
                  <a:srgbClr val="1F4E79"/>
                </a:solidFill>
                <a:latin typeface="Consolas" panose="020B0609020204030204" pitchFamily="49" charset="0"/>
                <a:cs typeface="Times New Roman" panose="02020603050405020304" pitchFamily="18" charset="0"/>
              </a:rPr>
              <a:t>do_intr</a:t>
            </a:r>
            <a:r>
              <a:rPr lang="en-US" altLang="zh-CN" dirty="0">
                <a:solidFill>
                  <a:srgbClr val="1F4E79"/>
                </a:solidFill>
                <a:latin typeface="Consolas" panose="020B0609020204030204" pitchFamily="49" charset="0"/>
                <a:cs typeface="Times New Roman" panose="02020603050405020304" pitchFamily="18" charset="0"/>
              </a:rPr>
              <a:t>()</a:t>
            </a:r>
            <a:r>
              <a:rPr lang="zh-CN" altLang="zh-CN" dirty="0" smtClean="0">
                <a:latin typeface="Consolas" panose="020B0609020204030204" pitchFamily="49" charset="0"/>
                <a:cs typeface="Times New Roman" panose="02020603050405020304" pitchFamily="18" charset="0"/>
              </a:rPr>
              <a:t>函数</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8D9FDF8B-854F-448A-A892-BD9B0C7D365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13</a:t>
            </a:fld>
            <a:endParaRPr lang="zh-CN" altLang="en-US"/>
          </a:p>
        </p:txBody>
      </p:sp>
      <p:sp>
        <p:nvSpPr>
          <p:cNvPr id="8" name="矩形 7"/>
          <p:cNvSpPr/>
          <p:nvPr/>
        </p:nvSpPr>
        <p:spPr>
          <a:xfrm>
            <a:off x="118132" y="1964114"/>
            <a:ext cx="5715277" cy="4801314"/>
          </a:xfrm>
          <a:prstGeom prst="rect">
            <a:avLst/>
          </a:prstGeom>
          <a:ln>
            <a:solidFill>
              <a:schemeClr val="dk1"/>
            </a:solidFill>
            <a:prstDash val="dash"/>
          </a:ln>
        </p:spPr>
        <p:txBody>
          <a:bodyPr wrap="square">
            <a:spAutoFit/>
          </a:bodyPr>
          <a:lstStyle/>
          <a:p>
            <a:r>
              <a:rPr lang="en-US" altLang="zh-CN" sz="1600" dirty="0"/>
              <a:t>void exec(uint32_t n)</a:t>
            </a:r>
          </a:p>
          <a:p>
            <a:r>
              <a:rPr lang="en-US" altLang="zh-CN" sz="1600" dirty="0"/>
              <a:t>{</a:t>
            </a:r>
          </a:p>
          <a:p>
            <a:r>
              <a:rPr lang="en-US" altLang="zh-CN" sz="1600" dirty="0"/>
              <a:t>	while (n &gt; 0 &amp;&amp; </a:t>
            </a:r>
            <a:r>
              <a:rPr lang="en-US" altLang="zh-CN" sz="1600" dirty="0" err="1"/>
              <a:t>nemu_state</a:t>
            </a:r>
            <a:r>
              <a:rPr lang="en-US" altLang="zh-CN" sz="1600" dirty="0"/>
              <a:t> == NEMU_RUN)</a:t>
            </a:r>
          </a:p>
          <a:p>
            <a:r>
              <a:rPr lang="en-US" altLang="zh-CN" sz="1600" dirty="0"/>
              <a:t>	{</a:t>
            </a:r>
          </a:p>
          <a:p>
            <a:r>
              <a:rPr lang="en-US" altLang="zh-CN" sz="1600" dirty="0"/>
              <a:t>		if(!</a:t>
            </a:r>
            <a:r>
              <a:rPr lang="en-US" altLang="zh-CN" sz="1600" dirty="0" err="1"/>
              <a:t>is_nemu_hlt</a:t>
            </a:r>
            <a:r>
              <a:rPr lang="en-US" altLang="zh-CN" sz="1600" dirty="0"/>
              <a:t>)</a:t>
            </a:r>
          </a:p>
          <a:p>
            <a:r>
              <a:rPr lang="en-US" altLang="zh-CN" sz="1600" dirty="0"/>
              <a:t>		{</a:t>
            </a:r>
          </a:p>
          <a:p>
            <a:r>
              <a:rPr lang="en-US" altLang="zh-CN" sz="1600" dirty="0"/>
              <a:t>			</a:t>
            </a:r>
            <a:r>
              <a:rPr lang="en-US" altLang="zh-CN" sz="1600" dirty="0" err="1"/>
              <a:t>instr_len</a:t>
            </a:r>
            <a:r>
              <a:rPr lang="en-US" altLang="zh-CN" sz="1600" dirty="0"/>
              <a:t> = </a:t>
            </a:r>
            <a:r>
              <a:rPr lang="en-US" altLang="zh-CN" sz="1600" dirty="0" err="1"/>
              <a:t>exec_inst</a:t>
            </a:r>
            <a:r>
              <a:rPr lang="en-US" altLang="zh-CN" sz="1600" dirty="0"/>
              <a:t>();</a:t>
            </a:r>
          </a:p>
          <a:p>
            <a:r>
              <a:rPr lang="en-US" altLang="zh-CN" sz="1600" dirty="0"/>
              <a:t>			</a:t>
            </a:r>
            <a:r>
              <a:rPr lang="en-US" altLang="zh-CN" sz="1600" dirty="0" err="1"/>
              <a:t>cpu.eip</a:t>
            </a:r>
            <a:r>
              <a:rPr lang="en-US" altLang="zh-CN" sz="1600" dirty="0"/>
              <a:t> += </a:t>
            </a:r>
            <a:r>
              <a:rPr lang="en-US" altLang="zh-CN" sz="1600" dirty="0" err="1"/>
              <a:t>instr_len</a:t>
            </a:r>
            <a:r>
              <a:rPr lang="en-US" altLang="zh-CN" sz="1600" dirty="0"/>
              <a:t>;</a:t>
            </a:r>
          </a:p>
          <a:p>
            <a:r>
              <a:rPr lang="en-US" altLang="zh-CN" sz="1600" dirty="0"/>
              <a:t>			n--;</a:t>
            </a:r>
          </a:p>
          <a:p>
            <a:r>
              <a:rPr lang="en-US" altLang="zh-CN" sz="1600" dirty="0"/>
              <a:t>		}</a:t>
            </a:r>
          </a:p>
          <a:p>
            <a:r>
              <a:rPr lang="en-US" altLang="zh-CN" sz="1600" dirty="0"/>
              <a:t>#if defined(HAS_DEVICE_TIMER) </a:t>
            </a:r>
            <a:r>
              <a:rPr lang="en-US" altLang="zh-CN" sz="1600" dirty="0" smtClean="0"/>
              <a:t>…</a:t>
            </a:r>
            <a:endParaRPr lang="en-US" altLang="zh-CN" sz="1600" dirty="0"/>
          </a:p>
          <a:p>
            <a:r>
              <a:rPr lang="en-US" altLang="zh-CN" sz="1600" dirty="0"/>
              <a:t>		</a:t>
            </a:r>
            <a:r>
              <a:rPr lang="en-US" altLang="zh-CN" sz="1600" dirty="0" err="1"/>
              <a:t>do_devices</a:t>
            </a:r>
            <a:r>
              <a:rPr lang="en-US" altLang="zh-CN" sz="1600" dirty="0"/>
              <a:t>();</a:t>
            </a:r>
          </a:p>
          <a:p>
            <a:r>
              <a:rPr lang="en-US" altLang="zh-CN" sz="1600" dirty="0"/>
              <a:t>#</a:t>
            </a:r>
            <a:r>
              <a:rPr lang="en-US" altLang="zh-CN" sz="1600" dirty="0" err="1"/>
              <a:t>endif</a:t>
            </a:r>
            <a:endParaRPr lang="en-US" altLang="zh-CN" sz="1600" dirty="0"/>
          </a:p>
          <a:p>
            <a:r>
              <a:rPr lang="en-US" altLang="zh-CN" sz="1600" dirty="0"/>
              <a:t>#</a:t>
            </a:r>
            <a:r>
              <a:rPr lang="en-US" altLang="zh-CN" sz="1600" dirty="0" err="1"/>
              <a:t>ifdef</a:t>
            </a:r>
            <a:r>
              <a:rPr lang="en-US" altLang="zh-CN" sz="1600" dirty="0"/>
              <a:t> IA32_INTR</a:t>
            </a:r>
          </a:p>
          <a:p>
            <a:r>
              <a:rPr lang="en-US" altLang="zh-CN" sz="2400" dirty="0"/>
              <a:t>		</a:t>
            </a:r>
            <a:r>
              <a:rPr lang="en-US" altLang="zh-CN" sz="2400" b="1" dirty="0" err="1">
                <a:solidFill>
                  <a:srgbClr val="C00000"/>
                </a:solidFill>
              </a:rPr>
              <a:t>do_intr</a:t>
            </a:r>
            <a:r>
              <a:rPr lang="en-US" altLang="zh-CN" sz="2400" b="1" dirty="0">
                <a:solidFill>
                  <a:srgbClr val="C00000"/>
                </a:solidFill>
              </a:rPr>
              <a:t>(); </a:t>
            </a:r>
            <a:r>
              <a:rPr lang="en-US" altLang="zh-CN" sz="2400" b="1" dirty="0" smtClean="0">
                <a:solidFill>
                  <a:schemeClr val="accent6"/>
                </a:solidFill>
              </a:rPr>
              <a:t> </a:t>
            </a:r>
          </a:p>
          <a:p>
            <a:r>
              <a:rPr lang="en-US" altLang="zh-CN" sz="1600" dirty="0" smtClean="0"/>
              <a:t>#</a:t>
            </a:r>
            <a:r>
              <a:rPr lang="en-US" altLang="zh-CN" sz="1600" dirty="0" err="1" smtClean="0"/>
              <a:t>endif</a:t>
            </a:r>
            <a:r>
              <a:rPr lang="en-US" altLang="zh-CN" sz="1600" dirty="0" smtClean="0"/>
              <a:t>	</a:t>
            </a:r>
          </a:p>
          <a:p>
            <a:r>
              <a:rPr lang="en-US" altLang="zh-CN" sz="1600" dirty="0"/>
              <a:t>	}</a:t>
            </a:r>
          </a:p>
          <a:p>
            <a:r>
              <a:rPr lang="en-US" altLang="zh-CN" sz="1600" dirty="0"/>
              <a:t>}</a:t>
            </a:r>
          </a:p>
        </p:txBody>
      </p:sp>
      <p:sp>
        <p:nvSpPr>
          <p:cNvPr id="10" name="矩形 9"/>
          <p:cNvSpPr/>
          <p:nvPr/>
        </p:nvSpPr>
        <p:spPr>
          <a:xfrm>
            <a:off x="5895209" y="2241113"/>
            <a:ext cx="6069673" cy="4247317"/>
          </a:xfrm>
          <a:prstGeom prst="rect">
            <a:avLst/>
          </a:prstGeom>
          <a:solidFill>
            <a:schemeClr val="bg1"/>
          </a:solidFill>
          <a:ln>
            <a:solidFill>
              <a:schemeClr val="dk1"/>
            </a:solidFill>
            <a:prstDash val="dash"/>
          </a:ln>
        </p:spPr>
        <p:txBody>
          <a:bodyPr wrap="square">
            <a:spAutoFit/>
          </a:bodyPr>
          <a:lstStyle/>
          <a:p>
            <a:r>
              <a:rPr lang="en-US" altLang="zh-CN" dirty="0"/>
              <a:t>#</a:t>
            </a:r>
            <a:r>
              <a:rPr lang="en-US" altLang="zh-CN" dirty="0" err="1"/>
              <a:t>ifdef</a:t>
            </a:r>
            <a:r>
              <a:rPr lang="en-US" altLang="zh-CN" dirty="0"/>
              <a:t> IA32_INTR</a:t>
            </a:r>
          </a:p>
          <a:p>
            <a:r>
              <a:rPr lang="en-US" altLang="zh-CN" dirty="0"/>
              <a:t>void </a:t>
            </a:r>
            <a:r>
              <a:rPr lang="en-US" altLang="zh-CN" dirty="0" err="1"/>
              <a:t>do_intr</a:t>
            </a:r>
            <a:r>
              <a:rPr lang="en-US" altLang="zh-CN" dirty="0"/>
              <a:t>()</a:t>
            </a:r>
          </a:p>
          <a:p>
            <a:r>
              <a:rPr lang="en-US" altLang="zh-CN" dirty="0"/>
              <a:t>{</a:t>
            </a:r>
          </a:p>
          <a:p>
            <a:r>
              <a:rPr lang="en-US" altLang="zh-CN" dirty="0"/>
              <a:t>	if (</a:t>
            </a:r>
            <a:r>
              <a:rPr lang="en-US" altLang="zh-CN" dirty="0" err="1"/>
              <a:t>cpu.intr</a:t>
            </a:r>
            <a:r>
              <a:rPr lang="en-US" altLang="zh-CN" dirty="0"/>
              <a:t> &amp;&amp; </a:t>
            </a:r>
            <a:r>
              <a:rPr lang="en-US" altLang="zh-CN" dirty="0" err="1"/>
              <a:t>cpu.eflags.IF</a:t>
            </a:r>
            <a:r>
              <a:rPr lang="en-US" altLang="zh-CN" dirty="0"/>
              <a:t>)</a:t>
            </a:r>
          </a:p>
          <a:p>
            <a:r>
              <a:rPr lang="en-US" altLang="zh-CN" dirty="0"/>
              <a:t>	{</a:t>
            </a:r>
          </a:p>
          <a:p>
            <a:r>
              <a:rPr lang="en-US" altLang="zh-CN" dirty="0"/>
              <a:t>	</a:t>
            </a:r>
            <a:r>
              <a:rPr lang="en-US" altLang="zh-CN" dirty="0">
                <a:solidFill>
                  <a:schemeClr val="accent6"/>
                </a:solidFill>
              </a:rPr>
              <a:t>	// get interrupt number</a:t>
            </a:r>
          </a:p>
          <a:p>
            <a:r>
              <a:rPr lang="en-US" altLang="zh-CN" dirty="0"/>
              <a:t>		</a:t>
            </a:r>
            <a:r>
              <a:rPr lang="en-US" altLang="zh-CN" b="1" dirty="0">
                <a:solidFill>
                  <a:srgbClr val="C00000"/>
                </a:solidFill>
              </a:rPr>
              <a:t>uint8_t </a:t>
            </a:r>
            <a:r>
              <a:rPr lang="en-US" altLang="zh-CN" b="1" dirty="0" err="1">
                <a:solidFill>
                  <a:srgbClr val="C00000"/>
                </a:solidFill>
              </a:rPr>
              <a:t>intr_no</a:t>
            </a:r>
            <a:r>
              <a:rPr lang="en-US" altLang="zh-CN" b="1" dirty="0">
                <a:solidFill>
                  <a:srgbClr val="C00000"/>
                </a:solidFill>
              </a:rPr>
              <a:t> = i8259_query_intr_no();</a:t>
            </a:r>
          </a:p>
          <a:p>
            <a:r>
              <a:rPr lang="en-US" altLang="zh-CN" dirty="0"/>
              <a:t>		assert(</a:t>
            </a:r>
            <a:r>
              <a:rPr lang="en-US" altLang="zh-CN" dirty="0" err="1"/>
              <a:t>intr_no</a:t>
            </a:r>
            <a:r>
              <a:rPr lang="en-US" altLang="zh-CN" dirty="0"/>
              <a:t> != I8259_NO_INTR);</a:t>
            </a:r>
          </a:p>
          <a:p>
            <a:r>
              <a:rPr lang="en-US" altLang="zh-CN" dirty="0"/>
              <a:t>		</a:t>
            </a:r>
            <a:r>
              <a:rPr lang="en-US" altLang="zh-CN" dirty="0">
                <a:solidFill>
                  <a:schemeClr val="accent6"/>
                </a:solidFill>
              </a:rPr>
              <a:t>// tell the PIC interrupt info received</a:t>
            </a:r>
          </a:p>
          <a:p>
            <a:r>
              <a:rPr lang="en-US" altLang="zh-CN" dirty="0"/>
              <a:t>		i8259_ack_intr();</a:t>
            </a:r>
          </a:p>
          <a:p>
            <a:r>
              <a:rPr lang="en-US" altLang="zh-CN" dirty="0">
                <a:solidFill>
                  <a:schemeClr val="bg2">
                    <a:lumMod val="90000"/>
                  </a:schemeClr>
                </a:solidFill>
              </a:rPr>
              <a:t>	</a:t>
            </a:r>
            <a:r>
              <a:rPr lang="en-US" altLang="zh-CN" dirty="0" smtClean="0">
                <a:solidFill>
                  <a:schemeClr val="accent6"/>
                </a:solidFill>
              </a:rPr>
              <a:t>	// </a:t>
            </a:r>
            <a:r>
              <a:rPr lang="en-US" altLang="zh-CN" dirty="0">
                <a:solidFill>
                  <a:schemeClr val="accent6"/>
                </a:solidFill>
              </a:rPr>
              <a:t>raise </a:t>
            </a:r>
            <a:r>
              <a:rPr lang="en-US" altLang="zh-CN" dirty="0" smtClean="0">
                <a:solidFill>
                  <a:schemeClr val="accent6"/>
                </a:solidFill>
              </a:rPr>
              <a:t>interrupt</a:t>
            </a:r>
            <a:endParaRPr lang="en-US" altLang="zh-CN" dirty="0">
              <a:solidFill>
                <a:schemeClr val="accent6"/>
              </a:solidFill>
            </a:endParaRPr>
          </a:p>
          <a:p>
            <a:r>
              <a:rPr lang="en-US" altLang="zh-CN" dirty="0"/>
              <a:t>		</a:t>
            </a:r>
            <a:r>
              <a:rPr lang="en-US" altLang="zh-CN" dirty="0" err="1"/>
              <a:t>raise_intr</a:t>
            </a:r>
            <a:r>
              <a:rPr lang="en-US" altLang="zh-CN" dirty="0"/>
              <a:t>(</a:t>
            </a:r>
            <a:r>
              <a:rPr lang="en-US" altLang="zh-CN" dirty="0" err="1"/>
              <a:t>intr_no</a:t>
            </a:r>
            <a:r>
              <a:rPr lang="en-US" altLang="zh-CN" dirty="0"/>
              <a:t>); </a:t>
            </a:r>
          </a:p>
          <a:p>
            <a:r>
              <a:rPr lang="en-US" altLang="zh-CN" dirty="0"/>
              <a:t>	}</a:t>
            </a:r>
          </a:p>
          <a:p>
            <a:r>
              <a:rPr lang="en-US" altLang="zh-CN" dirty="0"/>
              <a:t>}</a:t>
            </a:r>
          </a:p>
          <a:p>
            <a:r>
              <a:rPr lang="en-US" altLang="zh-CN" dirty="0"/>
              <a:t>#</a:t>
            </a:r>
            <a:r>
              <a:rPr lang="en-US" altLang="zh-CN" dirty="0" err="1"/>
              <a:t>endif</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a:t>
            </a:r>
            <a:r>
              <a:rPr lang="zh-CN" altLang="en-US" dirty="0" smtClean="0"/>
              <a:t>响应</a:t>
            </a:r>
            <a:endParaRPr lang="zh-CN" altLang="en-US" dirty="0"/>
          </a:p>
        </p:txBody>
      </p:sp>
      <p:sp>
        <p:nvSpPr>
          <p:cNvPr id="4" name="日期占位符 3"/>
          <p:cNvSpPr>
            <a:spLocks noGrp="1"/>
          </p:cNvSpPr>
          <p:nvPr>
            <p:ph type="dt" sz="half" idx="10"/>
          </p:nvPr>
        </p:nvSpPr>
        <p:spPr/>
        <p:txBody>
          <a:bodyPr/>
          <a:lstStyle/>
          <a:p>
            <a:fld id="{8D9FDF8B-854F-448A-A892-BD9B0C7D365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14</a:t>
            </a:fld>
            <a:endParaRPr lang="zh-CN" altLang="en-US"/>
          </a:p>
        </p:txBody>
      </p:sp>
      <p:sp>
        <p:nvSpPr>
          <p:cNvPr id="8" name="矩形 7"/>
          <p:cNvSpPr/>
          <p:nvPr/>
        </p:nvSpPr>
        <p:spPr>
          <a:xfrm>
            <a:off x="838200" y="1945779"/>
            <a:ext cx="5715277" cy="4185761"/>
          </a:xfrm>
          <a:prstGeom prst="rect">
            <a:avLst/>
          </a:prstGeom>
          <a:ln>
            <a:solidFill>
              <a:schemeClr val="dk1"/>
            </a:solidFill>
            <a:prstDash val="dash"/>
          </a:ln>
        </p:spPr>
        <p:txBody>
          <a:bodyPr wrap="square">
            <a:spAutoFit/>
          </a:bodyPr>
          <a:lstStyle/>
          <a:p>
            <a:r>
              <a:rPr lang="en-US" altLang="zh-CN" dirty="0"/>
              <a:t>#include "</a:t>
            </a:r>
            <a:r>
              <a:rPr lang="en-US" altLang="zh-CN" dirty="0" err="1"/>
              <a:t>trap.h</a:t>
            </a:r>
            <a:r>
              <a:rPr lang="en-US" altLang="zh-CN" dirty="0"/>
              <a:t>"</a:t>
            </a:r>
          </a:p>
          <a:p>
            <a:endParaRPr lang="en-US" altLang="zh-CN" dirty="0"/>
          </a:p>
          <a:p>
            <a:r>
              <a:rPr lang="en-US" altLang="zh-CN" dirty="0" err="1"/>
              <a:t>const</a:t>
            </a:r>
            <a:r>
              <a:rPr lang="en-US" altLang="zh-CN" dirty="0"/>
              <a:t> char </a:t>
            </a:r>
            <a:r>
              <a:rPr lang="en-US" altLang="zh-CN" dirty="0" err="1"/>
              <a:t>str</a:t>
            </a:r>
            <a:r>
              <a:rPr lang="en-US" altLang="zh-CN" dirty="0"/>
              <a:t>[] = "Hello, world!\n";</a:t>
            </a:r>
          </a:p>
          <a:p>
            <a:endParaRPr lang="en-US" altLang="zh-CN" dirty="0"/>
          </a:p>
          <a:p>
            <a:r>
              <a:rPr lang="en-US" altLang="zh-CN" dirty="0" err="1"/>
              <a:t>int</a:t>
            </a:r>
            <a:r>
              <a:rPr lang="en-US" altLang="zh-CN" dirty="0"/>
              <a:t> main()</a:t>
            </a:r>
          </a:p>
          <a:p>
            <a:r>
              <a:rPr lang="en-US" altLang="zh-CN" dirty="0"/>
              <a:t>{</a:t>
            </a:r>
          </a:p>
          <a:p>
            <a:r>
              <a:rPr lang="en-US" altLang="zh-CN" dirty="0"/>
              <a:t>	</a:t>
            </a:r>
            <a:r>
              <a:rPr lang="en-US" altLang="zh-CN" dirty="0" err="1"/>
              <a:t>asm</a:t>
            </a:r>
            <a:r>
              <a:rPr lang="en-US" altLang="zh-CN" dirty="0"/>
              <a:t> volatile</a:t>
            </a:r>
            <a:r>
              <a:rPr lang="en-US" altLang="zh-CN" dirty="0" smtClean="0"/>
              <a:t>( "</a:t>
            </a:r>
            <a:r>
              <a:rPr lang="en-US" altLang="zh-CN" dirty="0" err="1"/>
              <a:t>movl</a:t>
            </a:r>
            <a:r>
              <a:rPr lang="en-US" altLang="zh-CN" dirty="0"/>
              <a:t> $4, %</a:t>
            </a:r>
            <a:r>
              <a:rPr lang="en-US" altLang="zh-CN" dirty="0" err="1"/>
              <a:t>eax</a:t>
            </a:r>
            <a:r>
              <a:rPr lang="en-US" altLang="zh-CN" dirty="0"/>
              <a:t>;" </a:t>
            </a:r>
          </a:p>
          <a:p>
            <a:r>
              <a:rPr lang="en-US" altLang="zh-CN" dirty="0"/>
              <a:t>		</a:t>
            </a:r>
            <a:r>
              <a:rPr lang="en-US" altLang="zh-CN" dirty="0" smtClean="0"/>
              <a:t>    </a:t>
            </a:r>
            <a:r>
              <a:rPr lang="en-US" altLang="zh-CN" dirty="0"/>
              <a:t>"</a:t>
            </a:r>
            <a:r>
              <a:rPr lang="en-US" altLang="zh-CN" dirty="0" err="1"/>
              <a:t>movl</a:t>
            </a:r>
            <a:r>
              <a:rPr lang="en-US" altLang="zh-CN" dirty="0"/>
              <a:t> $1, %</a:t>
            </a:r>
            <a:r>
              <a:rPr lang="en-US" altLang="zh-CN" dirty="0" err="1"/>
              <a:t>ebx</a:t>
            </a:r>
            <a:r>
              <a:rPr lang="en-US" altLang="zh-CN" dirty="0"/>
              <a:t>;" </a:t>
            </a:r>
          </a:p>
          <a:p>
            <a:r>
              <a:rPr lang="en-US" altLang="zh-CN" dirty="0"/>
              <a:t>		</a:t>
            </a:r>
            <a:r>
              <a:rPr lang="en-US" altLang="zh-CN" dirty="0" smtClean="0"/>
              <a:t>    </a:t>
            </a:r>
            <a:r>
              <a:rPr lang="en-US" altLang="zh-CN" dirty="0"/>
              <a:t>"</a:t>
            </a:r>
            <a:r>
              <a:rPr lang="en-US" altLang="zh-CN" dirty="0" err="1"/>
              <a:t>movl</a:t>
            </a:r>
            <a:r>
              <a:rPr lang="en-US" altLang="zh-CN" dirty="0"/>
              <a:t> $</a:t>
            </a:r>
            <a:r>
              <a:rPr lang="en-US" altLang="zh-CN" dirty="0" err="1"/>
              <a:t>str</a:t>
            </a:r>
            <a:r>
              <a:rPr lang="en-US" altLang="zh-CN" dirty="0"/>
              <a:t>, %</a:t>
            </a:r>
            <a:r>
              <a:rPr lang="en-US" altLang="zh-CN" dirty="0" err="1"/>
              <a:t>ecx</a:t>
            </a:r>
            <a:r>
              <a:rPr lang="en-US" altLang="zh-CN" dirty="0"/>
              <a:t>;"</a:t>
            </a:r>
          </a:p>
          <a:p>
            <a:r>
              <a:rPr lang="en-US" altLang="zh-CN" dirty="0"/>
              <a:t>		</a:t>
            </a:r>
            <a:r>
              <a:rPr lang="en-US" altLang="zh-CN" dirty="0" smtClean="0"/>
              <a:t>    </a:t>
            </a:r>
            <a:r>
              <a:rPr lang="en-US" altLang="zh-CN" dirty="0"/>
              <a:t>"</a:t>
            </a:r>
            <a:r>
              <a:rPr lang="en-US" altLang="zh-CN" dirty="0" err="1"/>
              <a:t>movl</a:t>
            </a:r>
            <a:r>
              <a:rPr lang="en-US" altLang="zh-CN" dirty="0"/>
              <a:t> $14, %</a:t>
            </a:r>
            <a:r>
              <a:rPr lang="en-US" altLang="zh-CN" dirty="0" err="1"/>
              <a:t>edx</a:t>
            </a:r>
            <a:r>
              <a:rPr lang="en-US" altLang="zh-CN" dirty="0"/>
              <a:t>;" </a:t>
            </a:r>
          </a:p>
          <a:p>
            <a:r>
              <a:rPr lang="en-US" altLang="zh-CN" dirty="0"/>
              <a:t>		</a:t>
            </a:r>
            <a:r>
              <a:rPr lang="en-US" altLang="zh-CN" dirty="0" smtClean="0"/>
              <a:t>    </a:t>
            </a:r>
            <a:r>
              <a:rPr lang="en-US" altLang="zh-CN" sz="3200" b="1" dirty="0">
                <a:solidFill>
                  <a:srgbClr val="C00000"/>
                </a:solidFill>
              </a:rPr>
              <a:t>"</a:t>
            </a:r>
            <a:r>
              <a:rPr lang="en-US" altLang="zh-CN" sz="3200" b="1" dirty="0" err="1">
                <a:solidFill>
                  <a:srgbClr val="C00000"/>
                </a:solidFill>
              </a:rPr>
              <a:t>int</a:t>
            </a:r>
            <a:r>
              <a:rPr lang="en-US" altLang="zh-CN" sz="3200" b="1" dirty="0">
                <a:solidFill>
                  <a:srgbClr val="C00000"/>
                </a:solidFill>
              </a:rPr>
              <a:t> $0x80"</a:t>
            </a:r>
            <a:r>
              <a:rPr lang="en-US" altLang="zh-CN" dirty="0"/>
              <a:t>);</a:t>
            </a:r>
          </a:p>
          <a:p>
            <a:r>
              <a:rPr lang="en-US" altLang="zh-CN" dirty="0"/>
              <a:t>	HIT_GOOD_TRAP;</a:t>
            </a:r>
          </a:p>
          <a:p>
            <a:r>
              <a:rPr lang="en-US" altLang="zh-CN" dirty="0"/>
              <a:t>	return 0;</a:t>
            </a:r>
          </a:p>
          <a:p>
            <a:r>
              <a:rPr lang="en-US" altLang="zh-CN" dirty="0"/>
              <a:t>}</a:t>
            </a:r>
          </a:p>
        </p:txBody>
      </p:sp>
      <p:sp>
        <p:nvSpPr>
          <p:cNvPr id="11" name="矩形 10"/>
          <p:cNvSpPr/>
          <p:nvPr/>
        </p:nvSpPr>
        <p:spPr>
          <a:xfrm>
            <a:off x="6982330" y="3453884"/>
            <a:ext cx="4853753" cy="2123658"/>
          </a:xfrm>
          <a:prstGeom prst="rect">
            <a:avLst/>
          </a:prstGeom>
          <a:solidFill>
            <a:schemeClr val="bg1"/>
          </a:solidFill>
          <a:ln>
            <a:solidFill>
              <a:schemeClr val="dk1"/>
            </a:solidFill>
            <a:prstDash val="dash"/>
          </a:ln>
        </p:spPr>
        <p:txBody>
          <a:bodyPr wrap="square">
            <a:spAutoFit/>
          </a:bodyPr>
          <a:lstStyle/>
          <a:p>
            <a:r>
              <a:rPr lang="en-US" altLang="zh-CN" sz="2400" b="1" dirty="0">
                <a:solidFill>
                  <a:srgbClr val="C00000"/>
                </a:solidFill>
              </a:rPr>
              <a:t>void </a:t>
            </a:r>
            <a:r>
              <a:rPr lang="en-US" altLang="zh-CN" sz="2400" b="1" dirty="0" err="1">
                <a:solidFill>
                  <a:srgbClr val="C00000"/>
                </a:solidFill>
              </a:rPr>
              <a:t>raise_sw_intr</a:t>
            </a:r>
            <a:r>
              <a:rPr lang="en-US" altLang="zh-CN" sz="2400" b="1" dirty="0">
                <a:solidFill>
                  <a:srgbClr val="C00000"/>
                </a:solidFill>
              </a:rPr>
              <a:t>(uint8_t </a:t>
            </a:r>
            <a:r>
              <a:rPr lang="en-US" altLang="zh-CN" sz="2400" b="1" dirty="0" err="1">
                <a:solidFill>
                  <a:srgbClr val="C00000"/>
                </a:solidFill>
              </a:rPr>
              <a:t>intr_no</a:t>
            </a:r>
            <a:r>
              <a:rPr lang="en-US" altLang="zh-CN" sz="2400" b="1" dirty="0">
                <a:solidFill>
                  <a:srgbClr val="C00000"/>
                </a:solidFill>
              </a:rPr>
              <a:t>) </a:t>
            </a:r>
            <a:endParaRPr lang="en-US" altLang="zh-CN" sz="2400" b="1" dirty="0" smtClean="0">
              <a:solidFill>
                <a:srgbClr val="C00000"/>
              </a:solidFill>
            </a:endParaRPr>
          </a:p>
          <a:p>
            <a:r>
              <a:rPr lang="en-US" altLang="zh-CN" dirty="0" smtClean="0"/>
              <a:t>{</a:t>
            </a:r>
            <a:endParaRPr lang="en-US" altLang="zh-CN" dirty="0"/>
          </a:p>
          <a:p>
            <a:r>
              <a:rPr lang="en-US" altLang="zh-CN" dirty="0">
                <a:solidFill>
                  <a:schemeClr val="accent6">
                    <a:lumMod val="75000"/>
                  </a:schemeClr>
                </a:solidFill>
              </a:rPr>
              <a:t>        // return address is the</a:t>
            </a:r>
          </a:p>
          <a:p>
            <a:r>
              <a:rPr lang="en-US" altLang="zh-CN" dirty="0">
                <a:solidFill>
                  <a:schemeClr val="accent6">
                    <a:lumMod val="75000"/>
                  </a:schemeClr>
                </a:solidFill>
              </a:rPr>
              <a:t>        // next instruction</a:t>
            </a:r>
          </a:p>
          <a:p>
            <a:r>
              <a:rPr lang="en-US" altLang="zh-CN" dirty="0"/>
              <a:t>        </a:t>
            </a:r>
            <a:r>
              <a:rPr lang="en-US" altLang="zh-CN" dirty="0" err="1"/>
              <a:t>cpu.eip</a:t>
            </a:r>
            <a:r>
              <a:rPr lang="en-US" altLang="zh-CN" dirty="0"/>
              <a:t> += 2;</a:t>
            </a:r>
          </a:p>
          <a:p>
            <a:r>
              <a:rPr lang="en-US" altLang="zh-CN" dirty="0"/>
              <a:t>        </a:t>
            </a:r>
            <a:r>
              <a:rPr lang="en-US" altLang="zh-CN" dirty="0" err="1"/>
              <a:t>raise_intr</a:t>
            </a:r>
            <a:r>
              <a:rPr lang="en-US" altLang="zh-CN" dirty="0"/>
              <a:t>(</a:t>
            </a:r>
            <a:r>
              <a:rPr lang="en-US" altLang="zh-CN" dirty="0" err="1"/>
              <a:t>intr_no</a:t>
            </a:r>
            <a:r>
              <a:rPr lang="en-US" altLang="zh-CN" dirty="0"/>
              <a:t>);</a:t>
            </a:r>
          </a:p>
          <a:p>
            <a:r>
              <a:rPr lang="en-US" altLang="zh-CN" dirty="0"/>
              <a:t>}</a:t>
            </a:r>
          </a:p>
        </p:txBody>
      </p:sp>
      <p:sp>
        <p:nvSpPr>
          <p:cNvPr id="12" name="文本框 11"/>
          <p:cNvSpPr txBox="1"/>
          <p:nvPr/>
        </p:nvSpPr>
        <p:spPr>
          <a:xfrm>
            <a:off x="7129669" y="1884820"/>
            <a:ext cx="4706415" cy="523220"/>
          </a:xfrm>
          <a:prstGeom prst="rect">
            <a:avLst/>
          </a:prstGeom>
          <a:noFill/>
        </p:spPr>
        <p:txBody>
          <a:bodyPr wrap="square" rtlCol="0">
            <a:spAutoFit/>
          </a:bodyPr>
          <a:lstStyle/>
          <a:p>
            <a:r>
              <a:rPr lang="en-US" altLang="zh-CN" sz="2800" b="1" dirty="0" err="1">
                <a:latin typeface="+mn-ea"/>
              </a:rPr>
              <a:t>int</a:t>
            </a:r>
            <a:r>
              <a:rPr lang="en-US" altLang="zh-CN" sz="2800" b="1" dirty="0">
                <a:latin typeface="+mn-ea"/>
              </a:rPr>
              <a:t> </a:t>
            </a:r>
            <a:r>
              <a:rPr lang="zh-CN" altLang="en-US" sz="2800" b="1" dirty="0" smtClean="0">
                <a:latin typeface="+mn-ea"/>
              </a:rPr>
              <a:t>指令实现时调用这个函数</a:t>
            </a:r>
            <a:endParaRPr lang="zh-CN" altLang="en-US" sz="2800" b="1" dirty="0">
              <a:latin typeface="+mn-ea"/>
            </a:endParaRPr>
          </a:p>
        </p:txBody>
      </p:sp>
      <p:sp>
        <p:nvSpPr>
          <p:cNvPr id="13" name="上箭头 12"/>
          <p:cNvSpPr/>
          <p:nvPr/>
        </p:nvSpPr>
        <p:spPr>
          <a:xfrm flipV="1">
            <a:off x="8383360" y="2577752"/>
            <a:ext cx="454479" cy="706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278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3" name="内容占位符 2"/>
          <p:cNvSpPr>
            <a:spLocks noGrp="1"/>
          </p:cNvSpPr>
          <p:nvPr>
            <p:ph idx="1"/>
          </p:nvPr>
        </p:nvSpPr>
        <p:spPr>
          <a:xfrm>
            <a:off x="900000" y="1182256"/>
            <a:ext cx="7886700" cy="1688407"/>
          </a:xfrm>
        </p:spPr>
        <p:txBody>
          <a:bodyPr/>
          <a:lstStyle/>
          <a:p>
            <a:r>
              <a:rPr lang="zh-CN" altLang="en-US" dirty="0" smtClean="0"/>
              <a:t>响应过程</a:t>
            </a:r>
            <a:r>
              <a:rPr lang="zh-CN" altLang="en-US" dirty="0"/>
              <a:t>各个</a:t>
            </a:r>
            <a:r>
              <a:rPr lang="zh-CN" altLang="en-US" dirty="0" smtClean="0"/>
              <a:t>步骤 </a:t>
            </a:r>
            <a:r>
              <a:rPr lang="en-US" altLang="zh-CN" dirty="0" smtClean="0"/>
              <a:t>– </a:t>
            </a:r>
            <a:r>
              <a:rPr lang="zh-CN" altLang="en-US" dirty="0" smtClean="0"/>
              <a:t>第一阶段保护程序状态</a:t>
            </a:r>
            <a:endParaRPr lang="en-US" altLang="zh-CN" dirty="0"/>
          </a:p>
        </p:txBody>
      </p:sp>
      <p:sp>
        <p:nvSpPr>
          <p:cNvPr id="4" name="日期占位符 3"/>
          <p:cNvSpPr>
            <a:spLocks noGrp="1"/>
          </p:cNvSpPr>
          <p:nvPr>
            <p:ph type="dt" sz="half" idx="10"/>
          </p:nvPr>
        </p:nvSpPr>
        <p:spPr/>
        <p:txBody>
          <a:bodyPr/>
          <a:lstStyle/>
          <a:p>
            <a:fld id="{FD7FA121-F269-4421-861B-A992E28A33D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15</a:t>
            </a:fld>
            <a:endParaRPr lang="zh-CN" altLang="en-US"/>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8" name="下箭头 7"/>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大括号 36"/>
          <p:cNvSpPr/>
          <p:nvPr/>
        </p:nvSpPr>
        <p:spPr>
          <a:xfrm>
            <a:off x="6412753" y="4099110"/>
            <a:ext cx="459971" cy="139909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文本框 8"/>
          <p:cNvSpPr txBox="1"/>
          <p:nvPr/>
        </p:nvSpPr>
        <p:spPr>
          <a:xfrm>
            <a:off x="7010078" y="4045075"/>
            <a:ext cx="4140521" cy="1200329"/>
          </a:xfrm>
          <a:prstGeom prst="rect">
            <a:avLst/>
          </a:prstGeom>
          <a:noFill/>
        </p:spPr>
        <p:txBody>
          <a:bodyPr wrap="square" rtlCol="0">
            <a:spAutoFit/>
          </a:bodyPr>
          <a:lstStyle/>
          <a:p>
            <a:r>
              <a:rPr lang="zh-CN" altLang="en-US" sz="2400" dirty="0">
                <a:solidFill>
                  <a:srgbClr val="0070C0"/>
                </a:solidFill>
              </a:rPr>
              <a:t>第一阶段保护（硬件完成）：</a:t>
            </a:r>
            <a:endParaRPr lang="en-US" altLang="zh-CN" sz="2400" dirty="0">
              <a:solidFill>
                <a:srgbClr val="0070C0"/>
              </a:solidFill>
            </a:endParaRPr>
          </a:p>
          <a:p>
            <a:r>
              <a:rPr lang="zh-CN" altLang="en-US" sz="2400" dirty="0"/>
              <a:t>依次将</a:t>
            </a:r>
            <a:r>
              <a:rPr lang="en-US" altLang="zh-CN" sz="2400" dirty="0"/>
              <a:t>EFLAGS, CS, EIP</a:t>
            </a:r>
            <a:r>
              <a:rPr lang="zh-CN" altLang="en-US" sz="2400" dirty="0"/>
              <a:t>寄存器的值压栈</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a:solidFill>
                  <a:srgbClr val="C00000"/>
                </a:solidFill>
              </a:rPr>
              <a:t>中断</a:t>
            </a:r>
            <a:r>
              <a:rPr lang="zh-CN" altLang="en-US" dirty="0" smtClean="0"/>
              <a:t>响应</a:t>
            </a:r>
            <a:endParaRPr lang="zh-CN" altLang="en-US" dirty="0"/>
          </a:p>
        </p:txBody>
      </p:sp>
      <p:sp>
        <p:nvSpPr>
          <p:cNvPr id="3" name="内容占位符 2"/>
          <p:cNvSpPr>
            <a:spLocks noGrp="1"/>
          </p:cNvSpPr>
          <p:nvPr>
            <p:ph idx="1"/>
          </p:nvPr>
        </p:nvSpPr>
        <p:spPr>
          <a:xfrm>
            <a:off x="900000" y="1094120"/>
            <a:ext cx="8134350" cy="1789545"/>
          </a:xfrm>
        </p:spPr>
        <p:txBody>
          <a:bodyPr/>
          <a:lstStyle/>
          <a:p>
            <a:r>
              <a:rPr lang="zh-CN" altLang="en-US" dirty="0" smtClean="0">
                <a:latin typeface="Consolas" panose="020B0609020204030204" pitchFamily="49" charset="0"/>
              </a:rPr>
              <a:t>在</a:t>
            </a:r>
            <a:r>
              <a:rPr lang="en-US" altLang="zh-CN" dirty="0" smtClean="0">
                <a:latin typeface="Consolas" panose="020B0609020204030204" pitchFamily="49" charset="0"/>
              </a:rPr>
              <a:t>NEMU</a:t>
            </a:r>
            <a:r>
              <a:rPr lang="zh-CN" altLang="en-US" dirty="0" smtClean="0">
                <a:latin typeface="Consolas" panose="020B0609020204030204" pitchFamily="49" charset="0"/>
              </a:rPr>
              <a:t>中实现对中断的响应</a:t>
            </a:r>
            <a:endParaRPr lang="en-US" altLang="zh-CN" dirty="0" smtClean="0">
              <a:latin typeface="Consolas" panose="020B0609020204030204" pitchFamily="49" charset="0"/>
            </a:endParaRPr>
          </a:p>
          <a:p>
            <a:pPr lvl="1"/>
            <a:r>
              <a:rPr lang="zh-CN" altLang="zh-CN" dirty="0">
                <a:latin typeface="Consolas" panose="020B0609020204030204" pitchFamily="49" charset="0"/>
                <a:cs typeface="Times New Roman" panose="02020603050405020304" pitchFamily="18" charset="0"/>
              </a:rPr>
              <a:t>在</a:t>
            </a:r>
            <a:r>
              <a:rPr lang="en-US" altLang="zh-CN" dirty="0" err="1" smtClean="0">
                <a:solidFill>
                  <a:srgbClr val="1F4E79"/>
                </a:solidFill>
                <a:latin typeface="Consolas" panose="020B0609020204030204" pitchFamily="49" charset="0"/>
                <a:cs typeface="Times New Roman" panose="02020603050405020304" pitchFamily="18" charset="0"/>
              </a:rPr>
              <a:t>nemu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src</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cpu.c</a:t>
            </a:r>
            <a:r>
              <a:rPr lang="zh-CN" altLang="zh-CN" dirty="0" smtClean="0">
                <a:latin typeface="Consolas" panose="020B0609020204030204" pitchFamily="49" charset="0"/>
                <a:cs typeface="Times New Roman" panose="02020603050405020304" pitchFamily="18" charset="0"/>
              </a:rPr>
              <a:t>中</a:t>
            </a:r>
            <a:r>
              <a:rPr lang="en-US" altLang="zh-CN" dirty="0" err="1" smtClean="0">
                <a:solidFill>
                  <a:srgbClr val="1F4E79"/>
                </a:solidFill>
                <a:latin typeface="Consolas" panose="020B0609020204030204" pitchFamily="49" charset="0"/>
                <a:cs typeface="Times New Roman" panose="02020603050405020304" pitchFamily="18" charset="0"/>
              </a:rPr>
              <a:t>do_intr</a:t>
            </a:r>
            <a:r>
              <a:rPr lang="en-US" altLang="zh-CN" dirty="0">
                <a:solidFill>
                  <a:srgbClr val="1F4E79"/>
                </a:solidFill>
                <a:latin typeface="Consolas" panose="020B0609020204030204" pitchFamily="49" charset="0"/>
                <a:cs typeface="Times New Roman" panose="02020603050405020304" pitchFamily="18" charset="0"/>
              </a:rPr>
              <a:t>()</a:t>
            </a:r>
            <a:r>
              <a:rPr lang="zh-CN" altLang="zh-CN" dirty="0" smtClean="0">
                <a:latin typeface="Consolas" panose="020B0609020204030204" pitchFamily="49" charset="0"/>
                <a:cs typeface="Times New Roman" panose="02020603050405020304" pitchFamily="18" charset="0"/>
              </a:rPr>
              <a:t>函数</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8D9FDF8B-854F-448A-A892-BD9B0C7D365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16</a:t>
            </a:fld>
            <a:endParaRPr lang="zh-CN" altLang="en-US"/>
          </a:p>
        </p:txBody>
      </p:sp>
      <p:sp>
        <p:nvSpPr>
          <p:cNvPr id="8" name="矩形 7"/>
          <p:cNvSpPr/>
          <p:nvPr/>
        </p:nvSpPr>
        <p:spPr>
          <a:xfrm>
            <a:off x="118132" y="1964114"/>
            <a:ext cx="5715277" cy="4801314"/>
          </a:xfrm>
          <a:prstGeom prst="rect">
            <a:avLst/>
          </a:prstGeom>
          <a:ln>
            <a:solidFill>
              <a:schemeClr val="dk1"/>
            </a:solidFill>
            <a:prstDash val="dash"/>
          </a:ln>
        </p:spPr>
        <p:txBody>
          <a:bodyPr wrap="square">
            <a:spAutoFit/>
          </a:bodyPr>
          <a:lstStyle/>
          <a:p>
            <a:r>
              <a:rPr lang="en-US" altLang="zh-CN" sz="1600" dirty="0"/>
              <a:t>void exec(uint32_t n)</a:t>
            </a:r>
          </a:p>
          <a:p>
            <a:r>
              <a:rPr lang="en-US" altLang="zh-CN" sz="1600" dirty="0"/>
              <a:t>{</a:t>
            </a:r>
          </a:p>
          <a:p>
            <a:r>
              <a:rPr lang="en-US" altLang="zh-CN" sz="1600" dirty="0"/>
              <a:t>	while (n &gt; 0 &amp;&amp; </a:t>
            </a:r>
            <a:r>
              <a:rPr lang="en-US" altLang="zh-CN" sz="1600" dirty="0" err="1"/>
              <a:t>nemu_state</a:t>
            </a:r>
            <a:r>
              <a:rPr lang="en-US" altLang="zh-CN" sz="1600" dirty="0"/>
              <a:t> == NEMU_RUN)</a:t>
            </a:r>
          </a:p>
          <a:p>
            <a:r>
              <a:rPr lang="en-US" altLang="zh-CN" sz="1600" dirty="0"/>
              <a:t>	{</a:t>
            </a:r>
          </a:p>
          <a:p>
            <a:r>
              <a:rPr lang="en-US" altLang="zh-CN" sz="1600" dirty="0"/>
              <a:t>		if(!</a:t>
            </a:r>
            <a:r>
              <a:rPr lang="en-US" altLang="zh-CN" sz="1600" dirty="0" err="1"/>
              <a:t>is_nemu_hlt</a:t>
            </a:r>
            <a:r>
              <a:rPr lang="en-US" altLang="zh-CN" sz="1600" dirty="0"/>
              <a:t>)</a:t>
            </a:r>
          </a:p>
          <a:p>
            <a:r>
              <a:rPr lang="en-US" altLang="zh-CN" sz="1600" dirty="0"/>
              <a:t>		{</a:t>
            </a:r>
          </a:p>
          <a:p>
            <a:r>
              <a:rPr lang="en-US" altLang="zh-CN" sz="1600" dirty="0"/>
              <a:t>			</a:t>
            </a:r>
            <a:r>
              <a:rPr lang="en-US" altLang="zh-CN" sz="1600" dirty="0" err="1"/>
              <a:t>instr_len</a:t>
            </a:r>
            <a:r>
              <a:rPr lang="en-US" altLang="zh-CN" sz="1600" dirty="0"/>
              <a:t> = </a:t>
            </a:r>
            <a:r>
              <a:rPr lang="en-US" altLang="zh-CN" sz="1600" dirty="0" err="1"/>
              <a:t>exec_inst</a:t>
            </a:r>
            <a:r>
              <a:rPr lang="en-US" altLang="zh-CN" sz="1600" dirty="0"/>
              <a:t>();</a:t>
            </a:r>
          </a:p>
          <a:p>
            <a:r>
              <a:rPr lang="en-US" altLang="zh-CN" sz="1600" dirty="0"/>
              <a:t>			</a:t>
            </a:r>
            <a:r>
              <a:rPr lang="en-US" altLang="zh-CN" sz="1600" dirty="0" err="1"/>
              <a:t>cpu.eip</a:t>
            </a:r>
            <a:r>
              <a:rPr lang="en-US" altLang="zh-CN" sz="1600" dirty="0"/>
              <a:t> += </a:t>
            </a:r>
            <a:r>
              <a:rPr lang="en-US" altLang="zh-CN" sz="1600" dirty="0" err="1"/>
              <a:t>instr_len</a:t>
            </a:r>
            <a:r>
              <a:rPr lang="en-US" altLang="zh-CN" sz="1600" dirty="0"/>
              <a:t>;</a:t>
            </a:r>
          </a:p>
          <a:p>
            <a:r>
              <a:rPr lang="en-US" altLang="zh-CN" sz="1600" dirty="0"/>
              <a:t>			n--;</a:t>
            </a:r>
          </a:p>
          <a:p>
            <a:r>
              <a:rPr lang="en-US" altLang="zh-CN" sz="1600" dirty="0"/>
              <a:t>		}</a:t>
            </a:r>
          </a:p>
          <a:p>
            <a:r>
              <a:rPr lang="en-US" altLang="zh-CN" sz="1600" dirty="0"/>
              <a:t>#if defined(HAS_DEVICE_TIMER) </a:t>
            </a:r>
            <a:r>
              <a:rPr lang="en-US" altLang="zh-CN" sz="1600" dirty="0" smtClean="0"/>
              <a:t>…</a:t>
            </a:r>
            <a:endParaRPr lang="en-US" altLang="zh-CN" sz="1600" dirty="0"/>
          </a:p>
          <a:p>
            <a:r>
              <a:rPr lang="en-US" altLang="zh-CN" sz="1600" dirty="0"/>
              <a:t>		</a:t>
            </a:r>
            <a:r>
              <a:rPr lang="en-US" altLang="zh-CN" sz="1600" dirty="0" err="1"/>
              <a:t>do_devices</a:t>
            </a:r>
            <a:r>
              <a:rPr lang="en-US" altLang="zh-CN" sz="1600" dirty="0"/>
              <a:t>();</a:t>
            </a:r>
          </a:p>
          <a:p>
            <a:r>
              <a:rPr lang="en-US" altLang="zh-CN" sz="1600" dirty="0"/>
              <a:t>#</a:t>
            </a:r>
            <a:r>
              <a:rPr lang="en-US" altLang="zh-CN" sz="1600" dirty="0" err="1"/>
              <a:t>endif</a:t>
            </a:r>
            <a:endParaRPr lang="en-US" altLang="zh-CN" sz="1600" dirty="0"/>
          </a:p>
          <a:p>
            <a:r>
              <a:rPr lang="en-US" altLang="zh-CN" sz="1600" dirty="0"/>
              <a:t>#</a:t>
            </a:r>
            <a:r>
              <a:rPr lang="en-US" altLang="zh-CN" sz="1600" dirty="0" err="1"/>
              <a:t>ifdef</a:t>
            </a:r>
            <a:r>
              <a:rPr lang="en-US" altLang="zh-CN" sz="1600" dirty="0"/>
              <a:t> IA32_INTR</a:t>
            </a:r>
          </a:p>
          <a:p>
            <a:r>
              <a:rPr lang="en-US" altLang="zh-CN" sz="2400" dirty="0"/>
              <a:t>		</a:t>
            </a:r>
            <a:r>
              <a:rPr lang="en-US" altLang="zh-CN" sz="2400" b="1" dirty="0" err="1">
                <a:solidFill>
                  <a:srgbClr val="C00000"/>
                </a:solidFill>
              </a:rPr>
              <a:t>do_intr</a:t>
            </a:r>
            <a:r>
              <a:rPr lang="en-US" altLang="zh-CN" sz="2400" b="1" dirty="0">
                <a:solidFill>
                  <a:srgbClr val="C00000"/>
                </a:solidFill>
              </a:rPr>
              <a:t>(); </a:t>
            </a:r>
            <a:r>
              <a:rPr lang="en-US" altLang="zh-CN" sz="2400" b="1" dirty="0" smtClean="0">
                <a:solidFill>
                  <a:schemeClr val="accent6"/>
                </a:solidFill>
              </a:rPr>
              <a:t> </a:t>
            </a:r>
          </a:p>
          <a:p>
            <a:r>
              <a:rPr lang="en-US" altLang="zh-CN" sz="1600" dirty="0" smtClean="0"/>
              <a:t>#</a:t>
            </a:r>
            <a:r>
              <a:rPr lang="en-US" altLang="zh-CN" sz="1600" dirty="0" err="1" smtClean="0"/>
              <a:t>endif</a:t>
            </a:r>
            <a:r>
              <a:rPr lang="en-US" altLang="zh-CN" sz="1600" dirty="0" smtClean="0"/>
              <a:t>	</a:t>
            </a:r>
          </a:p>
          <a:p>
            <a:r>
              <a:rPr lang="en-US" altLang="zh-CN" sz="1600" dirty="0"/>
              <a:t>	}</a:t>
            </a:r>
          </a:p>
          <a:p>
            <a:r>
              <a:rPr lang="en-US" altLang="zh-CN" sz="1600" dirty="0"/>
              <a:t>}</a:t>
            </a:r>
          </a:p>
        </p:txBody>
      </p:sp>
      <p:sp>
        <p:nvSpPr>
          <p:cNvPr id="10" name="矩形 9"/>
          <p:cNvSpPr/>
          <p:nvPr/>
        </p:nvSpPr>
        <p:spPr>
          <a:xfrm>
            <a:off x="5964361" y="2241113"/>
            <a:ext cx="6000521" cy="4401205"/>
          </a:xfrm>
          <a:prstGeom prst="rect">
            <a:avLst/>
          </a:prstGeom>
          <a:solidFill>
            <a:schemeClr val="bg1"/>
          </a:solidFill>
          <a:ln>
            <a:solidFill>
              <a:schemeClr val="dk1"/>
            </a:solidFill>
            <a:prstDash val="dash"/>
          </a:ln>
        </p:spPr>
        <p:txBody>
          <a:bodyPr wrap="square">
            <a:spAutoFit/>
          </a:bodyPr>
          <a:lstStyle/>
          <a:p>
            <a:r>
              <a:rPr lang="en-US" altLang="zh-CN" dirty="0"/>
              <a:t>#</a:t>
            </a:r>
            <a:r>
              <a:rPr lang="en-US" altLang="zh-CN" dirty="0" err="1"/>
              <a:t>ifdef</a:t>
            </a:r>
            <a:r>
              <a:rPr lang="en-US" altLang="zh-CN" dirty="0"/>
              <a:t> IA32_INTR</a:t>
            </a:r>
          </a:p>
          <a:p>
            <a:r>
              <a:rPr lang="en-US" altLang="zh-CN" dirty="0"/>
              <a:t>void </a:t>
            </a:r>
            <a:r>
              <a:rPr lang="en-US" altLang="zh-CN" dirty="0" err="1"/>
              <a:t>do_intr</a:t>
            </a:r>
            <a:r>
              <a:rPr lang="en-US" altLang="zh-CN" dirty="0"/>
              <a:t>()</a:t>
            </a:r>
          </a:p>
          <a:p>
            <a:r>
              <a:rPr lang="en-US" altLang="zh-CN" dirty="0"/>
              <a:t>{</a:t>
            </a:r>
          </a:p>
          <a:p>
            <a:r>
              <a:rPr lang="en-US" altLang="zh-CN" dirty="0"/>
              <a:t>	if (</a:t>
            </a:r>
            <a:r>
              <a:rPr lang="en-US" altLang="zh-CN" dirty="0" err="1"/>
              <a:t>cpu.intr</a:t>
            </a:r>
            <a:r>
              <a:rPr lang="en-US" altLang="zh-CN" dirty="0"/>
              <a:t> &amp;&amp; </a:t>
            </a:r>
            <a:r>
              <a:rPr lang="en-US" altLang="zh-CN" dirty="0" err="1"/>
              <a:t>cpu.eflags.IF</a:t>
            </a:r>
            <a:r>
              <a:rPr lang="en-US" altLang="zh-CN" dirty="0"/>
              <a:t>)</a:t>
            </a:r>
          </a:p>
          <a:p>
            <a:r>
              <a:rPr lang="en-US" altLang="zh-CN" dirty="0"/>
              <a:t>	{</a:t>
            </a:r>
          </a:p>
          <a:p>
            <a:r>
              <a:rPr lang="en-US" altLang="zh-CN" dirty="0"/>
              <a:t>		</a:t>
            </a:r>
            <a:r>
              <a:rPr lang="en-US" altLang="zh-CN" dirty="0">
                <a:solidFill>
                  <a:schemeClr val="bg2">
                    <a:lumMod val="90000"/>
                  </a:schemeClr>
                </a:solidFill>
              </a:rPr>
              <a:t>// get interrupt number</a:t>
            </a:r>
          </a:p>
          <a:p>
            <a:r>
              <a:rPr lang="en-US" altLang="zh-CN" dirty="0"/>
              <a:t>		uint8_t </a:t>
            </a:r>
            <a:r>
              <a:rPr lang="en-US" altLang="zh-CN" dirty="0" err="1"/>
              <a:t>intr_no</a:t>
            </a:r>
            <a:r>
              <a:rPr lang="en-US" altLang="zh-CN" dirty="0"/>
              <a:t> = i8259_query_intr_no();</a:t>
            </a:r>
          </a:p>
          <a:p>
            <a:r>
              <a:rPr lang="en-US" altLang="zh-CN" dirty="0"/>
              <a:t>		assert(</a:t>
            </a:r>
            <a:r>
              <a:rPr lang="en-US" altLang="zh-CN" dirty="0" err="1"/>
              <a:t>intr_no</a:t>
            </a:r>
            <a:r>
              <a:rPr lang="en-US" altLang="zh-CN" dirty="0"/>
              <a:t> != I8259_NO_INTR);</a:t>
            </a:r>
          </a:p>
          <a:p>
            <a:r>
              <a:rPr lang="en-US" altLang="zh-CN" dirty="0"/>
              <a:t>		</a:t>
            </a:r>
            <a:r>
              <a:rPr lang="en-US" altLang="zh-CN" dirty="0">
                <a:solidFill>
                  <a:schemeClr val="bg2">
                    <a:lumMod val="90000"/>
                  </a:schemeClr>
                </a:solidFill>
              </a:rPr>
              <a:t>// tell the PIC interrupt info received</a:t>
            </a:r>
          </a:p>
          <a:p>
            <a:r>
              <a:rPr lang="en-US" altLang="zh-CN" dirty="0"/>
              <a:t>		i8259_ack_intr();</a:t>
            </a:r>
          </a:p>
          <a:p>
            <a:r>
              <a:rPr lang="en-US" altLang="zh-CN" dirty="0">
                <a:solidFill>
                  <a:schemeClr val="bg2">
                    <a:lumMod val="90000"/>
                  </a:schemeClr>
                </a:solidFill>
              </a:rPr>
              <a:t>	</a:t>
            </a:r>
            <a:r>
              <a:rPr lang="en-US" altLang="zh-CN" dirty="0" smtClean="0">
                <a:solidFill>
                  <a:schemeClr val="bg2">
                    <a:lumMod val="90000"/>
                  </a:schemeClr>
                </a:solidFill>
              </a:rPr>
              <a:t>	// </a:t>
            </a:r>
            <a:r>
              <a:rPr lang="en-US" altLang="zh-CN" dirty="0">
                <a:solidFill>
                  <a:schemeClr val="bg2">
                    <a:lumMod val="90000"/>
                  </a:schemeClr>
                </a:solidFill>
              </a:rPr>
              <a:t>raise </a:t>
            </a:r>
            <a:r>
              <a:rPr lang="en-US" altLang="zh-CN" dirty="0" smtClean="0">
                <a:solidFill>
                  <a:schemeClr val="bg2">
                    <a:lumMod val="90000"/>
                  </a:schemeClr>
                </a:solidFill>
              </a:rPr>
              <a:t>interrupt</a:t>
            </a:r>
            <a:endParaRPr lang="en-US" altLang="zh-CN" dirty="0">
              <a:solidFill>
                <a:schemeClr val="bg2">
                  <a:lumMod val="90000"/>
                </a:schemeClr>
              </a:solidFill>
            </a:endParaRPr>
          </a:p>
          <a:p>
            <a:r>
              <a:rPr lang="en-US" altLang="zh-CN" dirty="0"/>
              <a:t>		</a:t>
            </a:r>
            <a:r>
              <a:rPr lang="en-US" altLang="zh-CN" sz="2800" b="1" dirty="0" err="1">
                <a:solidFill>
                  <a:srgbClr val="C00000"/>
                </a:solidFill>
              </a:rPr>
              <a:t>raise_intr</a:t>
            </a:r>
            <a:r>
              <a:rPr lang="en-US" altLang="zh-CN" sz="2800" b="1" dirty="0">
                <a:solidFill>
                  <a:srgbClr val="C00000"/>
                </a:solidFill>
              </a:rPr>
              <a:t>(</a:t>
            </a:r>
            <a:r>
              <a:rPr lang="en-US" altLang="zh-CN" sz="2800" b="1" dirty="0" err="1">
                <a:solidFill>
                  <a:srgbClr val="C00000"/>
                </a:solidFill>
              </a:rPr>
              <a:t>intr_no</a:t>
            </a:r>
            <a:r>
              <a:rPr lang="en-US" altLang="zh-CN" sz="2800" b="1" dirty="0">
                <a:solidFill>
                  <a:srgbClr val="C00000"/>
                </a:solidFill>
              </a:rPr>
              <a:t>); </a:t>
            </a:r>
          </a:p>
          <a:p>
            <a:r>
              <a:rPr lang="en-US" altLang="zh-CN" dirty="0"/>
              <a:t>	}</a:t>
            </a:r>
          </a:p>
          <a:p>
            <a:r>
              <a:rPr lang="en-US" altLang="zh-CN" dirty="0"/>
              <a:t>}</a:t>
            </a:r>
          </a:p>
          <a:p>
            <a:r>
              <a:rPr lang="en-US" altLang="zh-CN" dirty="0"/>
              <a:t>#</a:t>
            </a:r>
            <a:r>
              <a:rPr lang="en-US" altLang="zh-CN" dirty="0" err="1"/>
              <a:t>endif</a:t>
            </a:r>
            <a:endParaRPr lang="en-US" altLang="zh-CN" dirty="0"/>
          </a:p>
        </p:txBody>
      </p:sp>
      <p:sp>
        <p:nvSpPr>
          <p:cNvPr id="9" name="矩形 8"/>
          <p:cNvSpPr/>
          <p:nvPr/>
        </p:nvSpPr>
        <p:spPr>
          <a:xfrm>
            <a:off x="8074025" y="515959"/>
            <a:ext cx="3816350" cy="2123658"/>
          </a:xfrm>
          <a:prstGeom prst="rect">
            <a:avLst/>
          </a:prstGeom>
          <a:solidFill>
            <a:schemeClr val="bg1"/>
          </a:solidFill>
          <a:ln>
            <a:solidFill>
              <a:schemeClr val="dk1"/>
            </a:solidFill>
            <a:prstDash val="dash"/>
          </a:ln>
        </p:spPr>
        <p:txBody>
          <a:bodyPr wrap="square">
            <a:spAutoFit/>
          </a:bodyPr>
          <a:lstStyle/>
          <a:p>
            <a:r>
              <a:rPr lang="en-US" altLang="zh-CN" dirty="0"/>
              <a:t>void </a:t>
            </a:r>
            <a:r>
              <a:rPr lang="en-US" altLang="zh-CN" dirty="0" err="1"/>
              <a:t>raise_sw_intr</a:t>
            </a:r>
            <a:r>
              <a:rPr lang="en-US" altLang="zh-CN" dirty="0"/>
              <a:t>(uint8_t </a:t>
            </a:r>
            <a:r>
              <a:rPr lang="en-US" altLang="zh-CN" dirty="0" err="1"/>
              <a:t>intr_no</a:t>
            </a:r>
            <a:r>
              <a:rPr lang="en-US" altLang="zh-CN" dirty="0"/>
              <a:t>) </a:t>
            </a:r>
            <a:endParaRPr lang="en-US" altLang="zh-CN" dirty="0" smtClean="0"/>
          </a:p>
          <a:p>
            <a:r>
              <a:rPr lang="en-US" altLang="zh-CN" dirty="0" smtClean="0"/>
              <a:t>{</a:t>
            </a:r>
            <a:endParaRPr lang="en-US" altLang="zh-CN" dirty="0"/>
          </a:p>
          <a:p>
            <a:r>
              <a:rPr lang="en-US" altLang="zh-CN" dirty="0">
                <a:solidFill>
                  <a:schemeClr val="accent6">
                    <a:lumMod val="75000"/>
                  </a:schemeClr>
                </a:solidFill>
              </a:rPr>
              <a:t>        // return address is the</a:t>
            </a:r>
          </a:p>
          <a:p>
            <a:r>
              <a:rPr lang="en-US" altLang="zh-CN" dirty="0">
                <a:solidFill>
                  <a:schemeClr val="accent6">
                    <a:lumMod val="75000"/>
                  </a:schemeClr>
                </a:solidFill>
              </a:rPr>
              <a:t>        // next instruction</a:t>
            </a:r>
          </a:p>
          <a:p>
            <a:r>
              <a:rPr lang="en-US" altLang="zh-CN" dirty="0"/>
              <a:t>        </a:t>
            </a:r>
            <a:r>
              <a:rPr lang="en-US" altLang="zh-CN" dirty="0" err="1"/>
              <a:t>cpu.eip</a:t>
            </a:r>
            <a:r>
              <a:rPr lang="en-US" altLang="zh-CN" dirty="0"/>
              <a:t> += 2;</a:t>
            </a:r>
          </a:p>
          <a:p>
            <a:r>
              <a:rPr lang="en-US" altLang="zh-CN" dirty="0"/>
              <a:t>        </a:t>
            </a:r>
            <a:r>
              <a:rPr lang="en-US" altLang="zh-CN" sz="2400" b="1" dirty="0" err="1">
                <a:solidFill>
                  <a:srgbClr val="C00000"/>
                </a:solidFill>
              </a:rPr>
              <a:t>raise_intr</a:t>
            </a:r>
            <a:r>
              <a:rPr lang="en-US" altLang="zh-CN" sz="2400" b="1" dirty="0">
                <a:solidFill>
                  <a:srgbClr val="C00000"/>
                </a:solidFill>
              </a:rPr>
              <a:t>(</a:t>
            </a:r>
            <a:r>
              <a:rPr lang="en-US" altLang="zh-CN" sz="2400" b="1" dirty="0" err="1">
                <a:solidFill>
                  <a:srgbClr val="C00000"/>
                </a:solidFill>
              </a:rPr>
              <a:t>intr_no</a:t>
            </a:r>
            <a:r>
              <a:rPr lang="en-US" altLang="zh-CN" sz="2400" b="1" dirty="0">
                <a:solidFill>
                  <a:srgbClr val="C00000"/>
                </a:solidFill>
              </a:rPr>
              <a:t>);</a:t>
            </a:r>
          </a:p>
          <a:p>
            <a:r>
              <a:rPr lang="en-US" altLang="zh-CN"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5B50688-336D-4214-AAD3-5C9E25F9E23A}"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17</a:t>
            </a:fld>
            <a:endParaRPr lang="zh-CN" altLang="en-US"/>
          </a:p>
        </p:txBody>
      </p:sp>
      <p:sp>
        <p:nvSpPr>
          <p:cNvPr id="9" name="矩形 8"/>
          <p:cNvSpPr/>
          <p:nvPr/>
        </p:nvSpPr>
        <p:spPr>
          <a:xfrm>
            <a:off x="130629" y="647121"/>
            <a:ext cx="11967028" cy="4893647"/>
          </a:xfrm>
          <a:prstGeom prst="rect">
            <a:avLst/>
          </a:prstGeom>
          <a:solidFill>
            <a:schemeClr val="bg1"/>
          </a:solidFill>
          <a:ln>
            <a:solidFill>
              <a:schemeClr val="dk1"/>
            </a:solidFill>
            <a:prstDash val="dash"/>
          </a:ln>
        </p:spPr>
        <p:txBody>
          <a:bodyPr wrap="square">
            <a:spAutoFit/>
          </a:bodyPr>
          <a:lstStyle/>
          <a:p>
            <a:r>
              <a:rPr lang="en-US" altLang="zh-CN" sz="2400" dirty="0"/>
              <a:t>void </a:t>
            </a:r>
            <a:r>
              <a:rPr lang="en-US" altLang="zh-CN" sz="2400" dirty="0" err="1"/>
              <a:t>raise_intr</a:t>
            </a:r>
            <a:r>
              <a:rPr lang="en-US" altLang="zh-CN" sz="2400" dirty="0"/>
              <a:t>(uint8_t </a:t>
            </a:r>
            <a:r>
              <a:rPr lang="en-US" altLang="zh-CN" sz="2400" dirty="0" err="1"/>
              <a:t>intr_no</a:t>
            </a:r>
            <a:r>
              <a:rPr lang="en-US" altLang="zh-CN" sz="2400" dirty="0"/>
              <a:t>) {</a:t>
            </a:r>
          </a:p>
          <a:p>
            <a:r>
              <a:rPr lang="en-US" altLang="zh-CN" sz="2400" dirty="0"/>
              <a:t>#</a:t>
            </a:r>
            <a:r>
              <a:rPr lang="en-US" altLang="zh-CN" sz="2400" dirty="0" err="1"/>
              <a:t>ifdef</a:t>
            </a:r>
            <a:r>
              <a:rPr lang="en-US" altLang="zh-CN" sz="2400" dirty="0"/>
              <a:t> IA32_INTR</a:t>
            </a:r>
          </a:p>
          <a:p>
            <a:r>
              <a:rPr lang="en-US" altLang="zh-CN" sz="2400" dirty="0">
                <a:solidFill>
                  <a:srgbClr val="C00000"/>
                </a:solidFill>
              </a:rPr>
              <a:t>    - </a:t>
            </a:r>
            <a:r>
              <a:rPr lang="en-US" altLang="zh-CN" sz="2400" dirty="0" err="1">
                <a:solidFill>
                  <a:srgbClr val="C00000"/>
                </a:solidFill>
              </a:rPr>
              <a:t>printf</a:t>
            </a:r>
            <a:r>
              <a:rPr lang="en-US" altLang="zh-CN" sz="2400" dirty="0">
                <a:solidFill>
                  <a:srgbClr val="C00000"/>
                </a:solidFill>
              </a:rPr>
              <a:t>("Please implement </a:t>
            </a:r>
            <a:r>
              <a:rPr lang="en-US" altLang="zh-CN" sz="2400" dirty="0" err="1">
                <a:solidFill>
                  <a:srgbClr val="C00000"/>
                </a:solidFill>
              </a:rPr>
              <a:t>raise_intr</a:t>
            </a:r>
            <a:r>
              <a:rPr lang="en-US" altLang="zh-CN" sz="2400" dirty="0">
                <a:solidFill>
                  <a:srgbClr val="C00000"/>
                </a:solidFill>
              </a:rPr>
              <a:t>()");</a:t>
            </a:r>
          </a:p>
          <a:p>
            <a:r>
              <a:rPr lang="en-US" altLang="zh-CN" sz="2400" dirty="0">
                <a:solidFill>
                  <a:srgbClr val="C00000"/>
                </a:solidFill>
              </a:rPr>
              <a:t>    - assert(0);</a:t>
            </a:r>
          </a:p>
          <a:p>
            <a:r>
              <a:rPr lang="en-US" altLang="zh-CN" sz="2400" dirty="0" smtClean="0">
                <a:solidFill>
                  <a:schemeClr val="accent6">
                    <a:lumMod val="75000"/>
                  </a:schemeClr>
                </a:solidFill>
              </a:rPr>
              <a:t>    </a:t>
            </a:r>
            <a:r>
              <a:rPr lang="en-US" altLang="zh-CN" sz="2400" dirty="0">
                <a:solidFill>
                  <a:schemeClr val="accent6">
                    <a:lumMod val="75000"/>
                  </a:schemeClr>
                </a:solidFill>
              </a:rPr>
              <a:t>+ // Trigger an exception/interrupt with '</a:t>
            </a:r>
            <a:r>
              <a:rPr lang="en-US" altLang="zh-CN" sz="2400" dirty="0" err="1">
                <a:solidFill>
                  <a:schemeClr val="accent6">
                    <a:lumMod val="75000"/>
                  </a:schemeClr>
                </a:solidFill>
              </a:rPr>
              <a:t>intr_no</a:t>
            </a:r>
            <a:r>
              <a:rPr lang="en-US" altLang="zh-CN" sz="2400" dirty="0">
                <a:solidFill>
                  <a:schemeClr val="accent6">
                    <a:lumMod val="75000"/>
                  </a:schemeClr>
                </a:solidFill>
              </a:rPr>
              <a:t>'</a:t>
            </a:r>
            <a:endParaRPr lang="zh-CN" altLang="zh-CN" sz="2400" dirty="0">
              <a:solidFill>
                <a:schemeClr val="accent6">
                  <a:lumMod val="75000"/>
                </a:schemeClr>
              </a:solidFill>
            </a:endParaRPr>
          </a:p>
          <a:p>
            <a:r>
              <a:rPr lang="en-US" altLang="zh-CN" sz="2400" dirty="0">
                <a:solidFill>
                  <a:schemeClr val="accent6">
                    <a:lumMod val="75000"/>
                  </a:schemeClr>
                </a:solidFill>
              </a:rPr>
              <a:t>    + // '</a:t>
            </a:r>
            <a:r>
              <a:rPr lang="en-US" altLang="zh-CN" sz="2400" dirty="0" err="1">
                <a:solidFill>
                  <a:schemeClr val="accent6">
                    <a:lumMod val="75000"/>
                  </a:schemeClr>
                </a:solidFill>
              </a:rPr>
              <a:t>intr_no</a:t>
            </a:r>
            <a:r>
              <a:rPr lang="en-US" altLang="zh-CN" sz="2400" dirty="0">
                <a:solidFill>
                  <a:schemeClr val="accent6">
                    <a:lumMod val="75000"/>
                  </a:schemeClr>
                </a:solidFill>
              </a:rPr>
              <a:t>' is the index to the </a:t>
            </a:r>
            <a:r>
              <a:rPr lang="en-US" altLang="zh-CN" sz="2400" dirty="0" smtClean="0">
                <a:solidFill>
                  <a:schemeClr val="accent6">
                    <a:lumMod val="75000"/>
                  </a:schemeClr>
                </a:solidFill>
              </a:rPr>
              <a:t>IDT</a:t>
            </a:r>
          </a:p>
          <a:p>
            <a:endParaRPr lang="zh-CN" altLang="zh-CN" sz="2400" dirty="0">
              <a:solidFill>
                <a:schemeClr val="accent6">
                  <a:lumMod val="75000"/>
                </a:schemeClr>
              </a:solidFill>
            </a:endParaRPr>
          </a:p>
          <a:p>
            <a:r>
              <a:rPr lang="en-US" altLang="zh-CN" sz="2400" dirty="0">
                <a:solidFill>
                  <a:schemeClr val="accent6">
                    <a:lumMod val="75000"/>
                  </a:schemeClr>
                </a:solidFill>
              </a:rPr>
              <a:t>    + // Push EFLAGS, CS, and EIP</a:t>
            </a:r>
            <a:endParaRPr lang="zh-CN" altLang="zh-CN" sz="2400" dirty="0">
              <a:solidFill>
                <a:schemeClr val="accent6">
                  <a:lumMod val="75000"/>
                </a:schemeClr>
              </a:solidFill>
            </a:endParaRPr>
          </a:p>
          <a:p>
            <a:r>
              <a:rPr lang="en-US" altLang="zh-CN" sz="2400" dirty="0">
                <a:solidFill>
                  <a:schemeClr val="accent6">
                    <a:lumMod val="75000"/>
                  </a:schemeClr>
                </a:solidFill>
              </a:rPr>
              <a:t>    + // Find the IDT entry using '</a:t>
            </a:r>
            <a:r>
              <a:rPr lang="en-US" altLang="zh-CN" sz="2400" dirty="0" err="1">
                <a:solidFill>
                  <a:schemeClr val="accent6">
                    <a:lumMod val="75000"/>
                  </a:schemeClr>
                </a:solidFill>
              </a:rPr>
              <a:t>intr_no</a:t>
            </a:r>
            <a:r>
              <a:rPr lang="en-US" altLang="zh-CN" sz="2400" dirty="0">
                <a:solidFill>
                  <a:schemeClr val="accent6">
                    <a:lumMod val="75000"/>
                  </a:schemeClr>
                </a:solidFill>
              </a:rPr>
              <a:t>'</a:t>
            </a:r>
            <a:endParaRPr lang="zh-CN" altLang="zh-CN" sz="2400" dirty="0">
              <a:solidFill>
                <a:schemeClr val="accent6">
                  <a:lumMod val="75000"/>
                </a:schemeClr>
              </a:solidFill>
            </a:endParaRPr>
          </a:p>
          <a:p>
            <a:r>
              <a:rPr lang="en-US" altLang="zh-CN" sz="2400" dirty="0">
                <a:solidFill>
                  <a:schemeClr val="accent6">
                    <a:lumMod val="75000"/>
                  </a:schemeClr>
                </a:solidFill>
              </a:rPr>
              <a:t>    + // Clear IF </a:t>
            </a:r>
            <a:r>
              <a:rPr lang="en-US" altLang="zh-CN" sz="2400" dirty="0" err="1">
                <a:solidFill>
                  <a:schemeClr val="accent6">
                    <a:lumMod val="75000"/>
                  </a:schemeClr>
                </a:solidFill>
              </a:rPr>
              <a:t>if</a:t>
            </a:r>
            <a:r>
              <a:rPr lang="en-US" altLang="zh-CN" sz="2400" dirty="0">
                <a:solidFill>
                  <a:schemeClr val="accent6">
                    <a:lumMod val="75000"/>
                  </a:schemeClr>
                </a:solidFill>
              </a:rPr>
              <a:t> it is an interrupt</a:t>
            </a:r>
            <a:endParaRPr lang="zh-CN" altLang="zh-CN" sz="2400" dirty="0">
              <a:solidFill>
                <a:schemeClr val="accent6">
                  <a:lumMod val="75000"/>
                </a:schemeClr>
              </a:solidFill>
            </a:endParaRPr>
          </a:p>
          <a:p>
            <a:r>
              <a:rPr lang="en-US" altLang="zh-CN" sz="2400" dirty="0">
                <a:solidFill>
                  <a:schemeClr val="accent6">
                    <a:lumMod val="75000"/>
                  </a:schemeClr>
                </a:solidFill>
              </a:rPr>
              <a:t>    + // Set </a:t>
            </a:r>
            <a:r>
              <a:rPr lang="en-US" altLang="zh-CN" sz="2400" dirty="0" smtClean="0">
                <a:solidFill>
                  <a:schemeClr val="accent6">
                    <a:lumMod val="75000"/>
                  </a:schemeClr>
                </a:solidFill>
              </a:rPr>
              <a:t>CS:EIP </a:t>
            </a:r>
            <a:r>
              <a:rPr lang="en-US" altLang="zh-CN" sz="2400" dirty="0">
                <a:solidFill>
                  <a:schemeClr val="accent6">
                    <a:lumMod val="75000"/>
                  </a:schemeClr>
                </a:solidFill>
              </a:rPr>
              <a:t>to the entry of the interrupt </a:t>
            </a:r>
            <a:r>
              <a:rPr lang="en-US" altLang="zh-CN" sz="2400" dirty="0" smtClean="0">
                <a:solidFill>
                  <a:schemeClr val="accent6">
                    <a:lumMod val="75000"/>
                  </a:schemeClr>
                </a:solidFill>
              </a:rPr>
              <a:t>handler, need to reload CS with </a:t>
            </a:r>
            <a:r>
              <a:rPr lang="en-US" altLang="zh-CN" sz="2400" dirty="0" err="1" smtClean="0">
                <a:solidFill>
                  <a:schemeClr val="accent6">
                    <a:lumMod val="75000"/>
                  </a:schemeClr>
                </a:solidFill>
              </a:rPr>
              <a:t>load_sreg</a:t>
            </a:r>
            <a:r>
              <a:rPr lang="en-US" altLang="zh-CN" sz="2400" dirty="0" smtClean="0">
                <a:solidFill>
                  <a:schemeClr val="accent6">
                    <a:lumMod val="75000"/>
                  </a:schemeClr>
                </a:solidFill>
              </a:rPr>
              <a:t>()</a:t>
            </a:r>
            <a:endParaRPr lang="en-US" altLang="zh-CN" sz="2400" dirty="0">
              <a:solidFill>
                <a:schemeClr val="accent6">
                  <a:lumMod val="75000"/>
                </a:schemeClr>
              </a:solidFill>
            </a:endParaRPr>
          </a:p>
          <a:p>
            <a:r>
              <a:rPr lang="en-US" altLang="zh-CN" sz="2400" dirty="0"/>
              <a:t>#</a:t>
            </a:r>
            <a:r>
              <a:rPr lang="en-US" altLang="zh-CN" sz="2400" dirty="0" err="1"/>
              <a:t>endif</a:t>
            </a:r>
            <a:endParaRPr lang="en-US" altLang="zh-CN" sz="2400" dirty="0"/>
          </a:p>
          <a:p>
            <a:r>
              <a:rPr lang="en-US" altLang="zh-CN" sz="2400" dirty="0"/>
              <a:t>}</a:t>
            </a:r>
          </a:p>
        </p:txBody>
      </p:sp>
      <p:sp>
        <p:nvSpPr>
          <p:cNvPr id="10" name="矩形 9"/>
          <p:cNvSpPr/>
          <p:nvPr/>
        </p:nvSpPr>
        <p:spPr>
          <a:xfrm>
            <a:off x="8487552" y="185456"/>
            <a:ext cx="3413114" cy="461665"/>
          </a:xfrm>
          <a:prstGeom prst="rect">
            <a:avLst/>
          </a:prstGeom>
        </p:spPr>
        <p:txBody>
          <a:bodyPr wrap="none">
            <a:spAutoFit/>
          </a:bodyPr>
          <a:lstStyle/>
          <a:p>
            <a:r>
              <a:rPr lang="en-US" altLang="zh-CN" sz="2400" dirty="0" err="1">
                <a:solidFill>
                  <a:srgbClr val="1F4E79"/>
                </a:solidFill>
                <a:latin typeface="Consolas" panose="020B0609020204030204" pitchFamily="49" charset="0"/>
                <a:cs typeface="Times New Roman" panose="02020603050405020304" pitchFamily="18" charset="0"/>
              </a:rPr>
              <a:t>nemu</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src</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cpu</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intr.c</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5B50688-336D-4214-AAD3-5C9E25F9E23A}"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18</a:t>
            </a:fld>
            <a:endParaRPr lang="zh-CN" altLang="en-US"/>
          </a:p>
        </p:txBody>
      </p:sp>
      <p:sp>
        <p:nvSpPr>
          <p:cNvPr id="9" name="矩形 8"/>
          <p:cNvSpPr/>
          <p:nvPr/>
        </p:nvSpPr>
        <p:spPr>
          <a:xfrm>
            <a:off x="130629" y="647121"/>
            <a:ext cx="11967028" cy="4893647"/>
          </a:xfrm>
          <a:prstGeom prst="rect">
            <a:avLst/>
          </a:prstGeom>
          <a:solidFill>
            <a:schemeClr val="bg1"/>
          </a:solidFill>
          <a:ln>
            <a:solidFill>
              <a:schemeClr val="dk1"/>
            </a:solidFill>
            <a:prstDash val="dash"/>
          </a:ln>
        </p:spPr>
        <p:txBody>
          <a:bodyPr wrap="square">
            <a:spAutoFit/>
          </a:bodyPr>
          <a:lstStyle/>
          <a:p>
            <a:r>
              <a:rPr lang="en-US" altLang="zh-CN" sz="2400" dirty="0"/>
              <a:t>void </a:t>
            </a:r>
            <a:r>
              <a:rPr lang="en-US" altLang="zh-CN" sz="2400" dirty="0" err="1"/>
              <a:t>raise_intr</a:t>
            </a:r>
            <a:r>
              <a:rPr lang="en-US" altLang="zh-CN" sz="2400" dirty="0"/>
              <a:t>(uint8_t </a:t>
            </a:r>
            <a:r>
              <a:rPr lang="en-US" altLang="zh-CN" sz="2400" dirty="0" err="1"/>
              <a:t>intr_no</a:t>
            </a:r>
            <a:r>
              <a:rPr lang="en-US" altLang="zh-CN" sz="2400" dirty="0"/>
              <a:t>) {</a:t>
            </a:r>
          </a:p>
          <a:p>
            <a:r>
              <a:rPr lang="en-US" altLang="zh-CN" sz="2400" dirty="0"/>
              <a:t>#</a:t>
            </a:r>
            <a:r>
              <a:rPr lang="en-US" altLang="zh-CN" sz="2400" dirty="0" err="1"/>
              <a:t>ifdef</a:t>
            </a:r>
            <a:r>
              <a:rPr lang="en-US" altLang="zh-CN" sz="2400" dirty="0"/>
              <a:t> IA32_INTR</a:t>
            </a:r>
          </a:p>
          <a:p>
            <a:r>
              <a:rPr lang="en-US" altLang="zh-CN" sz="2400" dirty="0">
                <a:solidFill>
                  <a:schemeClr val="bg1">
                    <a:lumMod val="65000"/>
                  </a:schemeClr>
                </a:solidFill>
              </a:rPr>
              <a:t>    - </a:t>
            </a:r>
            <a:r>
              <a:rPr lang="en-US" altLang="zh-CN" sz="2400" dirty="0" err="1">
                <a:solidFill>
                  <a:schemeClr val="bg1">
                    <a:lumMod val="65000"/>
                  </a:schemeClr>
                </a:solidFill>
              </a:rPr>
              <a:t>printf</a:t>
            </a:r>
            <a:r>
              <a:rPr lang="en-US" altLang="zh-CN" sz="2400" dirty="0">
                <a:solidFill>
                  <a:schemeClr val="bg1">
                    <a:lumMod val="65000"/>
                  </a:schemeClr>
                </a:solidFill>
              </a:rPr>
              <a:t>("Please implement </a:t>
            </a:r>
            <a:r>
              <a:rPr lang="en-US" altLang="zh-CN" sz="2400" dirty="0" err="1">
                <a:solidFill>
                  <a:schemeClr val="bg1">
                    <a:lumMod val="65000"/>
                  </a:schemeClr>
                </a:solidFill>
              </a:rPr>
              <a:t>raise_intr</a:t>
            </a:r>
            <a:r>
              <a:rPr lang="en-US" altLang="zh-CN" sz="2400" dirty="0">
                <a:solidFill>
                  <a:schemeClr val="bg1">
                    <a:lumMod val="65000"/>
                  </a:schemeClr>
                </a:solidFill>
              </a:rPr>
              <a:t>()");</a:t>
            </a:r>
          </a:p>
          <a:p>
            <a:r>
              <a:rPr lang="en-US" altLang="zh-CN" sz="2400" dirty="0">
                <a:solidFill>
                  <a:schemeClr val="bg1">
                    <a:lumMod val="65000"/>
                  </a:schemeClr>
                </a:solidFill>
              </a:rPr>
              <a:t>    - assert(0);</a:t>
            </a:r>
          </a:p>
          <a:p>
            <a:r>
              <a:rPr lang="en-US" altLang="zh-CN" sz="2400" dirty="0" smtClean="0">
                <a:solidFill>
                  <a:schemeClr val="accent6">
                    <a:lumMod val="75000"/>
                  </a:schemeClr>
                </a:solidFill>
              </a:rPr>
              <a:t>    </a:t>
            </a:r>
            <a:r>
              <a:rPr lang="en-US" altLang="zh-CN" sz="2400" dirty="0">
                <a:solidFill>
                  <a:schemeClr val="accent6">
                    <a:lumMod val="75000"/>
                  </a:schemeClr>
                </a:solidFill>
              </a:rPr>
              <a:t>+ // Trigger an exception/interrupt with '</a:t>
            </a:r>
            <a:r>
              <a:rPr lang="en-US" altLang="zh-CN" sz="2400" dirty="0" err="1">
                <a:solidFill>
                  <a:schemeClr val="accent6">
                    <a:lumMod val="75000"/>
                  </a:schemeClr>
                </a:solidFill>
              </a:rPr>
              <a:t>intr_no</a:t>
            </a:r>
            <a:r>
              <a:rPr lang="en-US" altLang="zh-CN" sz="2400" dirty="0">
                <a:solidFill>
                  <a:schemeClr val="accent6">
                    <a:lumMod val="75000"/>
                  </a:schemeClr>
                </a:solidFill>
              </a:rPr>
              <a:t>'</a:t>
            </a:r>
            <a:endParaRPr lang="zh-CN" altLang="zh-CN" sz="2400" dirty="0">
              <a:solidFill>
                <a:schemeClr val="accent6">
                  <a:lumMod val="75000"/>
                </a:schemeClr>
              </a:solidFill>
            </a:endParaRPr>
          </a:p>
          <a:p>
            <a:r>
              <a:rPr lang="en-US" altLang="zh-CN" sz="2400" dirty="0">
                <a:solidFill>
                  <a:schemeClr val="accent6">
                    <a:lumMod val="75000"/>
                  </a:schemeClr>
                </a:solidFill>
              </a:rPr>
              <a:t>    + // '</a:t>
            </a:r>
            <a:r>
              <a:rPr lang="en-US" altLang="zh-CN" sz="2400" dirty="0" err="1">
                <a:solidFill>
                  <a:schemeClr val="accent6">
                    <a:lumMod val="75000"/>
                  </a:schemeClr>
                </a:solidFill>
              </a:rPr>
              <a:t>intr_no</a:t>
            </a:r>
            <a:r>
              <a:rPr lang="en-US" altLang="zh-CN" sz="2400" dirty="0">
                <a:solidFill>
                  <a:schemeClr val="accent6">
                    <a:lumMod val="75000"/>
                  </a:schemeClr>
                </a:solidFill>
              </a:rPr>
              <a:t>' is the index to the </a:t>
            </a:r>
            <a:r>
              <a:rPr lang="en-US" altLang="zh-CN" sz="2400" dirty="0" smtClean="0">
                <a:solidFill>
                  <a:schemeClr val="accent6">
                    <a:lumMod val="75000"/>
                  </a:schemeClr>
                </a:solidFill>
              </a:rPr>
              <a:t>IDT</a:t>
            </a:r>
          </a:p>
          <a:p>
            <a:endParaRPr lang="zh-CN" altLang="zh-CN" sz="2400" dirty="0">
              <a:solidFill>
                <a:schemeClr val="accent6">
                  <a:lumMod val="75000"/>
                </a:schemeClr>
              </a:solidFill>
            </a:endParaRPr>
          </a:p>
          <a:p>
            <a:r>
              <a:rPr lang="en-US" altLang="zh-CN" sz="2400" dirty="0">
                <a:solidFill>
                  <a:schemeClr val="accent6">
                    <a:lumMod val="75000"/>
                  </a:schemeClr>
                </a:solidFill>
              </a:rPr>
              <a:t>    + // Push EFLAGS, CS, and EIP</a:t>
            </a:r>
            <a:endParaRPr lang="zh-CN" altLang="zh-CN" sz="2400" dirty="0">
              <a:solidFill>
                <a:schemeClr val="accent6">
                  <a:lumMod val="75000"/>
                </a:schemeClr>
              </a:solidFill>
            </a:endParaRPr>
          </a:p>
          <a:p>
            <a:r>
              <a:rPr lang="en-US" altLang="zh-CN" sz="2400" dirty="0">
                <a:solidFill>
                  <a:schemeClr val="accent6">
                    <a:lumMod val="75000"/>
                  </a:schemeClr>
                </a:solidFill>
              </a:rPr>
              <a:t>    + // </a:t>
            </a:r>
            <a:r>
              <a:rPr lang="en-US" altLang="zh-CN" sz="2400" b="1" dirty="0">
                <a:solidFill>
                  <a:srgbClr val="C00000"/>
                </a:solidFill>
              </a:rPr>
              <a:t>Find the IDT entry using '</a:t>
            </a:r>
            <a:r>
              <a:rPr lang="en-US" altLang="zh-CN" sz="2400" b="1" dirty="0" err="1">
                <a:solidFill>
                  <a:srgbClr val="C00000"/>
                </a:solidFill>
              </a:rPr>
              <a:t>intr_no</a:t>
            </a:r>
            <a:r>
              <a:rPr lang="en-US" altLang="zh-CN" sz="2400" b="1" dirty="0">
                <a:solidFill>
                  <a:srgbClr val="C00000"/>
                </a:solidFill>
              </a:rPr>
              <a:t>'</a:t>
            </a:r>
            <a:endParaRPr lang="zh-CN" altLang="zh-CN" sz="2400" b="1" dirty="0">
              <a:solidFill>
                <a:srgbClr val="C00000"/>
              </a:solidFill>
            </a:endParaRPr>
          </a:p>
          <a:p>
            <a:r>
              <a:rPr lang="en-US" altLang="zh-CN" sz="2400" dirty="0">
                <a:solidFill>
                  <a:schemeClr val="accent6">
                    <a:lumMod val="75000"/>
                  </a:schemeClr>
                </a:solidFill>
              </a:rPr>
              <a:t>    + // Clear IF </a:t>
            </a:r>
            <a:r>
              <a:rPr lang="en-US" altLang="zh-CN" sz="2400" dirty="0" err="1">
                <a:solidFill>
                  <a:schemeClr val="accent6">
                    <a:lumMod val="75000"/>
                  </a:schemeClr>
                </a:solidFill>
              </a:rPr>
              <a:t>if</a:t>
            </a:r>
            <a:r>
              <a:rPr lang="en-US" altLang="zh-CN" sz="2400" dirty="0">
                <a:solidFill>
                  <a:schemeClr val="accent6">
                    <a:lumMod val="75000"/>
                  </a:schemeClr>
                </a:solidFill>
              </a:rPr>
              <a:t> it is an interrupt</a:t>
            </a:r>
            <a:endParaRPr lang="zh-CN" altLang="zh-CN" sz="2400" dirty="0">
              <a:solidFill>
                <a:schemeClr val="accent6">
                  <a:lumMod val="75000"/>
                </a:schemeClr>
              </a:solidFill>
            </a:endParaRPr>
          </a:p>
          <a:p>
            <a:r>
              <a:rPr lang="en-US" altLang="zh-CN" sz="2400" dirty="0">
                <a:solidFill>
                  <a:schemeClr val="accent6">
                    <a:lumMod val="75000"/>
                  </a:schemeClr>
                </a:solidFill>
              </a:rPr>
              <a:t>    + // </a:t>
            </a:r>
            <a:r>
              <a:rPr lang="en-US" altLang="zh-CN" sz="2400" b="1" dirty="0">
                <a:solidFill>
                  <a:srgbClr val="C00000"/>
                </a:solidFill>
              </a:rPr>
              <a:t>Set </a:t>
            </a:r>
            <a:r>
              <a:rPr lang="en-US" altLang="zh-CN" sz="2400" b="1" dirty="0" smtClean="0">
                <a:solidFill>
                  <a:srgbClr val="C00000"/>
                </a:solidFill>
              </a:rPr>
              <a:t>CS:EIP </a:t>
            </a:r>
            <a:r>
              <a:rPr lang="en-US" altLang="zh-CN" sz="2400" b="1" dirty="0">
                <a:solidFill>
                  <a:srgbClr val="C00000"/>
                </a:solidFill>
              </a:rPr>
              <a:t>to the entry of the interrupt </a:t>
            </a:r>
            <a:r>
              <a:rPr lang="en-US" altLang="zh-CN" sz="2400" b="1" dirty="0" smtClean="0">
                <a:solidFill>
                  <a:srgbClr val="C00000"/>
                </a:solidFill>
              </a:rPr>
              <a:t>handler</a:t>
            </a:r>
            <a:r>
              <a:rPr lang="en-US" altLang="zh-CN" sz="2400" dirty="0" smtClean="0">
                <a:solidFill>
                  <a:schemeClr val="accent6">
                    <a:lumMod val="75000"/>
                  </a:schemeClr>
                </a:solidFill>
              </a:rPr>
              <a:t>, need to reload CS with </a:t>
            </a:r>
            <a:r>
              <a:rPr lang="en-US" altLang="zh-CN" sz="2000" dirty="0" err="1" smtClean="0">
                <a:solidFill>
                  <a:schemeClr val="accent6">
                    <a:lumMod val="75000"/>
                  </a:schemeClr>
                </a:solidFill>
              </a:rPr>
              <a:t>load_sreg</a:t>
            </a:r>
            <a:r>
              <a:rPr lang="en-US" altLang="zh-CN" sz="2000" dirty="0" smtClean="0">
                <a:solidFill>
                  <a:schemeClr val="accent6">
                    <a:lumMod val="75000"/>
                  </a:schemeClr>
                </a:solidFill>
              </a:rPr>
              <a:t>()</a:t>
            </a:r>
            <a:endParaRPr lang="en-US" altLang="zh-CN" sz="2000" dirty="0">
              <a:solidFill>
                <a:schemeClr val="accent6">
                  <a:lumMod val="75000"/>
                </a:schemeClr>
              </a:solidFill>
            </a:endParaRPr>
          </a:p>
          <a:p>
            <a:r>
              <a:rPr lang="en-US" altLang="zh-CN" sz="2400" dirty="0"/>
              <a:t>#</a:t>
            </a:r>
            <a:r>
              <a:rPr lang="en-US" altLang="zh-CN" sz="2400" dirty="0" err="1"/>
              <a:t>endif</a:t>
            </a:r>
            <a:endParaRPr lang="en-US" altLang="zh-CN" sz="2400" dirty="0"/>
          </a:p>
          <a:p>
            <a:r>
              <a:rPr lang="en-US" altLang="zh-CN" sz="2400" dirty="0"/>
              <a:t>}</a:t>
            </a:r>
          </a:p>
        </p:txBody>
      </p:sp>
      <p:sp>
        <p:nvSpPr>
          <p:cNvPr id="10" name="矩形 9"/>
          <p:cNvSpPr/>
          <p:nvPr/>
        </p:nvSpPr>
        <p:spPr>
          <a:xfrm>
            <a:off x="8487552" y="185456"/>
            <a:ext cx="3413114" cy="461665"/>
          </a:xfrm>
          <a:prstGeom prst="rect">
            <a:avLst/>
          </a:prstGeom>
        </p:spPr>
        <p:txBody>
          <a:bodyPr wrap="none">
            <a:spAutoFit/>
          </a:bodyPr>
          <a:lstStyle/>
          <a:p>
            <a:r>
              <a:rPr lang="en-US" altLang="zh-CN" sz="2400" dirty="0" err="1">
                <a:solidFill>
                  <a:srgbClr val="1F4E79"/>
                </a:solidFill>
                <a:latin typeface="Consolas" panose="020B0609020204030204" pitchFamily="49" charset="0"/>
                <a:cs typeface="Times New Roman" panose="02020603050405020304" pitchFamily="18" charset="0"/>
              </a:rPr>
              <a:t>nemu</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src</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cpu</a:t>
            </a:r>
            <a:r>
              <a:rPr lang="en-US" altLang="zh-CN" sz="2400" dirty="0">
                <a:solidFill>
                  <a:srgbClr val="1F4E79"/>
                </a:solidFill>
                <a:latin typeface="Consolas" panose="020B0609020204030204" pitchFamily="49" charset="0"/>
                <a:cs typeface="Times New Roman" panose="02020603050405020304" pitchFamily="18" charset="0"/>
              </a:rPr>
              <a:t>/</a:t>
            </a:r>
            <a:r>
              <a:rPr lang="en-US" altLang="zh-CN" sz="2400" dirty="0" err="1">
                <a:solidFill>
                  <a:srgbClr val="1F4E79"/>
                </a:solidFill>
                <a:latin typeface="Consolas" panose="020B0609020204030204" pitchFamily="49" charset="0"/>
                <a:cs typeface="Times New Roman" panose="02020603050405020304" pitchFamily="18" charset="0"/>
              </a:rPr>
              <a:t>intr.c</a:t>
            </a:r>
            <a:endParaRPr lang="zh-CN" altLang="en-US" sz="2400" dirty="0"/>
          </a:p>
        </p:txBody>
      </p:sp>
    </p:spTree>
    <p:extLst>
      <p:ext uri="{BB962C8B-B14F-4D97-AF65-F5344CB8AC3E}">
        <p14:creationId xmlns:p14="http://schemas.microsoft.com/office/powerpoint/2010/main" val="2905927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352E7806-2EB8-4FB9-B780-A108121649E1}"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19</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11" name="直接箭头连接符 10"/>
          <p:cNvCxnSpPr>
            <a:endCxn id="7" idx="1"/>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900000" y="1182256"/>
            <a:ext cx="8861248" cy="1688407"/>
          </a:xfrm>
        </p:spPr>
        <p:txBody>
          <a:bodyPr/>
          <a:lstStyle/>
          <a:p>
            <a:r>
              <a:rPr lang="zh-CN" altLang="en-US" dirty="0"/>
              <a:t>响应过程各个</a:t>
            </a:r>
            <a:r>
              <a:rPr lang="zh-CN" altLang="en-US" dirty="0" smtClean="0"/>
              <a:t>步骤 </a:t>
            </a:r>
            <a:r>
              <a:rPr lang="en-US" altLang="zh-CN" dirty="0" smtClean="0"/>
              <a:t>– </a:t>
            </a:r>
            <a:r>
              <a:rPr lang="zh-CN" altLang="en-US" dirty="0"/>
              <a:t>根据</a:t>
            </a:r>
            <a:r>
              <a:rPr lang="zh-CN" altLang="en-US" dirty="0" smtClean="0"/>
              <a:t>异常或中断号查询</a:t>
            </a:r>
            <a:r>
              <a:rPr lang="en-US" altLang="zh-CN" dirty="0" smtClean="0"/>
              <a:t>IDT</a:t>
            </a:r>
            <a:endParaRPr lang="en-US" altLang="zh-CN" dirty="0"/>
          </a:p>
        </p:txBody>
      </p:sp>
      <p:sp>
        <p:nvSpPr>
          <p:cNvPr id="15" name="左大括号 14"/>
          <p:cNvSpPr/>
          <p:nvPr/>
        </p:nvSpPr>
        <p:spPr>
          <a:xfrm flipH="1">
            <a:off x="5088843" y="2809415"/>
            <a:ext cx="314154" cy="21372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文本框 15"/>
          <p:cNvSpPr txBox="1"/>
          <p:nvPr/>
        </p:nvSpPr>
        <p:spPr>
          <a:xfrm>
            <a:off x="1358900" y="3000864"/>
            <a:ext cx="381886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C00000"/>
                </a:solidFill>
              </a:rPr>
              <a:t>内部异常（陷阱 </a:t>
            </a:r>
            <a:r>
              <a:rPr lang="en-US" altLang="zh-CN" dirty="0">
                <a:solidFill>
                  <a:srgbClr val="C00000"/>
                </a:solidFill>
              </a:rPr>
              <a:t>- </a:t>
            </a:r>
            <a:r>
              <a:rPr lang="zh-CN" altLang="en-US" dirty="0">
                <a:solidFill>
                  <a:srgbClr val="C00000"/>
                </a:solidFill>
              </a:rPr>
              <a:t>系统调用，其它情况不模拟）</a:t>
            </a:r>
            <a:endParaRPr lang="en-US" altLang="zh-CN" dirty="0">
              <a:solidFill>
                <a:srgbClr val="C00000"/>
              </a:solidFill>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solidFill>
                  <a:srgbClr val="0070C0"/>
                </a:solidFill>
              </a:rPr>
              <a:t>外部中断（典型由</a:t>
            </a:r>
            <a:r>
              <a:rPr lang="en-US" altLang="zh-CN" dirty="0">
                <a:solidFill>
                  <a:srgbClr val="0070C0"/>
                </a:solidFill>
              </a:rPr>
              <a:t>I/O</a:t>
            </a:r>
            <a:r>
              <a:rPr lang="zh-CN" altLang="en-US" dirty="0">
                <a:solidFill>
                  <a:srgbClr val="0070C0"/>
                </a:solidFill>
              </a:rPr>
              <a:t>设备触发）</a:t>
            </a:r>
          </a:p>
        </p:txBody>
      </p:sp>
      <p:sp>
        <p:nvSpPr>
          <p:cNvPr id="17" name="矩形 16"/>
          <p:cNvSpPr/>
          <p:nvPr/>
        </p:nvSpPr>
        <p:spPr>
          <a:xfrm>
            <a:off x="2791619" y="3648478"/>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sp>
        <p:nvSpPr>
          <p:cNvPr id="18" name="矩形 17"/>
          <p:cNvSpPr/>
          <p:nvPr/>
        </p:nvSpPr>
        <p:spPr>
          <a:xfrm>
            <a:off x="1232925" y="5125709"/>
            <a:ext cx="4696949" cy="523220"/>
          </a:xfrm>
          <a:prstGeom prst="rect">
            <a:avLst/>
          </a:prstGeom>
        </p:spPr>
        <p:txBody>
          <a:bodyPr wrap="square">
            <a:spAutoFit/>
          </a:bodyPr>
          <a:lstStyle/>
          <a:p>
            <a:r>
              <a:rPr lang="zh-CN" altLang="en-US" sz="2800" dirty="0"/>
              <a:t>中断控制器（</a:t>
            </a:r>
            <a:r>
              <a:rPr lang="en-US" altLang="zh-CN" sz="2800" dirty="0"/>
              <a:t>i8259</a:t>
            </a:r>
            <a:r>
              <a:rPr lang="zh-CN" altLang="en-US" sz="2800" dirty="0"/>
              <a:t>）提供</a:t>
            </a:r>
            <a:endParaRPr lang="zh-CN" altLang="en-US" sz="2000" dirty="0"/>
          </a:p>
        </p:txBody>
      </p:sp>
      <p:sp>
        <p:nvSpPr>
          <p:cNvPr id="19" name="矩形 18"/>
          <p:cNvSpPr/>
          <p:nvPr/>
        </p:nvSpPr>
        <p:spPr>
          <a:xfrm>
            <a:off x="2339617" y="2262332"/>
            <a:ext cx="2339102" cy="523220"/>
          </a:xfrm>
          <a:prstGeom prst="rect">
            <a:avLst/>
          </a:prstGeom>
        </p:spPr>
        <p:txBody>
          <a:bodyPr wrap="none">
            <a:spAutoFit/>
          </a:bodyPr>
          <a:lstStyle/>
          <a:p>
            <a:r>
              <a:rPr lang="zh-CN" altLang="en-US" sz="2800" dirty="0"/>
              <a:t>异常和中断号</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前情提要</a:t>
            </a:r>
            <a:endParaRPr lang="zh-CN" altLang="en-US" dirty="0"/>
          </a:p>
        </p:txBody>
      </p:sp>
      <p:sp>
        <p:nvSpPr>
          <p:cNvPr id="3" name="内容占位符 2"/>
          <p:cNvSpPr>
            <a:spLocks noGrp="1"/>
          </p:cNvSpPr>
          <p:nvPr>
            <p:ph idx="1"/>
          </p:nvPr>
        </p:nvSpPr>
        <p:spPr/>
        <p:txBody>
          <a:bodyPr/>
          <a:lstStyle/>
          <a:p>
            <a:r>
              <a:rPr lang="en-US" altLang="zh-CN" dirty="0" smtClean="0">
                <a:latin typeface="Consolas" panose="020B0609020204030204" pitchFamily="49" charset="0"/>
              </a:rPr>
              <a:t>PA 1 – </a:t>
            </a:r>
            <a:r>
              <a:rPr lang="zh-CN" altLang="en-US" dirty="0" smtClean="0">
                <a:latin typeface="Consolas" panose="020B0609020204030204" pitchFamily="49" charset="0"/>
              </a:rPr>
              <a:t>实现了基本的运算单元</a:t>
            </a:r>
            <a:endParaRPr lang="en-US" altLang="zh-CN" dirty="0" smtClean="0">
              <a:latin typeface="Consolas" panose="020B0609020204030204" pitchFamily="49" charset="0"/>
            </a:endParaRPr>
          </a:p>
          <a:p>
            <a:endParaRPr lang="en-US" altLang="zh-CN" dirty="0" smtClean="0">
              <a:latin typeface="Consolas" panose="020B0609020204030204" pitchFamily="49" charset="0"/>
            </a:endParaRPr>
          </a:p>
          <a:p>
            <a:r>
              <a:rPr lang="en-US" altLang="zh-CN" dirty="0" smtClean="0">
                <a:latin typeface="Consolas" panose="020B0609020204030204" pitchFamily="49" charset="0"/>
              </a:rPr>
              <a:t>PA 2 – </a:t>
            </a:r>
            <a:r>
              <a:rPr lang="zh-CN" altLang="en-US" dirty="0" smtClean="0">
                <a:latin typeface="Consolas" panose="020B0609020204030204" pitchFamily="49" charset="0"/>
              </a:rPr>
              <a:t>实现了各种指令和程序的装载</a:t>
            </a:r>
            <a:endParaRPr lang="en-US" altLang="zh-CN" dirty="0" smtClean="0">
              <a:latin typeface="Consolas" panose="020B0609020204030204" pitchFamily="49" charset="0"/>
            </a:endParaRPr>
          </a:p>
          <a:p>
            <a:endParaRPr lang="en-US" altLang="zh-CN" dirty="0">
              <a:latin typeface="Consolas" panose="020B0609020204030204" pitchFamily="49" charset="0"/>
            </a:endParaRPr>
          </a:p>
          <a:p>
            <a:r>
              <a:rPr lang="en-US" altLang="zh-CN" dirty="0" smtClean="0">
                <a:latin typeface="Consolas" panose="020B0609020204030204" pitchFamily="49" charset="0"/>
              </a:rPr>
              <a:t>PA 3 – </a:t>
            </a:r>
            <a:r>
              <a:rPr lang="zh-CN" altLang="en-US" dirty="0" smtClean="0">
                <a:latin typeface="Consolas" panose="020B0609020204030204" pitchFamily="49" charset="0"/>
              </a:rPr>
              <a:t>层次结构的存储器：分段、分页、</a:t>
            </a:r>
            <a:r>
              <a:rPr lang="en-US" altLang="zh-CN" dirty="0" smtClean="0">
                <a:latin typeface="Consolas" panose="020B0609020204030204" pitchFamily="49" charset="0"/>
              </a:rPr>
              <a:t>Cache</a:t>
            </a:r>
          </a:p>
        </p:txBody>
      </p:sp>
      <p:sp>
        <p:nvSpPr>
          <p:cNvPr id="4" name="文本框 3"/>
          <p:cNvSpPr txBox="1"/>
          <p:nvPr/>
        </p:nvSpPr>
        <p:spPr>
          <a:xfrm>
            <a:off x="2687782" y="5009803"/>
            <a:ext cx="6816437" cy="707886"/>
          </a:xfrm>
          <a:prstGeom prst="rect">
            <a:avLst/>
          </a:prstGeom>
          <a:noFill/>
        </p:spPr>
        <p:txBody>
          <a:bodyPr wrap="square" rtlCol="0">
            <a:spAutoFit/>
          </a:bodyPr>
          <a:lstStyle/>
          <a:p>
            <a:r>
              <a:rPr lang="zh-CN" altLang="en-US" sz="2000" dirty="0">
                <a:solidFill>
                  <a:schemeClr val="accent1">
                    <a:lumMod val="50000"/>
                  </a:schemeClr>
                </a:solidFill>
              </a:rPr>
              <a:t>能力上讲：能够同时执行多项复杂的科学计算任务，但是不能处理任何异常情况，也无法和外面的世界产生任何互动</a:t>
            </a:r>
          </a:p>
        </p:txBody>
      </p:sp>
      <p:sp>
        <p:nvSpPr>
          <p:cNvPr id="5" name="日期占位符 4"/>
          <p:cNvSpPr>
            <a:spLocks noGrp="1"/>
          </p:cNvSpPr>
          <p:nvPr>
            <p:ph type="dt" sz="half" idx="10"/>
          </p:nvPr>
        </p:nvSpPr>
        <p:spPr/>
        <p:txBody>
          <a:bodyPr/>
          <a:lstStyle/>
          <a:p>
            <a:fld id="{BF3EDBC9-7BAC-4825-BAD1-6DC98A54669F}" type="datetime1">
              <a:rPr lang="zh-CN" altLang="en-US" smtClean="0"/>
              <a:t>2022/5/20</a:t>
            </a:fld>
            <a:endParaRPr lang="zh-CN" altLang="en-US"/>
          </a:p>
        </p:txBody>
      </p:sp>
      <p:sp>
        <p:nvSpPr>
          <p:cNvPr id="6" name="页脚占位符 5"/>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7" name="灯片编号占位符 6"/>
          <p:cNvSpPr>
            <a:spLocks noGrp="1"/>
          </p:cNvSpPr>
          <p:nvPr>
            <p:ph type="sldNum" sz="quarter" idx="12"/>
          </p:nvPr>
        </p:nvSpPr>
        <p:spPr/>
        <p:txBody>
          <a:bodyPr/>
          <a:lstStyle/>
          <a:p>
            <a:fld id="{0A407E0A-4D59-4078-B6F7-7C1D61BE82B3}"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3A378D6A-182A-4D0B-8E11-9BF411594D54}"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20</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899999" y="1182256"/>
            <a:ext cx="10326429" cy="1688407"/>
          </a:xfrm>
        </p:spPr>
        <p:txBody>
          <a:bodyPr/>
          <a:lstStyle/>
          <a:p>
            <a:r>
              <a:rPr lang="zh-CN" altLang="en-US" dirty="0"/>
              <a:t>响应过程各个</a:t>
            </a:r>
            <a:r>
              <a:rPr lang="zh-CN" altLang="en-US" dirty="0" smtClean="0"/>
              <a:t>步骤 </a:t>
            </a:r>
            <a:r>
              <a:rPr lang="en-US" altLang="zh-CN" dirty="0" smtClean="0"/>
              <a:t>– </a:t>
            </a:r>
            <a:r>
              <a:rPr lang="zh-CN" altLang="en-US" dirty="0" smtClean="0"/>
              <a:t>使用异常或中断号查中断描述符表</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cxnSp>
        <p:nvCxnSpPr>
          <p:cNvPr id="24" name="曲线连接符 23"/>
          <p:cNvCxnSpPr>
            <a:stCxn id="3" idx="1"/>
            <a:endCxn id="23" idx="0"/>
          </p:cNvCxnSpPr>
          <p:nvPr/>
        </p:nvCxnSpPr>
        <p:spPr>
          <a:xfrm rot="10800000" flipV="1">
            <a:off x="4260550" y="2062648"/>
            <a:ext cx="3360549" cy="460034"/>
          </a:xfrm>
          <a:prstGeom prst="curvedConnector2">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38210" y="2522682"/>
            <a:ext cx="5519460" cy="3205766"/>
            <a:chOff x="1728138" y="3151290"/>
            <a:chExt cx="4731945" cy="2571419"/>
          </a:xfrm>
        </p:grpSpPr>
        <p:sp>
          <p:nvSpPr>
            <p:cNvPr id="20" name="矩形 19"/>
            <p:cNvSpPr/>
            <p:nvPr/>
          </p:nvSpPr>
          <p:spPr>
            <a:xfrm>
              <a:off x="1792581" y="3436039"/>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1" name="矩形 20"/>
            <p:cNvSpPr/>
            <p:nvPr/>
          </p:nvSpPr>
          <p:spPr>
            <a:xfrm>
              <a:off x="1792581" y="4052227"/>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2" name="矩形 21"/>
            <p:cNvSpPr/>
            <p:nvPr/>
          </p:nvSpPr>
          <p:spPr>
            <a:xfrm>
              <a:off x="1792581" y="4682976"/>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3" name="文本框 22"/>
            <p:cNvSpPr txBox="1"/>
            <p:nvPr/>
          </p:nvSpPr>
          <p:spPr>
            <a:xfrm>
              <a:off x="3929360" y="3151290"/>
              <a:ext cx="1980029" cy="400110"/>
            </a:xfrm>
            <a:prstGeom prst="rect">
              <a:avLst/>
            </a:prstGeom>
            <a:noFill/>
          </p:spPr>
          <p:txBody>
            <a:bodyPr wrap="none" rtlCol="0">
              <a:spAutoFit/>
            </a:bodyPr>
            <a:lstStyle/>
            <a:p>
              <a:r>
                <a:rPr lang="zh-CN" altLang="en-US" sz="2000" dirty="0"/>
                <a:t>门描述符的数组</a:t>
              </a:r>
            </a:p>
          </p:txBody>
        </p:sp>
        <p:sp>
          <p:nvSpPr>
            <p:cNvPr id="27" name="文本框 26"/>
            <p:cNvSpPr txBox="1"/>
            <p:nvPr/>
          </p:nvSpPr>
          <p:spPr>
            <a:xfrm>
              <a:off x="1728138" y="5401772"/>
              <a:ext cx="4731945" cy="320937"/>
            </a:xfrm>
            <a:prstGeom prst="rect">
              <a:avLst/>
            </a:prstGeom>
            <a:noFill/>
          </p:spPr>
          <p:txBody>
            <a:bodyPr wrap="none" rtlCol="0">
              <a:spAutoFit/>
            </a:bodyPr>
            <a:lstStyle/>
            <a:p>
              <a:r>
                <a:rPr lang="zh-CN" altLang="en-US" sz="2000" dirty="0"/>
                <a:t>首地址存储在</a:t>
              </a:r>
              <a:r>
                <a:rPr lang="en-US" altLang="zh-CN" sz="2000" dirty="0" err="1"/>
                <a:t>idtr</a:t>
              </a:r>
              <a:r>
                <a:rPr lang="zh-CN" altLang="en-US" sz="2000" dirty="0"/>
                <a:t>寄存器中，由</a:t>
              </a:r>
              <a:r>
                <a:rPr lang="en-US" altLang="zh-CN" sz="2000" dirty="0" err="1"/>
                <a:t>lidt</a:t>
              </a:r>
              <a:r>
                <a:rPr lang="zh-CN" altLang="en-US" sz="2000" dirty="0"/>
                <a:t>指令负责装入</a:t>
              </a:r>
            </a:p>
          </p:txBody>
        </p:sp>
      </p:grpSp>
      <p:cxnSp>
        <p:nvCxnSpPr>
          <p:cNvPr id="25" name="直接箭头连接符 24"/>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056ECE05-26FB-4084-A319-43C427DF3731}"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21</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en-US" altLang="zh-CN" dirty="0" smtClean="0"/>
              <a:t>– </a:t>
            </a:r>
            <a:r>
              <a:rPr lang="zh-CN" altLang="en-US" dirty="0" smtClean="0"/>
              <a:t>中断描述符表</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sp>
        <p:nvSpPr>
          <p:cNvPr id="13" name="矩形 12"/>
          <p:cNvSpPr/>
          <p:nvPr/>
        </p:nvSpPr>
        <p:spPr>
          <a:xfrm>
            <a:off x="728884" y="3017140"/>
            <a:ext cx="4572000" cy="1323439"/>
          </a:xfrm>
          <a:prstGeom prst="rect">
            <a:avLst/>
          </a:prstGeom>
        </p:spPr>
        <p:txBody>
          <a:bodyPr>
            <a:spAutoFit/>
          </a:bodyPr>
          <a:lstStyle/>
          <a:p>
            <a:pPr lvl="2"/>
            <a:r>
              <a:rPr lang="en-US" altLang="zh-CN" sz="2000" dirty="0"/>
              <a:t>64</a:t>
            </a:r>
            <a:r>
              <a:rPr lang="zh-CN" altLang="en-US" sz="2000" dirty="0"/>
              <a:t>位门描述符</a:t>
            </a:r>
            <a:r>
              <a:rPr lang="en-US" altLang="zh-CN" sz="2000" dirty="0"/>
              <a:t>(Gate Descriptor)</a:t>
            </a:r>
          </a:p>
          <a:p>
            <a:pPr marL="1714500" lvl="3" indent="-342900">
              <a:buFont typeface="Arial" panose="020B0604020202020204" pitchFamily="34" charset="0"/>
              <a:buChar char="•"/>
            </a:pPr>
            <a:r>
              <a:rPr lang="zh-CN" altLang="en-US" sz="2000" dirty="0"/>
              <a:t>中断门</a:t>
            </a:r>
            <a:r>
              <a:rPr lang="en-US" altLang="zh-CN" sz="2000" dirty="0"/>
              <a:t>(Interrupt Gate)</a:t>
            </a:r>
          </a:p>
          <a:p>
            <a:pPr marL="1714500" lvl="3" indent="-342900">
              <a:buFont typeface="Arial" panose="020B0604020202020204" pitchFamily="34" charset="0"/>
              <a:buChar char="•"/>
            </a:pPr>
            <a:r>
              <a:rPr lang="zh-CN" altLang="en-US" sz="2000" dirty="0"/>
              <a:t>陷阱门</a:t>
            </a:r>
            <a:r>
              <a:rPr lang="en-US" altLang="zh-CN" sz="2000" dirty="0"/>
              <a:t>(Trap Gate)</a:t>
            </a:r>
          </a:p>
          <a:p>
            <a:pPr marL="1714500" lvl="3" indent="-342900">
              <a:buFont typeface="Arial" panose="020B0604020202020204" pitchFamily="34" charset="0"/>
              <a:buChar char="•"/>
            </a:pPr>
            <a:r>
              <a:rPr lang="zh-CN" altLang="en-US" sz="2000" strike="sngStrike" dirty="0"/>
              <a:t>任务门</a:t>
            </a:r>
            <a:r>
              <a:rPr lang="en-US" altLang="zh-CN" sz="2000" strike="sngStrike" dirty="0"/>
              <a:t>(Task Gate)</a:t>
            </a:r>
          </a:p>
        </p:txBody>
      </p:sp>
      <p:sp>
        <p:nvSpPr>
          <p:cNvPr id="26" name="矩形 25"/>
          <p:cNvSpPr/>
          <p:nvPr/>
        </p:nvSpPr>
        <p:spPr>
          <a:xfrm>
            <a:off x="2750766" y="4487055"/>
            <a:ext cx="7858164" cy="1815882"/>
          </a:xfrm>
          <a:prstGeom prst="rect">
            <a:avLst/>
          </a:prstGeom>
        </p:spPr>
        <p:txBody>
          <a:bodyPr wrap="square">
            <a:spAutoFit/>
          </a:bodyPr>
          <a:lstStyle/>
          <a:p>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80386 TRAP GATE</a:t>
            </a:r>
          </a:p>
          <a:p>
            <a:r>
              <a:rPr lang="en-US" altLang="zh-CN" sz="1400" dirty="0">
                <a:latin typeface="MS Gothic" panose="020B0609070205080204" pitchFamily="49" charset="-128"/>
                <a:ea typeface="MS Gothic" panose="020B0609070205080204" pitchFamily="49" charset="-128"/>
              </a:rPr>
              <a:t>   31                23                15                7                0</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OFFSET 31..16            | P |DPL|0 1 1 1 1|0 0 0|(NOT USED) |4</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SELECTOR              |           OFFSET 15..0            |0</a:t>
            </a: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5821"/>
            <a:ext cx="2826476" cy="1652770"/>
          </a:xfrm>
          <a:prstGeom prst="rect">
            <a:avLst/>
          </a:prstGeom>
        </p:spPr>
      </p:pic>
      <p:cxnSp>
        <p:nvCxnSpPr>
          <p:cNvPr id="17" name="直接箭头连接符 16"/>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79DD22BB-6D57-4119-A025-ABCFA06FE48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22</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en-US" altLang="zh-CN" dirty="0" smtClean="0"/>
              <a:t>– </a:t>
            </a:r>
            <a:r>
              <a:rPr lang="zh-CN" altLang="en-US" dirty="0"/>
              <a:t>中断描述符表</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sp>
        <p:nvSpPr>
          <p:cNvPr id="13" name="矩形 12"/>
          <p:cNvSpPr/>
          <p:nvPr/>
        </p:nvSpPr>
        <p:spPr>
          <a:xfrm>
            <a:off x="728884" y="3017140"/>
            <a:ext cx="4572000" cy="1323439"/>
          </a:xfrm>
          <a:prstGeom prst="rect">
            <a:avLst/>
          </a:prstGeom>
        </p:spPr>
        <p:txBody>
          <a:bodyPr>
            <a:spAutoFit/>
          </a:bodyPr>
          <a:lstStyle/>
          <a:p>
            <a:pPr lvl="2"/>
            <a:r>
              <a:rPr lang="en-US" altLang="zh-CN" sz="2000" dirty="0"/>
              <a:t>64</a:t>
            </a:r>
            <a:r>
              <a:rPr lang="zh-CN" altLang="en-US" sz="2000" dirty="0"/>
              <a:t>位门描述符</a:t>
            </a:r>
            <a:r>
              <a:rPr lang="en-US" altLang="zh-CN" sz="2000" dirty="0"/>
              <a:t>(Gate Descriptor)</a:t>
            </a:r>
          </a:p>
          <a:p>
            <a:pPr marL="1714500" lvl="3" indent="-342900">
              <a:buFont typeface="Arial" panose="020B0604020202020204" pitchFamily="34" charset="0"/>
              <a:buChar char="•"/>
            </a:pPr>
            <a:r>
              <a:rPr lang="zh-CN" altLang="en-US" sz="2000" dirty="0"/>
              <a:t>中断门</a:t>
            </a:r>
            <a:r>
              <a:rPr lang="en-US" altLang="zh-CN" sz="2000" dirty="0"/>
              <a:t>(Interrupt Gate)</a:t>
            </a:r>
          </a:p>
          <a:p>
            <a:pPr marL="1714500" lvl="3" indent="-342900">
              <a:buFont typeface="Arial" panose="020B0604020202020204" pitchFamily="34" charset="0"/>
              <a:buChar char="•"/>
            </a:pPr>
            <a:r>
              <a:rPr lang="zh-CN" altLang="en-US" sz="2000" dirty="0"/>
              <a:t>陷阱门</a:t>
            </a:r>
            <a:r>
              <a:rPr lang="en-US" altLang="zh-CN" sz="2000" dirty="0"/>
              <a:t>(Trap Gate)</a:t>
            </a:r>
          </a:p>
          <a:p>
            <a:pPr marL="1714500" lvl="3" indent="-342900">
              <a:buFont typeface="Arial" panose="020B0604020202020204" pitchFamily="34" charset="0"/>
              <a:buChar char="•"/>
            </a:pPr>
            <a:r>
              <a:rPr lang="zh-CN" altLang="en-US" sz="2000" strike="sngStrike" dirty="0"/>
              <a:t>任务门</a:t>
            </a:r>
            <a:r>
              <a:rPr lang="en-US" altLang="zh-CN" sz="2000" strike="sngStrike" dirty="0"/>
              <a:t>(Task Gate)</a:t>
            </a:r>
          </a:p>
        </p:txBody>
      </p:sp>
      <p:sp>
        <p:nvSpPr>
          <p:cNvPr id="26" name="矩形 25"/>
          <p:cNvSpPr/>
          <p:nvPr/>
        </p:nvSpPr>
        <p:spPr>
          <a:xfrm>
            <a:off x="2750766" y="4487055"/>
            <a:ext cx="7858164" cy="1815882"/>
          </a:xfrm>
          <a:prstGeom prst="rect">
            <a:avLst/>
          </a:prstGeom>
        </p:spPr>
        <p:txBody>
          <a:bodyPr wrap="square">
            <a:spAutoFit/>
          </a:bodyPr>
          <a:lstStyle/>
          <a:p>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80386 TRAP GATE</a:t>
            </a:r>
          </a:p>
          <a:p>
            <a:r>
              <a:rPr lang="en-US" altLang="zh-CN" sz="1400" dirty="0">
                <a:latin typeface="MS Gothic" panose="020B0609070205080204" pitchFamily="49" charset="-128"/>
                <a:ea typeface="MS Gothic" panose="020B0609070205080204" pitchFamily="49" charset="-128"/>
              </a:rPr>
              <a:t>   31                23                15                7                0</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OFFSET 31..16            | P |DPL|0 1 1 1 1|0 0 0|(NOT USED) |4</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SELECTOR              |           OFFSET 15..0            |0</a:t>
            </a: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p:txBody>
      </p:sp>
      <p:sp>
        <p:nvSpPr>
          <p:cNvPr id="15" name="矩形 14"/>
          <p:cNvSpPr/>
          <p:nvPr/>
        </p:nvSpPr>
        <p:spPr>
          <a:xfrm>
            <a:off x="6964965" y="5242181"/>
            <a:ext cx="903041" cy="511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351052" y="4335857"/>
            <a:ext cx="2288248" cy="646331"/>
          </a:xfrm>
          <a:prstGeom prst="rect">
            <a:avLst/>
          </a:prstGeom>
          <a:noFill/>
        </p:spPr>
        <p:txBody>
          <a:bodyPr wrap="square" rtlCol="0">
            <a:spAutoFit/>
          </a:bodyPr>
          <a:lstStyle/>
          <a:p>
            <a:r>
              <a:rPr lang="zh-CN" altLang="en-US" dirty="0">
                <a:solidFill>
                  <a:srgbClr val="0070C0"/>
                </a:solidFill>
              </a:rPr>
              <a:t>中断门和陷阱门就是</a:t>
            </a:r>
            <a:r>
              <a:rPr lang="en-US" altLang="zh-CN" dirty="0">
                <a:solidFill>
                  <a:srgbClr val="0070C0"/>
                </a:solidFill>
              </a:rPr>
              <a:t>type</a:t>
            </a:r>
            <a:r>
              <a:rPr lang="zh-CN" altLang="en-US" dirty="0">
                <a:solidFill>
                  <a:srgbClr val="0070C0"/>
                </a:solidFill>
              </a:rPr>
              <a:t>字段不一样</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5821"/>
            <a:ext cx="2826476" cy="1652770"/>
          </a:xfrm>
          <a:prstGeom prst="rect">
            <a:avLst/>
          </a:prstGeom>
        </p:spPr>
      </p:pic>
      <p:cxnSp>
        <p:nvCxnSpPr>
          <p:cNvPr id="19" name="直接箭头连接符 18"/>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A877F7E1-C5F7-4902-9CBA-B74419966B31}"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23</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900000" y="1182256"/>
            <a:ext cx="7886700" cy="1688407"/>
          </a:xfrm>
        </p:spPr>
        <p:txBody>
          <a:bodyPr/>
          <a:lstStyle/>
          <a:p>
            <a:r>
              <a:rPr lang="zh-CN" altLang="en-US" dirty="0"/>
              <a:t>响应过程各个步骤</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sp>
        <p:nvSpPr>
          <p:cNvPr id="13" name="矩形 12"/>
          <p:cNvSpPr/>
          <p:nvPr/>
        </p:nvSpPr>
        <p:spPr>
          <a:xfrm>
            <a:off x="728884" y="3017140"/>
            <a:ext cx="4572000" cy="1323439"/>
          </a:xfrm>
          <a:prstGeom prst="rect">
            <a:avLst/>
          </a:prstGeom>
        </p:spPr>
        <p:txBody>
          <a:bodyPr>
            <a:spAutoFit/>
          </a:bodyPr>
          <a:lstStyle/>
          <a:p>
            <a:pPr lvl="2"/>
            <a:r>
              <a:rPr lang="en-US" altLang="zh-CN" sz="2000" dirty="0"/>
              <a:t>64</a:t>
            </a:r>
            <a:r>
              <a:rPr lang="zh-CN" altLang="en-US" sz="2000" dirty="0"/>
              <a:t>位门描述符</a:t>
            </a:r>
            <a:r>
              <a:rPr lang="en-US" altLang="zh-CN" sz="2000" dirty="0"/>
              <a:t>(Gate Descriptor)</a:t>
            </a:r>
          </a:p>
          <a:p>
            <a:pPr marL="1714500" lvl="3" indent="-342900">
              <a:buFont typeface="Arial" panose="020B0604020202020204" pitchFamily="34" charset="0"/>
              <a:buChar char="•"/>
            </a:pPr>
            <a:r>
              <a:rPr lang="zh-CN" altLang="en-US" sz="2000" dirty="0"/>
              <a:t>中断门</a:t>
            </a:r>
            <a:r>
              <a:rPr lang="en-US" altLang="zh-CN" sz="2000" dirty="0"/>
              <a:t>(Interrupt Gate)</a:t>
            </a:r>
          </a:p>
          <a:p>
            <a:pPr marL="1714500" lvl="3" indent="-342900">
              <a:buFont typeface="Arial" panose="020B0604020202020204" pitchFamily="34" charset="0"/>
              <a:buChar char="•"/>
            </a:pPr>
            <a:r>
              <a:rPr lang="zh-CN" altLang="en-US" sz="2000" dirty="0"/>
              <a:t>陷阱门</a:t>
            </a:r>
            <a:r>
              <a:rPr lang="en-US" altLang="zh-CN" sz="2000" dirty="0"/>
              <a:t>(Trap Gate)</a:t>
            </a:r>
          </a:p>
          <a:p>
            <a:pPr marL="1714500" lvl="3" indent="-342900">
              <a:buFont typeface="Arial" panose="020B0604020202020204" pitchFamily="34" charset="0"/>
              <a:buChar char="•"/>
            </a:pPr>
            <a:r>
              <a:rPr lang="zh-CN" altLang="en-US" sz="2000" strike="sngStrike" dirty="0"/>
              <a:t>任务门</a:t>
            </a:r>
            <a:r>
              <a:rPr lang="en-US" altLang="zh-CN" sz="2000" strike="sngStrike" dirty="0"/>
              <a:t>(Task Gate)</a:t>
            </a:r>
          </a:p>
        </p:txBody>
      </p:sp>
      <p:sp>
        <p:nvSpPr>
          <p:cNvPr id="26" name="矩形 25"/>
          <p:cNvSpPr/>
          <p:nvPr/>
        </p:nvSpPr>
        <p:spPr>
          <a:xfrm>
            <a:off x="2750766" y="4487055"/>
            <a:ext cx="7858164" cy="1815882"/>
          </a:xfrm>
          <a:prstGeom prst="rect">
            <a:avLst/>
          </a:prstGeom>
        </p:spPr>
        <p:txBody>
          <a:bodyPr wrap="square">
            <a:spAutoFit/>
          </a:bodyPr>
          <a:lstStyle/>
          <a:p>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80386 TRAP GATE</a:t>
            </a:r>
          </a:p>
          <a:p>
            <a:r>
              <a:rPr lang="en-US" altLang="zh-CN" sz="1400" dirty="0">
                <a:latin typeface="MS Gothic" panose="020B0609070205080204" pitchFamily="49" charset="-128"/>
                <a:ea typeface="MS Gothic" panose="020B0609070205080204" pitchFamily="49" charset="-128"/>
              </a:rPr>
              <a:t>   31                23                15                7                0</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OFFSET 31..16            | P |DPL|0 1 1 1 1|0 0 0|(NOT USED) |4</a:t>
            </a:r>
          </a:p>
          <a:p>
            <a:r>
              <a:rPr lang="en-US" altLang="zh-CN" sz="1400" dirty="0">
                <a:latin typeface="MS Gothic" panose="020B0609070205080204" pitchFamily="49" charset="-128"/>
                <a:ea typeface="MS Gothic" panose="020B0609070205080204" pitchFamily="49" charset="-128"/>
              </a:rPr>
              <a:t>  +-----------------------------------+---+---+---------+-----+-----------+</a:t>
            </a:r>
          </a:p>
          <a:p>
            <a:r>
              <a:rPr lang="en-US" altLang="zh-CN" sz="1400" dirty="0">
                <a:latin typeface="MS Gothic" panose="020B0609070205080204" pitchFamily="49" charset="-128"/>
                <a:ea typeface="MS Gothic" panose="020B0609070205080204" pitchFamily="49" charset="-128"/>
              </a:rPr>
              <a:t>  |             SELECTOR              |           OFFSET 15..0            |0</a:t>
            </a: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p:txBody>
      </p:sp>
      <p:sp>
        <p:nvSpPr>
          <p:cNvPr id="15" name="矩形 14"/>
          <p:cNvSpPr/>
          <p:nvPr/>
        </p:nvSpPr>
        <p:spPr>
          <a:xfrm>
            <a:off x="3014884" y="5249648"/>
            <a:ext cx="3296937" cy="511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50766" y="6211669"/>
            <a:ext cx="4441378" cy="369332"/>
          </a:xfrm>
          <a:prstGeom prst="rect">
            <a:avLst/>
          </a:prstGeom>
          <a:noFill/>
        </p:spPr>
        <p:txBody>
          <a:bodyPr wrap="square" rtlCol="0">
            <a:spAutoFit/>
          </a:bodyPr>
          <a:lstStyle/>
          <a:p>
            <a:r>
              <a:rPr lang="zh-CN" altLang="en-US" dirty="0">
                <a:solidFill>
                  <a:srgbClr val="0070C0"/>
                </a:solidFill>
              </a:rPr>
              <a:t>处理程序入口地址对应的段内偏移量</a:t>
            </a:r>
          </a:p>
        </p:txBody>
      </p:sp>
      <p:sp>
        <p:nvSpPr>
          <p:cNvPr id="18" name="矩形 17"/>
          <p:cNvSpPr/>
          <p:nvPr/>
        </p:nvSpPr>
        <p:spPr>
          <a:xfrm>
            <a:off x="6237381" y="5676783"/>
            <a:ext cx="3296937" cy="511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679849" y="4382453"/>
            <a:ext cx="3954929" cy="369332"/>
          </a:xfrm>
          <a:prstGeom prst="rect">
            <a:avLst/>
          </a:prstGeom>
        </p:spPr>
        <p:txBody>
          <a:bodyPr wrap="none">
            <a:spAutoFit/>
          </a:bodyPr>
          <a:lstStyle/>
          <a:p>
            <a:r>
              <a:rPr lang="zh-CN" altLang="en-US" dirty="0">
                <a:solidFill>
                  <a:srgbClr val="7030A0"/>
                </a:solidFill>
              </a:rPr>
              <a:t>跳转逻辑地址</a:t>
            </a:r>
            <a:r>
              <a:rPr lang="en-US" altLang="zh-CN" dirty="0">
                <a:solidFill>
                  <a:srgbClr val="7030A0"/>
                </a:solidFill>
              </a:rPr>
              <a:t>=</a:t>
            </a:r>
            <a:r>
              <a:rPr lang="zh-CN" altLang="en-US" dirty="0">
                <a:solidFill>
                  <a:srgbClr val="7030A0"/>
                </a:solidFill>
              </a:rPr>
              <a:t>段选择</a:t>
            </a:r>
            <a:r>
              <a:rPr lang="zh-CN" altLang="en-US" dirty="0" smtClean="0">
                <a:solidFill>
                  <a:srgbClr val="7030A0"/>
                </a:solidFill>
              </a:rPr>
              <a:t>符</a:t>
            </a:r>
            <a:r>
              <a:rPr lang="en-US" altLang="zh-CN" dirty="0" smtClean="0">
                <a:solidFill>
                  <a:srgbClr val="7030A0"/>
                </a:solidFill>
              </a:rPr>
              <a:t>: </a:t>
            </a:r>
            <a:r>
              <a:rPr lang="zh-CN" altLang="en-US" dirty="0" smtClean="0">
                <a:solidFill>
                  <a:srgbClr val="7030A0"/>
                </a:solidFill>
              </a:rPr>
              <a:t>段</a:t>
            </a:r>
            <a:r>
              <a:rPr lang="zh-CN" altLang="en-US" dirty="0">
                <a:solidFill>
                  <a:srgbClr val="7030A0"/>
                </a:solidFill>
              </a:rPr>
              <a:t>内偏移量</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5821"/>
            <a:ext cx="2826476" cy="1652770"/>
          </a:xfrm>
          <a:prstGeom prst="rect">
            <a:avLst/>
          </a:prstGeom>
        </p:spPr>
      </p:pic>
      <p:cxnSp>
        <p:nvCxnSpPr>
          <p:cNvPr id="21" name="直接箭头连接符 20"/>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上箭头 15"/>
          <p:cNvSpPr/>
          <p:nvPr/>
        </p:nvSpPr>
        <p:spPr>
          <a:xfrm>
            <a:off x="8791872" y="4140506"/>
            <a:ext cx="772412" cy="98255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3A378D6A-182A-4D0B-8E11-9BF411594D54}"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24</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899999" y="1182256"/>
            <a:ext cx="10326429" cy="1688407"/>
          </a:xfrm>
        </p:spPr>
        <p:txBody>
          <a:bodyPr/>
          <a:lstStyle/>
          <a:p>
            <a:r>
              <a:rPr lang="zh-CN" altLang="en-US" dirty="0"/>
              <a:t>响应过程各个</a:t>
            </a:r>
            <a:r>
              <a:rPr lang="zh-CN" altLang="en-US" dirty="0" smtClean="0"/>
              <a:t>步骤 </a:t>
            </a:r>
            <a:r>
              <a:rPr lang="en-US" altLang="zh-CN" dirty="0" smtClean="0"/>
              <a:t>– </a:t>
            </a:r>
            <a:r>
              <a:rPr lang="zh-CN" altLang="en-US" dirty="0" smtClean="0"/>
              <a:t>使用异常或中断号查中断描述符表</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cxnSp>
        <p:nvCxnSpPr>
          <p:cNvPr id="24" name="曲线连接符 23"/>
          <p:cNvCxnSpPr>
            <a:stCxn id="3" idx="1"/>
            <a:endCxn id="23" idx="0"/>
          </p:cNvCxnSpPr>
          <p:nvPr/>
        </p:nvCxnSpPr>
        <p:spPr>
          <a:xfrm rot="10800000" flipV="1">
            <a:off x="4260550" y="2062648"/>
            <a:ext cx="3360549" cy="460034"/>
          </a:xfrm>
          <a:prstGeom prst="curvedConnector2">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38210" y="2522682"/>
            <a:ext cx="5519460" cy="3205766"/>
            <a:chOff x="1728138" y="3151290"/>
            <a:chExt cx="4731945" cy="2571419"/>
          </a:xfrm>
        </p:grpSpPr>
        <p:sp>
          <p:nvSpPr>
            <p:cNvPr id="20" name="矩形 19"/>
            <p:cNvSpPr/>
            <p:nvPr/>
          </p:nvSpPr>
          <p:spPr>
            <a:xfrm>
              <a:off x="1792581" y="3436039"/>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1" name="矩形 20"/>
            <p:cNvSpPr/>
            <p:nvPr/>
          </p:nvSpPr>
          <p:spPr>
            <a:xfrm>
              <a:off x="1792581" y="4052227"/>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2" name="矩形 21"/>
            <p:cNvSpPr/>
            <p:nvPr/>
          </p:nvSpPr>
          <p:spPr>
            <a:xfrm>
              <a:off x="1792581" y="4682976"/>
              <a:ext cx="4447507" cy="691249"/>
            </a:xfrm>
            <a:prstGeom prst="rect">
              <a:avLst/>
            </a:prstGeom>
          </p:spPr>
          <p:txBody>
            <a:bodyPr wrap="square">
              <a:spAutoFit/>
            </a:bodyPr>
            <a:lstStyle/>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OFFSET 31..16            | P |DPL|0 1 1 1 1|0 0 0|(NOT USED) |4</a:t>
              </a:r>
            </a:p>
            <a:p>
              <a:r>
                <a:rPr lang="en-US" altLang="zh-CN" sz="1000" dirty="0">
                  <a:latin typeface="MS Gothic" panose="020B0609070205080204" pitchFamily="49" charset="-128"/>
                  <a:ea typeface="MS Gothic" panose="020B0609070205080204" pitchFamily="49" charset="-128"/>
                </a:rPr>
                <a:t>+-----------------------------------+---+---+---------+-----+-----------+</a:t>
              </a:r>
            </a:p>
            <a:p>
              <a:r>
                <a:rPr lang="en-US" altLang="zh-CN" sz="1000" dirty="0">
                  <a:latin typeface="MS Gothic" panose="020B0609070205080204" pitchFamily="49" charset="-128"/>
                  <a:ea typeface="MS Gothic" panose="020B0609070205080204" pitchFamily="49" charset="-128"/>
                </a:rPr>
                <a:t>|             SELECTOR              |           OFFSET 15..0            |0</a:t>
              </a:r>
            </a:p>
            <a:p>
              <a:r>
                <a:rPr lang="en-US" altLang="zh-CN" sz="1000" dirty="0">
                  <a:latin typeface="MS Gothic" panose="020B0609070205080204" pitchFamily="49" charset="-128"/>
                  <a:ea typeface="MS Gothic" panose="020B0609070205080204" pitchFamily="49" charset="-128"/>
                </a:rPr>
                <a:t>+-----------------+-----------------+-----------------+-----------------+</a:t>
              </a:r>
              <a:endParaRPr lang="zh-CN" altLang="en-US" sz="1000" dirty="0">
                <a:latin typeface="MS Gothic" panose="020B0609070205080204" pitchFamily="49" charset="-128"/>
                <a:ea typeface="MS Gothic" panose="020B0609070205080204" pitchFamily="49" charset="-128"/>
              </a:endParaRPr>
            </a:p>
          </p:txBody>
        </p:sp>
        <p:sp>
          <p:nvSpPr>
            <p:cNvPr id="23" name="文本框 22"/>
            <p:cNvSpPr txBox="1"/>
            <p:nvPr/>
          </p:nvSpPr>
          <p:spPr>
            <a:xfrm>
              <a:off x="3929360" y="3151290"/>
              <a:ext cx="1980029" cy="400110"/>
            </a:xfrm>
            <a:prstGeom prst="rect">
              <a:avLst/>
            </a:prstGeom>
            <a:noFill/>
          </p:spPr>
          <p:txBody>
            <a:bodyPr wrap="none" rtlCol="0">
              <a:spAutoFit/>
            </a:bodyPr>
            <a:lstStyle/>
            <a:p>
              <a:r>
                <a:rPr lang="zh-CN" altLang="en-US" sz="2000" dirty="0"/>
                <a:t>门描述符的数组</a:t>
              </a:r>
            </a:p>
          </p:txBody>
        </p:sp>
        <p:sp>
          <p:nvSpPr>
            <p:cNvPr id="27" name="文本框 26"/>
            <p:cNvSpPr txBox="1"/>
            <p:nvPr/>
          </p:nvSpPr>
          <p:spPr>
            <a:xfrm>
              <a:off x="1728138" y="5401772"/>
              <a:ext cx="4731945" cy="320937"/>
            </a:xfrm>
            <a:prstGeom prst="rect">
              <a:avLst/>
            </a:prstGeom>
            <a:noFill/>
          </p:spPr>
          <p:txBody>
            <a:bodyPr wrap="none" rtlCol="0">
              <a:spAutoFit/>
            </a:bodyPr>
            <a:lstStyle/>
            <a:p>
              <a:r>
                <a:rPr lang="zh-CN" altLang="en-US" sz="2000" dirty="0"/>
                <a:t>首地址存储在</a:t>
              </a:r>
              <a:r>
                <a:rPr lang="en-US" altLang="zh-CN" sz="2000" dirty="0" err="1"/>
                <a:t>idtr</a:t>
              </a:r>
              <a:r>
                <a:rPr lang="zh-CN" altLang="en-US" sz="2000" dirty="0"/>
                <a:t>寄存器中，由</a:t>
              </a:r>
              <a:r>
                <a:rPr lang="en-US" altLang="zh-CN" sz="2000" dirty="0" err="1"/>
                <a:t>lidt</a:t>
              </a:r>
              <a:r>
                <a:rPr lang="zh-CN" altLang="en-US" sz="2000" dirty="0"/>
                <a:t>指令负责装入</a:t>
              </a:r>
            </a:p>
          </p:txBody>
        </p:sp>
      </p:gr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562" y="5250665"/>
            <a:ext cx="1199762" cy="1237765"/>
          </a:xfrm>
          <a:prstGeom prst="rect">
            <a:avLst/>
          </a:prstGeom>
        </p:spPr>
      </p:pic>
      <p:sp>
        <p:nvSpPr>
          <p:cNvPr id="15" name="文本框 14"/>
          <p:cNvSpPr txBox="1"/>
          <p:nvPr/>
        </p:nvSpPr>
        <p:spPr>
          <a:xfrm>
            <a:off x="9442073" y="4555344"/>
            <a:ext cx="2118928" cy="369332"/>
          </a:xfrm>
          <a:prstGeom prst="rect">
            <a:avLst/>
          </a:prstGeom>
          <a:noFill/>
        </p:spPr>
        <p:txBody>
          <a:bodyPr wrap="square" rtlCol="0">
            <a:spAutoFit/>
          </a:bodyPr>
          <a:lstStyle/>
          <a:p>
            <a:r>
              <a:rPr lang="zh-CN" altLang="en-US" b="1" dirty="0" smtClean="0">
                <a:solidFill>
                  <a:srgbClr val="C00000"/>
                </a:solidFill>
              </a:rPr>
              <a:t>由</a:t>
            </a:r>
            <a:r>
              <a:rPr lang="en-US" altLang="zh-CN" b="1" dirty="0" smtClean="0">
                <a:solidFill>
                  <a:srgbClr val="C00000"/>
                </a:solidFill>
              </a:rPr>
              <a:t>Kernel</a:t>
            </a:r>
            <a:r>
              <a:rPr lang="zh-CN" altLang="en-US" b="1" dirty="0" smtClean="0">
                <a:solidFill>
                  <a:srgbClr val="C00000"/>
                </a:solidFill>
              </a:rPr>
              <a:t>初始化</a:t>
            </a:r>
            <a:r>
              <a:rPr lang="en-US" altLang="zh-CN" b="1" dirty="0" smtClean="0">
                <a:solidFill>
                  <a:srgbClr val="C00000"/>
                </a:solidFill>
              </a:rPr>
              <a:t>IDT</a:t>
            </a:r>
            <a:endParaRPr lang="zh-CN" altLang="en-US" b="1" dirty="0">
              <a:solidFill>
                <a:srgbClr val="C00000"/>
              </a:solidFill>
            </a:endParaRPr>
          </a:p>
        </p:txBody>
      </p:sp>
      <p:cxnSp>
        <p:nvCxnSpPr>
          <p:cNvPr id="26" name="直接箭头连接符 25"/>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108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381" y="123938"/>
            <a:ext cx="11509715" cy="1789545"/>
          </a:xfrm>
        </p:spPr>
        <p:txBody>
          <a:bodyPr>
            <a:normAutofit/>
          </a:bodyPr>
          <a:lstStyle/>
          <a:p>
            <a:pPr marL="0" indent="0">
              <a:buNone/>
            </a:pPr>
            <a:r>
              <a:rPr lang="zh-CN" altLang="en-US" sz="3600" dirty="0" smtClean="0">
                <a:latin typeface="Consolas" panose="020B0609020204030204" pitchFamily="49" charset="0"/>
              </a:rPr>
              <a:t>理解</a:t>
            </a:r>
            <a:r>
              <a:rPr lang="en-US" altLang="zh-CN" sz="3600" dirty="0" smtClean="0">
                <a:latin typeface="Consolas" panose="020B0609020204030204" pitchFamily="49" charset="0"/>
              </a:rPr>
              <a:t>Kernel</a:t>
            </a:r>
            <a:r>
              <a:rPr lang="zh-CN" altLang="en-US" sz="3600" dirty="0" smtClean="0">
                <a:latin typeface="Consolas" panose="020B0609020204030204" pitchFamily="49" charset="0"/>
              </a:rPr>
              <a:t>初始化中断描述符表（</a:t>
            </a:r>
            <a:r>
              <a:rPr lang="en-US" altLang="zh-CN" sz="3600" dirty="0" smtClean="0">
                <a:latin typeface="Consolas" panose="020B0609020204030204" pitchFamily="49" charset="0"/>
              </a:rPr>
              <a:t>IDT</a:t>
            </a:r>
            <a:r>
              <a:rPr lang="zh-CN" altLang="en-US" sz="3600" dirty="0" smtClean="0">
                <a:latin typeface="Consolas" panose="020B0609020204030204" pitchFamily="49" charset="0"/>
              </a:rPr>
              <a:t>）的过程和内容</a:t>
            </a:r>
            <a:endParaRPr lang="en-US" altLang="zh-CN" sz="3600"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init_cond</a:t>
            </a:r>
            <a:r>
              <a:rPr lang="en-US" altLang="zh-CN" dirty="0" smtClean="0">
                <a:latin typeface="Consolas" panose="020B0609020204030204" pitchFamily="49" charset="0"/>
              </a:rPr>
              <a:t>()</a:t>
            </a:r>
            <a:r>
              <a:rPr lang="zh-CN" altLang="en-US" dirty="0" smtClean="0">
                <a:latin typeface="Consolas" panose="020B0609020204030204" pitchFamily="49" charset="0"/>
              </a:rPr>
              <a:t>中调用了</a:t>
            </a:r>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p>
          <a:p>
            <a:pPr lvl="1"/>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r>
              <a:rPr lang="zh-CN" altLang="en-US" dirty="0" smtClean="0">
                <a:latin typeface="Consolas" panose="020B0609020204030204" pitchFamily="49" charset="0"/>
              </a:rPr>
              <a:t>位于</a:t>
            </a:r>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irq</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idt.c</a:t>
            </a:r>
            <a:endParaRPr lang="zh-CN" altLang="en-US" dirty="0">
              <a:solidFill>
                <a:schemeClr val="accent5"/>
              </a:solidFill>
              <a:latin typeface="Consolas" panose="020B0609020204030204" pitchFamily="49" charset="0"/>
            </a:endParaRPr>
          </a:p>
        </p:txBody>
      </p:sp>
      <p:sp>
        <p:nvSpPr>
          <p:cNvPr id="4" name="日期占位符 3"/>
          <p:cNvSpPr>
            <a:spLocks noGrp="1"/>
          </p:cNvSpPr>
          <p:nvPr>
            <p:ph type="dt" sz="half" idx="10"/>
          </p:nvPr>
        </p:nvSpPr>
        <p:spPr/>
        <p:txBody>
          <a:bodyPr/>
          <a:lstStyle/>
          <a:p>
            <a:fld id="{EABD4C00-EB30-4781-9747-F4E591AE2D3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25</a:t>
            </a:fld>
            <a:endParaRPr lang="zh-CN" altLang="en-US"/>
          </a:p>
        </p:txBody>
      </p:sp>
      <p:sp>
        <p:nvSpPr>
          <p:cNvPr id="9" name="矩形 8"/>
          <p:cNvSpPr/>
          <p:nvPr/>
        </p:nvSpPr>
        <p:spPr>
          <a:xfrm>
            <a:off x="204408" y="1755270"/>
            <a:ext cx="8177592" cy="3970318"/>
          </a:xfrm>
          <a:prstGeom prst="rect">
            <a:avLst/>
          </a:prstGeom>
          <a:solidFill>
            <a:schemeClr val="bg1"/>
          </a:solidFill>
          <a:ln>
            <a:solidFill>
              <a:schemeClr val="dk1"/>
            </a:solidFill>
            <a:prstDash val="dash"/>
          </a:ln>
        </p:spPr>
        <p:txBody>
          <a:bodyPr wrap="square">
            <a:spAutoFit/>
          </a:bodyPr>
          <a:lstStyle/>
          <a:p>
            <a:r>
              <a:rPr lang="zh-CN" altLang="en-US" sz="1600" dirty="0" smtClean="0">
                <a:solidFill>
                  <a:srgbClr val="7030A0"/>
                </a:solidFill>
                <a:latin typeface="MS Gothic" panose="020B0609070205080204" pitchFamily="49" charset="-128"/>
                <a:ea typeface="MS Gothic" panose="020B0609070205080204" pitchFamily="49" charset="-128"/>
              </a:rPr>
              <a:t>在此之前进入保护模式并开启分页机制</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zh-CN" altLang="en-US" sz="1200" dirty="0" smtClean="0">
                <a:latin typeface="MS Gothic" panose="020B0609070205080204" pitchFamily="49" charset="-128"/>
                <a:ea typeface="MS Gothic" panose="020B0609070205080204" pitchFamily="49" charset="-128"/>
              </a:rPr>
              <a:t>void </a:t>
            </a:r>
            <a:r>
              <a:rPr lang="zh-CN" altLang="en-US" sz="1200" dirty="0">
                <a:latin typeface="MS Gothic" panose="020B0609070205080204" pitchFamily="49" charset="-128"/>
                <a:ea typeface="MS Gothic" panose="020B0609070205080204" pitchFamily="49" charset="-128"/>
              </a:rPr>
              <a:t>init_cond()</a:t>
            </a:r>
          </a:p>
          <a:p>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#ifdef IA32_INTR</a:t>
            </a:r>
          </a:p>
          <a:p>
            <a:r>
              <a:rPr lang="zh-CN" altLang="en-US" sz="1200" dirty="0">
                <a:latin typeface="MS Gothic" panose="020B0609070205080204" pitchFamily="49" charset="-128"/>
                <a:ea typeface="MS Gothic" panose="020B0609070205080204" pitchFamily="49" charset="-128"/>
              </a:rPr>
              <a:t>	/* Reset the GDT, since the old GDT in start.S cannot be used in the future. */</a:t>
            </a:r>
          </a:p>
          <a:p>
            <a:r>
              <a:rPr lang="zh-CN" altLang="en-US" sz="1200" dirty="0">
                <a:latin typeface="MS Gothic" panose="020B0609070205080204" pitchFamily="49" charset="-128"/>
                <a:ea typeface="MS Gothic" panose="020B0609070205080204" pitchFamily="49" charset="-128"/>
              </a:rPr>
              <a:t>	init_segment();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Set the IDT by setting up interrupt and exception handlers.</a:t>
            </a:r>
          </a:p>
          <a:p>
            <a:r>
              <a:rPr lang="zh-CN" altLang="en-US" sz="1200" dirty="0">
                <a:latin typeface="MS Gothic" panose="020B0609070205080204" pitchFamily="49" charset="-128"/>
                <a:ea typeface="MS Gothic" panose="020B0609070205080204" pitchFamily="49" charset="-128"/>
              </a:rPr>
              <a:t>	 * Note that system call is the only exception implemented in NEMU.</a:t>
            </a:r>
          </a:p>
          <a:p>
            <a:r>
              <a:rPr lang="zh-CN" altLang="en-US" sz="1200" dirty="0">
                <a:latin typeface="MS Gothic" panose="020B0609070205080204" pitchFamily="49" charset="-128"/>
                <a:ea typeface="MS Gothic" panose="020B0609070205080204" pitchFamily="49" charset="-128"/>
              </a:rPr>
              <a:t>	 */</a:t>
            </a:r>
          </a:p>
          <a:p>
            <a:r>
              <a:rPr lang="zh-CN" altLang="en-US" b="1" dirty="0">
                <a:solidFill>
                  <a:srgbClr val="C00000"/>
                </a:solidFill>
                <a:latin typeface="MS Gothic" panose="020B0609070205080204" pitchFamily="49" charset="-128"/>
                <a:ea typeface="MS Gothic" panose="020B0609070205080204" pitchFamily="49" charset="-128"/>
              </a:rPr>
              <a:t>	init_idt();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Enable interrupts. */</a:t>
            </a:r>
          </a:p>
          <a:p>
            <a:r>
              <a:rPr lang="zh-CN" altLang="en-US" sz="1200" dirty="0">
                <a:latin typeface="MS Gothic" panose="020B0609070205080204" pitchFamily="49" charset="-128"/>
                <a:ea typeface="MS Gothic" panose="020B0609070205080204" pitchFamily="49" charset="-128"/>
              </a:rPr>
              <a:t>	sti();</a:t>
            </a:r>
          </a:p>
          <a:p>
            <a:r>
              <a:rPr lang="zh-CN" altLang="en-US" sz="1200" dirty="0">
                <a:latin typeface="MS Gothic" panose="020B0609070205080204" pitchFamily="49" charset="-128"/>
                <a:ea typeface="MS Gothic" panose="020B0609070205080204" pitchFamily="49" charset="-128"/>
              </a:rPr>
              <a:t>#</a:t>
            </a:r>
            <a:r>
              <a:rPr lang="zh-CN" altLang="en-US" sz="1200" dirty="0" smtClean="0">
                <a:latin typeface="MS Gothic" panose="020B0609070205080204" pitchFamily="49" charset="-128"/>
                <a:ea typeface="MS Gothic" panose="020B0609070205080204" pitchFamily="49" charset="-128"/>
              </a:rPr>
              <a:t>endif</a:t>
            </a:r>
            <a:endParaRPr lang="en-US" altLang="zh-CN" sz="1200" dirty="0" smtClean="0">
              <a:latin typeface="MS Gothic" panose="020B0609070205080204" pitchFamily="49" charset="-128"/>
              <a:ea typeface="MS Gothic" panose="020B0609070205080204" pitchFamily="49" charset="-128"/>
            </a:endParaRPr>
          </a:p>
          <a:p>
            <a:endParaRPr lang="en-US" altLang="zh-CN" sz="1200" dirty="0" smtClean="0">
              <a:latin typeface="MS Gothic" panose="020B0609070205080204" pitchFamily="49" charset="-128"/>
              <a:ea typeface="MS Gothic" panose="020B0609070205080204" pitchFamily="49" charset="-128"/>
            </a:endParaRPr>
          </a:p>
          <a:p>
            <a:r>
              <a:rPr lang="zh-CN" altLang="en-US" sz="1600" dirty="0" smtClean="0">
                <a:solidFill>
                  <a:srgbClr val="7030A0"/>
                </a:solidFill>
                <a:latin typeface="MS Gothic" panose="020B0609070205080204" pitchFamily="49" charset="-128"/>
                <a:ea typeface="MS Gothic" panose="020B0609070205080204" pitchFamily="49" charset="-128"/>
              </a:rPr>
              <a:t>在此之后执行</a:t>
            </a:r>
            <a:r>
              <a:rPr lang="en-US" altLang="zh-CN" sz="1600" dirty="0" smtClean="0">
                <a:solidFill>
                  <a:srgbClr val="7030A0"/>
                </a:solidFill>
                <a:latin typeface="MS Gothic" panose="020B0609070205080204" pitchFamily="49" charset="-128"/>
                <a:ea typeface="MS Gothic" panose="020B0609070205080204" pitchFamily="49" charset="-128"/>
              </a:rPr>
              <a:t>loader()</a:t>
            </a:r>
            <a:r>
              <a:rPr lang="zh-CN" altLang="en-US" sz="1600" dirty="0" smtClean="0">
                <a:solidFill>
                  <a:srgbClr val="7030A0"/>
                </a:solidFill>
                <a:latin typeface="MS Gothic" panose="020B0609070205080204" pitchFamily="49" charset="-128"/>
                <a:ea typeface="MS Gothic" panose="020B0609070205080204" pitchFamily="49" charset="-128"/>
              </a:rPr>
              <a:t>并跳转到用户程序执行</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7" name="矩形 6"/>
          <p:cNvSpPr/>
          <p:nvPr/>
        </p:nvSpPr>
        <p:spPr>
          <a:xfrm>
            <a:off x="4428742" y="2372081"/>
            <a:ext cx="7736115" cy="3785652"/>
          </a:xfrm>
          <a:prstGeom prst="rect">
            <a:avLst/>
          </a:prstGeom>
          <a:solidFill>
            <a:schemeClr val="bg1"/>
          </a:solidFill>
          <a:ln>
            <a:solidFill>
              <a:schemeClr val="dk1"/>
            </a:solidFill>
            <a:prstDash val="dash"/>
          </a:ln>
        </p:spPr>
        <p:txBody>
          <a:bodyPr wrap="square">
            <a:spAutoFit/>
          </a:bodyPr>
          <a:lstStyle/>
          <a:p>
            <a:r>
              <a:rPr lang="en-US" altLang="zh-CN" sz="1200" dirty="0">
                <a:latin typeface="MS Gothic" panose="020B0609070205080204" pitchFamily="49" charset="-128"/>
                <a:ea typeface="MS Gothic" panose="020B0609070205080204" pitchFamily="49" charset="-128"/>
              </a:rPr>
              <a:t>/* Each entry of the IDT is either an interrupt gate, or a trap gate */</a:t>
            </a:r>
          </a:p>
          <a:p>
            <a:r>
              <a:rPr lang="en-US" altLang="zh-CN" sz="1200" dirty="0">
                <a:latin typeface="MS Gothic" panose="020B0609070205080204" pitchFamily="49" charset="-128"/>
                <a:ea typeface="MS Gothic" panose="020B0609070205080204" pitchFamily="49" charset="-128"/>
              </a:rPr>
              <a:t>static </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idt</a:t>
            </a:r>
            <a:r>
              <a:rPr lang="en-US" altLang="zh-CN" sz="1200" dirty="0">
                <a:latin typeface="MS Gothic" panose="020B0609070205080204" pitchFamily="49" charset="-128"/>
                <a:ea typeface="MS Gothic" panose="020B0609070205080204" pitchFamily="49" charset="-128"/>
              </a:rPr>
              <a:t>[NR_IRQ</a:t>
            </a:r>
            <a:r>
              <a:rPr lang="en-US" altLang="zh-CN" sz="1200" dirty="0" smtClean="0">
                <a:latin typeface="MS Gothic" panose="020B0609070205080204" pitchFamily="49" charset="-128"/>
                <a:ea typeface="MS Gothic" panose="020B0609070205080204" pitchFamily="49" charset="-128"/>
              </a:rPr>
              <a:t>];</a:t>
            </a:r>
            <a:endParaRPr lang="en-US" altLang="zh-CN" sz="1200" dirty="0">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a:latin typeface="MS Gothic" panose="020B0609070205080204" pitchFamily="49" charset="-128"/>
                <a:ea typeface="MS Gothic" panose="020B0609070205080204" pitchFamily="49" charset="-128"/>
              </a:rPr>
              <a:t>/* Setup a interrupt gate for interrupt handler. */</a:t>
            </a:r>
          </a:p>
          <a:p>
            <a:r>
              <a:rPr lang="en-US" altLang="zh-CN" sz="1200" dirty="0">
                <a:latin typeface="MS Gothic" panose="020B0609070205080204" pitchFamily="49" charset="-128"/>
                <a:ea typeface="MS Gothic" panose="020B0609070205080204" pitchFamily="49" charset="-128"/>
              </a:rPr>
              <a:t>static void </a:t>
            </a:r>
            <a:r>
              <a:rPr lang="en-US" altLang="zh-CN" sz="1200" dirty="0" err="1">
                <a:latin typeface="MS Gothic" panose="020B0609070205080204" pitchFamily="49" charset="-128"/>
                <a:ea typeface="MS Gothic" panose="020B0609070205080204" pitchFamily="49" charset="-128"/>
              </a:rPr>
              <a:t>set_intr</a:t>
            </a:r>
            <a:r>
              <a:rPr lang="en-US" altLang="zh-CN" sz="1200" dirty="0">
                <a:latin typeface="MS Gothic" panose="020B0609070205080204" pitchFamily="49" charset="-128"/>
                <a:ea typeface="MS Gothic" panose="020B0609070205080204" pitchFamily="49" charset="-128"/>
              </a:rPr>
              <a:t>(</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ptr</a:t>
            </a:r>
            <a:r>
              <a:rPr lang="en-US" altLang="zh-CN" sz="1200" dirty="0">
                <a:latin typeface="MS Gothic" panose="020B0609070205080204" pitchFamily="49" charset="-128"/>
                <a:ea typeface="MS Gothic" panose="020B0609070205080204" pitchFamily="49" charset="-128"/>
              </a:rPr>
              <a:t>, uint32_t selector, uint32_t offset, uint32_t </a:t>
            </a:r>
            <a:r>
              <a:rPr lang="en-US" altLang="zh-CN" sz="1200" dirty="0" err="1">
                <a:latin typeface="MS Gothic" panose="020B0609070205080204" pitchFamily="49" charset="-128"/>
                <a:ea typeface="MS Gothic" panose="020B0609070205080204" pitchFamily="49" charset="-128"/>
              </a:rPr>
              <a:t>dpl</a:t>
            </a:r>
            <a:r>
              <a:rPr lang="en-US" altLang="zh-CN" sz="1200" dirty="0">
                <a:latin typeface="MS Gothic" panose="020B0609070205080204" pitchFamily="49" charset="-128"/>
                <a:ea typeface="MS Gothic" panose="020B0609070205080204" pitchFamily="49" charset="-128"/>
              </a:rPr>
              <a:t>) {…}</a:t>
            </a:r>
          </a:p>
          <a:p>
            <a:endParaRPr lang="en-US" altLang="zh-CN" sz="1200" dirty="0">
              <a:latin typeface="MS Gothic" panose="020B0609070205080204" pitchFamily="49" charset="-128"/>
              <a:ea typeface="MS Gothic" panose="020B0609070205080204" pitchFamily="49" charset="-128"/>
            </a:endParaRPr>
          </a:p>
          <a:p>
            <a:r>
              <a:rPr lang="zh-CN" altLang="en-US" sz="1200" b="1" dirty="0">
                <a:solidFill>
                  <a:srgbClr val="C00000"/>
                </a:solidFill>
                <a:latin typeface="MS Gothic" panose="020B0609070205080204" pitchFamily="49" charset="-128"/>
                <a:ea typeface="MS Gothic" panose="020B0609070205080204" pitchFamily="49" charset="-128"/>
              </a:rPr>
              <a:t>void init_idt() </a:t>
            </a:r>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set_trap(idt + 0, SEG_KERNEL_CODE &lt;&lt; 3, (uint32_t)vec0, DPL_KERNEL);</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system call 0x80 */</a:t>
            </a:r>
          </a:p>
          <a:p>
            <a:r>
              <a:rPr lang="zh-CN" altLang="en-US" sz="1200" dirty="0">
                <a:latin typeface="MS Gothic" panose="020B0609070205080204" pitchFamily="49" charset="-128"/>
                <a:ea typeface="MS Gothic" panose="020B0609070205080204" pitchFamily="49" charset="-128"/>
              </a:rPr>
              <a:t>	set_trap(idt + 0x80, SEG_KERNEL_CODE &lt;&lt; 3, (uint32_t)vecsys, DPL_USER);</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set_intr(idt+32 + 0, SEG_KERNEL_CODE &lt;&lt; 3, (uint32_t)irq0, DPL_KERNEL);</a:t>
            </a:r>
          </a:p>
          <a:p>
            <a:r>
              <a:rPr lang="zh-CN" altLang="en-US" sz="1200" dirty="0">
                <a:latin typeface="MS Gothic" panose="020B0609070205080204" pitchFamily="49" charset="-128"/>
                <a:ea typeface="MS Gothic" panose="020B0609070205080204" pitchFamily="49" charset="-128"/>
              </a:rPr>
              <a:t>	set_intr(idt+32 + 1, SEG_KERNEL_CODE &lt;&lt; 3, (uint32_t)irq1, DPL_KERNEL);</a:t>
            </a:r>
          </a:p>
          <a:p>
            <a:r>
              <a:rPr lang="zh-CN" altLang="en-US" sz="1200" dirty="0">
                <a:latin typeface="MS Gothic" panose="020B0609070205080204" pitchFamily="49" charset="-128"/>
                <a:ea typeface="MS Gothic" panose="020B0609070205080204" pitchFamily="49" charset="-128"/>
              </a:rPr>
              <a:t>	set_intr(idt+32 + 14, SEG_KERNEL_CODE &lt;&lt; 3, (uint32_t)irq14, DPL_KERNEL);</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``idt'' is its virtual address */</a:t>
            </a:r>
          </a:p>
          <a:p>
            <a:r>
              <a:rPr lang="zh-CN" altLang="en-US" sz="1200" dirty="0">
                <a:latin typeface="MS Gothic" panose="020B0609070205080204" pitchFamily="49" charset="-128"/>
                <a:ea typeface="MS Gothic" panose="020B0609070205080204" pitchFamily="49" charset="-128"/>
              </a:rPr>
              <a:t>	write_idtr(idt, sizeof(idt));</a:t>
            </a:r>
          </a:p>
          <a:p>
            <a:r>
              <a:rPr lang="zh-CN" altLang="en-US"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10" name="矩形 9"/>
          <p:cNvSpPr/>
          <p:nvPr/>
        </p:nvSpPr>
        <p:spPr>
          <a:xfrm>
            <a:off x="-264684" y="5725588"/>
            <a:ext cx="2799164" cy="369332"/>
          </a:xfrm>
          <a:prstGeom prst="rect">
            <a:avLst/>
          </a:prstGeom>
        </p:spPr>
        <p:txBody>
          <a:bodyPr wrap="none">
            <a:spAutoFit/>
          </a:bodyPr>
          <a:lstStyle/>
          <a:p>
            <a:pPr lvl="1"/>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main.c</a:t>
            </a:r>
            <a:endParaRPr lang="zh-CN" altLang="en-US" dirty="0">
              <a:solidFill>
                <a:schemeClr val="accent5"/>
              </a:solidFill>
              <a:latin typeface="Consolas" panose="020B0609020204030204" pitchFamily="49" charset="0"/>
            </a:endParaRPr>
          </a:p>
        </p:txBody>
      </p:sp>
      <p:sp>
        <p:nvSpPr>
          <p:cNvPr id="11" name="矩形 10"/>
          <p:cNvSpPr/>
          <p:nvPr/>
        </p:nvSpPr>
        <p:spPr>
          <a:xfrm>
            <a:off x="9070982" y="5725588"/>
            <a:ext cx="3179075" cy="369332"/>
          </a:xfrm>
          <a:prstGeom prst="rect">
            <a:avLst/>
          </a:prstGeom>
        </p:spPr>
        <p:txBody>
          <a:bodyPr wrap="none">
            <a:spAutoFit/>
          </a:bodyPr>
          <a:lstStyle/>
          <a:p>
            <a:pPr lvl="1"/>
            <a:r>
              <a:rPr lang="en-US" altLang="zh-CN" dirty="0">
                <a:solidFill>
                  <a:schemeClr val="accent5"/>
                </a:solidFill>
                <a:latin typeface="Consolas" panose="020B0609020204030204" pitchFamily="49" charset="0"/>
              </a:rPr>
              <a:t>kernel/</a:t>
            </a:r>
            <a:r>
              <a:rPr lang="en-US" altLang="zh-CN" dirty="0" err="1">
                <a:solidFill>
                  <a:schemeClr val="accent5"/>
                </a:solidFill>
                <a:latin typeface="Consolas" panose="020B0609020204030204" pitchFamily="49" charset="0"/>
              </a:rPr>
              <a:t>src</a:t>
            </a:r>
            <a:r>
              <a:rPr lang="en-US" altLang="zh-CN" dirty="0">
                <a:solidFill>
                  <a:schemeClr val="accent5"/>
                </a:solidFill>
                <a:latin typeface="Consolas" panose="020B0609020204030204" pitchFamily="49" charset="0"/>
              </a:rPr>
              <a:t>/</a:t>
            </a:r>
            <a:r>
              <a:rPr lang="en-US" altLang="zh-CN" dirty="0" err="1">
                <a:solidFill>
                  <a:schemeClr val="accent5"/>
                </a:solidFill>
                <a:latin typeface="Consolas" panose="020B0609020204030204" pitchFamily="49" charset="0"/>
              </a:rPr>
              <a:t>irq</a:t>
            </a:r>
            <a:r>
              <a:rPr lang="en-US" altLang="zh-CN" dirty="0">
                <a:solidFill>
                  <a:schemeClr val="accent5"/>
                </a:solidFill>
                <a:latin typeface="Consolas" panose="020B0609020204030204" pitchFamily="49" charset="0"/>
              </a:rPr>
              <a:t>/</a:t>
            </a:r>
            <a:r>
              <a:rPr lang="en-US" altLang="zh-CN" dirty="0" err="1">
                <a:solidFill>
                  <a:schemeClr val="accent5"/>
                </a:solidFill>
                <a:latin typeface="Consolas" panose="020B0609020204030204" pitchFamily="49" charset="0"/>
              </a:rPr>
              <a:t>idt.c</a:t>
            </a:r>
            <a:endParaRPr lang="zh-CN" altLang="en-US"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429491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381" y="123938"/>
            <a:ext cx="11509715" cy="1789545"/>
          </a:xfrm>
        </p:spPr>
        <p:txBody>
          <a:bodyPr>
            <a:normAutofit/>
          </a:bodyPr>
          <a:lstStyle/>
          <a:p>
            <a:pPr marL="0" indent="0">
              <a:buNone/>
            </a:pPr>
            <a:r>
              <a:rPr lang="zh-CN" altLang="en-US" sz="3600" dirty="0" smtClean="0">
                <a:latin typeface="Consolas" panose="020B0609020204030204" pitchFamily="49" charset="0"/>
              </a:rPr>
              <a:t>理解</a:t>
            </a:r>
            <a:r>
              <a:rPr lang="en-US" altLang="zh-CN" sz="3600" dirty="0" smtClean="0">
                <a:latin typeface="Consolas" panose="020B0609020204030204" pitchFamily="49" charset="0"/>
              </a:rPr>
              <a:t>Kernel</a:t>
            </a:r>
            <a:r>
              <a:rPr lang="zh-CN" altLang="en-US" sz="3600" dirty="0" smtClean="0">
                <a:latin typeface="Consolas" panose="020B0609020204030204" pitchFamily="49" charset="0"/>
              </a:rPr>
              <a:t>初始化中断描述符表（</a:t>
            </a:r>
            <a:r>
              <a:rPr lang="en-US" altLang="zh-CN" sz="3600" dirty="0" smtClean="0">
                <a:latin typeface="Consolas" panose="020B0609020204030204" pitchFamily="49" charset="0"/>
              </a:rPr>
              <a:t>IDT</a:t>
            </a:r>
            <a:r>
              <a:rPr lang="zh-CN" altLang="en-US" sz="3600" dirty="0" smtClean="0">
                <a:latin typeface="Consolas" panose="020B0609020204030204" pitchFamily="49" charset="0"/>
              </a:rPr>
              <a:t>）的过程和内容</a:t>
            </a:r>
            <a:endParaRPr lang="en-US" altLang="zh-CN" sz="3600"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init_cond</a:t>
            </a:r>
            <a:r>
              <a:rPr lang="en-US" altLang="zh-CN" dirty="0" smtClean="0">
                <a:latin typeface="Consolas" panose="020B0609020204030204" pitchFamily="49" charset="0"/>
              </a:rPr>
              <a:t>()</a:t>
            </a:r>
            <a:r>
              <a:rPr lang="zh-CN" altLang="en-US" dirty="0" smtClean="0">
                <a:latin typeface="Consolas" panose="020B0609020204030204" pitchFamily="49" charset="0"/>
              </a:rPr>
              <a:t>中调用了</a:t>
            </a:r>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p>
          <a:p>
            <a:pPr lvl="1"/>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r>
              <a:rPr lang="zh-CN" altLang="en-US" dirty="0" smtClean="0">
                <a:latin typeface="Consolas" panose="020B0609020204030204" pitchFamily="49" charset="0"/>
              </a:rPr>
              <a:t>位于</a:t>
            </a:r>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irq</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idt.c</a:t>
            </a:r>
            <a:endParaRPr lang="zh-CN" altLang="en-US" dirty="0">
              <a:solidFill>
                <a:schemeClr val="accent5"/>
              </a:solidFill>
              <a:latin typeface="Consolas" panose="020B0609020204030204" pitchFamily="49" charset="0"/>
            </a:endParaRPr>
          </a:p>
        </p:txBody>
      </p:sp>
      <p:sp>
        <p:nvSpPr>
          <p:cNvPr id="4" name="日期占位符 3"/>
          <p:cNvSpPr>
            <a:spLocks noGrp="1"/>
          </p:cNvSpPr>
          <p:nvPr>
            <p:ph type="dt" sz="half" idx="10"/>
          </p:nvPr>
        </p:nvSpPr>
        <p:spPr/>
        <p:txBody>
          <a:bodyPr/>
          <a:lstStyle/>
          <a:p>
            <a:fld id="{EABD4C00-EB30-4781-9747-F4E591AE2D3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26</a:t>
            </a:fld>
            <a:endParaRPr lang="zh-CN" altLang="en-US"/>
          </a:p>
        </p:txBody>
      </p:sp>
      <p:sp>
        <p:nvSpPr>
          <p:cNvPr id="9" name="矩形 8"/>
          <p:cNvSpPr/>
          <p:nvPr/>
        </p:nvSpPr>
        <p:spPr>
          <a:xfrm>
            <a:off x="204408" y="1755270"/>
            <a:ext cx="8177592" cy="3970318"/>
          </a:xfrm>
          <a:prstGeom prst="rect">
            <a:avLst/>
          </a:prstGeom>
          <a:solidFill>
            <a:schemeClr val="bg1"/>
          </a:solidFill>
          <a:ln>
            <a:solidFill>
              <a:schemeClr val="dk1"/>
            </a:solidFill>
            <a:prstDash val="dash"/>
          </a:ln>
        </p:spPr>
        <p:txBody>
          <a:bodyPr wrap="square">
            <a:spAutoFit/>
          </a:bodyPr>
          <a:lstStyle/>
          <a:p>
            <a:r>
              <a:rPr lang="zh-CN" altLang="en-US" sz="1600" dirty="0" smtClean="0">
                <a:solidFill>
                  <a:srgbClr val="7030A0"/>
                </a:solidFill>
                <a:latin typeface="MS Gothic" panose="020B0609070205080204" pitchFamily="49" charset="-128"/>
                <a:ea typeface="MS Gothic" panose="020B0609070205080204" pitchFamily="49" charset="-128"/>
              </a:rPr>
              <a:t>在此之前进入保护模式并开启分页机制</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zh-CN" altLang="en-US" sz="1200" dirty="0" smtClean="0">
                <a:latin typeface="MS Gothic" panose="020B0609070205080204" pitchFamily="49" charset="-128"/>
                <a:ea typeface="MS Gothic" panose="020B0609070205080204" pitchFamily="49" charset="-128"/>
              </a:rPr>
              <a:t>void </a:t>
            </a:r>
            <a:r>
              <a:rPr lang="zh-CN" altLang="en-US" sz="1200" dirty="0">
                <a:latin typeface="MS Gothic" panose="020B0609070205080204" pitchFamily="49" charset="-128"/>
                <a:ea typeface="MS Gothic" panose="020B0609070205080204" pitchFamily="49" charset="-128"/>
              </a:rPr>
              <a:t>init_cond()</a:t>
            </a:r>
          </a:p>
          <a:p>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#ifdef IA32_INTR</a:t>
            </a:r>
          </a:p>
          <a:p>
            <a:r>
              <a:rPr lang="zh-CN" altLang="en-US" sz="1200" dirty="0">
                <a:latin typeface="MS Gothic" panose="020B0609070205080204" pitchFamily="49" charset="-128"/>
                <a:ea typeface="MS Gothic" panose="020B0609070205080204" pitchFamily="49" charset="-128"/>
              </a:rPr>
              <a:t>	/* Reset the GDT, since the old GDT in start.S cannot be used in the future. */</a:t>
            </a:r>
          </a:p>
          <a:p>
            <a:r>
              <a:rPr lang="zh-CN" altLang="en-US" sz="1200" dirty="0">
                <a:latin typeface="MS Gothic" panose="020B0609070205080204" pitchFamily="49" charset="-128"/>
                <a:ea typeface="MS Gothic" panose="020B0609070205080204" pitchFamily="49" charset="-128"/>
              </a:rPr>
              <a:t>	init_segment();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Set the IDT by setting up interrupt and exception handlers.</a:t>
            </a:r>
          </a:p>
          <a:p>
            <a:r>
              <a:rPr lang="zh-CN" altLang="en-US" sz="1200" dirty="0">
                <a:latin typeface="MS Gothic" panose="020B0609070205080204" pitchFamily="49" charset="-128"/>
                <a:ea typeface="MS Gothic" panose="020B0609070205080204" pitchFamily="49" charset="-128"/>
              </a:rPr>
              <a:t>	 * Note that system call is the only exception implemented in NEMU.</a:t>
            </a:r>
          </a:p>
          <a:p>
            <a:r>
              <a:rPr lang="zh-CN" altLang="en-US" sz="1200" dirty="0">
                <a:latin typeface="MS Gothic" panose="020B0609070205080204" pitchFamily="49" charset="-128"/>
                <a:ea typeface="MS Gothic" panose="020B0609070205080204" pitchFamily="49" charset="-128"/>
              </a:rPr>
              <a:t>	 */</a:t>
            </a:r>
          </a:p>
          <a:p>
            <a:r>
              <a:rPr lang="zh-CN" altLang="en-US" b="1" dirty="0">
                <a:solidFill>
                  <a:srgbClr val="C00000"/>
                </a:solidFill>
                <a:latin typeface="MS Gothic" panose="020B0609070205080204" pitchFamily="49" charset="-128"/>
                <a:ea typeface="MS Gothic" panose="020B0609070205080204" pitchFamily="49" charset="-128"/>
              </a:rPr>
              <a:t>	init_idt();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Enable interrupts. */</a:t>
            </a:r>
          </a:p>
          <a:p>
            <a:r>
              <a:rPr lang="zh-CN" altLang="en-US" sz="1200" dirty="0">
                <a:latin typeface="MS Gothic" panose="020B0609070205080204" pitchFamily="49" charset="-128"/>
                <a:ea typeface="MS Gothic" panose="020B0609070205080204" pitchFamily="49" charset="-128"/>
              </a:rPr>
              <a:t>	sti();</a:t>
            </a:r>
          </a:p>
          <a:p>
            <a:r>
              <a:rPr lang="zh-CN" altLang="en-US" sz="1200" dirty="0">
                <a:latin typeface="MS Gothic" panose="020B0609070205080204" pitchFamily="49" charset="-128"/>
                <a:ea typeface="MS Gothic" panose="020B0609070205080204" pitchFamily="49" charset="-128"/>
              </a:rPr>
              <a:t>#</a:t>
            </a:r>
            <a:r>
              <a:rPr lang="zh-CN" altLang="en-US" sz="1200" dirty="0" smtClean="0">
                <a:latin typeface="MS Gothic" panose="020B0609070205080204" pitchFamily="49" charset="-128"/>
                <a:ea typeface="MS Gothic" panose="020B0609070205080204" pitchFamily="49" charset="-128"/>
              </a:rPr>
              <a:t>endif</a:t>
            </a:r>
            <a:endParaRPr lang="en-US" altLang="zh-CN" sz="1200" dirty="0" smtClean="0">
              <a:latin typeface="MS Gothic" panose="020B0609070205080204" pitchFamily="49" charset="-128"/>
              <a:ea typeface="MS Gothic" panose="020B0609070205080204" pitchFamily="49" charset="-128"/>
            </a:endParaRPr>
          </a:p>
          <a:p>
            <a:endParaRPr lang="en-US" altLang="zh-CN" sz="1200" dirty="0" smtClean="0">
              <a:latin typeface="MS Gothic" panose="020B0609070205080204" pitchFamily="49" charset="-128"/>
              <a:ea typeface="MS Gothic" panose="020B0609070205080204" pitchFamily="49" charset="-128"/>
            </a:endParaRPr>
          </a:p>
          <a:p>
            <a:r>
              <a:rPr lang="zh-CN" altLang="en-US" sz="1600" dirty="0" smtClean="0">
                <a:solidFill>
                  <a:srgbClr val="7030A0"/>
                </a:solidFill>
                <a:latin typeface="MS Gothic" panose="020B0609070205080204" pitchFamily="49" charset="-128"/>
                <a:ea typeface="MS Gothic" panose="020B0609070205080204" pitchFamily="49" charset="-128"/>
              </a:rPr>
              <a:t>在此之后执行</a:t>
            </a:r>
            <a:r>
              <a:rPr lang="en-US" altLang="zh-CN" sz="1600" dirty="0" smtClean="0">
                <a:solidFill>
                  <a:srgbClr val="7030A0"/>
                </a:solidFill>
                <a:latin typeface="MS Gothic" panose="020B0609070205080204" pitchFamily="49" charset="-128"/>
                <a:ea typeface="MS Gothic" panose="020B0609070205080204" pitchFamily="49" charset="-128"/>
              </a:rPr>
              <a:t>loader()</a:t>
            </a:r>
            <a:r>
              <a:rPr lang="zh-CN" altLang="en-US" sz="1600" dirty="0" smtClean="0">
                <a:solidFill>
                  <a:srgbClr val="7030A0"/>
                </a:solidFill>
                <a:latin typeface="MS Gothic" panose="020B0609070205080204" pitchFamily="49" charset="-128"/>
                <a:ea typeface="MS Gothic" panose="020B0609070205080204" pitchFamily="49" charset="-128"/>
              </a:rPr>
              <a:t>并跳转到用户程序执行</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7" name="矩形 6"/>
          <p:cNvSpPr/>
          <p:nvPr/>
        </p:nvSpPr>
        <p:spPr>
          <a:xfrm>
            <a:off x="4406027" y="2372081"/>
            <a:ext cx="7736115" cy="4093428"/>
          </a:xfrm>
          <a:prstGeom prst="rect">
            <a:avLst/>
          </a:prstGeom>
          <a:solidFill>
            <a:schemeClr val="bg1"/>
          </a:solidFill>
          <a:ln>
            <a:solidFill>
              <a:schemeClr val="dk1"/>
            </a:solidFill>
            <a:prstDash val="dash"/>
          </a:ln>
        </p:spPr>
        <p:txBody>
          <a:bodyPr wrap="square">
            <a:spAutoFit/>
          </a:bodyPr>
          <a:lstStyle/>
          <a:p>
            <a:r>
              <a:rPr lang="en-US" altLang="zh-CN" sz="1200" dirty="0">
                <a:latin typeface="MS Gothic" panose="020B0609070205080204" pitchFamily="49" charset="-128"/>
                <a:ea typeface="MS Gothic" panose="020B0609070205080204" pitchFamily="49" charset="-128"/>
              </a:rPr>
              <a:t>/* Each entry of the IDT is either an interrupt gate, or a trap gate */</a:t>
            </a:r>
          </a:p>
          <a:p>
            <a:r>
              <a:rPr lang="en-US" altLang="zh-CN" b="1" dirty="0">
                <a:solidFill>
                  <a:srgbClr val="C00000"/>
                </a:solidFill>
                <a:latin typeface="MS Gothic" panose="020B0609070205080204" pitchFamily="49" charset="-128"/>
                <a:ea typeface="MS Gothic" panose="020B0609070205080204" pitchFamily="49" charset="-128"/>
              </a:rPr>
              <a:t>static </a:t>
            </a:r>
            <a:r>
              <a:rPr lang="en-US" altLang="zh-CN" b="1" dirty="0" err="1">
                <a:solidFill>
                  <a:srgbClr val="C00000"/>
                </a:solidFill>
                <a:latin typeface="MS Gothic" panose="020B0609070205080204" pitchFamily="49" charset="-128"/>
                <a:ea typeface="MS Gothic" panose="020B0609070205080204" pitchFamily="49" charset="-128"/>
              </a:rPr>
              <a:t>GateDesc</a:t>
            </a:r>
            <a:r>
              <a:rPr lang="en-US" altLang="zh-CN" b="1" dirty="0">
                <a:solidFill>
                  <a:srgbClr val="C00000"/>
                </a:solidFill>
                <a:latin typeface="MS Gothic" panose="020B0609070205080204" pitchFamily="49" charset="-128"/>
                <a:ea typeface="MS Gothic" panose="020B0609070205080204" pitchFamily="49" charset="-128"/>
              </a:rPr>
              <a:t> </a:t>
            </a:r>
            <a:r>
              <a:rPr lang="en-US" altLang="zh-CN" b="1" dirty="0" err="1">
                <a:solidFill>
                  <a:srgbClr val="C00000"/>
                </a:solidFill>
                <a:latin typeface="MS Gothic" panose="020B0609070205080204" pitchFamily="49" charset="-128"/>
                <a:ea typeface="MS Gothic" panose="020B0609070205080204" pitchFamily="49" charset="-128"/>
              </a:rPr>
              <a:t>idt</a:t>
            </a:r>
            <a:r>
              <a:rPr lang="en-US" altLang="zh-CN" b="1" dirty="0">
                <a:solidFill>
                  <a:srgbClr val="C00000"/>
                </a:solidFill>
                <a:latin typeface="MS Gothic" panose="020B0609070205080204" pitchFamily="49" charset="-128"/>
                <a:ea typeface="MS Gothic" panose="020B0609070205080204" pitchFamily="49" charset="-128"/>
              </a:rPr>
              <a:t>[NR_IRQ</a:t>
            </a:r>
            <a:r>
              <a:rPr lang="en-US" altLang="zh-CN" b="1" dirty="0" smtClean="0">
                <a:solidFill>
                  <a:srgbClr val="C00000"/>
                </a:solidFill>
                <a:latin typeface="MS Gothic" panose="020B0609070205080204" pitchFamily="49" charset="-128"/>
                <a:ea typeface="MS Gothic" panose="020B0609070205080204" pitchFamily="49" charset="-128"/>
              </a:rPr>
              <a:t>];       </a:t>
            </a:r>
            <a:r>
              <a:rPr lang="en-US" altLang="zh-CN" b="1" dirty="0" smtClean="0">
                <a:solidFill>
                  <a:srgbClr val="00B050"/>
                </a:solidFill>
                <a:latin typeface="MS Gothic" panose="020B0609070205080204" pitchFamily="49" charset="-128"/>
                <a:ea typeface="MS Gothic" panose="020B0609070205080204" pitchFamily="49" charset="-128"/>
              </a:rPr>
              <a:t> // NR_IRQ = 256</a:t>
            </a:r>
            <a:endParaRPr lang="en-US" altLang="zh-CN" b="1" dirty="0">
              <a:solidFill>
                <a:srgbClr val="00B05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a:latin typeface="MS Gothic" panose="020B0609070205080204" pitchFamily="49" charset="-128"/>
                <a:ea typeface="MS Gothic" panose="020B0609070205080204" pitchFamily="49" charset="-128"/>
              </a:rPr>
              <a:t>/* Setup a interrupt gate for interrupt handler. */</a:t>
            </a:r>
          </a:p>
          <a:p>
            <a:r>
              <a:rPr lang="en-US" altLang="zh-CN" sz="1200" dirty="0">
                <a:latin typeface="MS Gothic" panose="020B0609070205080204" pitchFamily="49" charset="-128"/>
                <a:ea typeface="MS Gothic" panose="020B0609070205080204" pitchFamily="49" charset="-128"/>
              </a:rPr>
              <a:t>static void </a:t>
            </a:r>
            <a:r>
              <a:rPr lang="en-US" altLang="zh-CN" sz="1200" dirty="0" err="1">
                <a:latin typeface="MS Gothic" panose="020B0609070205080204" pitchFamily="49" charset="-128"/>
                <a:ea typeface="MS Gothic" panose="020B0609070205080204" pitchFamily="49" charset="-128"/>
              </a:rPr>
              <a:t>set_intr</a:t>
            </a:r>
            <a:r>
              <a:rPr lang="en-US" altLang="zh-CN" sz="1200" dirty="0">
                <a:latin typeface="MS Gothic" panose="020B0609070205080204" pitchFamily="49" charset="-128"/>
                <a:ea typeface="MS Gothic" panose="020B0609070205080204" pitchFamily="49" charset="-128"/>
              </a:rPr>
              <a:t>(</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ptr</a:t>
            </a:r>
            <a:r>
              <a:rPr lang="en-US" altLang="zh-CN" sz="1200" dirty="0">
                <a:latin typeface="MS Gothic" panose="020B0609070205080204" pitchFamily="49" charset="-128"/>
                <a:ea typeface="MS Gothic" panose="020B0609070205080204" pitchFamily="49" charset="-128"/>
              </a:rPr>
              <a:t>, uint32_t selector, uint32_t offset, uint32_t </a:t>
            </a:r>
            <a:r>
              <a:rPr lang="en-US" altLang="zh-CN" sz="1200" dirty="0" err="1">
                <a:latin typeface="MS Gothic" panose="020B0609070205080204" pitchFamily="49" charset="-128"/>
                <a:ea typeface="MS Gothic" panose="020B0609070205080204" pitchFamily="49" charset="-128"/>
              </a:rPr>
              <a:t>dpl</a:t>
            </a:r>
            <a:r>
              <a:rPr lang="en-US" altLang="zh-CN" sz="1200" dirty="0">
                <a:latin typeface="MS Gothic" panose="020B0609070205080204" pitchFamily="49" charset="-128"/>
                <a:ea typeface="MS Gothic" panose="020B0609070205080204" pitchFamily="49" charset="-128"/>
              </a:rPr>
              <a:t>) {…}</a:t>
            </a:r>
          </a:p>
          <a:p>
            <a:endParaRPr lang="en-US" altLang="zh-CN" sz="1200" dirty="0">
              <a:latin typeface="MS Gothic" panose="020B0609070205080204" pitchFamily="49" charset="-128"/>
              <a:ea typeface="MS Gothic" panose="020B0609070205080204" pitchFamily="49" charset="-128"/>
            </a:endParaRPr>
          </a:p>
          <a:p>
            <a:r>
              <a:rPr lang="zh-CN" altLang="en-US" sz="1200" b="1" dirty="0">
                <a:solidFill>
                  <a:srgbClr val="C00000"/>
                </a:solidFill>
                <a:latin typeface="MS Gothic" panose="020B0609070205080204" pitchFamily="49" charset="-128"/>
                <a:ea typeface="MS Gothic" panose="020B0609070205080204" pitchFamily="49" charset="-128"/>
              </a:rPr>
              <a:t>void init_idt() </a:t>
            </a:r>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set_trap(idt + 0, SEG_KERNEL_CODE &lt;&lt; 3, (uint32_t)vec0, DPL_KERNEL);</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system call 0x80 */</a:t>
            </a:r>
          </a:p>
          <a:p>
            <a:r>
              <a:rPr lang="zh-CN" altLang="en-US" sz="1200" dirty="0">
                <a:latin typeface="MS Gothic" panose="020B0609070205080204" pitchFamily="49" charset="-128"/>
                <a:ea typeface="MS Gothic" panose="020B0609070205080204" pitchFamily="49" charset="-128"/>
              </a:rPr>
              <a:t> </a:t>
            </a:r>
            <a:r>
              <a:rPr lang="zh-CN" altLang="en-US" sz="12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_trap(idt + 0x80, SEG_KERNEL_CODE &lt;&lt; 3, (uint32_t)vecsys, DPL_USER);</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set_intr(idt+32 + 0, SEG_KERNEL_CODE &lt;&lt; 3, (uint32_t)irq0, DPL_KERNEL);</a:t>
            </a:r>
          </a:p>
          <a:p>
            <a:r>
              <a:rPr lang="zh-CN" altLang="en-US" sz="1200" dirty="0">
                <a:latin typeface="MS Gothic" panose="020B0609070205080204" pitchFamily="49" charset="-128"/>
                <a:ea typeface="MS Gothic" panose="020B0609070205080204" pitchFamily="49" charset="-128"/>
              </a:rPr>
              <a:t>	set_intr(idt+32 + 1, SEG_KERNEL_CODE &lt;&lt; 3, (uint32_t)irq1, DPL_KERNEL);</a:t>
            </a:r>
          </a:p>
          <a:p>
            <a:r>
              <a:rPr lang="zh-CN" altLang="en-US" sz="1200" dirty="0">
                <a:latin typeface="MS Gothic" panose="020B0609070205080204" pitchFamily="49" charset="-128"/>
                <a:ea typeface="MS Gothic" panose="020B0609070205080204" pitchFamily="49" charset="-128"/>
              </a:rPr>
              <a:t>	set_intr(idt+32 + 14, SEG_KERNEL_CODE &lt;&lt; 3, (uint32_t)irq14, DPL_KERNEL);</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``idt'' is its virtual address */</a:t>
            </a:r>
          </a:p>
          <a:p>
            <a:r>
              <a:rPr lang="zh-CN" altLang="en-US" sz="1200" dirty="0">
                <a:latin typeface="MS Gothic" panose="020B0609070205080204" pitchFamily="49" charset="-128"/>
                <a:ea typeface="MS Gothic" panose="020B0609070205080204" pitchFamily="49" charset="-128"/>
              </a:rPr>
              <a:t>	write_idtr(idt, sizeof(idt));</a:t>
            </a:r>
          </a:p>
          <a:p>
            <a:r>
              <a:rPr lang="zh-CN" altLang="en-US"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10" name="矩形 9"/>
          <p:cNvSpPr/>
          <p:nvPr/>
        </p:nvSpPr>
        <p:spPr>
          <a:xfrm>
            <a:off x="-264684" y="5725588"/>
            <a:ext cx="2799164" cy="369332"/>
          </a:xfrm>
          <a:prstGeom prst="rect">
            <a:avLst/>
          </a:prstGeom>
        </p:spPr>
        <p:txBody>
          <a:bodyPr wrap="none">
            <a:spAutoFit/>
          </a:bodyPr>
          <a:lstStyle/>
          <a:p>
            <a:pPr lvl="1"/>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main.c</a:t>
            </a:r>
            <a:endParaRPr lang="zh-CN" altLang="en-US" dirty="0">
              <a:solidFill>
                <a:schemeClr val="accent5"/>
              </a:solidFill>
              <a:latin typeface="Consolas" panose="020B0609020204030204" pitchFamily="49" charset="0"/>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7600" y="696390"/>
            <a:ext cx="2826476" cy="1652770"/>
          </a:xfrm>
          <a:prstGeom prst="rect">
            <a:avLst/>
          </a:prstGeom>
        </p:spPr>
        <p:style>
          <a:lnRef idx="2">
            <a:schemeClr val="dk1"/>
          </a:lnRef>
          <a:fillRef idx="1">
            <a:schemeClr val="lt1"/>
          </a:fillRef>
          <a:effectRef idx="0">
            <a:schemeClr val="dk1"/>
          </a:effectRef>
          <a:fontRef idx="minor">
            <a:schemeClr val="dk1"/>
          </a:fontRef>
        </p:style>
      </p:pic>
      <p:sp>
        <p:nvSpPr>
          <p:cNvPr id="2" name="任意多边形 1"/>
          <p:cNvSpPr/>
          <p:nvPr/>
        </p:nvSpPr>
        <p:spPr>
          <a:xfrm>
            <a:off x="6828971" y="1364343"/>
            <a:ext cx="1799772" cy="972457"/>
          </a:xfrm>
          <a:custGeom>
            <a:avLst/>
            <a:gdLst>
              <a:gd name="connsiteX0" fmla="*/ 0 w 1799772"/>
              <a:gd name="connsiteY0" fmla="*/ 972457 h 972457"/>
              <a:gd name="connsiteX1" fmla="*/ 950686 w 1799772"/>
              <a:gd name="connsiteY1" fmla="*/ 224971 h 972457"/>
              <a:gd name="connsiteX2" fmla="*/ 1799772 w 1799772"/>
              <a:gd name="connsiteY2" fmla="*/ 0 h 972457"/>
            </a:gdLst>
            <a:ahLst/>
            <a:cxnLst>
              <a:cxn ang="0">
                <a:pos x="connsiteX0" y="connsiteY0"/>
              </a:cxn>
              <a:cxn ang="0">
                <a:pos x="connsiteX1" y="connsiteY1"/>
              </a:cxn>
              <a:cxn ang="0">
                <a:pos x="connsiteX2" y="connsiteY2"/>
              </a:cxn>
            </a:cxnLst>
            <a:rect l="l" t="t" r="r" b="b"/>
            <a:pathLst>
              <a:path w="1799772" h="972457">
                <a:moveTo>
                  <a:pt x="0" y="972457"/>
                </a:moveTo>
                <a:cubicBezTo>
                  <a:pt x="325362" y="679752"/>
                  <a:pt x="650724" y="387047"/>
                  <a:pt x="950686" y="224971"/>
                </a:cubicBezTo>
                <a:cubicBezTo>
                  <a:pt x="1250648" y="62895"/>
                  <a:pt x="1525210" y="31447"/>
                  <a:pt x="1799772" y="0"/>
                </a:cubicBezTo>
              </a:path>
            </a:pathLst>
          </a:custGeom>
          <a:noFill/>
          <a:ln>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677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5B50688-336D-4214-AAD3-5C9E25F9E23A}"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27</a:t>
            </a:fld>
            <a:endParaRPr lang="zh-CN" altLang="en-US"/>
          </a:p>
        </p:txBody>
      </p:sp>
      <p:sp>
        <p:nvSpPr>
          <p:cNvPr id="7" name="矩形 6"/>
          <p:cNvSpPr/>
          <p:nvPr/>
        </p:nvSpPr>
        <p:spPr>
          <a:xfrm>
            <a:off x="674164" y="339447"/>
            <a:ext cx="10939986"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MS Gothic" panose="020B0609070205080204" pitchFamily="49" charset="-128"/>
                <a:ea typeface="MS Gothic" panose="020B0609070205080204" pitchFamily="49" charset="-128"/>
              </a:rPr>
              <a:t>#----|-----entry------|-errorcode-|-----id-----|---handler---|</a:t>
            </a:r>
          </a:p>
          <a:p>
            <a:r>
              <a:rPr lang="zh-CN" altLang="en-US" dirty="0">
                <a:latin typeface="MS Gothic" panose="020B0609070205080204" pitchFamily="49" charset="-128"/>
                <a:ea typeface="MS Gothic" panose="020B0609070205080204" pitchFamily="49" charset="-128"/>
              </a:rPr>
              <a:t>.globl vec0;    vec0:   pushl $0;  pushl    $0; jmp asm_do_irq</a:t>
            </a:r>
          </a:p>
          <a:p>
            <a:r>
              <a:rPr lang="zh-CN" altLang="en-US" dirty="0">
                <a:latin typeface="MS Gothic" panose="020B0609070205080204" pitchFamily="49" charset="-128"/>
                <a:ea typeface="MS Gothic" panose="020B0609070205080204" pitchFamily="49" charset="-128"/>
              </a:rPr>
              <a:t>.globl vec1;    vec1:   pushl $0;  pushl    $1; jmp asm_do_irq</a:t>
            </a:r>
          </a:p>
          <a:p>
            <a:r>
              <a:rPr lang="zh-CN" altLang="en-US" dirty="0">
                <a:latin typeface="MS Gothic" panose="020B0609070205080204" pitchFamily="49" charset="-128"/>
                <a:ea typeface="MS Gothic" panose="020B0609070205080204" pitchFamily="49" charset="-128"/>
              </a:rPr>
              <a:t>.globl vec2;    vec2:   pushl $0;  pushl    $2; jmp asm_do_irq</a:t>
            </a:r>
          </a:p>
          <a:p>
            <a:r>
              <a:rPr lang="zh-CN" altLang="en-US" dirty="0">
                <a:latin typeface="MS Gothic" panose="020B0609070205080204" pitchFamily="49" charset="-128"/>
                <a:ea typeface="MS Gothic" panose="020B0609070205080204" pitchFamily="49" charset="-128"/>
              </a:rPr>
              <a:t>.globl vec3;    vec3:   pushl $0;  pushl    $3; jmp asm_do_irq</a:t>
            </a:r>
          </a:p>
          <a:p>
            <a:r>
              <a:rPr lang="zh-CN" altLang="en-US" dirty="0">
                <a:latin typeface="MS Gothic" panose="020B0609070205080204" pitchFamily="49" charset="-128"/>
                <a:ea typeface="MS Gothic" panose="020B0609070205080204" pitchFamily="49" charset="-128"/>
              </a:rPr>
              <a:t>.globl vec4;    vec4:   pushl $0;  pushl    $4; jmp asm_do_irq</a:t>
            </a:r>
          </a:p>
          <a:p>
            <a:r>
              <a:rPr lang="zh-CN" altLang="en-US" dirty="0">
                <a:latin typeface="MS Gothic" panose="020B0609070205080204" pitchFamily="49" charset="-128"/>
                <a:ea typeface="MS Gothic" panose="020B0609070205080204" pitchFamily="49" charset="-128"/>
              </a:rPr>
              <a:t>.globl vec5;    vec5:   pushl $0;  pushl    $5; jmp asm_do_irq</a:t>
            </a:r>
          </a:p>
          <a:p>
            <a:r>
              <a:rPr lang="zh-CN" altLang="en-US" dirty="0">
                <a:latin typeface="MS Gothic" panose="020B0609070205080204" pitchFamily="49" charset="-128"/>
                <a:ea typeface="MS Gothic" panose="020B0609070205080204" pitchFamily="49" charset="-128"/>
              </a:rPr>
              <a:t>.globl vec6;    vec6:   pushl $0;  pushl    $6; jmp asm_do_irq</a:t>
            </a:r>
          </a:p>
          <a:p>
            <a:r>
              <a:rPr lang="zh-CN" altLang="en-US" dirty="0">
                <a:latin typeface="MS Gothic" panose="020B0609070205080204" pitchFamily="49" charset="-128"/>
                <a:ea typeface="MS Gothic" panose="020B0609070205080204" pitchFamily="49" charset="-128"/>
              </a:rPr>
              <a:t>.globl vec7;    vec7:   pushl $0;  pushl    $7; jmp asm_do_irq</a:t>
            </a:r>
          </a:p>
          <a:p>
            <a:r>
              <a:rPr lang="zh-CN" altLang="en-US" dirty="0">
                <a:latin typeface="MS Gothic" panose="020B0609070205080204" pitchFamily="49" charset="-128"/>
                <a:ea typeface="MS Gothic" panose="020B0609070205080204" pitchFamily="49" charset="-128"/>
              </a:rPr>
              <a:t>.globl vec8;    vec8:              pushl    $8; jmp asm_do_irq</a:t>
            </a:r>
          </a:p>
          <a:p>
            <a:r>
              <a:rPr lang="zh-CN" altLang="en-US" dirty="0">
                <a:latin typeface="MS Gothic" panose="020B0609070205080204" pitchFamily="49" charset="-128"/>
                <a:ea typeface="MS Gothic" panose="020B0609070205080204" pitchFamily="49" charset="-128"/>
              </a:rPr>
              <a:t>.globl vec9;    vec9:   pushl $0;  pushl    $9; jmp asm_do_irq</a:t>
            </a:r>
          </a:p>
          <a:p>
            <a:r>
              <a:rPr lang="zh-CN" altLang="en-US" dirty="0">
                <a:latin typeface="MS Gothic" panose="020B0609070205080204" pitchFamily="49" charset="-128"/>
                <a:ea typeface="MS Gothic" panose="020B0609070205080204" pitchFamily="49" charset="-128"/>
              </a:rPr>
              <a:t>.globl vec10;   vec10:             pushl   $10; jmp asm_do_irq</a:t>
            </a:r>
          </a:p>
          <a:p>
            <a:r>
              <a:rPr lang="zh-CN" altLang="en-US" dirty="0">
                <a:latin typeface="MS Gothic" panose="020B0609070205080204" pitchFamily="49" charset="-128"/>
                <a:ea typeface="MS Gothic" panose="020B0609070205080204" pitchFamily="49" charset="-128"/>
              </a:rPr>
              <a:t>.globl vec11;   vec11:             pushl   $11; jmp asm_do_irq</a:t>
            </a:r>
          </a:p>
          <a:p>
            <a:r>
              <a:rPr lang="zh-CN" altLang="en-US" dirty="0">
                <a:latin typeface="MS Gothic" panose="020B0609070205080204" pitchFamily="49" charset="-128"/>
                <a:ea typeface="MS Gothic" panose="020B0609070205080204" pitchFamily="49" charset="-128"/>
              </a:rPr>
              <a:t>.globl vec12;   vec12:             pushl   $12; jmp asm_do_irq</a:t>
            </a:r>
          </a:p>
          <a:p>
            <a:r>
              <a:rPr lang="zh-CN" altLang="en-US" dirty="0">
                <a:latin typeface="MS Gothic" panose="020B0609070205080204" pitchFamily="49" charset="-128"/>
                <a:ea typeface="MS Gothic" panose="020B0609070205080204" pitchFamily="49" charset="-128"/>
              </a:rPr>
              <a:t>.globl vec13;   vec13:             pushl   $13; jmp asm_do_irq</a:t>
            </a:r>
          </a:p>
          <a:p>
            <a:r>
              <a:rPr lang="zh-CN" altLang="en-US" dirty="0">
                <a:latin typeface="MS Gothic" panose="020B0609070205080204" pitchFamily="49" charset="-128"/>
                <a:ea typeface="MS Gothic" panose="020B0609070205080204" pitchFamily="49" charset="-128"/>
              </a:rPr>
              <a:t>.globl vec14;   vec14:             pushl   $14; jmp asm_do_irq</a:t>
            </a:r>
          </a:p>
          <a:p>
            <a:endParaRPr lang="zh-CN" altLang="en-US" dirty="0">
              <a:latin typeface="MS Gothic" panose="020B0609070205080204" pitchFamily="49" charset="-128"/>
              <a:ea typeface="MS Gothic" panose="020B0609070205080204" pitchFamily="49" charset="-128"/>
            </a:endParaRPr>
          </a:p>
          <a:p>
            <a:r>
              <a:rPr lang="zh-CN" altLang="en-US" dirty="0">
                <a:latin typeface="MS Gothic" panose="020B0609070205080204" pitchFamily="49" charset="-128"/>
                <a:ea typeface="MS Gothic" panose="020B0609070205080204" pitchFamily="49" charset="-128"/>
              </a:rPr>
              <a:t>.globl vecsys; vecsys:  pushl $0;  pushl $0x80; jmp asm_do_irq</a:t>
            </a:r>
          </a:p>
          <a:p>
            <a:endParaRPr lang="zh-CN" altLang="en-US" dirty="0">
              <a:latin typeface="MS Gothic" panose="020B0609070205080204" pitchFamily="49" charset="-128"/>
              <a:ea typeface="MS Gothic" panose="020B0609070205080204" pitchFamily="49" charset="-128"/>
            </a:endParaRPr>
          </a:p>
          <a:p>
            <a:r>
              <a:rPr lang="zh-CN" altLang="en-US" dirty="0">
                <a:latin typeface="MS Gothic" panose="020B0609070205080204" pitchFamily="49" charset="-128"/>
                <a:ea typeface="MS Gothic" panose="020B0609070205080204" pitchFamily="49" charset="-128"/>
              </a:rPr>
              <a:t>.globl irq0;     irq0:  pushl $0;  pushl $1000; jmp asm_do_irq</a:t>
            </a:r>
          </a:p>
          <a:p>
            <a:r>
              <a:rPr lang="zh-CN" altLang="en-US" dirty="0">
                <a:latin typeface="MS Gothic" panose="020B0609070205080204" pitchFamily="49" charset="-128"/>
                <a:ea typeface="MS Gothic" panose="020B0609070205080204" pitchFamily="49" charset="-128"/>
              </a:rPr>
              <a:t>.globl irq1;     irq1:  pushl $0;  pushl $1001; jmp asm_do_irq</a:t>
            </a:r>
          </a:p>
          <a:p>
            <a:r>
              <a:rPr lang="zh-CN" altLang="en-US" dirty="0">
                <a:latin typeface="MS Gothic" panose="020B0609070205080204" pitchFamily="49" charset="-128"/>
                <a:ea typeface="MS Gothic" panose="020B0609070205080204" pitchFamily="49" charset="-128"/>
              </a:rPr>
              <a:t>.globl irq2;     irq2:  pushl $0;  pushl $1002; jmp asm_do_irq</a:t>
            </a:r>
          </a:p>
          <a:p>
            <a:r>
              <a:rPr lang="zh-CN" altLang="en-US" dirty="0">
                <a:latin typeface="MS Gothic" panose="020B0609070205080204" pitchFamily="49" charset="-128"/>
                <a:ea typeface="MS Gothic" panose="020B0609070205080204" pitchFamily="49" charset="-128"/>
              </a:rPr>
              <a:t>.globl irq14;   irq14:  pushl $0;  pushl $1014; jmp asm_do_</a:t>
            </a:r>
            <a:r>
              <a:rPr lang="zh-CN" altLang="en-US" dirty="0" smtClean="0">
                <a:latin typeface="MS Gothic" panose="020B0609070205080204" pitchFamily="49" charset="-128"/>
                <a:ea typeface="MS Gothic" panose="020B0609070205080204" pitchFamily="49" charset="-128"/>
              </a:rPr>
              <a:t>irq</a:t>
            </a:r>
            <a:endParaRPr lang="zh-CN" altLang="en-US" dirty="0">
              <a:latin typeface="MS Gothic" panose="020B0609070205080204" pitchFamily="49" charset="-128"/>
              <a:ea typeface="MS Gothic" panose="020B0609070205080204" pitchFamily="49" charset="-128"/>
            </a:endParaRPr>
          </a:p>
        </p:txBody>
      </p:sp>
      <p:sp>
        <p:nvSpPr>
          <p:cNvPr id="9" name="矩形 8"/>
          <p:cNvSpPr/>
          <p:nvPr/>
        </p:nvSpPr>
        <p:spPr>
          <a:xfrm>
            <a:off x="8399322" y="1319887"/>
            <a:ext cx="3114955" cy="461665"/>
          </a:xfrm>
          <a:prstGeom prst="rect">
            <a:avLst/>
          </a:prstGeom>
        </p:spPr>
        <p:txBody>
          <a:bodyPr wrap="none">
            <a:spAutoFit/>
          </a:bodyPr>
          <a:lstStyle/>
          <a:p>
            <a:r>
              <a:rPr lang="en-US" altLang="zh-CN" sz="2400" dirty="0">
                <a:solidFill>
                  <a:schemeClr val="accent5"/>
                </a:solidFill>
              </a:rPr>
              <a:t>kernel/</a:t>
            </a:r>
            <a:r>
              <a:rPr lang="en-US" altLang="zh-CN" sz="2400" dirty="0" err="1">
                <a:solidFill>
                  <a:schemeClr val="accent5"/>
                </a:solidFill>
              </a:rPr>
              <a:t>src</a:t>
            </a:r>
            <a:r>
              <a:rPr lang="en-US" altLang="zh-CN" sz="2400" dirty="0">
                <a:solidFill>
                  <a:schemeClr val="accent5"/>
                </a:solidFill>
              </a:rPr>
              <a:t>/</a:t>
            </a:r>
            <a:r>
              <a:rPr lang="en-US" altLang="zh-CN" sz="2400" dirty="0" err="1">
                <a:solidFill>
                  <a:schemeClr val="accent5"/>
                </a:solidFill>
              </a:rPr>
              <a:t>irq</a:t>
            </a:r>
            <a:r>
              <a:rPr lang="en-US" altLang="zh-CN" sz="2400" dirty="0">
                <a:solidFill>
                  <a:schemeClr val="accent5"/>
                </a:solidFill>
              </a:rPr>
              <a:t>/</a:t>
            </a:r>
            <a:r>
              <a:rPr lang="en-US" altLang="zh-CN" sz="2400" dirty="0" err="1">
                <a:solidFill>
                  <a:schemeClr val="accent5"/>
                </a:solidFill>
              </a:rPr>
              <a:t>do_irq.S</a:t>
            </a:r>
            <a:endParaRPr lang="zh-CN" altLang="en-US" sz="2400" dirty="0">
              <a:solidFill>
                <a:schemeClr val="accent5"/>
              </a:solidFill>
            </a:endParaRPr>
          </a:p>
        </p:txBody>
      </p:sp>
      <p:sp>
        <p:nvSpPr>
          <p:cNvPr id="10" name="文本框 9"/>
          <p:cNvSpPr txBox="1"/>
          <p:nvPr/>
        </p:nvSpPr>
        <p:spPr>
          <a:xfrm>
            <a:off x="8399322" y="612001"/>
            <a:ext cx="2768600" cy="707886"/>
          </a:xfrm>
          <a:prstGeom prst="rect">
            <a:avLst/>
          </a:prstGeom>
          <a:noFill/>
        </p:spPr>
        <p:txBody>
          <a:bodyPr wrap="square" rtlCol="0">
            <a:spAutoFit/>
          </a:bodyPr>
          <a:lstStyle/>
          <a:p>
            <a:r>
              <a:rPr lang="zh-CN" altLang="en-US" sz="2000" dirty="0" smtClean="0"/>
              <a:t>定义了一系列异常和中断响应程序及其入口</a:t>
            </a:r>
            <a:endParaRPr lang="zh-CN" altLang="en-US" sz="2000" dirty="0"/>
          </a:p>
        </p:txBody>
      </p:sp>
    </p:spTree>
    <p:extLst>
      <p:ext uri="{BB962C8B-B14F-4D97-AF65-F5344CB8AC3E}">
        <p14:creationId xmlns:p14="http://schemas.microsoft.com/office/powerpoint/2010/main" val="2334531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381" y="123938"/>
            <a:ext cx="11509715" cy="1789545"/>
          </a:xfrm>
        </p:spPr>
        <p:txBody>
          <a:bodyPr>
            <a:normAutofit/>
          </a:bodyPr>
          <a:lstStyle/>
          <a:p>
            <a:pPr marL="0" indent="0">
              <a:buNone/>
            </a:pPr>
            <a:r>
              <a:rPr lang="zh-CN" altLang="en-US" sz="3600" dirty="0" smtClean="0">
                <a:latin typeface="Consolas" panose="020B0609020204030204" pitchFamily="49" charset="0"/>
              </a:rPr>
              <a:t>理解</a:t>
            </a:r>
            <a:r>
              <a:rPr lang="en-US" altLang="zh-CN" sz="3600" dirty="0" smtClean="0">
                <a:latin typeface="Consolas" panose="020B0609020204030204" pitchFamily="49" charset="0"/>
              </a:rPr>
              <a:t>Kernel</a:t>
            </a:r>
            <a:r>
              <a:rPr lang="zh-CN" altLang="en-US" sz="3600" dirty="0" smtClean="0">
                <a:latin typeface="Consolas" panose="020B0609020204030204" pitchFamily="49" charset="0"/>
              </a:rPr>
              <a:t>初始化中断描述符表（</a:t>
            </a:r>
            <a:r>
              <a:rPr lang="en-US" altLang="zh-CN" sz="3600" dirty="0" smtClean="0">
                <a:latin typeface="Consolas" panose="020B0609020204030204" pitchFamily="49" charset="0"/>
              </a:rPr>
              <a:t>IDT</a:t>
            </a:r>
            <a:r>
              <a:rPr lang="zh-CN" altLang="en-US" sz="3600" dirty="0" smtClean="0">
                <a:latin typeface="Consolas" panose="020B0609020204030204" pitchFamily="49" charset="0"/>
              </a:rPr>
              <a:t>）的过程和内容</a:t>
            </a:r>
            <a:endParaRPr lang="en-US" altLang="zh-CN" sz="3600"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init_cond</a:t>
            </a:r>
            <a:r>
              <a:rPr lang="en-US" altLang="zh-CN" dirty="0" smtClean="0">
                <a:latin typeface="Consolas" panose="020B0609020204030204" pitchFamily="49" charset="0"/>
              </a:rPr>
              <a:t>()</a:t>
            </a:r>
            <a:r>
              <a:rPr lang="zh-CN" altLang="en-US" dirty="0" smtClean="0">
                <a:latin typeface="Consolas" panose="020B0609020204030204" pitchFamily="49" charset="0"/>
              </a:rPr>
              <a:t>中调用了</a:t>
            </a:r>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p>
          <a:p>
            <a:pPr lvl="1"/>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r>
              <a:rPr lang="zh-CN" altLang="en-US" dirty="0" smtClean="0">
                <a:latin typeface="Consolas" panose="020B0609020204030204" pitchFamily="49" charset="0"/>
              </a:rPr>
              <a:t>位于</a:t>
            </a:r>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irq</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idt.c</a:t>
            </a:r>
            <a:endParaRPr lang="zh-CN" altLang="en-US" dirty="0">
              <a:solidFill>
                <a:schemeClr val="accent5"/>
              </a:solidFill>
              <a:latin typeface="Consolas" panose="020B0609020204030204" pitchFamily="49" charset="0"/>
            </a:endParaRPr>
          </a:p>
        </p:txBody>
      </p:sp>
      <p:sp>
        <p:nvSpPr>
          <p:cNvPr id="4" name="日期占位符 3"/>
          <p:cNvSpPr>
            <a:spLocks noGrp="1"/>
          </p:cNvSpPr>
          <p:nvPr>
            <p:ph type="dt" sz="half" idx="10"/>
          </p:nvPr>
        </p:nvSpPr>
        <p:spPr/>
        <p:txBody>
          <a:bodyPr/>
          <a:lstStyle/>
          <a:p>
            <a:fld id="{EABD4C00-EB30-4781-9747-F4E591AE2D3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28</a:t>
            </a:fld>
            <a:endParaRPr lang="zh-CN" altLang="en-US"/>
          </a:p>
        </p:txBody>
      </p:sp>
      <p:sp>
        <p:nvSpPr>
          <p:cNvPr id="9" name="矩形 8"/>
          <p:cNvSpPr/>
          <p:nvPr/>
        </p:nvSpPr>
        <p:spPr>
          <a:xfrm>
            <a:off x="204408" y="1755270"/>
            <a:ext cx="8177592" cy="4093428"/>
          </a:xfrm>
          <a:prstGeom prst="rect">
            <a:avLst/>
          </a:prstGeom>
          <a:solidFill>
            <a:schemeClr val="bg1"/>
          </a:solidFill>
          <a:ln>
            <a:solidFill>
              <a:schemeClr val="dk1"/>
            </a:solidFill>
            <a:prstDash val="dash"/>
          </a:ln>
        </p:spPr>
        <p:txBody>
          <a:bodyPr wrap="square">
            <a:spAutoFit/>
          </a:bodyPr>
          <a:lstStyle/>
          <a:p>
            <a:r>
              <a:rPr lang="zh-CN" altLang="en-US" sz="1600" dirty="0" smtClean="0">
                <a:solidFill>
                  <a:srgbClr val="7030A0"/>
                </a:solidFill>
                <a:latin typeface="MS Gothic" panose="020B0609070205080204" pitchFamily="49" charset="-128"/>
                <a:ea typeface="MS Gothic" panose="020B0609070205080204" pitchFamily="49" charset="-128"/>
              </a:rPr>
              <a:t>在此之前进入保护模式并开启分页机制</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zh-CN" altLang="en-US" sz="1200" dirty="0" smtClean="0">
                <a:latin typeface="MS Gothic" panose="020B0609070205080204" pitchFamily="49" charset="-128"/>
                <a:ea typeface="MS Gothic" panose="020B0609070205080204" pitchFamily="49" charset="-128"/>
              </a:rPr>
              <a:t>void </a:t>
            </a:r>
            <a:r>
              <a:rPr lang="zh-CN" altLang="en-US" sz="1200" dirty="0">
                <a:latin typeface="MS Gothic" panose="020B0609070205080204" pitchFamily="49" charset="-128"/>
                <a:ea typeface="MS Gothic" panose="020B0609070205080204" pitchFamily="49" charset="-128"/>
              </a:rPr>
              <a:t>init_cond()</a:t>
            </a:r>
          </a:p>
          <a:p>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#ifdef IA32_INTR</a:t>
            </a:r>
          </a:p>
          <a:p>
            <a:r>
              <a:rPr lang="zh-CN" altLang="en-US" sz="1200" dirty="0">
                <a:latin typeface="MS Gothic" panose="020B0609070205080204" pitchFamily="49" charset="-128"/>
                <a:ea typeface="MS Gothic" panose="020B0609070205080204" pitchFamily="49" charset="-128"/>
              </a:rPr>
              <a:t>	/* Reset the GDT, since the old GDT in start.S cannot be used in the future. */</a:t>
            </a:r>
          </a:p>
          <a:p>
            <a:r>
              <a:rPr lang="zh-CN" altLang="en-US" sz="1200" dirty="0">
                <a:latin typeface="MS Gothic" panose="020B0609070205080204" pitchFamily="49" charset="-128"/>
                <a:ea typeface="MS Gothic" panose="020B0609070205080204" pitchFamily="49" charset="-128"/>
              </a:rPr>
              <a:t>	init_segment();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Set the IDT by setting up interrupt and exception handlers.</a:t>
            </a:r>
          </a:p>
          <a:p>
            <a:r>
              <a:rPr lang="zh-CN" altLang="en-US" sz="1200" dirty="0">
                <a:latin typeface="MS Gothic" panose="020B0609070205080204" pitchFamily="49" charset="-128"/>
                <a:ea typeface="MS Gothic" panose="020B0609070205080204" pitchFamily="49" charset="-128"/>
              </a:rPr>
              <a:t>	 * Note that system call is the only exception implemented in NEMU.</a:t>
            </a:r>
          </a:p>
          <a:p>
            <a:r>
              <a:rPr lang="zh-CN" altLang="en-US" sz="1200" dirty="0">
                <a:latin typeface="MS Gothic" panose="020B0609070205080204" pitchFamily="49" charset="-128"/>
                <a:ea typeface="MS Gothic" panose="020B0609070205080204" pitchFamily="49" charset="-128"/>
              </a:rPr>
              <a:t>	 */</a:t>
            </a:r>
          </a:p>
          <a:p>
            <a:r>
              <a:rPr lang="zh-CN" altLang="en-US" b="1" dirty="0">
                <a:solidFill>
                  <a:srgbClr val="C00000"/>
                </a:solidFill>
                <a:latin typeface="MS Gothic" panose="020B0609070205080204" pitchFamily="49" charset="-128"/>
                <a:ea typeface="MS Gothic" panose="020B0609070205080204" pitchFamily="49" charset="-128"/>
              </a:rPr>
              <a:t>	</a:t>
            </a:r>
            <a:r>
              <a:rPr lang="zh-CN" altLang="en-US" b="1" dirty="0">
                <a:latin typeface="MS Gothic" panose="020B0609070205080204" pitchFamily="49" charset="-128"/>
                <a:ea typeface="MS Gothic" panose="020B0609070205080204" pitchFamily="49" charset="-128"/>
              </a:rPr>
              <a:t>init_idt();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Enable interrupts. */</a:t>
            </a:r>
          </a:p>
          <a:p>
            <a:r>
              <a:rPr lang="zh-CN" altLang="en-US" b="1" dirty="0">
                <a:solidFill>
                  <a:srgbClr val="C00000"/>
                </a:solidFill>
                <a:latin typeface="MS Gothic" panose="020B0609070205080204" pitchFamily="49" charset="-128"/>
                <a:ea typeface="MS Gothic" panose="020B0609070205080204" pitchFamily="49" charset="-128"/>
              </a:rPr>
              <a:t>	sti();</a:t>
            </a:r>
          </a:p>
          <a:p>
            <a:r>
              <a:rPr lang="zh-CN" altLang="en-US" sz="1200" dirty="0">
                <a:latin typeface="MS Gothic" panose="020B0609070205080204" pitchFamily="49" charset="-128"/>
                <a:ea typeface="MS Gothic" panose="020B0609070205080204" pitchFamily="49" charset="-128"/>
              </a:rPr>
              <a:t>#</a:t>
            </a:r>
            <a:r>
              <a:rPr lang="zh-CN" altLang="en-US" sz="1200" dirty="0" smtClean="0">
                <a:latin typeface="MS Gothic" panose="020B0609070205080204" pitchFamily="49" charset="-128"/>
                <a:ea typeface="MS Gothic" panose="020B0609070205080204" pitchFamily="49" charset="-128"/>
              </a:rPr>
              <a:t>endif</a:t>
            </a:r>
            <a:endParaRPr lang="en-US" altLang="zh-CN" sz="1200" dirty="0" smtClean="0">
              <a:latin typeface="MS Gothic" panose="020B0609070205080204" pitchFamily="49" charset="-128"/>
              <a:ea typeface="MS Gothic" panose="020B0609070205080204" pitchFamily="49" charset="-128"/>
            </a:endParaRPr>
          </a:p>
          <a:p>
            <a:endParaRPr lang="en-US" altLang="zh-CN" sz="1200" dirty="0" smtClean="0">
              <a:latin typeface="MS Gothic" panose="020B0609070205080204" pitchFamily="49" charset="-128"/>
              <a:ea typeface="MS Gothic" panose="020B0609070205080204" pitchFamily="49" charset="-128"/>
            </a:endParaRPr>
          </a:p>
          <a:p>
            <a:r>
              <a:rPr lang="zh-CN" altLang="en-US" sz="1600" dirty="0" smtClean="0">
                <a:solidFill>
                  <a:srgbClr val="7030A0"/>
                </a:solidFill>
                <a:latin typeface="MS Gothic" panose="020B0609070205080204" pitchFamily="49" charset="-128"/>
                <a:ea typeface="MS Gothic" panose="020B0609070205080204" pitchFamily="49" charset="-128"/>
              </a:rPr>
              <a:t>在此之后执行</a:t>
            </a:r>
            <a:r>
              <a:rPr lang="en-US" altLang="zh-CN" sz="1600" dirty="0" smtClean="0">
                <a:solidFill>
                  <a:srgbClr val="7030A0"/>
                </a:solidFill>
                <a:latin typeface="MS Gothic" panose="020B0609070205080204" pitchFamily="49" charset="-128"/>
                <a:ea typeface="MS Gothic" panose="020B0609070205080204" pitchFamily="49" charset="-128"/>
              </a:rPr>
              <a:t>loader()</a:t>
            </a:r>
            <a:r>
              <a:rPr lang="zh-CN" altLang="en-US" sz="1600" dirty="0" smtClean="0">
                <a:solidFill>
                  <a:srgbClr val="7030A0"/>
                </a:solidFill>
                <a:latin typeface="MS Gothic" panose="020B0609070205080204" pitchFamily="49" charset="-128"/>
                <a:ea typeface="MS Gothic" panose="020B0609070205080204" pitchFamily="49" charset="-128"/>
              </a:rPr>
              <a:t>并跳转到用户程序执行</a:t>
            </a:r>
            <a:endParaRPr lang="en-US" altLang="zh-CN" sz="1600" dirty="0" smtClean="0">
              <a:solidFill>
                <a:srgbClr val="7030A0"/>
              </a:solidFill>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7" name="矩形 6"/>
          <p:cNvSpPr/>
          <p:nvPr/>
        </p:nvSpPr>
        <p:spPr>
          <a:xfrm>
            <a:off x="4513942" y="2372081"/>
            <a:ext cx="7736115" cy="4031873"/>
          </a:xfrm>
          <a:prstGeom prst="rect">
            <a:avLst/>
          </a:prstGeom>
          <a:solidFill>
            <a:schemeClr val="bg1"/>
          </a:solidFill>
          <a:ln>
            <a:solidFill>
              <a:schemeClr val="dk1"/>
            </a:solidFill>
            <a:prstDash val="dash"/>
          </a:ln>
        </p:spPr>
        <p:txBody>
          <a:bodyPr wrap="square">
            <a:spAutoFit/>
          </a:bodyPr>
          <a:lstStyle/>
          <a:p>
            <a:r>
              <a:rPr lang="en-US" altLang="zh-CN" sz="1200" dirty="0">
                <a:latin typeface="MS Gothic" panose="020B0609070205080204" pitchFamily="49" charset="-128"/>
                <a:ea typeface="MS Gothic" panose="020B0609070205080204" pitchFamily="49" charset="-128"/>
              </a:rPr>
              <a:t>/* Each entry of the IDT is either an interrupt gate, or a trap gate */</a:t>
            </a:r>
          </a:p>
          <a:p>
            <a:r>
              <a:rPr lang="en-US" altLang="zh-CN" b="1" dirty="0">
                <a:latin typeface="MS Gothic" panose="020B0609070205080204" pitchFamily="49" charset="-128"/>
                <a:ea typeface="MS Gothic" panose="020B0609070205080204" pitchFamily="49" charset="-128"/>
              </a:rPr>
              <a:t>static </a:t>
            </a:r>
            <a:r>
              <a:rPr lang="en-US" altLang="zh-CN" b="1" dirty="0" err="1">
                <a:latin typeface="MS Gothic" panose="020B0609070205080204" pitchFamily="49" charset="-128"/>
                <a:ea typeface="MS Gothic" panose="020B0609070205080204" pitchFamily="49" charset="-128"/>
              </a:rPr>
              <a:t>GateDesc</a:t>
            </a:r>
            <a:r>
              <a:rPr lang="en-US" altLang="zh-CN" b="1" dirty="0">
                <a:latin typeface="MS Gothic" panose="020B0609070205080204" pitchFamily="49" charset="-128"/>
                <a:ea typeface="MS Gothic" panose="020B0609070205080204" pitchFamily="49" charset="-128"/>
              </a:rPr>
              <a:t> </a:t>
            </a:r>
            <a:r>
              <a:rPr lang="en-US" altLang="zh-CN" b="1" dirty="0" err="1">
                <a:latin typeface="MS Gothic" panose="020B0609070205080204" pitchFamily="49" charset="-128"/>
                <a:ea typeface="MS Gothic" panose="020B0609070205080204" pitchFamily="49" charset="-128"/>
              </a:rPr>
              <a:t>idt</a:t>
            </a:r>
            <a:r>
              <a:rPr lang="en-US" altLang="zh-CN" b="1" dirty="0">
                <a:latin typeface="MS Gothic" panose="020B0609070205080204" pitchFamily="49" charset="-128"/>
                <a:ea typeface="MS Gothic" panose="020B0609070205080204" pitchFamily="49" charset="-128"/>
              </a:rPr>
              <a:t>[NR_IRQ</a:t>
            </a:r>
            <a:r>
              <a:rPr lang="en-US" altLang="zh-CN" b="1" dirty="0" smtClean="0">
                <a:latin typeface="MS Gothic" panose="020B0609070205080204" pitchFamily="49" charset="-128"/>
                <a:ea typeface="MS Gothic" panose="020B0609070205080204" pitchFamily="49" charset="-128"/>
              </a:rPr>
              <a:t>];</a:t>
            </a:r>
            <a:endParaRPr lang="en-US" altLang="zh-CN" b="1" dirty="0">
              <a:latin typeface="MS Gothic" panose="020B0609070205080204" pitchFamily="49" charset="-128"/>
              <a:ea typeface="MS Gothic" panose="020B0609070205080204" pitchFamily="49" charset="-128"/>
            </a:endParaRPr>
          </a:p>
          <a:p>
            <a:endParaRPr lang="en-US" altLang="zh-CN" sz="1200" dirty="0">
              <a:latin typeface="MS Gothic" panose="020B0609070205080204" pitchFamily="49" charset="-128"/>
              <a:ea typeface="MS Gothic" panose="020B0609070205080204" pitchFamily="49" charset="-128"/>
            </a:endParaRPr>
          </a:p>
          <a:p>
            <a:r>
              <a:rPr lang="en-US" altLang="zh-CN" sz="1200" dirty="0">
                <a:latin typeface="MS Gothic" panose="020B0609070205080204" pitchFamily="49" charset="-128"/>
                <a:ea typeface="MS Gothic" panose="020B0609070205080204" pitchFamily="49" charset="-128"/>
              </a:rPr>
              <a:t>/* Setup a interrupt gate for interrupt handler. */</a:t>
            </a:r>
          </a:p>
          <a:p>
            <a:r>
              <a:rPr lang="en-US" altLang="zh-CN" sz="1200" dirty="0">
                <a:latin typeface="MS Gothic" panose="020B0609070205080204" pitchFamily="49" charset="-128"/>
                <a:ea typeface="MS Gothic" panose="020B0609070205080204" pitchFamily="49" charset="-128"/>
              </a:rPr>
              <a:t>static void </a:t>
            </a:r>
            <a:r>
              <a:rPr lang="en-US" altLang="zh-CN" sz="1200" dirty="0" err="1">
                <a:latin typeface="MS Gothic" panose="020B0609070205080204" pitchFamily="49" charset="-128"/>
                <a:ea typeface="MS Gothic" panose="020B0609070205080204" pitchFamily="49" charset="-128"/>
              </a:rPr>
              <a:t>set_intr</a:t>
            </a:r>
            <a:r>
              <a:rPr lang="en-US" altLang="zh-CN" sz="1200" dirty="0">
                <a:latin typeface="MS Gothic" panose="020B0609070205080204" pitchFamily="49" charset="-128"/>
                <a:ea typeface="MS Gothic" panose="020B0609070205080204" pitchFamily="49" charset="-128"/>
              </a:rPr>
              <a:t>(</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ptr</a:t>
            </a:r>
            <a:r>
              <a:rPr lang="en-US" altLang="zh-CN" sz="1200" dirty="0">
                <a:latin typeface="MS Gothic" panose="020B0609070205080204" pitchFamily="49" charset="-128"/>
                <a:ea typeface="MS Gothic" panose="020B0609070205080204" pitchFamily="49" charset="-128"/>
              </a:rPr>
              <a:t>, uint32_t selector, uint32_t offset, uint32_t </a:t>
            </a:r>
            <a:r>
              <a:rPr lang="en-US" altLang="zh-CN" sz="1200" dirty="0" err="1">
                <a:latin typeface="MS Gothic" panose="020B0609070205080204" pitchFamily="49" charset="-128"/>
                <a:ea typeface="MS Gothic" panose="020B0609070205080204" pitchFamily="49" charset="-128"/>
              </a:rPr>
              <a:t>dpl</a:t>
            </a:r>
            <a:r>
              <a:rPr lang="en-US" altLang="zh-CN" sz="1200" dirty="0">
                <a:latin typeface="MS Gothic" panose="020B0609070205080204" pitchFamily="49" charset="-128"/>
                <a:ea typeface="MS Gothic" panose="020B0609070205080204" pitchFamily="49" charset="-128"/>
              </a:rPr>
              <a:t>) {…}</a:t>
            </a:r>
          </a:p>
          <a:p>
            <a:endParaRPr lang="en-US" altLang="zh-CN" sz="1200" dirty="0">
              <a:latin typeface="MS Gothic" panose="020B0609070205080204" pitchFamily="49" charset="-128"/>
              <a:ea typeface="MS Gothic" panose="020B0609070205080204" pitchFamily="49" charset="-128"/>
            </a:endParaRPr>
          </a:p>
          <a:p>
            <a:r>
              <a:rPr lang="zh-CN" altLang="en-US" sz="1200" b="1" dirty="0">
                <a:latin typeface="MS Gothic" panose="020B0609070205080204" pitchFamily="49" charset="-128"/>
                <a:ea typeface="MS Gothic" panose="020B0609070205080204" pitchFamily="49" charset="-128"/>
              </a:rPr>
              <a:t>void init_idt() </a:t>
            </a:r>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set_trap(idt + 0, SEG_KERNEL_CODE &lt;&lt; 3, (uint32_t)vec0, DPL_KERNEL);</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system call 0x80 */</a:t>
            </a:r>
          </a:p>
          <a:p>
            <a:r>
              <a:rPr lang="zh-CN" altLang="en-US" sz="1200" dirty="0">
                <a:latin typeface="MS Gothic" panose="020B0609070205080204" pitchFamily="49" charset="-128"/>
                <a:ea typeface="MS Gothic" panose="020B0609070205080204" pitchFamily="49" charset="-128"/>
              </a:rPr>
              <a:t> </a:t>
            </a:r>
            <a:r>
              <a:rPr lang="zh-CN" altLang="en-US" sz="1200" dirty="0" smtClean="0">
                <a:latin typeface="MS Gothic" panose="020B0609070205080204" pitchFamily="49" charset="-128"/>
                <a:ea typeface="MS Gothic" panose="020B0609070205080204" pitchFamily="49" charset="-128"/>
              </a:rPr>
              <a:t>   </a:t>
            </a:r>
            <a:r>
              <a:rPr lang="zh-CN" altLang="en-US" sz="1600" b="1" dirty="0" smtClean="0">
                <a:latin typeface="MS Gothic" panose="020B0609070205080204" pitchFamily="49" charset="-128"/>
                <a:ea typeface="MS Gothic" panose="020B0609070205080204" pitchFamily="49" charset="-128"/>
              </a:rPr>
              <a:t>set</a:t>
            </a:r>
            <a:r>
              <a:rPr lang="zh-CN" altLang="en-US" sz="1600" b="1" dirty="0">
                <a:latin typeface="MS Gothic" panose="020B0609070205080204" pitchFamily="49" charset="-128"/>
                <a:ea typeface="MS Gothic" panose="020B0609070205080204" pitchFamily="49" charset="-128"/>
              </a:rPr>
              <a:t>_trap(idt + 0x80, SEG_KERNEL_CODE &lt;&lt; 3, (uint32_t)vecsys, DPL_USER);</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set_intr(idt+32 + 0, SEG_KERNEL_CODE &lt;&lt; 3, (uint32_t)irq0, DPL_KERNEL);</a:t>
            </a:r>
          </a:p>
          <a:p>
            <a:r>
              <a:rPr lang="zh-CN" altLang="en-US" sz="1200" dirty="0">
                <a:latin typeface="MS Gothic" panose="020B0609070205080204" pitchFamily="49" charset="-128"/>
                <a:ea typeface="MS Gothic" panose="020B0609070205080204" pitchFamily="49" charset="-128"/>
              </a:rPr>
              <a:t>	set_intr(idt+32 + 1, SEG_KERNEL_CODE &lt;&lt; 3, (uint32_t)irq1, DPL_KERNEL);</a:t>
            </a:r>
          </a:p>
          <a:p>
            <a:r>
              <a:rPr lang="zh-CN" altLang="en-US" sz="1200" dirty="0">
                <a:latin typeface="MS Gothic" panose="020B0609070205080204" pitchFamily="49" charset="-128"/>
                <a:ea typeface="MS Gothic" panose="020B0609070205080204" pitchFamily="49" charset="-128"/>
              </a:rPr>
              <a:t>	set_intr(idt+32 + 14, SEG_KERNEL_CODE &lt;&lt; 3, (uint32_t)irq14, DPL_KERNEL);</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``idt'' is its virtual address */</a:t>
            </a:r>
          </a:p>
          <a:p>
            <a:r>
              <a:rPr lang="zh-CN" altLang="en-US" sz="1600" b="1" dirty="0">
                <a:solidFill>
                  <a:srgbClr val="C00000"/>
                </a:solidFill>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   write</a:t>
            </a:r>
            <a:r>
              <a:rPr lang="zh-CN" altLang="en-US" sz="1600" b="1" dirty="0">
                <a:solidFill>
                  <a:srgbClr val="C00000"/>
                </a:solidFill>
                <a:latin typeface="MS Gothic" panose="020B0609070205080204" pitchFamily="49" charset="-128"/>
                <a:ea typeface="MS Gothic" panose="020B0609070205080204" pitchFamily="49" charset="-128"/>
              </a:rPr>
              <a:t>_idtr(idt, sizeof(idt));</a:t>
            </a:r>
          </a:p>
          <a:p>
            <a:r>
              <a:rPr lang="zh-CN" altLang="en-US" sz="1200" dirty="0" smtClean="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p:txBody>
      </p:sp>
      <p:sp>
        <p:nvSpPr>
          <p:cNvPr id="10" name="矩形 9"/>
          <p:cNvSpPr/>
          <p:nvPr/>
        </p:nvSpPr>
        <p:spPr>
          <a:xfrm>
            <a:off x="-264684" y="5725588"/>
            <a:ext cx="2799164" cy="369332"/>
          </a:xfrm>
          <a:prstGeom prst="rect">
            <a:avLst/>
          </a:prstGeom>
        </p:spPr>
        <p:txBody>
          <a:bodyPr wrap="none">
            <a:spAutoFit/>
          </a:bodyPr>
          <a:lstStyle/>
          <a:p>
            <a:pPr lvl="1"/>
            <a:r>
              <a:rPr lang="en-US" altLang="zh-CN" dirty="0" smtClean="0">
                <a:solidFill>
                  <a:schemeClr val="accent5"/>
                </a:solidFill>
                <a:latin typeface="Consolas" panose="020B0609020204030204" pitchFamily="49" charset="0"/>
              </a:rPr>
              <a:t>kernel/</a:t>
            </a:r>
            <a:r>
              <a:rPr lang="en-US" altLang="zh-CN" dirty="0" err="1" smtClean="0">
                <a:solidFill>
                  <a:schemeClr val="accent5"/>
                </a:solidFill>
                <a:latin typeface="Consolas" panose="020B0609020204030204" pitchFamily="49" charset="0"/>
              </a:rPr>
              <a:t>src</a:t>
            </a:r>
            <a:r>
              <a:rPr lang="en-US" altLang="zh-CN" dirty="0" smtClean="0">
                <a:solidFill>
                  <a:schemeClr val="accent5"/>
                </a:solidFill>
                <a:latin typeface="Consolas" panose="020B0609020204030204" pitchFamily="49" charset="0"/>
              </a:rPr>
              <a:t>/</a:t>
            </a:r>
            <a:r>
              <a:rPr lang="en-US" altLang="zh-CN" dirty="0" err="1" smtClean="0">
                <a:solidFill>
                  <a:schemeClr val="accent5"/>
                </a:solidFill>
                <a:latin typeface="Consolas" panose="020B0609020204030204" pitchFamily="49" charset="0"/>
              </a:rPr>
              <a:t>main.c</a:t>
            </a:r>
            <a:endParaRPr lang="zh-CN" altLang="en-US"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873365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352E7806-2EB8-4FB9-B780-A108121649E1}"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29</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11" name="直接箭头连接符 10"/>
          <p:cNvCxnSpPr>
            <a:endCxn id="7" idx="1"/>
          </p:cNvCxnSpPr>
          <p:nvPr/>
        </p:nvCxnSpPr>
        <p:spPr>
          <a:xfrm flipV="1">
            <a:off x="6985789" y="3238178"/>
            <a:ext cx="635309" cy="17907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14" name="内容占位符 2"/>
          <p:cNvSpPr>
            <a:spLocks noGrp="1"/>
          </p:cNvSpPr>
          <p:nvPr>
            <p:ph idx="1"/>
          </p:nvPr>
        </p:nvSpPr>
        <p:spPr>
          <a:xfrm>
            <a:off x="900000" y="1182256"/>
            <a:ext cx="8861248" cy="1688407"/>
          </a:xfrm>
        </p:spPr>
        <p:txBody>
          <a:bodyPr/>
          <a:lstStyle/>
          <a:p>
            <a:r>
              <a:rPr lang="zh-CN" altLang="en-US" dirty="0"/>
              <a:t>响应过程各个</a:t>
            </a:r>
            <a:r>
              <a:rPr lang="zh-CN" altLang="en-US" dirty="0" smtClean="0"/>
              <a:t>步骤 </a:t>
            </a:r>
            <a:r>
              <a:rPr lang="en-US" altLang="zh-CN" dirty="0" smtClean="0"/>
              <a:t>– </a:t>
            </a:r>
            <a:r>
              <a:rPr lang="zh-CN" altLang="en-US" dirty="0"/>
              <a:t>根据</a:t>
            </a:r>
            <a:r>
              <a:rPr lang="zh-CN" altLang="en-US" dirty="0" smtClean="0"/>
              <a:t>异常或中断号查询</a:t>
            </a:r>
            <a:r>
              <a:rPr lang="en-US" altLang="zh-CN" dirty="0" smtClean="0"/>
              <a:t>IDT</a:t>
            </a:r>
            <a:endParaRPr lang="en-US" altLang="zh-CN" dirty="0"/>
          </a:p>
        </p:txBody>
      </p:sp>
      <p:sp>
        <p:nvSpPr>
          <p:cNvPr id="15" name="左大括号 14"/>
          <p:cNvSpPr/>
          <p:nvPr/>
        </p:nvSpPr>
        <p:spPr>
          <a:xfrm flipH="1">
            <a:off x="5088843" y="2809415"/>
            <a:ext cx="314154" cy="21372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文本框 15"/>
          <p:cNvSpPr txBox="1"/>
          <p:nvPr/>
        </p:nvSpPr>
        <p:spPr>
          <a:xfrm>
            <a:off x="1358900" y="3000864"/>
            <a:ext cx="381886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C00000"/>
                </a:solidFill>
              </a:rPr>
              <a:t>内部异常（陷阱 </a:t>
            </a:r>
            <a:r>
              <a:rPr lang="en-US" altLang="zh-CN" dirty="0">
                <a:solidFill>
                  <a:srgbClr val="C00000"/>
                </a:solidFill>
              </a:rPr>
              <a:t>- </a:t>
            </a:r>
            <a:r>
              <a:rPr lang="zh-CN" altLang="en-US" dirty="0">
                <a:solidFill>
                  <a:srgbClr val="C00000"/>
                </a:solidFill>
              </a:rPr>
              <a:t>系统调用，其它情况不模拟）</a:t>
            </a:r>
            <a:endParaRPr lang="en-US" altLang="zh-CN" dirty="0">
              <a:solidFill>
                <a:srgbClr val="C00000"/>
              </a:solidFill>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solidFill>
                  <a:srgbClr val="0070C0"/>
                </a:solidFill>
              </a:rPr>
              <a:t>外部中断（典型由</a:t>
            </a:r>
            <a:r>
              <a:rPr lang="en-US" altLang="zh-CN" dirty="0">
                <a:solidFill>
                  <a:srgbClr val="0070C0"/>
                </a:solidFill>
              </a:rPr>
              <a:t>I/O</a:t>
            </a:r>
            <a:r>
              <a:rPr lang="zh-CN" altLang="en-US" dirty="0">
                <a:solidFill>
                  <a:srgbClr val="0070C0"/>
                </a:solidFill>
              </a:rPr>
              <a:t>设备触发）</a:t>
            </a:r>
          </a:p>
        </p:txBody>
      </p:sp>
      <p:sp>
        <p:nvSpPr>
          <p:cNvPr id="17" name="矩形 16"/>
          <p:cNvSpPr/>
          <p:nvPr/>
        </p:nvSpPr>
        <p:spPr>
          <a:xfrm>
            <a:off x="2791619" y="3648478"/>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sp>
        <p:nvSpPr>
          <p:cNvPr id="18" name="矩形 17"/>
          <p:cNvSpPr/>
          <p:nvPr/>
        </p:nvSpPr>
        <p:spPr>
          <a:xfrm>
            <a:off x="1232925" y="5125709"/>
            <a:ext cx="4696949" cy="523220"/>
          </a:xfrm>
          <a:prstGeom prst="rect">
            <a:avLst/>
          </a:prstGeom>
        </p:spPr>
        <p:txBody>
          <a:bodyPr wrap="square">
            <a:spAutoFit/>
          </a:bodyPr>
          <a:lstStyle/>
          <a:p>
            <a:r>
              <a:rPr lang="zh-CN" altLang="en-US" sz="2800" dirty="0"/>
              <a:t>中断控制器（</a:t>
            </a:r>
            <a:r>
              <a:rPr lang="en-US" altLang="zh-CN" sz="2800" dirty="0"/>
              <a:t>i8259</a:t>
            </a:r>
            <a:r>
              <a:rPr lang="zh-CN" altLang="en-US" sz="2800" dirty="0"/>
              <a:t>）提供</a:t>
            </a:r>
            <a:endParaRPr lang="zh-CN" altLang="en-US" sz="2000" dirty="0"/>
          </a:p>
        </p:txBody>
      </p:sp>
      <p:sp>
        <p:nvSpPr>
          <p:cNvPr id="19" name="矩形 18"/>
          <p:cNvSpPr/>
          <p:nvPr/>
        </p:nvSpPr>
        <p:spPr>
          <a:xfrm>
            <a:off x="2339617" y="2262332"/>
            <a:ext cx="2339102" cy="523220"/>
          </a:xfrm>
          <a:prstGeom prst="rect">
            <a:avLst/>
          </a:prstGeom>
        </p:spPr>
        <p:txBody>
          <a:bodyPr wrap="none">
            <a:spAutoFit/>
          </a:bodyPr>
          <a:lstStyle/>
          <a:p>
            <a:r>
              <a:rPr lang="zh-CN" altLang="en-US" sz="2800" dirty="0"/>
              <a:t>异常和中断号</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1098" y="4368235"/>
            <a:ext cx="3656097" cy="219286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89005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 4-1</a:t>
            </a:r>
            <a:r>
              <a:rPr lang="zh-CN" altLang="en-US" dirty="0" smtClean="0"/>
              <a:t>要解决的问题</a:t>
            </a:r>
            <a:endParaRPr lang="zh-CN" altLang="en-US" dirty="0"/>
          </a:p>
        </p:txBody>
      </p:sp>
      <p:sp>
        <p:nvSpPr>
          <p:cNvPr id="3" name="内容占位符 2"/>
          <p:cNvSpPr>
            <a:spLocks noGrp="1"/>
          </p:cNvSpPr>
          <p:nvPr>
            <p:ph idx="1"/>
          </p:nvPr>
        </p:nvSpPr>
        <p:spPr>
          <a:xfrm>
            <a:off x="914400" y="1182255"/>
            <a:ext cx="9631680" cy="4994708"/>
          </a:xfrm>
        </p:spPr>
        <p:txBody>
          <a:bodyPr>
            <a:normAutofit/>
          </a:bodyPr>
          <a:lstStyle/>
          <a:p>
            <a:r>
              <a:rPr lang="zh-CN" altLang="en-US" dirty="0" smtClean="0"/>
              <a:t>异常和中断的响应（以做一道蛋炒饭为类比）</a:t>
            </a:r>
            <a:endParaRPr lang="en-US" altLang="zh-CN" dirty="0" smtClean="0"/>
          </a:p>
          <a:p>
            <a:pPr lvl="1"/>
            <a:r>
              <a:rPr lang="zh-CN" altLang="en-US" dirty="0" smtClean="0"/>
              <a:t>正常的控制流</a:t>
            </a:r>
            <a:endParaRPr lang="en-US" altLang="zh-CN" dirty="0" smtClean="0"/>
          </a:p>
          <a:p>
            <a:pPr lvl="2"/>
            <a:r>
              <a:rPr lang="zh-CN" altLang="en-US" dirty="0"/>
              <a:t>热</a:t>
            </a:r>
            <a:r>
              <a:rPr lang="zh-CN" altLang="en-US" dirty="0" smtClean="0"/>
              <a:t>锅、添油、炒蛋、炒饭、加佐料</a:t>
            </a:r>
            <a:r>
              <a:rPr lang="en-US" altLang="zh-CN" dirty="0" smtClean="0"/>
              <a:t>……</a:t>
            </a:r>
          </a:p>
          <a:p>
            <a:pPr lvl="2"/>
            <a:r>
              <a:rPr lang="zh-CN" altLang="en-US" dirty="0" smtClean="0"/>
              <a:t>按照菜谱规定步骤顺序执行或跳转</a:t>
            </a:r>
            <a:endParaRPr lang="en-US" altLang="zh-CN" dirty="0" smtClean="0"/>
          </a:p>
          <a:p>
            <a:pPr lvl="2"/>
            <a:endParaRPr lang="en-US" altLang="zh-CN" dirty="0" smtClean="0"/>
          </a:p>
          <a:p>
            <a:pPr lvl="1"/>
            <a:r>
              <a:rPr lang="zh-CN" altLang="en-US" dirty="0" smtClean="0"/>
              <a:t>异常的控制流</a:t>
            </a:r>
            <a:endParaRPr lang="en-US" altLang="zh-CN" dirty="0" smtClean="0"/>
          </a:p>
          <a:p>
            <a:pPr lvl="2"/>
            <a:r>
              <a:rPr lang="zh-CN" altLang="en-US" dirty="0" smtClean="0"/>
              <a:t>内部异常</a:t>
            </a:r>
            <a:endParaRPr lang="en-US" altLang="zh-CN" dirty="0" smtClean="0"/>
          </a:p>
          <a:p>
            <a:pPr lvl="3"/>
            <a:r>
              <a:rPr lang="zh-CN" altLang="en-US" dirty="0" smtClean="0"/>
              <a:t>正要炒饭，发现饭没有煮熟！这饭没法炒了！</a:t>
            </a:r>
            <a:endParaRPr lang="en-US" altLang="zh-CN" dirty="0" smtClean="0"/>
          </a:p>
          <a:p>
            <a:pPr lvl="3"/>
            <a:r>
              <a:rPr lang="zh-CN" altLang="en-US" dirty="0" smtClean="0"/>
              <a:t>和正在执行的指令有关的同步事件（执行到那一步才会出错）</a:t>
            </a:r>
            <a:endParaRPr lang="en-US" altLang="zh-CN" dirty="0" smtClean="0"/>
          </a:p>
          <a:p>
            <a:pPr lvl="2"/>
            <a:r>
              <a:rPr lang="zh-CN" altLang="en-US" dirty="0" smtClean="0"/>
              <a:t>外部中断</a:t>
            </a:r>
            <a:endParaRPr lang="en-US" altLang="zh-CN" dirty="0" smtClean="0"/>
          </a:p>
          <a:p>
            <a:pPr lvl="3"/>
            <a:r>
              <a:rPr lang="zh-CN" altLang="en-US" dirty="0" smtClean="0"/>
              <a:t>突然厨房外面一声大吼：“不要辣的！”</a:t>
            </a:r>
            <a:endParaRPr lang="en-US" altLang="zh-CN" dirty="0" smtClean="0"/>
          </a:p>
          <a:p>
            <a:pPr lvl="3"/>
            <a:r>
              <a:rPr lang="zh-CN" altLang="en-US" dirty="0" smtClean="0"/>
              <a:t>和正在执行的指令无关的异步事件（不知何时到来）</a:t>
            </a:r>
            <a:endParaRPr lang="en-US" altLang="zh-CN" dirty="0" smtClean="0"/>
          </a:p>
          <a:p>
            <a:pPr lvl="3"/>
            <a:endParaRPr lang="en-US" altLang="zh-CN" dirty="0"/>
          </a:p>
          <a:p>
            <a:pPr lvl="1"/>
            <a:r>
              <a:rPr lang="zh-CN" altLang="en-US" dirty="0" smtClean="0"/>
              <a:t>问题：</a:t>
            </a:r>
            <a:r>
              <a:rPr lang="en-US" altLang="zh-CN" dirty="0" smtClean="0"/>
              <a:t>CPU</a:t>
            </a:r>
            <a:r>
              <a:rPr lang="zh-CN" altLang="en-US" dirty="0" smtClean="0"/>
              <a:t>和操作系统如何配合响应内部和外部的异常</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EE2A86B-85E0-4957-B8D7-369D648A5B45}"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4D585043-38A4-4046-AD36-5266F32895B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30</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en-US" altLang="zh-CN" dirty="0" smtClean="0"/>
              <a:t>– </a:t>
            </a:r>
            <a:r>
              <a:rPr lang="zh-CN" altLang="en-US" dirty="0" smtClean="0"/>
              <a:t>跳转到处理程序执行</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20" name="文本框 19"/>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21" name="直接箭头连接符 20"/>
          <p:cNvCxnSpPr>
            <a:endCxn id="19"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sp>
        <p:nvSpPr>
          <p:cNvPr id="23" name="下箭头 2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8200" y="2536986"/>
            <a:ext cx="4529986" cy="2400657"/>
          </a:xfrm>
          <a:prstGeom prst="rect">
            <a:avLst/>
          </a:prstGeom>
          <a:noFill/>
        </p:spPr>
        <p:txBody>
          <a:bodyPr wrap="square" rtlCol="0">
            <a:spAutoFit/>
          </a:bodyPr>
          <a:lstStyle/>
          <a:p>
            <a:r>
              <a:rPr lang="zh-CN" altLang="en-US" sz="2400" dirty="0">
                <a:solidFill>
                  <a:srgbClr val="0070C0"/>
                </a:solidFill>
              </a:rPr>
              <a:t>跳转前决定是否允许中断嵌套？</a:t>
            </a:r>
            <a:endParaRPr lang="en-US" altLang="zh-CN" sz="2400" dirty="0">
              <a:solidFill>
                <a:srgbClr val="0070C0"/>
              </a:solidFill>
            </a:endParaRPr>
          </a:p>
          <a:p>
            <a:endParaRPr lang="en-US" altLang="zh-CN" dirty="0"/>
          </a:p>
          <a:p>
            <a:pPr marL="285750" indent="-285750">
              <a:buFont typeface="Arial" panose="020B0604020202020204" pitchFamily="34" charset="0"/>
              <a:buChar char="•"/>
            </a:pPr>
            <a:r>
              <a:rPr lang="zh-CN" altLang="en-US" dirty="0"/>
              <a:t>当处理外部中断时，清除</a:t>
            </a:r>
            <a:r>
              <a:rPr lang="en-US" altLang="zh-CN" dirty="0"/>
              <a:t>EFLAGS</a:t>
            </a:r>
            <a:r>
              <a:rPr lang="zh-CN" altLang="en-US" dirty="0"/>
              <a:t>寄存器中的</a:t>
            </a:r>
            <a:r>
              <a:rPr lang="en-US" altLang="zh-CN" dirty="0"/>
              <a:t>IF</a:t>
            </a:r>
            <a:r>
              <a:rPr lang="zh-CN" altLang="en-US" dirty="0"/>
              <a:t>位，实现关中断，不允许嵌套</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当处理内部异常时，不清除</a:t>
            </a:r>
            <a:r>
              <a:rPr lang="en-US" altLang="zh-CN" dirty="0"/>
              <a:t>EFLAGS</a:t>
            </a:r>
            <a:r>
              <a:rPr lang="zh-CN" altLang="en-US" dirty="0"/>
              <a:t>寄存器中的</a:t>
            </a:r>
            <a:r>
              <a:rPr lang="en-US" altLang="zh-CN" dirty="0"/>
              <a:t>IF</a:t>
            </a:r>
            <a:r>
              <a:rPr lang="zh-CN" altLang="en-US" dirty="0"/>
              <a:t>位，不关闭中断，允许嵌套</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4D585043-38A4-4046-AD36-5266F32895B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31</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en-US" altLang="zh-CN" dirty="0" smtClean="0"/>
              <a:t>– </a:t>
            </a:r>
            <a:r>
              <a:rPr lang="zh-CN" altLang="en-US" dirty="0" smtClean="0"/>
              <a:t>跳转到处理程序执行</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20" name="文本框 19"/>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21" name="直接箭头连接符 20"/>
          <p:cNvCxnSpPr>
            <a:endCxn id="19"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sp>
        <p:nvSpPr>
          <p:cNvPr id="23" name="下箭头 2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8200" y="2536986"/>
            <a:ext cx="4529986" cy="2400657"/>
          </a:xfrm>
          <a:prstGeom prst="rect">
            <a:avLst/>
          </a:prstGeom>
          <a:noFill/>
        </p:spPr>
        <p:txBody>
          <a:bodyPr wrap="square" rtlCol="0">
            <a:spAutoFit/>
          </a:bodyPr>
          <a:lstStyle/>
          <a:p>
            <a:r>
              <a:rPr lang="zh-CN" altLang="en-US" sz="2400" dirty="0">
                <a:solidFill>
                  <a:srgbClr val="0070C0"/>
                </a:solidFill>
              </a:rPr>
              <a:t>跳转前决定是否允许中断嵌套？</a:t>
            </a:r>
            <a:endParaRPr lang="en-US" altLang="zh-CN" sz="2400" dirty="0">
              <a:solidFill>
                <a:srgbClr val="0070C0"/>
              </a:solidFill>
            </a:endParaRPr>
          </a:p>
          <a:p>
            <a:endParaRPr lang="en-US" altLang="zh-CN" dirty="0"/>
          </a:p>
          <a:p>
            <a:pPr marL="285750" indent="-285750">
              <a:buFont typeface="Arial" panose="020B0604020202020204" pitchFamily="34" charset="0"/>
              <a:buChar char="•"/>
            </a:pPr>
            <a:r>
              <a:rPr lang="zh-CN" altLang="en-US" dirty="0"/>
              <a:t>当处理外部中断时，清除</a:t>
            </a:r>
            <a:r>
              <a:rPr lang="en-US" altLang="zh-CN" dirty="0"/>
              <a:t>EFLAGS</a:t>
            </a:r>
            <a:r>
              <a:rPr lang="zh-CN" altLang="en-US" dirty="0"/>
              <a:t>寄存器中的</a:t>
            </a:r>
            <a:r>
              <a:rPr lang="en-US" altLang="zh-CN" dirty="0"/>
              <a:t>IF</a:t>
            </a:r>
            <a:r>
              <a:rPr lang="zh-CN" altLang="en-US" dirty="0"/>
              <a:t>位，实现关中断，不允许嵌套</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当处理内部异常时，不清除</a:t>
            </a:r>
            <a:r>
              <a:rPr lang="en-US" altLang="zh-CN" dirty="0"/>
              <a:t>EFLAGS</a:t>
            </a:r>
            <a:r>
              <a:rPr lang="zh-CN" altLang="en-US" dirty="0"/>
              <a:t>寄存器中的</a:t>
            </a:r>
            <a:r>
              <a:rPr lang="en-US" altLang="zh-CN" dirty="0"/>
              <a:t>IF</a:t>
            </a:r>
            <a:r>
              <a:rPr lang="zh-CN" altLang="en-US" dirty="0"/>
              <a:t>位，不关闭中断，允许嵌套</a:t>
            </a:r>
            <a:endParaRPr lang="en-US" altLang="zh-CN" dirty="0"/>
          </a:p>
          <a:p>
            <a:endParaRPr lang="zh-CN" altLang="en-US" dirty="0"/>
          </a:p>
        </p:txBody>
      </p:sp>
      <p:sp>
        <p:nvSpPr>
          <p:cNvPr id="26" name="矩形 25"/>
          <p:cNvSpPr/>
          <p:nvPr/>
        </p:nvSpPr>
        <p:spPr>
          <a:xfrm>
            <a:off x="5832899" y="1898968"/>
            <a:ext cx="6000521" cy="4401205"/>
          </a:xfrm>
          <a:prstGeom prst="rect">
            <a:avLst/>
          </a:prstGeom>
          <a:solidFill>
            <a:schemeClr val="bg1"/>
          </a:solidFill>
          <a:ln>
            <a:solidFill>
              <a:schemeClr val="dk1"/>
            </a:solidFill>
            <a:prstDash val="dash"/>
          </a:ln>
        </p:spPr>
        <p:txBody>
          <a:bodyPr wrap="square">
            <a:spAutoFit/>
          </a:bodyPr>
          <a:lstStyle/>
          <a:p>
            <a:r>
              <a:rPr lang="en-US" altLang="zh-CN" dirty="0"/>
              <a:t>#</a:t>
            </a:r>
            <a:r>
              <a:rPr lang="en-US" altLang="zh-CN" dirty="0" err="1"/>
              <a:t>ifdef</a:t>
            </a:r>
            <a:r>
              <a:rPr lang="en-US" altLang="zh-CN" dirty="0"/>
              <a:t> IA32_INTR</a:t>
            </a:r>
          </a:p>
          <a:p>
            <a:r>
              <a:rPr lang="en-US" altLang="zh-CN" dirty="0"/>
              <a:t>void </a:t>
            </a:r>
            <a:r>
              <a:rPr lang="en-US" altLang="zh-CN" dirty="0" err="1"/>
              <a:t>do_intr</a:t>
            </a:r>
            <a:r>
              <a:rPr lang="en-US" altLang="zh-CN" dirty="0"/>
              <a:t>()</a:t>
            </a:r>
          </a:p>
          <a:p>
            <a:r>
              <a:rPr lang="en-US" altLang="zh-CN" dirty="0"/>
              <a:t>{</a:t>
            </a:r>
          </a:p>
          <a:p>
            <a:r>
              <a:rPr lang="en-US" altLang="zh-CN" sz="2800" b="1" dirty="0"/>
              <a:t>	if (</a:t>
            </a:r>
            <a:r>
              <a:rPr lang="en-US" altLang="zh-CN" sz="2800" b="1" dirty="0" err="1">
                <a:solidFill>
                  <a:srgbClr val="C00000"/>
                </a:solidFill>
              </a:rPr>
              <a:t>cpu.intr</a:t>
            </a:r>
            <a:r>
              <a:rPr lang="en-US" altLang="zh-CN" sz="2800" b="1" dirty="0">
                <a:solidFill>
                  <a:srgbClr val="C00000"/>
                </a:solidFill>
              </a:rPr>
              <a:t> &amp;&amp; </a:t>
            </a:r>
            <a:r>
              <a:rPr lang="en-US" altLang="zh-CN" sz="2800" b="1" dirty="0" err="1">
                <a:solidFill>
                  <a:srgbClr val="C00000"/>
                </a:solidFill>
              </a:rPr>
              <a:t>cpu.eflags.IF</a:t>
            </a:r>
            <a:r>
              <a:rPr lang="en-US" altLang="zh-CN" sz="2800" b="1" dirty="0"/>
              <a:t>)</a:t>
            </a:r>
          </a:p>
          <a:p>
            <a:r>
              <a:rPr lang="en-US" altLang="zh-CN" dirty="0"/>
              <a:t>	{</a:t>
            </a:r>
          </a:p>
          <a:p>
            <a:r>
              <a:rPr lang="en-US" altLang="zh-CN" dirty="0"/>
              <a:t>		</a:t>
            </a:r>
            <a:r>
              <a:rPr lang="en-US" altLang="zh-CN" dirty="0">
                <a:solidFill>
                  <a:schemeClr val="bg2">
                    <a:lumMod val="90000"/>
                  </a:schemeClr>
                </a:solidFill>
              </a:rPr>
              <a:t>// get interrupt number</a:t>
            </a:r>
          </a:p>
          <a:p>
            <a:r>
              <a:rPr lang="en-US" altLang="zh-CN" dirty="0"/>
              <a:t>		uint8_t </a:t>
            </a:r>
            <a:r>
              <a:rPr lang="en-US" altLang="zh-CN" dirty="0" err="1"/>
              <a:t>intr_no</a:t>
            </a:r>
            <a:r>
              <a:rPr lang="en-US" altLang="zh-CN" dirty="0"/>
              <a:t> = i8259_query_intr_no();</a:t>
            </a:r>
          </a:p>
          <a:p>
            <a:r>
              <a:rPr lang="en-US" altLang="zh-CN" dirty="0"/>
              <a:t>		assert(</a:t>
            </a:r>
            <a:r>
              <a:rPr lang="en-US" altLang="zh-CN" dirty="0" err="1"/>
              <a:t>intr_no</a:t>
            </a:r>
            <a:r>
              <a:rPr lang="en-US" altLang="zh-CN" dirty="0"/>
              <a:t> != I8259_NO_INTR);</a:t>
            </a:r>
          </a:p>
          <a:p>
            <a:r>
              <a:rPr lang="en-US" altLang="zh-CN" dirty="0"/>
              <a:t>		</a:t>
            </a:r>
            <a:r>
              <a:rPr lang="en-US" altLang="zh-CN" dirty="0">
                <a:solidFill>
                  <a:schemeClr val="bg2">
                    <a:lumMod val="90000"/>
                  </a:schemeClr>
                </a:solidFill>
              </a:rPr>
              <a:t>// tell the PIC interrupt info received</a:t>
            </a:r>
          </a:p>
          <a:p>
            <a:r>
              <a:rPr lang="en-US" altLang="zh-CN" dirty="0"/>
              <a:t>		i8259_ack_intr();</a:t>
            </a:r>
          </a:p>
          <a:p>
            <a:r>
              <a:rPr lang="en-US" altLang="zh-CN" dirty="0">
                <a:solidFill>
                  <a:schemeClr val="bg2">
                    <a:lumMod val="90000"/>
                  </a:schemeClr>
                </a:solidFill>
              </a:rPr>
              <a:t>	</a:t>
            </a:r>
            <a:r>
              <a:rPr lang="en-US" altLang="zh-CN" dirty="0" smtClean="0">
                <a:solidFill>
                  <a:schemeClr val="bg2">
                    <a:lumMod val="90000"/>
                  </a:schemeClr>
                </a:solidFill>
              </a:rPr>
              <a:t>	// </a:t>
            </a:r>
            <a:r>
              <a:rPr lang="en-US" altLang="zh-CN" dirty="0">
                <a:solidFill>
                  <a:schemeClr val="bg2">
                    <a:lumMod val="90000"/>
                  </a:schemeClr>
                </a:solidFill>
              </a:rPr>
              <a:t>raise </a:t>
            </a:r>
            <a:r>
              <a:rPr lang="en-US" altLang="zh-CN" dirty="0" smtClean="0">
                <a:solidFill>
                  <a:schemeClr val="bg2">
                    <a:lumMod val="90000"/>
                  </a:schemeClr>
                </a:solidFill>
              </a:rPr>
              <a:t>interrupt</a:t>
            </a:r>
            <a:endParaRPr lang="en-US" altLang="zh-CN" dirty="0">
              <a:solidFill>
                <a:schemeClr val="bg2">
                  <a:lumMod val="90000"/>
                </a:schemeClr>
              </a:solidFill>
            </a:endParaRPr>
          </a:p>
          <a:p>
            <a:r>
              <a:rPr lang="en-US" altLang="zh-CN" dirty="0"/>
              <a:t>		</a:t>
            </a:r>
            <a:r>
              <a:rPr lang="en-US" altLang="zh-CN" dirty="0" err="1"/>
              <a:t>raise_intr</a:t>
            </a:r>
            <a:r>
              <a:rPr lang="en-US" altLang="zh-CN" dirty="0"/>
              <a:t>(</a:t>
            </a:r>
            <a:r>
              <a:rPr lang="en-US" altLang="zh-CN" dirty="0" err="1"/>
              <a:t>intr_no</a:t>
            </a:r>
            <a:r>
              <a:rPr lang="en-US" altLang="zh-CN" dirty="0"/>
              <a:t>); </a:t>
            </a:r>
          </a:p>
          <a:p>
            <a:r>
              <a:rPr lang="en-US" altLang="zh-CN" dirty="0"/>
              <a:t>	}</a:t>
            </a:r>
          </a:p>
          <a:p>
            <a:r>
              <a:rPr lang="en-US" altLang="zh-CN" dirty="0"/>
              <a:t>}</a:t>
            </a:r>
          </a:p>
          <a:p>
            <a:r>
              <a:rPr lang="en-US" altLang="zh-CN" dirty="0"/>
              <a:t>#</a:t>
            </a:r>
            <a:r>
              <a:rPr lang="en-US" altLang="zh-CN" dirty="0" err="1"/>
              <a:t>endif</a:t>
            </a:r>
            <a:endParaRPr lang="en-US" altLang="zh-CN" dirty="0"/>
          </a:p>
        </p:txBody>
      </p:sp>
      <p:sp>
        <p:nvSpPr>
          <p:cNvPr id="11" name="矩形 10"/>
          <p:cNvSpPr/>
          <p:nvPr/>
        </p:nvSpPr>
        <p:spPr>
          <a:xfrm>
            <a:off x="8099706" y="1864823"/>
            <a:ext cx="3733714" cy="523220"/>
          </a:xfrm>
          <a:prstGeom prst="rect">
            <a:avLst/>
          </a:prstGeom>
        </p:spPr>
        <p:txBody>
          <a:bodyPr wrap="none">
            <a:spAutoFit/>
          </a:bodyPr>
          <a:lstStyle/>
          <a:p>
            <a:r>
              <a:rPr lang="en-US" altLang="zh-CN" sz="2800" dirty="0" err="1">
                <a:solidFill>
                  <a:srgbClr val="1F4E79"/>
                </a:solidFill>
                <a:latin typeface="Consolas" panose="020B0609020204030204" pitchFamily="49" charset="0"/>
                <a:cs typeface="Times New Roman" panose="02020603050405020304" pitchFamily="18" charset="0"/>
              </a:rPr>
              <a:t>nemu</a:t>
            </a:r>
            <a:r>
              <a:rPr lang="en-US" altLang="zh-CN" sz="2800" dirty="0">
                <a:solidFill>
                  <a:srgbClr val="1F4E79"/>
                </a:solidFill>
                <a:latin typeface="Consolas" panose="020B0609020204030204" pitchFamily="49" charset="0"/>
                <a:cs typeface="Times New Roman" panose="02020603050405020304" pitchFamily="18" charset="0"/>
              </a:rPr>
              <a:t>/</a:t>
            </a:r>
            <a:r>
              <a:rPr lang="en-US" altLang="zh-CN" sz="2800" dirty="0" err="1">
                <a:solidFill>
                  <a:srgbClr val="1F4E79"/>
                </a:solidFill>
                <a:latin typeface="Consolas" panose="020B0609020204030204" pitchFamily="49" charset="0"/>
                <a:cs typeface="Times New Roman" panose="02020603050405020304" pitchFamily="18" charset="0"/>
              </a:rPr>
              <a:t>src</a:t>
            </a:r>
            <a:r>
              <a:rPr lang="en-US" altLang="zh-CN" sz="2800" dirty="0">
                <a:solidFill>
                  <a:srgbClr val="1F4E79"/>
                </a:solidFill>
                <a:latin typeface="Consolas" panose="020B0609020204030204" pitchFamily="49" charset="0"/>
                <a:cs typeface="Times New Roman" panose="02020603050405020304" pitchFamily="18" charset="0"/>
              </a:rPr>
              <a:t>/</a:t>
            </a:r>
            <a:r>
              <a:rPr lang="en-US" altLang="zh-CN" sz="2800" dirty="0" err="1">
                <a:solidFill>
                  <a:srgbClr val="1F4E79"/>
                </a:solidFill>
                <a:latin typeface="Consolas" panose="020B0609020204030204" pitchFamily="49" charset="0"/>
                <a:cs typeface="Times New Roman" panose="02020603050405020304" pitchFamily="18" charset="0"/>
              </a:rPr>
              <a:t>cpu</a:t>
            </a:r>
            <a:r>
              <a:rPr lang="en-US" altLang="zh-CN" sz="2800" dirty="0">
                <a:solidFill>
                  <a:srgbClr val="1F4E79"/>
                </a:solidFill>
                <a:latin typeface="Consolas" panose="020B0609020204030204" pitchFamily="49" charset="0"/>
                <a:cs typeface="Times New Roman" panose="02020603050405020304" pitchFamily="18" charset="0"/>
              </a:rPr>
              <a:t>/</a:t>
            </a:r>
            <a:r>
              <a:rPr lang="en-US" altLang="zh-CN" sz="2800" dirty="0" err="1">
                <a:solidFill>
                  <a:srgbClr val="1F4E79"/>
                </a:solidFill>
                <a:latin typeface="Consolas" panose="020B0609020204030204" pitchFamily="49" charset="0"/>
                <a:cs typeface="Times New Roman" panose="02020603050405020304" pitchFamily="18" charset="0"/>
              </a:rPr>
              <a:t>cpu.c</a:t>
            </a:r>
            <a:endParaRPr lang="zh-CN" altLang="en-US" sz="2800" dirty="0"/>
          </a:p>
        </p:txBody>
      </p:sp>
    </p:spTree>
    <p:extLst>
      <p:ext uri="{BB962C8B-B14F-4D97-AF65-F5344CB8AC3E}">
        <p14:creationId xmlns:p14="http://schemas.microsoft.com/office/powerpoint/2010/main" val="3155184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04524" y="2790097"/>
            <a:ext cx="7015366" cy="2585323"/>
          </a:xfrm>
          <a:prstGeom prst="rect">
            <a:avLst/>
          </a:prstGeom>
          <a:solidFill>
            <a:schemeClr val="bg1"/>
          </a:solidFill>
        </p:spPr>
        <p:txBody>
          <a:bodyPr wrap="square" rtlCol="0">
            <a:spAutoFit/>
          </a:bodyPr>
          <a:lstStyle/>
          <a:p>
            <a:r>
              <a:rPr lang="zh-CN" altLang="en-US" sz="2400" dirty="0" smtClean="0">
                <a:solidFill>
                  <a:srgbClr val="0070C0"/>
                </a:solidFill>
              </a:rPr>
              <a:t>相应中断的过程</a:t>
            </a:r>
            <a:endParaRPr lang="en-US" altLang="zh-CN" sz="2400" dirty="0" smtClean="0">
              <a:solidFill>
                <a:srgbClr val="0070C0"/>
              </a:solidFill>
            </a:endParaRPr>
          </a:p>
          <a:p>
            <a:endParaRPr lang="en-US" altLang="zh-CN" dirty="0"/>
          </a:p>
          <a:p>
            <a:r>
              <a:rPr lang="en-US" altLang="zh-CN" sz="2400" dirty="0" err="1"/>
              <a:t>pusha</a:t>
            </a:r>
            <a:r>
              <a:rPr lang="zh-CN" altLang="en-US" sz="2400" dirty="0"/>
              <a:t> </a:t>
            </a:r>
            <a:r>
              <a:rPr lang="en-US" altLang="zh-CN" sz="2400" dirty="0"/>
              <a:t>- </a:t>
            </a:r>
            <a:r>
              <a:rPr lang="zh-CN" altLang="en-US" sz="2400" dirty="0"/>
              <a:t>将各通用寄存器的值压</a:t>
            </a:r>
            <a:r>
              <a:rPr lang="zh-CN" altLang="en-US" sz="2400" dirty="0" smtClean="0"/>
              <a:t>栈（保护现场）</a:t>
            </a:r>
            <a:endParaRPr lang="en-US" altLang="zh-CN" sz="2400" dirty="0" smtClean="0"/>
          </a:p>
          <a:p>
            <a:endParaRPr lang="en-US" altLang="zh-CN" sz="2400" dirty="0"/>
          </a:p>
          <a:p>
            <a:r>
              <a:rPr lang="zh-CN" altLang="en-US" sz="2400" dirty="0" smtClean="0"/>
              <a:t>处理异常</a:t>
            </a:r>
            <a:r>
              <a:rPr lang="en-US" altLang="zh-CN" sz="2400" dirty="0" smtClean="0"/>
              <a:t>/</a:t>
            </a:r>
            <a:r>
              <a:rPr lang="zh-CN" altLang="en-US" sz="2400" dirty="0" smtClean="0"/>
              <a:t>中断</a:t>
            </a:r>
            <a:r>
              <a:rPr lang="zh-CN" altLang="en-US" sz="2400" dirty="0" smtClean="0"/>
              <a:t>（系统调用参数</a:t>
            </a:r>
            <a:r>
              <a:rPr lang="zh-CN" altLang="en-US" sz="2400" dirty="0" smtClean="0"/>
              <a:t>在通用寄存器中）</a:t>
            </a:r>
            <a:endParaRPr lang="en-US" altLang="zh-CN" sz="2400" dirty="0" smtClean="0"/>
          </a:p>
          <a:p>
            <a:endParaRPr lang="en-US" altLang="zh-CN" sz="2400" dirty="0"/>
          </a:p>
          <a:p>
            <a:r>
              <a:rPr lang="en-US" altLang="zh-CN" sz="2400" dirty="0" err="1" smtClean="0"/>
              <a:t>popa</a:t>
            </a:r>
            <a:r>
              <a:rPr lang="en-US" altLang="zh-CN" sz="2400" dirty="0" smtClean="0"/>
              <a:t> </a:t>
            </a:r>
            <a:r>
              <a:rPr lang="zh-CN" altLang="en-US" sz="2400" dirty="0"/>
              <a:t> </a:t>
            </a:r>
            <a:r>
              <a:rPr lang="en-US" altLang="zh-CN" sz="2400" dirty="0"/>
              <a:t>- </a:t>
            </a:r>
            <a:r>
              <a:rPr lang="zh-CN" altLang="en-US" sz="2400" dirty="0"/>
              <a:t>将各通用寄存器的</a:t>
            </a:r>
            <a:r>
              <a:rPr lang="zh-CN" altLang="en-US" sz="2400" dirty="0" smtClean="0"/>
              <a:t>值弹栈（恢复现场）</a:t>
            </a:r>
            <a:endParaRPr lang="zh-CN" altLang="en-US" sz="2400" dirty="0"/>
          </a:p>
        </p:txBody>
      </p:sp>
      <p:pic>
        <p:nvPicPr>
          <p:cNvPr id="25"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71355250-2503-4BD7-A07E-A7DAC2B95615}"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32</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zh-CN" altLang="en-US" dirty="0"/>
              <a:t> </a:t>
            </a:r>
            <a:r>
              <a:rPr lang="en-US" altLang="zh-CN" dirty="0"/>
              <a:t>– </a:t>
            </a:r>
            <a:r>
              <a:rPr lang="zh-CN" altLang="en-US" dirty="0"/>
              <a:t>跳转到处理程序执行</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20" name="文本框 19"/>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21" name="直接箭头连接符 20"/>
          <p:cNvCxnSpPr>
            <a:endCxn id="19"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sp>
        <p:nvSpPr>
          <p:cNvPr id="23" name="下箭头 2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33</a:t>
            </a:fld>
            <a:endParaRPr lang="zh-CN" altLang="en-US"/>
          </a:p>
        </p:txBody>
      </p:sp>
      <p:sp>
        <p:nvSpPr>
          <p:cNvPr id="7" name="矩形 6"/>
          <p:cNvSpPr/>
          <p:nvPr/>
        </p:nvSpPr>
        <p:spPr>
          <a:xfrm>
            <a:off x="2389300" y="1297360"/>
            <a:ext cx="9123250" cy="141577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600" dirty="0">
                <a:latin typeface="MS Gothic" panose="020B0609070205080204" pitchFamily="49" charset="-128"/>
                <a:ea typeface="MS Gothic" panose="020B0609070205080204" pitchFamily="49" charset="-128"/>
              </a:rPr>
              <a:t> </a:t>
            </a:r>
            <a:r>
              <a:rPr lang="zh-CN" altLang="en-US" sz="16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a:t>
            </a:r>
            <a:r>
              <a:rPr lang="zh-CN" altLang="en-US" sz="1600" dirty="0">
                <a:latin typeface="MS Gothic" panose="020B0609070205080204" pitchFamily="49" charset="-128"/>
                <a:ea typeface="MS Gothic" panose="020B0609070205080204" pitchFamily="49" charset="-128"/>
              </a:rPr>
              <a:t>(idt + </a:t>
            </a:r>
            <a:r>
              <a:rPr lang="zh-CN" altLang="en-US" sz="1600" b="1" dirty="0">
                <a:solidFill>
                  <a:srgbClr val="C00000"/>
                </a:solidFill>
                <a:latin typeface="MS Gothic" panose="020B0609070205080204" pitchFamily="49" charset="-128"/>
                <a:ea typeface="MS Gothic" panose="020B0609070205080204" pitchFamily="49" charset="-128"/>
              </a:rPr>
              <a:t>0x80</a:t>
            </a:r>
            <a:r>
              <a:rPr lang="zh-CN" altLang="en-US" sz="1600" dirty="0">
                <a:latin typeface="MS Gothic" panose="020B0609070205080204" pitchFamily="49" charset="-128"/>
                <a:ea typeface="MS Gothic" panose="020B0609070205080204" pitchFamily="49" charset="-128"/>
              </a:rPr>
              <a:t>, SEG_KERNEL_CODE &lt;&lt; 3, (uint32_t)</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DPL_USER);</a:t>
            </a:r>
            <a:endParaRPr lang="en-US" altLang="zh-CN" sz="16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389299" y="2822424"/>
            <a:ext cx="9121775" cy="3693319"/>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a:t>
            </a:r>
            <a:r>
              <a:rPr lang="zh-CN" altLang="en-US" sz="2000" b="1" dirty="0">
                <a:solidFill>
                  <a:srgbClr val="C00000"/>
                </a:solidFill>
                <a:latin typeface="MS Gothic" panose="020B0609070205080204" pitchFamily="49" charset="-128"/>
                <a:ea typeface="MS Gothic" panose="020B0609070205080204" pitchFamily="49" charset="-128"/>
              </a:rPr>
              <a:t>vecsys</a:t>
            </a:r>
            <a:r>
              <a:rPr lang="zh-CN" altLang="en-US" sz="1400" dirty="0">
                <a:latin typeface="MS Gothic" panose="020B0609070205080204" pitchFamily="49" charset="-128"/>
                <a:ea typeface="MS Gothic" panose="020B0609070205080204" pitchFamily="49" charset="-128"/>
              </a:rPr>
              <a:t>: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pushal</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pushl %esp		# ???</a:t>
            </a:r>
          </a:p>
          <a:p>
            <a:r>
              <a:rPr lang="zh-CN" altLang="en-US" sz="1400"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8355869" y="5919785"/>
            <a:ext cx="3114955" cy="461665"/>
          </a:xfrm>
          <a:prstGeom prst="rect">
            <a:avLst/>
          </a:prstGeom>
        </p:spPr>
        <p:txBody>
          <a:bodyPr wrap="none">
            <a:spAutoFit/>
          </a:bodyPr>
          <a:lstStyle/>
          <a:p>
            <a:r>
              <a:rPr lang="zh-CN" altLang="en-US" sz="2400" dirty="0">
                <a:solidFill>
                  <a:srgbClr val="0070C0"/>
                </a:solidFill>
              </a:rPr>
              <a:t>kernel/src/irq</a:t>
            </a:r>
            <a:r>
              <a:rPr lang="en-US" altLang="zh-CN" sz="2400" dirty="0">
                <a:solidFill>
                  <a:srgbClr val="0070C0"/>
                </a:solidFill>
              </a:rPr>
              <a:t>/</a:t>
            </a:r>
            <a:r>
              <a:rPr lang="en-US" altLang="zh-CN" sz="2400" dirty="0" err="1">
                <a:solidFill>
                  <a:srgbClr val="0070C0"/>
                </a:solidFill>
              </a:rPr>
              <a:t>do_irq.S</a:t>
            </a:r>
            <a:endParaRPr lang="zh-CN" altLang="en-US" sz="2400"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691538" y="1393911"/>
            <a:ext cx="2608406" cy="461665"/>
          </a:xfrm>
          <a:prstGeom prst="rect">
            <a:avLst/>
          </a:prstGeom>
        </p:spPr>
        <p:txBody>
          <a:bodyPr wrap="none">
            <a:spAutoFit/>
          </a:bodyPr>
          <a:lstStyle/>
          <a:p>
            <a:r>
              <a:rPr lang="en-US" altLang="zh-CN" sz="2400" dirty="0">
                <a:solidFill>
                  <a:srgbClr val="0070C0"/>
                </a:solidFill>
              </a:rPr>
              <a:t>kernel/</a:t>
            </a:r>
            <a:r>
              <a:rPr lang="en-US" altLang="zh-CN" sz="2400" dirty="0" err="1">
                <a:solidFill>
                  <a:srgbClr val="0070C0"/>
                </a:solidFill>
              </a:rPr>
              <a:t>src</a:t>
            </a:r>
            <a:r>
              <a:rPr lang="en-US" altLang="zh-CN" sz="2400" dirty="0">
                <a:solidFill>
                  <a:srgbClr val="0070C0"/>
                </a:solidFill>
              </a:rPr>
              <a:t>/</a:t>
            </a:r>
            <a:r>
              <a:rPr lang="en-US" altLang="zh-CN" sz="2400" dirty="0" err="1">
                <a:solidFill>
                  <a:srgbClr val="0070C0"/>
                </a:solidFill>
              </a:rPr>
              <a:t>irq</a:t>
            </a:r>
            <a:r>
              <a:rPr lang="en-US" altLang="zh-CN" sz="2400" dirty="0">
                <a:solidFill>
                  <a:srgbClr val="0070C0"/>
                </a:solidFill>
              </a:rPr>
              <a:t>/</a:t>
            </a:r>
            <a:r>
              <a:rPr lang="en-US" altLang="zh-CN" sz="2400" dirty="0" err="1">
                <a:solidFill>
                  <a:srgbClr val="0070C0"/>
                </a:solidFill>
              </a:rPr>
              <a:t>idt.c</a:t>
            </a:r>
            <a:endParaRPr lang="zh-CN" altLang="en-US" sz="2400" dirty="0">
              <a:solidFill>
                <a:srgbClr val="0070C0"/>
              </a:solidFill>
            </a:endParaRPr>
          </a:p>
        </p:txBody>
      </p:sp>
      <p:sp>
        <p:nvSpPr>
          <p:cNvPr id="14" name="矩形 13"/>
          <p:cNvSpPr/>
          <p:nvPr/>
        </p:nvSpPr>
        <p:spPr>
          <a:xfrm>
            <a:off x="122253" y="1743636"/>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cxnSp>
        <p:nvCxnSpPr>
          <p:cNvPr id="15" name="直接箭头连接符 14"/>
          <p:cNvCxnSpPr>
            <a:stCxn id="14" idx="3"/>
          </p:cNvCxnSpPr>
          <p:nvPr/>
        </p:nvCxnSpPr>
        <p:spPr>
          <a:xfrm>
            <a:off x="1808933" y="2005246"/>
            <a:ext cx="882875" cy="904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639878" y="2317237"/>
            <a:ext cx="3470176" cy="6466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22253" y="3357640"/>
            <a:ext cx="2168019" cy="1223412"/>
          </a:xfrm>
          <a:prstGeom prst="rect">
            <a:avLst/>
          </a:prstGeom>
          <a:solidFill>
            <a:schemeClr val="bg1"/>
          </a:solidFill>
          <a:ln>
            <a:solidFill>
              <a:schemeClr val="dk1"/>
            </a:solidFill>
            <a:prstDash val="dash"/>
          </a:ln>
        </p:spPr>
        <p:txBody>
          <a:bodyPr wrap="square">
            <a:spAutoFit/>
          </a:bodyPr>
          <a:lstStyle/>
          <a:p>
            <a:r>
              <a:rPr lang="en-US" altLang="zh-CN" sz="1050" b="1" dirty="0">
                <a:solidFill>
                  <a:srgbClr val="C00000"/>
                </a:solidFill>
              </a:rPr>
              <a:t>void </a:t>
            </a:r>
            <a:r>
              <a:rPr lang="en-US" altLang="zh-CN" sz="1050" b="1" dirty="0" err="1">
                <a:solidFill>
                  <a:srgbClr val="C00000"/>
                </a:solidFill>
              </a:rPr>
              <a:t>raise_sw_intr</a:t>
            </a:r>
            <a:r>
              <a:rPr lang="en-US" altLang="zh-CN" sz="1050" b="1" dirty="0">
                <a:solidFill>
                  <a:srgbClr val="C00000"/>
                </a:solidFill>
              </a:rPr>
              <a:t>(uint8_t </a:t>
            </a:r>
            <a:r>
              <a:rPr lang="en-US" altLang="zh-CN" sz="1050" b="1" dirty="0" err="1">
                <a:solidFill>
                  <a:srgbClr val="C00000"/>
                </a:solidFill>
              </a:rPr>
              <a:t>intr_no</a:t>
            </a:r>
            <a:r>
              <a:rPr lang="en-US" altLang="zh-CN" sz="1050" b="1" dirty="0">
                <a:solidFill>
                  <a:srgbClr val="C00000"/>
                </a:solidFill>
              </a:rPr>
              <a:t>) </a:t>
            </a:r>
            <a:endParaRPr lang="en-US" altLang="zh-CN" sz="1050" b="1" dirty="0" smtClean="0">
              <a:solidFill>
                <a:srgbClr val="C00000"/>
              </a:solidFill>
            </a:endParaRPr>
          </a:p>
          <a:p>
            <a:r>
              <a:rPr lang="en-US" altLang="zh-CN" sz="1050" dirty="0" smtClean="0"/>
              <a:t>{</a:t>
            </a:r>
            <a:endParaRPr lang="en-US" altLang="zh-CN" sz="1050" dirty="0"/>
          </a:p>
          <a:p>
            <a:r>
              <a:rPr lang="en-US" altLang="zh-CN" sz="1050" dirty="0">
                <a:solidFill>
                  <a:schemeClr val="accent6">
                    <a:lumMod val="75000"/>
                  </a:schemeClr>
                </a:solidFill>
              </a:rPr>
              <a:t>        // return address is the</a:t>
            </a:r>
          </a:p>
          <a:p>
            <a:r>
              <a:rPr lang="en-US" altLang="zh-CN" sz="1050" dirty="0">
                <a:solidFill>
                  <a:schemeClr val="accent6">
                    <a:lumMod val="75000"/>
                  </a:schemeClr>
                </a:solidFill>
              </a:rPr>
              <a:t>        // next instruction</a:t>
            </a:r>
          </a:p>
          <a:p>
            <a:r>
              <a:rPr lang="en-US" altLang="zh-CN" sz="1050" dirty="0"/>
              <a:t>        </a:t>
            </a:r>
            <a:r>
              <a:rPr lang="en-US" altLang="zh-CN" sz="1050" dirty="0" err="1"/>
              <a:t>cpu.eip</a:t>
            </a:r>
            <a:r>
              <a:rPr lang="en-US" altLang="zh-CN" sz="1050" dirty="0"/>
              <a:t> += 2;</a:t>
            </a:r>
          </a:p>
          <a:p>
            <a:r>
              <a:rPr lang="en-US" altLang="zh-CN" sz="1050" dirty="0"/>
              <a:t>        </a:t>
            </a:r>
            <a:r>
              <a:rPr lang="en-US" altLang="zh-CN" sz="1050" dirty="0" err="1"/>
              <a:t>raise_intr</a:t>
            </a:r>
            <a:r>
              <a:rPr lang="en-US" altLang="zh-CN" sz="1050" dirty="0"/>
              <a:t>(</a:t>
            </a:r>
            <a:r>
              <a:rPr lang="en-US" altLang="zh-CN" sz="1050" dirty="0" err="1"/>
              <a:t>intr_no</a:t>
            </a:r>
            <a:r>
              <a:rPr lang="en-US" altLang="zh-CN" sz="1050" dirty="0"/>
              <a:t>);</a:t>
            </a:r>
          </a:p>
          <a:p>
            <a:r>
              <a:rPr lang="en-US" altLang="zh-CN" sz="1050" dirty="0"/>
              <a:t>}</a:t>
            </a:r>
          </a:p>
        </p:txBody>
      </p:sp>
      <p:sp>
        <p:nvSpPr>
          <p:cNvPr id="22" name="上箭头 21"/>
          <p:cNvSpPr/>
          <p:nvPr/>
        </p:nvSpPr>
        <p:spPr>
          <a:xfrm flipV="1">
            <a:off x="376010" y="2544886"/>
            <a:ext cx="454479" cy="706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679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34</a:t>
            </a:fld>
            <a:endParaRPr lang="zh-CN" altLang="en-US"/>
          </a:p>
        </p:txBody>
      </p:sp>
      <p:sp>
        <p:nvSpPr>
          <p:cNvPr id="7" name="矩形 6"/>
          <p:cNvSpPr/>
          <p:nvPr/>
        </p:nvSpPr>
        <p:spPr>
          <a:xfrm>
            <a:off x="2230550" y="1297360"/>
            <a:ext cx="9123250" cy="141577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600" dirty="0">
                <a:latin typeface="MS Gothic" panose="020B0609070205080204" pitchFamily="49" charset="-128"/>
                <a:ea typeface="MS Gothic" panose="020B0609070205080204" pitchFamily="49" charset="-128"/>
              </a:rPr>
              <a:t> </a:t>
            </a:r>
            <a:r>
              <a:rPr lang="zh-CN" altLang="en-US" sz="16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a:t>
            </a:r>
            <a:r>
              <a:rPr lang="zh-CN" altLang="en-US" sz="1600" dirty="0">
                <a:latin typeface="MS Gothic" panose="020B0609070205080204" pitchFamily="49" charset="-128"/>
                <a:ea typeface="MS Gothic" panose="020B0609070205080204" pitchFamily="49" charset="-128"/>
              </a:rPr>
              <a:t>(idt + </a:t>
            </a:r>
            <a:r>
              <a:rPr lang="zh-CN" altLang="en-US" sz="1600" b="1" dirty="0">
                <a:solidFill>
                  <a:srgbClr val="C00000"/>
                </a:solidFill>
                <a:latin typeface="MS Gothic" panose="020B0609070205080204" pitchFamily="49" charset="-128"/>
                <a:ea typeface="MS Gothic" panose="020B0609070205080204" pitchFamily="49" charset="-128"/>
              </a:rPr>
              <a:t>0x80</a:t>
            </a:r>
            <a:r>
              <a:rPr lang="zh-CN" altLang="en-US" sz="1600" dirty="0">
                <a:latin typeface="MS Gothic" panose="020B0609070205080204" pitchFamily="49" charset="-128"/>
                <a:ea typeface="MS Gothic" panose="020B0609070205080204" pitchFamily="49" charset="-128"/>
              </a:rPr>
              <a:t>, SEG_KERNEL_CODE &lt;&lt; 3, (uint32_t)</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DPL_USER);</a:t>
            </a:r>
            <a:endParaRPr lang="en-US" altLang="zh-CN" sz="16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230549" y="2822424"/>
            <a:ext cx="9121775" cy="3754874"/>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a:t>
            </a:r>
            <a:r>
              <a:rPr lang="zh-CN" altLang="en-US" sz="2000" dirty="0">
                <a:solidFill>
                  <a:srgbClr val="C00000"/>
                </a:solidFill>
                <a:latin typeface="MS Gothic" panose="020B0609070205080204" pitchFamily="49" charset="-128"/>
                <a:ea typeface="MS Gothic" panose="020B0609070205080204" pitchFamily="49" charset="-128"/>
              </a:rPr>
              <a:t>vecsys</a:t>
            </a:r>
            <a:r>
              <a:rPr lang="zh-CN" altLang="en-US" sz="1400" dirty="0">
                <a:latin typeface="MS Gothic" panose="020B0609070205080204" pitchFamily="49" charset="-128"/>
                <a:ea typeface="MS Gothic" panose="020B0609070205080204" pitchFamily="49" charset="-128"/>
              </a:rPr>
              <a:t>: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pushal</a:t>
            </a:r>
          </a:p>
          <a:p>
            <a:endParaRPr lang="zh-CN" altLang="en-US" sz="1400" dirty="0">
              <a:latin typeface="MS Gothic" panose="020B0609070205080204" pitchFamily="49" charset="-128"/>
              <a:ea typeface="MS Gothic" panose="020B0609070205080204" pitchFamily="49" charset="-128"/>
            </a:endParaRPr>
          </a:p>
          <a:p>
            <a:r>
              <a:rPr lang="zh-CN" altLang="en-US" sz="1400" b="1"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pushl %esp		# ???</a:t>
            </a:r>
          </a:p>
          <a:p>
            <a:r>
              <a:rPr lang="zh-CN" altLang="en-US" sz="1400" b="1"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8197119" y="5919785"/>
            <a:ext cx="3114955" cy="461665"/>
          </a:xfrm>
          <a:prstGeom prst="rect">
            <a:avLst/>
          </a:prstGeom>
        </p:spPr>
        <p:txBody>
          <a:bodyPr wrap="none">
            <a:spAutoFit/>
          </a:bodyPr>
          <a:lstStyle/>
          <a:p>
            <a:r>
              <a:rPr lang="zh-CN" altLang="en-US" sz="2400" dirty="0">
                <a:solidFill>
                  <a:srgbClr val="0070C0"/>
                </a:solidFill>
              </a:rPr>
              <a:t>kernel/src/irq</a:t>
            </a:r>
            <a:r>
              <a:rPr lang="en-US" altLang="zh-CN" sz="2400" dirty="0">
                <a:solidFill>
                  <a:srgbClr val="0070C0"/>
                </a:solidFill>
              </a:rPr>
              <a:t>/</a:t>
            </a:r>
            <a:r>
              <a:rPr lang="en-US" altLang="zh-CN" sz="2400" dirty="0" err="1">
                <a:solidFill>
                  <a:srgbClr val="0070C0"/>
                </a:solidFill>
              </a:rPr>
              <a:t>do_irq.S</a:t>
            </a:r>
            <a:endParaRPr lang="zh-CN" altLang="en-US" sz="2400"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532788" y="1393911"/>
            <a:ext cx="2608406" cy="461665"/>
          </a:xfrm>
          <a:prstGeom prst="rect">
            <a:avLst/>
          </a:prstGeom>
        </p:spPr>
        <p:txBody>
          <a:bodyPr wrap="none">
            <a:spAutoFit/>
          </a:bodyPr>
          <a:lstStyle/>
          <a:p>
            <a:r>
              <a:rPr lang="en-US" altLang="zh-CN" sz="2400" dirty="0">
                <a:solidFill>
                  <a:srgbClr val="0070C0"/>
                </a:solidFill>
              </a:rPr>
              <a:t>kernel/</a:t>
            </a:r>
            <a:r>
              <a:rPr lang="en-US" altLang="zh-CN" sz="2400" dirty="0" err="1">
                <a:solidFill>
                  <a:srgbClr val="0070C0"/>
                </a:solidFill>
              </a:rPr>
              <a:t>src</a:t>
            </a:r>
            <a:r>
              <a:rPr lang="en-US" altLang="zh-CN" sz="2400" dirty="0">
                <a:solidFill>
                  <a:srgbClr val="0070C0"/>
                </a:solidFill>
              </a:rPr>
              <a:t>/</a:t>
            </a:r>
            <a:r>
              <a:rPr lang="en-US" altLang="zh-CN" sz="2400" dirty="0" err="1">
                <a:solidFill>
                  <a:srgbClr val="0070C0"/>
                </a:solidFill>
              </a:rPr>
              <a:t>irq</a:t>
            </a:r>
            <a:r>
              <a:rPr lang="en-US" altLang="zh-CN" sz="2400" dirty="0">
                <a:solidFill>
                  <a:srgbClr val="0070C0"/>
                </a:solidFill>
              </a:rPr>
              <a:t>/</a:t>
            </a:r>
            <a:r>
              <a:rPr lang="en-US" altLang="zh-CN" sz="2400" dirty="0" err="1">
                <a:solidFill>
                  <a:srgbClr val="0070C0"/>
                </a:solidFill>
              </a:rPr>
              <a:t>idt.c</a:t>
            </a:r>
            <a:endParaRPr lang="zh-CN" altLang="en-US" sz="2400" dirty="0">
              <a:solidFill>
                <a:srgbClr val="0070C0"/>
              </a:solidFill>
            </a:endParaRPr>
          </a:p>
        </p:txBody>
      </p:sp>
      <p:sp>
        <p:nvSpPr>
          <p:cNvPr id="14" name="矩形 13"/>
          <p:cNvSpPr/>
          <p:nvPr/>
        </p:nvSpPr>
        <p:spPr>
          <a:xfrm>
            <a:off x="122253" y="1743636"/>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cxnSp>
        <p:nvCxnSpPr>
          <p:cNvPr id="15" name="直接箭头连接符 14"/>
          <p:cNvCxnSpPr/>
          <p:nvPr/>
        </p:nvCxnSpPr>
        <p:spPr>
          <a:xfrm>
            <a:off x="1923856" y="2005246"/>
            <a:ext cx="609202" cy="904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481128" y="2317237"/>
            <a:ext cx="3470176" cy="6466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8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35</a:t>
            </a:fld>
            <a:endParaRPr lang="zh-CN" altLang="en-US"/>
          </a:p>
        </p:txBody>
      </p:sp>
      <p:sp>
        <p:nvSpPr>
          <p:cNvPr id="7" name="矩形 6"/>
          <p:cNvSpPr/>
          <p:nvPr/>
        </p:nvSpPr>
        <p:spPr>
          <a:xfrm>
            <a:off x="2230550" y="1297360"/>
            <a:ext cx="9123250" cy="141577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600" dirty="0">
                <a:latin typeface="MS Gothic" panose="020B0609070205080204" pitchFamily="49" charset="-128"/>
                <a:ea typeface="MS Gothic" panose="020B0609070205080204" pitchFamily="49" charset="-128"/>
              </a:rPr>
              <a:t> </a:t>
            </a:r>
            <a:r>
              <a:rPr lang="zh-CN" altLang="en-US" sz="16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a:t>
            </a:r>
            <a:r>
              <a:rPr lang="zh-CN" altLang="en-US" sz="1600" dirty="0">
                <a:latin typeface="MS Gothic" panose="020B0609070205080204" pitchFamily="49" charset="-128"/>
                <a:ea typeface="MS Gothic" panose="020B0609070205080204" pitchFamily="49" charset="-128"/>
              </a:rPr>
              <a:t>(idt + </a:t>
            </a:r>
            <a:r>
              <a:rPr lang="zh-CN" altLang="en-US" sz="1600" b="1" dirty="0">
                <a:solidFill>
                  <a:srgbClr val="C00000"/>
                </a:solidFill>
                <a:latin typeface="MS Gothic" panose="020B0609070205080204" pitchFamily="49" charset="-128"/>
                <a:ea typeface="MS Gothic" panose="020B0609070205080204" pitchFamily="49" charset="-128"/>
              </a:rPr>
              <a:t>0x80</a:t>
            </a:r>
            <a:r>
              <a:rPr lang="zh-CN" altLang="en-US" sz="1600" dirty="0">
                <a:latin typeface="MS Gothic" panose="020B0609070205080204" pitchFamily="49" charset="-128"/>
                <a:ea typeface="MS Gothic" panose="020B0609070205080204" pitchFamily="49" charset="-128"/>
              </a:rPr>
              <a:t>, SEG_KERNEL_CODE &lt;&lt; 3, (uint32_t)</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DPL_USER);</a:t>
            </a:r>
            <a:endParaRPr lang="en-US" altLang="zh-CN" sz="16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230549" y="2822424"/>
            <a:ext cx="9121775" cy="378565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a:t>
            </a:r>
            <a:r>
              <a:rPr lang="zh-CN" altLang="en-US" sz="2000" dirty="0">
                <a:solidFill>
                  <a:srgbClr val="C00000"/>
                </a:solidFill>
                <a:latin typeface="MS Gothic" panose="020B0609070205080204" pitchFamily="49" charset="-128"/>
                <a:ea typeface="MS Gothic" panose="020B0609070205080204" pitchFamily="49" charset="-128"/>
              </a:rPr>
              <a:t>vecsys</a:t>
            </a:r>
            <a:r>
              <a:rPr lang="zh-CN" altLang="en-US" sz="1400" dirty="0">
                <a:latin typeface="MS Gothic" panose="020B0609070205080204" pitchFamily="49" charset="-128"/>
                <a:ea typeface="MS Gothic" panose="020B0609070205080204" pitchFamily="49" charset="-128"/>
              </a:rPr>
              <a:t>: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pushal</a:t>
            </a:r>
          </a:p>
          <a:p>
            <a:endParaRPr lang="zh-CN" altLang="en-US" sz="1400" dirty="0">
              <a:latin typeface="MS Gothic" panose="020B0609070205080204" pitchFamily="49" charset="-128"/>
              <a:ea typeface="MS Gothic" panose="020B0609070205080204" pitchFamily="49" charset="-128"/>
            </a:endParaRPr>
          </a:p>
          <a:p>
            <a:r>
              <a:rPr lang="zh-CN" altLang="en-US" sz="1400" b="1" dirty="0" smtClean="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pushl %</a:t>
            </a:r>
            <a:r>
              <a:rPr lang="zh-CN" altLang="en-US" sz="2000" b="1" dirty="0" smtClean="0">
                <a:solidFill>
                  <a:srgbClr val="C00000"/>
                </a:solidFill>
                <a:latin typeface="MS Gothic" panose="020B0609070205080204" pitchFamily="49" charset="-128"/>
                <a:ea typeface="MS Gothic" panose="020B0609070205080204" pitchFamily="49" charset="-128"/>
              </a:rPr>
              <a:t>esp	# 处理异常</a:t>
            </a:r>
            <a:r>
              <a:rPr lang="en-US" altLang="zh-CN" sz="2000" b="1" dirty="0" smtClean="0">
                <a:solidFill>
                  <a:srgbClr val="C00000"/>
                </a:solidFill>
                <a:latin typeface="MS Gothic" panose="020B0609070205080204" pitchFamily="49" charset="-128"/>
                <a:ea typeface="MS Gothic" panose="020B0609070205080204" pitchFamily="49" charset="-128"/>
              </a:rPr>
              <a:t>/</a:t>
            </a:r>
            <a:r>
              <a:rPr lang="zh-CN" altLang="en-US" sz="2000" b="1" dirty="0" smtClean="0">
                <a:solidFill>
                  <a:srgbClr val="C00000"/>
                </a:solidFill>
                <a:latin typeface="MS Gothic" panose="020B0609070205080204" pitchFamily="49" charset="-128"/>
                <a:ea typeface="MS Gothic" panose="020B0609070205080204" pitchFamily="49" charset="-128"/>
              </a:rPr>
              <a:t>中断（系统调用参数在通用寄存器中）</a:t>
            </a:r>
            <a:endParaRPr lang="zh-CN" altLang="en-US" sz="2000" b="1" dirty="0" smtClean="0">
              <a:solidFill>
                <a:srgbClr val="C00000"/>
              </a:solidFill>
              <a:latin typeface="MS Gothic" panose="020B0609070205080204" pitchFamily="49" charset="-128"/>
              <a:ea typeface="MS Gothic" panose="020B0609070205080204" pitchFamily="49" charset="-128"/>
            </a:endParaRPr>
          </a:p>
          <a:p>
            <a:r>
              <a:rPr lang="zh-CN" altLang="en-US" sz="1400" b="1"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8197119" y="5919785"/>
            <a:ext cx="3114955" cy="461665"/>
          </a:xfrm>
          <a:prstGeom prst="rect">
            <a:avLst/>
          </a:prstGeom>
        </p:spPr>
        <p:txBody>
          <a:bodyPr wrap="none">
            <a:spAutoFit/>
          </a:bodyPr>
          <a:lstStyle/>
          <a:p>
            <a:r>
              <a:rPr lang="zh-CN" altLang="en-US" sz="2400" dirty="0">
                <a:solidFill>
                  <a:srgbClr val="0070C0"/>
                </a:solidFill>
              </a:rPr>
              <a:t>kernel/src/irq</a:t>
            </a:r>
            <a:r>
              <a:rPr lang="en-US" altLang="zh-CN" sz="2400" dirty="0">
                <a:solidFill>
                  <a:srgbClr val="0070C0"/>
                </a:solidFill>
              </a:rPr>
              <a:t>/</a:t>
            </a:r>
            <a:r>
              <a:rPr lang="en-US" altLang="zh-CN" sz="2400" dirty="0" err="1">
                <a:solidFill>
                  <a:srgbClr val="0070C0"/>
                </a:solidFill>
              </a:rPr>
              <a:t>do_irq.S</a:t>
            </a:r>
            <a:endParaRPr lang="zh-CN" altLang="en-US" sz="2400"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532788" y="1393911"/>
            <a:ext cx="2608406" cy="461665"/>
          </a:xfrm>
          <a:prstGeom prst="rect">
            <a:avLst/>
          </a:prstGeom>
        </p:spPr>
        <p:txBody>
          <a:bodyPr wrap="none">
            <a:spAutoFit/>
          </a:bodyPr>
          <a:lstStyle/>
          <a:p>
            <a:r>
              <a:rPr lang="en-US" altLang="zh-CN" sz="2400" dirty="0">
                <a:solidFill>
                  <a:srgbClr val="0070C0"/>
                </a:solidFill>
              </a:rPr>
              <a:t>kernel/</a:t>
            </a:r>
            <a:r>
              <a:rPr lang="en-US" altLang="zh-CN" sz="2400" dirty="0" err="1">
                <a:solidFill>
                  <a:srgbClr val="0070C0"/>
                </a:solidFill>
              </a:rPr>
              <a:t>src</a:t>
            </a:r>
            <a:r>
              <a:rPr lang="en-US" altLang="zh-CN" sz="2400" dirty="0">
                <a:solidFill>
                  <a:srgbClr val="0070C0"/>
                </a:solidFill>
              </a:rPr>
              <a:t>/</a:t>
            </a:r>
            <a:r>
              <a:rPr lang="en-US" altLang="zh-CN" sz="2400" dirty="0" err="1">
                <a:solidFill>
                  <a:srgbClr val="0070C0"/>
                </a:solidFill>
              </a:rPr>
              <a:t>irq</a:t>
            </a:r>
            <a:r>
              <a:rPr lang="en-US" altLang="zh-CN" sz="2400" dirty="0">
                <a:solidFill>
                  <a:srgbClr val="0070C0"/>
                </a:solidFill>
              </a:rPr>
              <a:t>/</a:t>
            </a:r>
            <a:r>
              <a:rPr lang="en-US" altLang="zh-CN" sz="2400" dirty="0" err="1">
                <a:solidFill>
                  <a:srgbClr val="0070C0"/>
                </a:solidFill>
              </a:rPr>
              <a:t>idt.c</a:t>
            </a:r>
            <a:endParaRPr lang="zh-CN" altLang="en-US" sz="2400" dirty="0">
              <a:solidFill>
                <a:srgbClr val="0070C0"/>
              </a:solidFill>
            </a:endParaRPr>
          </a:p>
        </p:txBody>
      </p:sp>
      <p:sp>
        <p:nvSpPr>
          <p:cNvPr id="14" name="矩形 13"/>
          <p:cNvSpPr/>
          <p:nvPr/>
        </p:nvSpPr>
        <p:spPr>
          <a:xfrm>
            <a:off x="122253" y="1743636"/>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cxnSp>
        <p:nvCxnSpPr>
          <p:cNvPr id="15" name="直接箭头连接符 14"/>
          <p:cNvCxnSpPr/>
          <p:nvPr/>
        </p:nvCxnSpPr>
        <p:spPr>
          <a:xfrm>
            <a:off x="1923856" y="2005246"/>
            <a:ext cx="609202" cy="904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481128" y="2317237"/>
            <a:ext cx="3470176" cy="6466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559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36</a:t>
            </a:fld>
            <a:endParaRPr lang="zh-CN" altLang="en-US"/>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902" y="135085"/>
            <a:ext cx="9727304" cy="4576941"/>
          </a:xfrm>
          <a:prstGeom prst="rect">
            <a:avLst/>
          </a:prstGeom>
        </p:spPr>
      </p:pic>
      <p:sp>
        <p:nvSpPr>
          <p:cNvPr id="16" name="矩形 15"/>
          <p:cNvSpPr/>
          <p:nvPr/>
        </p:nvSpPr>
        <p:spPr>
          <a:xfrm>
            <a:off x="2764085" y="4251349"/>
            <a:ext cx="8697626" cy="2308324"/>
          </a:xfrm>
          <a:prstGeom prst="rect">
            <a:avLst/>
          </a:prstGeom>
          <a:solidFill>
            <a:schemeClr val="bg1"/>
          </a:solidFill>
          <a:ln>
            <a:solidFill>
              <a:schemeClr val="dk1"/>
            </a:solidFill>
            <a:prstDash val="dash"/>
          </a:ln>
        </p:spPr>
        <p:txBody>
          <a:bodyPr wrap="square">
            <a:spAutoFit/>
          </a:bodyPr>
          <a:lstStyle/>
          <a:p>
            <a:r>
              <a:rPr lang="zh-CN" altLang="en-US" b="1" dirty="0">
                <a:solidFill>
                  <a:srgbClr val="C00000"/>
                </a:solidFill>
                <a:latin typeface="MS Gothic" panose="020B0609070205080204" pitchFamily="49" charset="-128"/>
                <a:ea typeface="MS Gothic" panose="020B0609070205080204" pitchFamily="49" charset="-128"/>
              </a:rPr>
              <a:t>void irq_handle(TrapFrame *tf) </a:t>
            </a:r>
            <a:r>
              <a:rPr lang="zh-CN" altLang="en-US" sz="1400" dirty="0" smtClean="0">
                <a:latin typeface="MS Gothic" panose="020B0609070205080204" pitchFamily="49" charset="-128"/>
                <a:ea typeface="MS Gothic" panose="020B0609070205080204" pitchFamily="49" charset="-128"/>
              </a:rPr>
              <a:t>{</a:t>
            </a:r>
            <a:endParaRPr lang="en-US" altLang="zh-CN" sz="1400" dirty="0" smtClean="0">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int irq = tf-&gt;irq;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zh-CN" altLang="en-US" sz="1400" dirty="0">
                <a:solidFill>
                  <a:schemeClr val="accent6">
                    <a:lumMod val="75000"/>
                  </a:schemeClr>
                </a:solidFill>
              </a:rPr>
              <a:t>结合kernel/src/irq</a:t>
            </a:r>
            <a:r>
              <a:rPr lang="en-US" altLang="zh-CN" sz="1400" dirty="0">
                <a:solidFill>
                  <a:schemeClr val="accent6">
                    <a:lumMod val="75000"/>
                  </a:schemeClr>
                </a:solidFill>
              </a:rPr>
              <a:t>/</a:t>
            </a:r>
            <a:r>
              <a:rPr lang="en-US" altLang="zh-CN" sz="1400" dirty="0" err="1">
                <a:solidFill>
                  <a:schemeClr val="accent6">
                    <a:lumMod val="75000"/>
                  </a:schemeClr>
                </a:solidFill>
              </a:rPr>
              <a:t>do_irq.S</a:t>
            </a:r>
            <a:r>
              <a:rPr lang="zh-CN" altLang="en-US" sz="1400" dirty="0">
                <a:solidFill>
                  <a:schemeClr val="accent6">
                    <a:lumMod val="75000"/>
                  </a:schemeClr>
                </a:solidFill>
              </a:rPr>
              <a:t>，理解</a:t>
            </a:r>
            <a:r>
              <a:rPr lang="en-US" altLang="zh-CN" sz="1400" dirty="0" err="1">
                <a:solidFill>
                  <a:schemeClr val="accent6">
                    <a:lumMod val="75000"/>
                  </a:schemeClr>
                </a:solidFill>
              </a:rPr>
              <a:t>tf</a:t>
            </a:r>
            <a:r>
              <a:rPr lang="zh-CN" altLang="en-US" sz="1400" dirty="0">
                <a:solidFill>
                  <a:schemeClr val="accent6">
                    <a:lumMod val="75000"/>
                  </a:schemeClr>
                </a:solidFill>
              </a:rPr>
              <a:t>怎么传进来的</a:t>
            </a:r>
            <a:endParaRPr lang="zh-CN" altLang="en-US" sz="1400" dirty="0">
              <a:solidFill>
                <a:schemeClr val="accent6">
                  <a:lumMod val="75000"/>
                </a:schemeClr>
              </a:solidFill>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else if (irq == 0x80) {</a:t>
            </a:r>
          </a:p>
          <a:p>
            <a:r>
              <a:rPr lang="zh-CN" altLang="en-US" sz="1400" dirty="0">
                <a:latin typeface="MS Gothic" panose="020B0609070205080204" pitchFamily="49" charset="-128"/>
                <a:ea typeface="MS Gothic" panose="020B0609070205080204" pitchFamily="49" charset="-128"/>
              </a:rPr>
              <a:t>		do_syscall(tf);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en-US" altLang="zh-CN" sz="1400" dirty="0" err="1">
                <a:solidFill>
                  <a:schemeClr val="accent6">
                    <a:lumMod val="75000"/>
                  </a:schemeClr>
                </a:solidFill>
              </a:rPr>
              <a:t>tf</a:t>
            </a:r>
            <a:r>
              <a:rPr lang="zh-CN" altLang="en-US" sz="1400" dirty="0">
                <a:solidFill>
                  <a:schemeClr val="accent6">
                    <a:lumMod val="75000"/>
                  </a:schemeClr>
                </a:solidFill>
              </a:rPr>
              <a:t>又当作参数传给了</a:t>
            </a:r>
            <a:r>
              <a:rPr lang="en-US" altLang="zh-CN" sz="1400" dirty="0" err="1">
                <a:solidFill>
                  <a:schemeClr val="accent6">
                    <a:lumMod val="75000"/>
                  </a:schemeClr>
                </a:solidFill>
              </a:rPr>
              <a:t>do_syscall</a:t>
            </a:r>
            <a:r>
              <a:rPr lang="zh-CN" altLang="en-US" sz="1400" dirty="0">
                <a:solidFill>
                  <a:schemeClr val="accent6">
                    <a:lumMod val="75000"/>
                  </a:schemeClr>
                </a:solidFill>
              </a:rPr>
              <a:t>，</a:t>
            </a:r>
            <a:r>
              <a:rPr lang="en-US" altLang="zh-CN" sz="1400" dirty="0" err="1">
                <a:solidFill>
                  <a:schemeClr val="accent6">
                    <a:lumMod val="75000"/>
                  </a:schemeClr>
                </a:solidFill>
              </a:rPr>
              <a:t>tf</a:t>
            </a:r>
            <a:r>
              <a:rPr lang="zh-CN" altLang="en-US" sz="1400" dirty="0">
                <a:solidFill>
                  <a:schemeClr val="accent6">
                    <a:lumMod val="75000"/>
                  </a:schemeClr>
                </a:solidFill>
              </a:rPr>
              <a:t>里面有什么？</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t>
            </a:r>
          </a:p>
        </p:txBody>
      </p:sp>
      <p:sp>
        <p:nvSpPr>
          <p:cNvPr id="18" name="矩形 17"/>
          <p:cNvSpPr/>
          <p:nvPr/>
        </p:nvSpPr>
        <p:spPr>
          <a:xfrm>
            <a:off x="8688195" y="6119098"/>
            <a:ext cx="2773516" cy="369332"/>
          </a:xfrm>
          <a:prstGeom prst="rect">
            <a:avLst/>
          </a:prstGeom>
        </p:spPr>
        <p:txBody>
          <a:bodyPr wrap="none">
            <a:spAutoFit/>
          </a:bodyPr>
          <a:lstStyle/>
          <a:p>
            <a:r>
              <a:rPr lang="zh-CN" altLang="en-US" dirty="0">
                <a:solidFill>
                  <a:srgbClr val="0070C0"/>
                </a:solidFill>
              </a:rPr>
              <a:t>kernel/src/irq</a:t>
            </a:r>
            <a:r>
              <a:rPr lang="en-US" altLang="zh-CN" dirty="0">
                <a:solidFill>
                  <a:srgbClr val="0070C0"/>
                </a:solidFill>
              </a:rPr>
              <a:t>/</a:t>
            </a:r>
            <a:r>
              <a:rPr lang="en-US" altLang="zh-CN" dirty="0" err="1">
                <a:solidFill>
                  <a:srgbClr val="0070C0"/>
                </a:solidFill>
              </a:rPr>
              <a:t>irq_handle.c</a:t>
            </a:r>
            <a:endParaRPr lang="zh-CN" altLang="en-US" dirty="0">
              <a:solidFill>
                <a:srgbClr val="0070C0"/>
              </a:solidFill>
            </a:endParaRPr>
          </a:p>
        </p:txBody>
      </p:sp>
    </p:spTree>
    <p:extLst>
      <p:ext uri="{BB962C8B-B14F-4D97-AF65-F5344CB8AC3E}">
        <p14:creationId xmlns:p14="http://schemas.microsoft.com/office/powerpoint/2010/main" val="3846874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902" y="135085"/>
            <a:ext cx="9727304" cy="4576941"/>
          </a:xfrm>
          <a:prstGeom prst="rect">
            <a:avLst/>
          </a:prstGeom>
        </p:spPr>
      </p:pic>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37</a:t>
            </a:fld>
            <a:endParaRPr lang="zh-CN" altLang="en-US"/>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16" name="矩形 15"/>
          <p:cNvSpPr/>
          <p:nvPr/>
        </p:nvSpPr>
        <p:spPr>
          <a:xfrm>
            <a:off x="2764085" y="4251349"/>
            <a:ext cx="8697626" cy="2308324"/>
          </a:xfrm>
          <a:prstGeom prst="rect">
            <a:avLst/>
          </a:prstGeom>
          <a:solidFill>
            <a:schemeClr val="bg1"/>
          </a:solidFill>
          <a:ln>
            <a:solidFill>
              <a:schemeClr val="dk1"/>
            </a:solidFill>
            <a:prstDash val="dash"/>
          </a:ln>
        </p:spPr>
        <p:txBody>
          <a:bodyPr wrap="square">
            <a:spAutoFit/>
          </a:bodyPr>
          <a:lstStyle/>
          <a:p>
            <a:r>
              <a:rPr lang="zh-CN" altLang="en-US" b="1" dirty="0">
                <a:solidFill>
                  <a:srgbClr val="C00000"/>
                </a:solidFill>
                <a:latin typeface="MS Gothic" panose="020B0609070205080204" pitchFamily="49" charset="-128"/>
                <a:ea typeface="MS Gothic" panose="020B0609070205080204" pitchFamily="49" charset="-128"/>
              </a:rPr>
              <a:t>void irq_handle(TrapFrame *tf) </a:t>
            </a:r>
            <a:r>
              <a:rPr lang="zh-CN" altLang="en-US" sz="1400" dirty="0" smtClean="0">
                <a:latin typeface="MS Gothic" panose="020B0609070205080204" pitchFamily="49" charset="-128"/>
                <a:ea typeface="MS Gothic" panose="020B0609070205080204" pitchFamily="49" charset="-128"/>
              </a:rPr>
              <a:t>{</a:t>
            </a:r>
            <a:endParaRPr lang="en-US" altLang="zh-CN" sz="1400" dirty="0" smtClean="0">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int irq = tf-&gt;irq;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zh-CN" altLang="en-US" sz="1400" dirty="0">
                <a:solidFill>
                  <a:schemeClr val="accent6">
                    <a:lumMod val="75000"/>
                  </a:schemeClr>
                </a:solidFill>
              </a:rPr>
              <a:t>结合kernel/src/irq</a:t>
            </a:r>
            <a:r>
              <a:rPr lang="en-US" altLang="zh-CN" sz="1400" dirty="0">
                <a:solidFill>
                  <a:schemeClr val="accent6">
                    <a:lumMod val="75000"/>
                  </a:schemeClr>
                </a:solidFill>
              </a:rPr>
              <a:t>/</a:t>
            </a:r>
            <a:r>
              <a:rPr lang="en-US" altLang="zh-CN" sz="1400" dirty="0" err="1">
                <a:solidFill>
                  <a:schemeClr val="accent6">
                    <a:lumMod val="75000"/>
                  </a:schemeClr>
                </a:solidFill>
              </a:rPr>
              <a:t>do_irq.S</a:t>
            </a:r>
            <a:r>
              <a:rPr lang="zh-CN" altLang="en-US" sz="1400" dirty="0">
                <a:solidFill>
                  <a:schemeClr val="accent6">
                    <a:lumMod val="75000"/>
                  </a:schemeClr>
                </a:solidFill>
              </a:rPr>
              <a:t>，理解</a:t>
            </a:r>
            <a:r>
              <a:rPr lang="en-US" altLang="zh-CN" sz="1400" dirty="0" err="1">
                <a:solidFill>
                  <a:schemeClr val="accent6">
                    <a:lumMod val="75000"/>
                  </a:schemeClr>
                </a:solidFill>
              </a:rPr>
              <a:t>tf</a:t>
            </a:r>
            <a:r>
              <a:rPr lang="zh-CN" altLang="en-US" sz="1400" dirty="0">
                <a:solidFill>
                  <a:schemeClr val="accent6">
                    <a:lumMod val="75000"/>
                  </a:schemeClr>
                </a:solidFill>
              </a:rPr>
              <a:t>怎么传进来的</a:t>
            </a:r>
            <a:endParaRPr lang="zh-CN" altLang="en-US" sz="1400" dirty="0">
              <a:solidFill>
                <a:schemeClr val="accent6">
                  <a:lumMod val="75000"/>
                </a:schemeClr>
              </a:solidFill>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else if (irq == 0x80) {</a:t>
            </a:r>
          </a:p>
          <a:p>
            <a:r>
              <a:rPr lang="zh-CN" altLang="en-US" sz="1400" dirty="0">
                <a:latin typeface="MS Gothic" panose="020B0609070205080204" pitchFamily="49" charset="-128"/>
                <a:ea typeface="MS Gothic" panose="020B0609070205080204" pitchFamily="49" charset="-128"/>
              </a:rPr>
              <a:t>		do_syscall(tf);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en-US" altLang="zh-CN" sz="1400" dirty="0" err="1">
                <a:solidFill>
                  <a:schemeClr val="accent6">
                    <a:lumMod val="75000"/>
                  </a:schemeClr>
                </a:solidFill>
              </a:rPr>
              <a:t>tf</a:t>
            </a:r>
            <a:r>
              <a:rPr lang="zh-CN" altLang="en-US" sz="1400" dirty="0">
                <a:solidFill>
                  <a:schemeClr val="accent6">
                    <a:lumMod val="75000"/>
                  </a:schemeClr>
                </a:solidFill>
              </a:rPr>
              <a:t>又当作参数传给了</a:t>
            </a:r>
            <a:r>
              <a:rPr lang="en-US" altLang="zh-CN" sz="1400" dirty="0" err="1">
                <a:solidFill>
                  <a:schemeClr val="accent6">
                    <a:lumMod val="75000"/>
                  </a:schemeClr>
                </a:solidFill>
              </a:rPr>
              <a:t>do_syscall</a:t>
            </a:r>
            <a:r>
              <a:rPr lang="zh-CN" altLang="en-US" sz="1400" dirty="0">
                <a:solidFill>
                  <a:schemeClr val="accent6">
                    <a:lumMod val="75000"/>
                  </a:schemeClr>
                </a:solidFill>
              </a:rPr>
              <a:t>，</a:t>
            </a:r>
            <a:r>
              <a:rPr lang="en-US" altLang="zh-CN" sz="1400" dirty="0" err="1">
                <a:solidFill>
                  <a:schemeClr val="accent6">
                    <a:lumMod val="75000"/>
                  </a:schemeClr>
                </a:solidFill>
              </a:rPr>
              <a:t>tf</a:t>
            </a:r>
            <a:r>
              <a:rPr lang="zh-CN" altLang="en-US" sz="1400" dirty="0">
                <a:solidFill>
                  <a:schemeClr val="accent6">
                    <a:lumMod val="75000"/>
                  </a:schemeClr>
                </a:solidFill>
              </a:rPr>
              <a:t>里面有什么？</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t>
            </a:r>
          </a:p>
        </p:txBody>
      </p:sp>
      <p:sp>
        <p:nvSpPr>
          <p:cNvPr id="18" name="矩形 17"/>
          <p:cNvSpPr/>
          <p:nvPr/>
        </p:nvSpPr>
        <p:spPr>
          <a:xfrm>
            <a:off x="8688195" y="6119098"/>
            <a:ext cx="2773516" cy="369332"/>
          </a:xfrm>
          <a:prstGeom prst="rect">
            <a:avLst/>
          </a:prstGeom>
        </p:spPr>
        <p:txBody>
          <a:bodyPr wrap="none">
            <a:spAutoFit/>
          </a:bodyPr>
          <a:lstStyle/>
          <a:p>
            <a:r>
              <a:rPr lang="zh-CN" altLang="en-US" dirty="0">
                <a:solidFill>
                  <a:srgbClr val="0070C0"/>
                </a:solidFill>
              </a:rPr>
              <a:t>kernel/src/irq</a:t>
            </a:r>
            <a:r>
              <a:rPr lang="en-US" altLang="zh-CN" dirty="0">
                <a:solidFill>
                  <a:srgbClr val="0070C0"/>
                </a:solidFill>
              </a:rPr>
              <a:t>/</a:t>
            </a:r>
            <a:r>
              <a:rPr lang="en-US" altLang="zh-CN" dirty="0" err="1">
                <a:solidFill>
                  <a:srgbClr val="0070C0"/>
                </a:solidFill>
              </a:rPr>
              <a:t>irq_handle.c</a:t>
            </a:r>
            <a:endParaRPr lang="zh-CN" altLang="en-US" dirty="0">
              <a:solidFill>
                <a:srgbClr val="0070C0"/>
              </a:solidFill>
            </a:endParaRPr>
          </a:p>
        </p:txBody>
      </p:sp>
      <p:sp>
        <p:nvSpPr>
          <p:cNvPr id="11" name="矩形 10"/>
          <p:cNvSpPr/>
          <p:nvPr/>
        </p:nvSpPr>
        <p:spPr>
          <a:xfrm>
            <a:off x="2764085" y="2016731"/>
            <a:ext cx="9083419"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err="1">
                <a:solidFill>
                  <a:srgbClr val="C00000"/>
                </a:solidFill>
                <a:latin typeface="MS Gothic" panose="020B0609070205080204" pitchFamily="49" charset="-128"/>
                <a:ea typeface="MS Gothic" panose="020B0609070205080204" pitchFamily="49" charset="-128"/>
              </a:rPr>
              <a:t>typedef</a:t>
            </a:r>
            <a:r>
              <a:rPr lang="en-US" altLang="zh-CN" b="1" dirty="0">
                <a:solidFill>
                  <a:srgbClr val="C00000"/>
                </a:solidFill>
                <a:latin typeface="MS Gothic" panose="020B0609070205080204" pitchFamily="49" charset="-128"/>
                <a:ea typeface="MS Gothic" panose="020B0609070205080204" pitchFamily="49" charset="-128"/>
              </a:rPr>
              <a:t> </a:t>
            </a:r>
            <a:r>
              <a:rPr lang="en-US" altLang="zh-CN" b="1" dirty="0" err="1">
                <a:solidFill>
                  <a:srgbClr val="C00000"/>
                </a:solidFill>
                <a:latin typeface="MS Gothic" panose="020B0609070205080204" pitchFamily="49" charset="-128"/>
                <a:ea typeface="MS Gothic" panose="020B0609070205080204" pitchFamily="49" charset="-128"/>
              </a:rPr>
              <a:t>struct</a:t>
            </a:r>
            <a:r>
              <a:rPr lang="en-US" altLang="zh-CN" b="1" dirty="0">
                <a:solidFill>
                  <a:srgbClr val="C00000"/>
                </a:solidFill>
                <a:latin typeface="MS Gothic" panose="020B0609070205080204" pitchFamily="49" charset="-128"/>
                <a:ea typeface="MS Gothic" panose="020B0609070205080204" pitchFamily="49" charset="-128"/>
              </a:rPr>
              <a:t> </a:t>
            </a:r>
            <a:r>
              <a:rPr lang="en-US" altLang="zh-CN" b="1" dirty="0" err="1">
                <a:solidFill>
                  <a:srgbClr val="C00000"/>
                </a:solidFill>
                <a:latin typeface="MS Gothic" panose="020B0609070205080204" pitchFamily="49" charset="-128"/>
                <a:ea typeface="MS Gothic" panose="020B0609070205080204" pitchFamily="49" charset="-128"/>
              </a:rPr>
              <a:t>TrapFrame</a:t>
            </a:r>
            <a:endParaRPr lang="en-US" altLang="zh-CN" b="1" dirty="0">
              <a:solidFill>
                <a:srgbClr val="C00000"/>
              </a:solidFill>
              <a:latin typeface="MS Gothic" panose="020B0609070205080204" pitchFamily="49" charset="-128"/>
              <a:ea typeface="MS Gothic" panose="020B0609070205080204" pitchFamily="49" charset="-128"/>
            </a:endParaRPr>
          </a:p>
          <a:p>
            <a:r>
              <a:rPr lang="en-US" altLang="zh-CN" dirty="0">
                <a:latin typeface="MS Gothic" panose="020B0609070205080204" pitchFamily="49" charset="-128"/>
                <a:ea typeface="MS Gothic" panose="020B0609070205080204" pitchFamily="49" charset="-128"/>
              </a:rPr>
              <a:t>{</a:t>
            </a:r>
          </a:p>
          <a:p>
            <a:r>
              <a:rPr lang="en-US" altLang="zh-CN" dirty="0">
                <a:latin typeface="MS Gothic" panose="020B0609070205080204" pitchFamily="49" charset="-128"/>
                <a:ea typeface="MS Gothic" panose="020B0609070205080204" pitchFamily="49" charset="-128"/>
              </a:rPr>
              <a:t>	uint32_t </a:t>
            </a:r>
            <a:r>
              <a:rPr lang="en-US" altLang="zh-CN" dirty="0" err="1">
                <a:latin typeface="MS Gothic" panose="020B0609070205080204" pitchFamily="49" charset="-128"/>
                <a:ea typeface="MS Gothic" panose="020B0609070205080204" pitchFamily="49" charset="-128"/>
              </a:rPr>
              <a:t>edi</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esi</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ebp</a:t>
            </a:r>
            <a:r>
              <a:rPr lang="en-US" altLang="zh-CN" dirty="0">
                <a:latin typeface="MS Gothic" panose="020B0609070205080204" pitchFamily="49" charset="-128"/>
                <a:ea typeface="MS Gothic" panose="020B0609070205080204" pitchFamily="49" charset="-128"/>
              </a:rPr>
              <a:t>, xxx, </a:t>
            </a:r>
            <a:r>
              <a:rPr lang="en-US" altLang="zh-CN" dirty="0" err="1">
                <a:latin typeface="MS Gothic" panose="020B0609070205080204" pitchFamily="49" charset="-128"/>
                <a:ea typeface="MS Gothic" panose="020B0609070205080204" pitchFamily="49" charset="-128"/>
              </a:rPr>
              <a:t>ebx</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edx</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ecx</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eax</a:t>
            </a:r>
            <a:r>
              <a:rPr lang="en-US" altLang="zh-CN" dirty="0">
                <a:latin typeface="MS Gothic" panose="020B0609070205080204" pitchFamily="49" charset="-128"/>
                <a:ea typeface="MS Gothic" panose="020B0609070205080204" pitchFamily="49" charset="-128"/>
              </a:rPr>
              <a:t>; </a:t>
            </a:r>
            <a:r>
              <a:rPr lang="en-US" altLang="zh-CN" dirty="0" smtClean="0">
                <a:latin typeface="MS Gothic" panose="020B0609070205080204" pitchFamily="49" charset="-128"/>
                <a:ea typeface="MS Gothic" panose="020B0609070205080204" pitchFamily="49" charset="-128"/>
              </a:rPr>
              <a:t> </a:t>
            </a:r>
            <a:r>
              <a:rPr lang="en-US" altLang="zh-CN" dirty="0" smtClean="0">
                <a:solidFill>
                  <a:schemeClr val="accent6"/>
                </a:solidFill>
                <a:latin typeface="MS Gothic" panose="020B0609070205080204" pitchFamily="49" charset="-128"/>
                <a:ea typeface="MS Gothic" panose="020B0609070205080204" pitchFamily="49" charset="-128"/>
              </a:rPr>
              <a:t>// </a:t>
            </a:r>
            <a:r>
              <a:rPr lang="en-US" altLang="zh-CN" dirty="0">
                <a:solidFill>
                  <a:schemeClr val="accent6"/>
                </a:solidFill>
                <a:latin typeface="MS Gothic" panose="020B0609070205080204" pitchFamily="49" charset="-128"/>
                <a:ea typeface="MS Gothic" panose="020B0609070205080204" pitchFamily="49" charset="-128"/>
              </a:rPr>
              <a:t>GPRs</a:t>
            </a:r>
          </a:p>
          <a:p>
            <a:r>
              <a:rPr lang="en-US" altLang="zh-CN" dirty="0">
                <a:latin typeface="MS Gothic" panose="020B0609070205080204" pitchFamily="49" charset="-128"/>
                <a:ea typeface="MS Gothic" panose="020B0609070205080204" pitchFamily="49" charset="-128"/>
              </a:rPr>
              <a:t>	int32_t </a:t>
            </a:r>
            <a:r>
              <a:rPr lang="en-US" altLang="zh-CN" dirty="0" err="1">
                <a:latin typeface="MS Gothic" panose="020B0609070205080204" pitchFamily="49" charset="-128"/>
                <a:ea typeface="MS Gothic" panose="020B0609070205080204" pitchFamily="49" charset="-128"/>
              </a:rPr>
              <a:t>irq</a:t>
            </a:r>
            <a:r>
              <a:rPr lang="en-US" altLang="zh-CN" dirty="0" smtClean="0">
                <a:latin typeface="MS Gothic" panose="020B0609070205080204" pitchFamily="49" charset="-128"/>
                <a:ea typeface="MS Gothic" panose="020B0609070205080204" pitchFamily="49" charset="-128"/>
              </a:rPr>
              <a:t>;                                     </a:t>
            </a:r>
            <a:r>
              <a:rPr lang="en-US" altLang="zh-CN" dirty="0" smtClean="0">
                <a:solidFill>
                  <a:schemeClr val="accent6"/>
                </a:solidFill>
                <a:latin typeface="MS Gothic" panose="020B0609070205080204" pitchFamily="49" charset="-128"/>
                <a:ea typeface="MS Gothic" panose="020B0609070205080204" pitchFamily="49" charset="-128"/>
              </a:rPr>
              <a:t> </a:t>
            </a:r>
            <a:r>
              <a:rPr lang="en-US" altLang="zh-CN" dirty="0">
                <a:solidFill>
                  <a:schemeClr val="accent6"/>
                </a:solidFill>
                <a:latin typeface="MS Gothic" panose="020B0609070205080204" pitchFamily="49" charset="-128"/>
                <a:ea typeface="MS Gothic" panose="020B0609070205080204" pitchFamily="49" charset="-128"/>
              </a:rPr>
              <a:t>// #</a:t>
            </a:r>
            <a:r>
              <a:rPr lang="en-US" altLang="zh-CN" dirty="0" err="1">
                <a:solidFill>
                  <a:schemeClr val="accent6"/>
                </a:solidFill>
                <a:latin typeface="MS Gothic" panose="020B0609070205080204" pitchFamily="49" charset="-128"/>
                <a:ea typeface="MS Gothic" panose="020B0609070205080204" pitchFamily="49" charset="-128"/>
              </a:rPr>
              <a:t>irq</a:t>
            </a:r>
            <a:endParaRPr lang="en-US" altLang="zh-CN" dirty="0">
              <a:solidFill>
                <a:schemeClr val="accent6"/>
              </a:solidFill>
              <a:latin typeface="MS Gothic" panose="020B0609070205080204" pitchFamily="49" charset="-128"/>
              <a:ea typeface="MS Gothic" panose="020B0609070205080204" pitchFamily="49" charset="-128"/>
            </a:endParaRPr>
          </a:p>
          <a:p>
            <a:r>
              <a:rPr lang="en-US" altLang="zh-CN" dirty="0">
                <a:latin typeface="MS Gothic" panose="020B0609070205080204" pitchFamily="49" charset="-128"/>
                <a:ea typeface="MS Gothic" panose="020B0609070205080204" pitchFamily="49" charset="-128"/>
              </a:rPr>
              <a:t>	uint32_t </a:t>
            </a:r>
            <a:r>
              <a:rPr lang="en-US" altLang="zh-CN" dirty="0" err="1">
                <a:latin typeface="MS Gothic" panose="020B0609070205080204" pitchFamily="49" charset="-128"/>
                <a:ea typeface="MS Gothic" panose="020B0609070205080204" pitchFamily="49" charset="-128"/>
              </a:rPr>
              <a:t>error_code</a:t>
            </a:r>
            <a:r>
              <a:rPr lang="en-US" altLang="zh-CN" dirty="0" smtClean="0">
                <a:latin typeface="MS Gothic" panose="020B0609070205080204" pitchFamily="49" charset="-128"/>
                <a:ea typeface="MS Gothic" panose="020B0609070205080204" pitchFamily="49" charset="-128"/>
              </a:rPr>
              <a:t>;                              </a:t>
            </a:r>
            <a:r>
              <a:rPr lang="en-US" altLang="zh-CN" dirty="0" smtClean="0">
                <a:solidFill>
                  <a:schemeClr val="accent6"/>
                </a:solidFill>
                <a:latin typeface="MS Gothic" panose="020B0609070205080204" pitchFamily="49" charset="-128"/>
                <a:ea typeface="MS Gothic" panose="020B0609070205080204" pitchFamily="49" charset="-128"/>
              </a:rPr>
              <a:t>// </a:t>
            </a:r>
            <a:r>
              <a:rPr lang="en-US" altLang="zh-CN" dirty="0">
                <a:solidFill>
                  <a:schemeClr val="accent6"/>
                </a:solidFill>
                <a:latin typeface="MS Gothic" panose="020B0609070205080204" pitchFamily="49" charset="-128"/>
                <a:ea typeface="MS Gothic" panose="020B0609070205080204" pitchFamily="49" charset="-128"/>
              </a:rPr>
              <a:t>error code</a:t>
            </a:r>
          </a:p>
          <a:p>
            <a:r>
              <a:rPr lang="en-US" altLang="zh-CN" dirty="0">
                <a:latin typeface="MS Gothic" panose="020B0609070205080204" pitchFamily="49" charset="-128"/>
                <a:ea typeface="MS Gothic" panose="020B0609070205080204" pitchFamily="49" charset="-128"/>
              </a:rPr>
              <a:t>	uint32_t </a:t>
            </a:r>
            <a:r>
              <a:rPr lang="en-US" altLang="zh-CN" dirty="0" err="1">
                <a:latin typeface="MS Gothic" panose="020B0609070205080204" pitchFamily="49" charset="-128"/>
                <a:ea typeface="MS Gothic" panose="020B0609070205080204" pitchFamily="49" charset="-128"/>
              </a:rPr>
              <a:t>eip</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cs</a:t>
            </a:r>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eflags</a:t>
            </a:r>
            <a:r>
              <a:rPr lang="en-US" altLang="zh-CN" dirty="0" smtClean="0">
                <a:latin typeface="MS Gothic" panose="020B0609070205080204" pitchFamily="49" charset="-128"/>
                <a:ea typeface="MS Gothic" panose="020B0609070205080204" pitchFamily="49" charset="-128"/>
              </a:rPr>
              <a:t>;       </a:t>
            </a:r>
            <a:r>
              <a:rPr lang="en-US" altLang="zh-CN" dirty="0">
                <a:solidFill>
                  <a:schemeClr val="accent6"/>
                </a:solidFill>
                <a:latin typeface="MS Gothic" panose="020B0609070205080204" pitchFamily="49" charset="-128"/>
                <a:ea typeface="MS Gothic" panose="020B0609070205080204" pitchFamily="49" charset="-128"/>
              </a:rPr>
              <a:t>// execution state saved by hardware</a:t>
            </a:r>
          </a:p>
          <a:p>
            <a:r>
              <a:rPr lang="en-US" altLang="zh-CN" dirty="0">
                <a:latin typeface="MS Gothic" panose="020B0609070205080204" pitchFamily="49" charset="-128"/>
                <a:ea typeface="MS Gothic" panose="020B0609070205080204" pitchFamily="49" charset="-128"/>
              </a:rPr>
              <a:t>} </a:t>
            </a:r>
            <a:r>
              <a:rPr lang="en-US" altLang="zh-CN" dirty="0" err="1">
                <a:latin typeface="MS Gothic" panose="020B0609070205080204" pitchFamily="49" charset="-128"/>
                <a:ea typeface="MS Gothic" panose="020B0609070205080204" pitchFamily="49" charset="-128"/>
              </a:rPr>
              <a:t>TrapFrame</a:t>
            </a:r>
            <a:r>
              <a:rPr lang="en-US" altLang="zh-CN" dirty="0">
                <a:latin typeface="MS Gothic" panose="020B0609070205080204" pitchFamily="49" charset="-128"/>
                <a:ea typeface="MS Gothic" panose="020B0609070205080204" pitchFamily="49" charset="-128"/>
              </a:rPr>
              <a:t>;</a:t>
            </a:r>
          </a:p>
        </p:txBody>
      </p:sp>
      <p:sp>
        <p:nvSpPr>
          <p:cNvPr id="20" name="矩形 19"/>
          <p:cNvSpPr/>
          <p:nvPr/>
        </p:nvSpPr>
        <p:spPr>
          <a:xfrm>
            <a:off x="8610600" y="2062998"/>
            <a:ext cx="3106941" cy="369332"/>
          </a:xfrm>
          <a:prstGeom prst="rect">
            <a:avLst/>
          </a:prstGeom>
        </p:spPr>
        <p:txBody>
          <a:bodyPr wrap="none">
            <a:spAutoFit/>
          </a:bodyPr>
          <a:lstStyle/>
          <a:p>
            <a:r>
              <a:rPr lang="en-US" altLang="zh-CN" dirty="0">
                <a:solidFill>
                  <a:schemeClr val="accent5"/>
                </a:solidFill>
              </a:rPr>
              <a:t>kernel/include/x86/</a:t>
            </a:r>
            <a:r>
              <a:rPr lang="en-US" altLang="zh-CN" dirty="0" err="1">
                <a:solidFill>
                  <a:schemeClr val="accent5"/>
                </a:solidFill>
              </a:rPr>
              <a:t>memory.h</a:t>
            </a:r>
            <a:endParaRPr lang="zh-CN" altLang="en-US" dirty="0">
              <a:solidFill>
                <a:schemeClr val="accent5"/>
              </a:solidFill>
            </a:endParaRPr>
          </a:p>
        </p:txBody>
      </p:sp>
    </p:spTree>
    <p:extLst>
      <p:ext uri="{BB962C8B-B14F-4D97-AF65-F5344CB8AC3E}">
        <p14:creationId xmlns:p14="http://schemas.microsoft.com/office/powerpoint/2010/main" val="649680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5B50688-336D-4214-AAD3-5C9E25F9E23A}" type="datetime1">
              <a:rPr lang="zh-CN" altLang="en-US" smtClean="0"/>
              <a:t>2022/5/20</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589433153"/>
              </p:ext>
            </p:extLst>
          </p:nvPr>
        </p:nvGraphicFramePr>
        <p:xfrm>
          <a:off x="1676400" y="1426964"/>
          <a:ext cx="1866900" cy="4544488"/>
        </p:xfrm>
        <a:graphic>
          <a:graphicData uri="http://schemas.openxmlformats.org/drawingml/2006/table">
            <a:tbl>
              <a:tblPr firstRow="1" bandRow="1">
                <a:tableStyleId>{5940675A-B579-460E-94D1-54222C63F5DA}</a:tableStyleId>
              </a:tblPr>
              <a:tblGrid>
                <a:gridCol w="1866900">
                  <a:extLst>
                    <a:ext uri="{9D8B030D-6E8A-4147-A177-3AD203B41FA5}">
                      <a16:colId xmlns:a16="http://schemas.microsoft.com/office/drawing/2014/main" val="2459211924"/>
                    </a:ext>
                  </a:extLst>
                </a:gridCol>
              </a:tblGrid>
              <a:tr h="568061">
                <a:tc>
                  <a:txBody>
                    <a:bodyPr/>
                    <a:lstStyle/>
                    <a:p>
                      <a:pPr algn="ctr"/>
                      <a:r>
                        <a:rPr lang="en-US" altLang="zh-CN" sz="2800" dirty="0" err="1" smtClean="0"/>
                        <a:t>eflags</a:t>
                      </a:r>
                      <a:endParaRPr lang="zh-CN" altLang="en-US" sz="2800" dirty="0"/>
                    </a:p>
                  </a:txBody>
                  <a:tcPr anchor="ctr"/>
                </a:tc>
                <a:extLst>
                  <a:ext uri="{0D108BD9-81ED-4DB2-BD59-A6C34878D82A}">
                    <a16:rowId xmlns:a16="http://schemas.microsoft.com/office/drawing/2014/main" val="3496156351"/>
                  </a:ext>
                </a:extLst>
              </a:tr>
              <a:tr h="568061">
                <a:tc>
                  <a:txBody>
                    <a:bodyPr/>
                    <a:lstStyle/>
                    <a:p>
                      <a:pPr algn="ctr"/>
                      <a:r>
                        <a:rPr lang="en-US" altLang="zh-CN" sz="2800" dirty="0" err="1" smtClean="0"/>
                        <a:t>cs</a:t>
                      </a:r>
                      <a:endParaRPr lang="zh-CN" altLang="en-US" sz="2800" dirty="0"/>
                    </a:p>
                  </a:txBody>
                  <a:tcPr anchor="ctr"/>
                </a:tc>
                <a:extLst>
                  <a:ext uri="{0D108BD9-81ED-4DB2-BD59-A6C34878D82A}">
                    <a16:rowId xmlns:a16="http://schemas.microsoft.com/office/drawing/2014/main" val="2891994075"/>
                  </a:ext>
                </a:extLst>
              </a:tr>
              <a:tr h="568061">
                <a:tc>
                  <a:txBody>
                    <a:bodyPr/>
                    <a:lstStyle/>
                    <a:p>
                      <a:pPr algn="ctr"/>
                      <a:r>
                        <a:rPr lang="en-US" altLang="zh-CN" sz="2800" dirty="0" err="1" smtClean="0"/>
                        <a:t>eip</a:t>
                      </a:r>
                      <a:endParaRPr lang="zh-CN" altLang="en-US" sz="2800" dirty="0"/>
                    </a:p>
                  </a:txBody>
                  <a:tcPr anchor="ctr"/>
                </a:tc>
                <a:extLst>
                  <a:ext uri="{0D108BD9-81ED-4DB2-BD59-A6C34878D82A}">
                    <a16:rowId xmlns:a16="http://schemas.microsoft.com/office/drawing/2014/main" val="3434061129"/>
                  </a:ext>
                </a:extLst>
              </a:tr>
              <a:tr h="568061">
                <a:tc>
                  <a:txBody>
                    <a:bodyPr/>
                    <a:lstStyle/>
                    <a:p>
                      <a:pPr algn="ctr"/>
                      <a:r>
                        <a:rPr lang="en-US" altLang="zh-CN" sz="2800" dirty="0" smtClean="0"/>
                        <a:t>error code</a:t>
                      </a:r>
                      <a:endParaRPr lang="zh-CN" altLang="en-US" sz="2800" dirty="0"/>
                    </a:p>
                  </a:txBody>
                  <a:tcPr anchor="ctr"/>
                </a:tc>
                <a:extLst>
                  <a:ext uri="{0D108BD9-81ED-4DB2-BD59-A6C34878D82A}">
                    <a16:rowId xmlns:a16="http://schemas.microsoft.com/office/drawing/2014/main" val="3988784126"/>
                  </a:ext>
                </a:extLst>
              </a:tr>
              <a:tr h="568061">
                <a:tc>
                  <a:txBody>
                    <a:bodyPr/>
                    <a:lstStyle/>
                    <a:p>
                      <a:pPr algn="ctr"/>
                      <a:r>
                        <a:rPr lang="en-US" altLang="zh-CN" sz="2800" dirty="0" err="1" smtClean="0"/>
                        <a:t>irq</a:t>
                      </a:r>
                      <a:endParaRPr lang="zh-CN" altLang="en-US" sz="2800" dirty="0"/>
                    </a:p>
                  </a:txBody>
                  <a:tcPr anchor="ctr"/>
                </a:tc>
                <a:extLst>
                  <a:ext uri="{0D108BD9-81ED-4DB2-BD59-A6C34878D82A}">
                    <a16:rowId xmlns:a16="http://schemas.microsoft.com/office/drawing/2014/main" val="1832295340"/>
                  </a:ext>
                </a:extLst>
              </a:tr>
              <a:tr h="568061">
                <a:tc>
                  <a:txBody>
                    <a:bodyPr/>
                    <a:lstStyle/>
                    <a:p>
                      <a:pPr algn="ctr"/>
                      <a:r>
                        <a:rPr lang="en-US" altLang="zh-CN" sz="2800" dirty="0" err="1" smtClean="0"/>
                        <a:t>eax</a:t>
                      </a:r>
                      <a:endParaRPr lang="zh-CN" altLang="en-US" sz="2800" dirty="0"/>
                    </a:p>
                  </a:txBody>
                  <a:tcPr anchor="ctr"/>
                </a:tc>
                <a:extLst>
                  <a:ext uri="{0D108BD9-81ED-4DB2-BD59-A6C34878D82A}">
                    <a16:rowId xmlns:a16="http://schemas.microsoft.com/office/drawing/2014/main" val="2158136684"/>
                  </a:ext>
                </a:extLst>
              </a:tr>
              <a:tr h="568061">
                <a:tc>
                  <a:txBody>
                    <a:bodyPr/>
                    <a:lstStyle/>
                    <a:p>
                      <a:pPr algn="ctr"/>
                      <a:r>
                        <a:rPr lang="en-US" altLang="zh-CN" sz="2800" dirty="0" smtClean="0"/>
                        <a:t>…</a:t>
                      </a:r>
                      <a:endParaRPr lang="zh-CN" altLang="en-US" sz="2800" dirty="0"/>
                    </a:p>
                  </a:txBody>
                  <a:tcPr anchor="ctr"/>
                </a:tc>
                <a:extLst>
                  <a:ext uri="{0D108BD9-81ED-4DB2-BD59-A6C34878D82A}">
                    <a16:rowId xmlns:a16="http://schemas.microsoft.com/office/drawing/2014/main" val="938500310"/>
                  </a:ext>
                </a:extLst>
              </a:tr>
              <a:tr h="568061">
                <a:tc>
                  <a:txBody>
                    <a:bodyPr/>
                    <a:lstStyle/>
                    <a:p>
                      <a:pPr algn="ctr"/>
                      <a:r>
                        <a:rPr lang="en-US" altLang="zh-CN" sz="2800" dirty="0" err="1" smtClean="0"/>
                        <a:t>edi</a:t>
                      </a:r>
                      <a:endParaRPr lang="zh-CN" altLang="en-US" sz="2800" dirty="0"/>
                    </a:p>
                  </a:txBody>
                  <a:tcPr anchor="ctr"/>
                </a:tc>
                <a:extLst>
                  <a:ext uri="{0D108BD9-81ED-4DB2-BD59-A6C34878D82A}">
                    <a16:rowId xmlns:a16="http://schemas.microsoft.com/office/drawing/2014/main" val="3115318160"/>
                  </a:ext>
                </a:extLst>
              </a:tr>
            </a:tbl>
          </a:graphicData>
        </a:graphic>
      </p:graphicFrame>
      <p:cxnSp>
        <p:nvCxnSpPr>
          <p:cNvPr id="9" name="直接箭头连接符 8"/>
          <p:cNvCxnSpPr/>
          <p:nvPr/>
        </p:nvCxnSpPr>
        <p:spPr>
          <a:xfrm>
            <a:off x="895350" y="5971452"/>
            <a:ext cx="615950"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850" y="5609214"/>
            <a:ext cx="1606550" cy="584775"/>
          </a:xfrm>
          <a:prstGeom prst="rect">
            <a:avLst/>
          </a:prstGeom>
          <a:noFill/>
        </p:spPr>
        <p:txBody>
          <a:bodyPr wrap="square" rtlCol="0">
            <a:spAutoFit/>
          </a:bodyPr>
          <a:lstStyle/>
          <a:p>
            <a:r>
              <a:rPr lang="en-US" altLang="zh-CN" sz="3200" dirty="0" err="1" smtClean="0"/>
              <a:t>esp</a:t>
            </a:r>
            <a:endParaRPr lang="zh-CN" altLang="en-US" sz="3200" dirty="0"/>
          </a:p>
        </p:txBody>
      </p:sp>
      <p:sp>
        <p:nvSpPr>
          <p:cNvPr id="13" name="文本框 12"/>
          <p:cNvSpPr txBox="1"/>
          <p:nvPr/>
        </p:nvSpPr>
        <p:spPr>
          <a:xfrm>
            <a:off x="1612900" y="778708"/>
            <a:ext cx="2425700" cy="523220"/>
          </a:xfrm>
          <a:prstGeom prst="rect">
            <a:avLst/>
          </a:prstGeom>
          <a:noFill/>
        </p:spPr>
        <p:txBody>
          <a:bodyPr wrap="square" rtlCol="0">
            <a:spAutoFit/>
          </a:bodyPr>
          <a:lstStyle/>
          <a:p>
            <a:r>
              <a:rPr lang="en-US" altLang="zh-CN" sz="2800" b="1" dirty="0" err="1" smtClean="0">
                <a:solidFill>
                  <a:schemeClr val="accent6">
                    <a:lumMod val="75000"/>
                  </a:schemeClr>
                </a:solidFill>
              </a:rPr>
              <a:t>TrapFrame</a:t>
            </a:r>
            <a:endParaRPr lang="zh-CN" altLang="en-US" sz="2800" b="1" dirty="0">
              <a:solidFill>
                <a:schemeClr val="accent6">
                  <a:lumMod val="75000"/>
                </a:schemeClr>
              </a:solidFill>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73149"/>
            <a:ext cx="7896185" cy="3326926"/>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0" y="4478914"/>
            <a:ext cx="7952537" cy="2165350"/>
          </a:xfrm>
          <a:prstGeom prst="rect">
            <a:avLst/>
          </a:prstGeom>
        </p:spPr>
      </p:pic>
    </p:spTree>
    <p:extLst>
      <p:ext uri="{BB962C8B-B14F-4D97-AF65-F5344CB8AC3E}">
        <p14:creationId xmlns:p14="http://schemas.microsoft.com/office/powerpoint/2010/main" val="3211378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39</a:t>
            </a:fld>
            <a:endParaRPr lang="zh-CN" altLang="en-US"/>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12" name="矩形 11"/>
          <p:cNvSpPr/>
          <p:nvPr/>
        </p:nvSpPr>
        <p:spPr>
          <a:xfrm>
            <a:off x="1366091" y="2059892"/>
            <a:ext cx="9849080" cy="3970318"/>
          </a:xfrm>
          <a:prstGeom prst="rect">
            <a:avLst/>
          </a:prstGeom>
          <a:solidFill>
            <a:schemeClr val="bg1"/>
          </a:solidFill>
          <a:ln>
            <a:solidFill>
              <a:schemeClr val="dk1"/>
            </a:solidFill>
            <a:prstDash val="dash"/>
          </a:ln>
        </p:spPr>
        <p:txBody>
          <a:bodyPr wrap="square">
            <a:spAutoFit/>
          </a:bodyPr>
          <a:lstStyle/>
          <a:p>
            <a:r>
              <a:rPr lang="en-US" altLang="zh-CN" dirty="0">
                <a:latin typeface="Consolas" panose="020B0609020204030204" pitchFamily="49" charset="0"/>
                <a:ea typeface="MS Gothic" panose="020B0609070205080204" pitchFamily="49" charset="-128"/>
              </a:rPr>
              <a:t>#include "</a:t>
            </a:r>
            <a:r>
              <a:rPr lang="en-US" altLang="zh-CN" dirty="0" err="1">
                <a:latin typeface="Consolas" panose="020B0609020204030204" pitchFamily="49" charset="0"/>
                <a:ea typeface="MS Gothic" panose="020B0609070205080204" pitchFamily="49" charset="-128"/>
              </a:rPr>
              <a:t>trap.h</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const</a:t>
            </a:r>
            <a:r>
              <a:rPr lang="en-US" altLang="zh-CN" dirty="0">
                <a:latin typeface="Consolas" panose="020B0609020204030204" pitchFamily="49" charset="0"/>
                <a:ea typeface="MS Gothic" panose="020B0609070205080204" pitchFamily="49" charset="-128"/>
              </a:rPr>
              <a:t> char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 </a:t>
            </a:r>
            <a:r>
              <a:rPr lang="en-US" altLang="zh-CN" dirty="0" smtClean="0">
                <a:latin typeface="Consolas" panose="020B0609020204030204" pitchFamily="49" charset="0"/>
                <a:ea typeface="MS Gothic" panose="020B0609070205080204" pitchFamily="49" charset="-128"/>
              </a:rPr>
              <a:t>"Hello</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world!\n</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int</a:t>
            </a:r>
            <a:r>
              <a:rPr lang="en-US" altLang="zh-CN" dirty="0">
                <a:latin typeface="Consolas" panose="020B0609020204030204" pitchFamily="49" charset="0"/>
                <a:ea typeface="MS Gothic" panose="020B0609070205080204" pitchFamily="49" charset="-128"/>
              </a:rPr>
              <a:t> main()</a:t>
            </a:r>
          </a:p>
          <a:p>
            <a:r>
              <a:rPr lang="en-US" altLang="zh-CN" dirty="0">
                <a:latin typeface="Consolas" panose="020B0609020204030204" pitchFamily="49" charset="0"/>
                <a:ea typeface="MS Gothic" panose="020B0609070205080204" pitchFamily="49" charset="-128"/>
              </a:rPr>
              <a:t>{</a:t>
            </a:r>
          </a:p>
          <a:p>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asm</a:t>
            </a:r>
            <a:r>
              <a:rPr lang="en-US" altLang="zh-CN" dirty="0">
                <a:latin typeface="Consolas" panose="020B0609020204030204" pitchFamily="49" charset="0"/>
                <a:ea typeface="MS Gothic" panose="020B0609070205080204" pitchFamily="49" charset="-128"/>
              </a:rPr>
              <a:t> volatile</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$4, %</a:t>
            </a:r>
            <a:r>
              <a:rPr lang="en-US" altLang="zh-CN" b="1" dirty="0" err="1">
                <a:solidFill>
                  <a:srgbClr val="00B050"/>
                </a:solidFill>
                <a:latin typeface="Consolas" panose="020B0609020204030204" pitchFamily="49" charset="0"/>
                <a:ea typeface="MS Gothic" panose="020B0609070205080204" pitchFamily="49" charset="-128"/>
              </a:rPr>
              <a:t>eax</a:t>
            </a:r>
            <a:r>
              <a:rPr lang="en-US" altLang="zh-CN" b="1" dirty="0">
                <a:solidFill>
                  <a:srgbClr val="00B050"/>
                </a:solidFill>
                <a:latin typeface="Consolas" panose="020B0609020204030204" pitchFamily="49" charset="0"/>
                <a:ea typeface="MS Gothic" panose="020B0609070205080204" pitchFamily="49" charset="-128"/>
              </a:rPr>
              <a:t>;"</a:t>
            </a:r>
            <a:r>
              <a:rPr lang="en-US" altLang="zh-CN" b="1" dirty="0">
                <a:solidFill>
                  <a:schemeClr val="accent2"/>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system call ID, 4 = </a:t>
            </a:r>
            <a:r>
              <a:rPr lang="en-US" altLang="zh-CN" dirty="0" err="1">
                <a:latin typeface="Consolas" panose="020B0609020204030204" pitchFamily="49" charset="0"/>
                <a:ea typeface="MS Gothic" panose="020B0609070205080204" pitchFamily="49" charset="-128"/>
              </a:rPr>
              <a:t>SYS_write</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$1, %</a:t>
            </a:r>
            <a:r>
              <a:rPr lang="en-US" altLang="zh-CN" b="1" dirty="0" err="1">
                <a:solidFill>
                  <a:srgbClr val="00B050"/>
                </a:solidFill>
                <a:latin typeface="Consolas" panose="020B0609020204030204" pitchFamily="49" charset="0"/>
                <a:ea typeface="MS Gothic" panose="020B0609070205080204" pitchFamily="49" charset="-128"/>
              </a:rPr>
              <a:t>ebx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file descriptor, 1 = </a:t>
            </a:r>
            <a:r>
              <a:rPr lang="en-US" altLang="zh-CN" dirty="0" err="1">
                <a:latin typeface="Consolas" panose="020B0609020204030204" pitchFamily="49" charset="0"/>
                <a:ea typeface="MS Gothic" panose="020B0609070205080204" pitchFamily="49" charset="-128"/>
              </a:rPr>
              <a:t>stdout</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a:t>
            </a:r>
            <a:r>
              <a:rPr lang="en-US" altLang="zh-CN" b="1" dirty="0" err="1">
                <a:solidFill>
                  <a:srgbClr val="00B050"/>
                </a:solidFill>
                <a:latin typeface="Consolas" panose="020B0609020204030204" pitchFamily="49" charset="0"/>
                <a:ea typeface="MS Gothic" panose="020B0609070205080204" pitchFamily="49" charset="-128"/>
              </a:rPr>
              <a:t>str</a:t>
            </a:r>
            <a:r>
              <a:rPr lang="en-US" altLang="zh-CN" b="1" dirty="0">
                <a:solidFill>
                  <a:srgbClr val="00B050"/>
                </a:solidFill>
                <a:latin typeface="Consolas" panose="020B0609020204030204" pitchFamily="49" charset="0"/>
                <a:ea typeface="MS Gothic" panose="020B0609070205080204" pitchFamily="49" charset="-128"/>
              </a:rPr>
              <a:t>, %</a:t>
            </a:r>
            <a:r>
              <a:rPr lang="en-US" altLang="zh-CN" b="1" dirty="0" err="1">
                <a:solidFill>
                  <a:srgbClr val="00B050"/>
                </a:solidFill>
                <a:latin typeface="Consolas" panose="020B0609020204030204" pitchFamily="49" charset="0"/>
                <a:ea typeface="MS Gothic" panose="020B0609070205080204" pitchFamily="49" charset="-128"/>
              </a:rPr>
              <a:t>ecx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buffer address</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$14, %</a:t>
            </a:r>
            <a:r>
              <a:rPr lang="en-US" altLang="zh-CN" b="1" dirty="0" err="1">
                <a:solidFill>
                  <a:srgbClr val="00B050"/>
                </a:solidFill>
                <a:latin typeface="Consolas" panose="020B0609020204030204" pitchFamily="49" charset="0"/>
                <a:ea typeface="MS Gothic" panose="020B0609070205080204" pitchFamily="49" charset="-128"/>
              </a:rPr>
              <a:t>edx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length</a:t>
            </a:r>
          </a:p>
          <a:p>
            <a:r>
              <a:rPr lang="en-US" altLang="zh-CN" dirty="0">
                <a:latin typeface="Consolas" panose="020B0609020204030204" pitchFamily="49" charset="0"/>
                <a:ea typeface="MS Gothic" panose="020B0609070205080204" pitchFamily="49" charset="-128"/>
              </a:rPr>
              <a:t>		</a:t>
            </a:r>
            <a:r>
              <a:rPr lang="en-US" altLang="zh-CN" b="1" dirty="0" smtClean="0">
                <a:solidFill>
                  <a:srgbClr val="C00000"/>
                </a:solidFill>
                <a:latin typeface="Consolas" panose="020B0609020204030204" pitchFamily="49" charset="0"/>
                <a:ea typeface="MS Gothic" panose="020B0609070205080204" pitchFamily="49" charset="-128"/>
              </a:rPr>
              <a:t>       "</a:t>
            </a:r>
            <a:r>
              <a:rPr lang="en-US" altLang="zh-CN" b="1" dirty="0" err="1">
                <a:solidFill>
                  <a:srgbClr val="C00000"/>
                </a:solidFill>
                <a:latin typeface="Consolas" panose="020B0609020204030204" pitchFamily="49" charset="0"/>
                <a:ea typeface="MS Gothic" panose="020B0609070205080204" pitchFamily="49" charset="-128"/>
              </a:rPr>
              <a:t>int</a:t>
            </a:r>
            <a:r>
              <a:rPr lang="en-US" altLang="zh-CN" b="1" dirty="0">
                <a:solidFill>
                  <a:srgbClr val="C00000"/>
                </a:solidFill>
                <a:latin typeface="Consolas" panose="020B0609020204030204" pitchFamily="49" charset="0"/>
                <a:ea typeface="MS Gothic" panose="020B0609070205080204" pitchFamily="49" charset="-128"/>
              </a:rPr>
              <a:t> $0x80"</a:t>
            </a:r>
            <a:r>
              <a:rPr lang="en-US" altLang="zh-CN" dirty="0">
                <a:latin typeface="Consolas" panose="020B0609020204030204" pitchFamily="49" charset="0"/>
                <a:ea typeface="MS Gothic" panose="020B0609070205080204" pitchFamily="49" charset="-128"/>
              </a:rPr>
              <a:t>);</a:t>
            </a:r>
          </a:p>
          <a:p>
            <a:r>
              <a:rPr lang="en-US" altLang="zh-CN" dirty="0">
                <a:latin typeface="Consolas" panose="020B0609020204030204" pitchFamily="49" charset="0"/>
                <a:ea typeface="MS Gothic" panose="020B0609070205080204" pitchFamily="49" charset="-128"/>
              </a:rPr>
              <a:t>	HIT_GOOD_TRAP;</a:t>
            </a:r>
          </a:p>
          <a:p>
            <a:r>
              <a:rPr lang="en-US" altLang="zh-CN" dirty="0">
                <a:latin typeface="Consolas" panose="020B0609020204030204" pitchFamily="49" charset="0"/>
                <a:ea typeface="MS Gothic" panose="020B0609070205080204" pitchFamily="49" charset="-128"/>
              </a:rPr>
              <a:t>	return 0;</a:t>
            </a:r>
          </a:p>
          <a:p>
            <a:r>
              <a:rPr lang="en-US" altLang="zh-CN" dirty="0">
                <a:latin typeface="Consolas" panose="020B0609020204030204" pitchFamily="49" charset="0"/>
                <a:ea typeface="MS Gothic" panose="020B0609070205080204" pitchFamily="49" charset="-128"/>
              </a:rPr>
              <a:t>}</a:t>
            </a:r>
            <a:endParaRPr lang="zh-CN" altLang="en-US" dirty="0">
              <a:latin typeface="Consolas" panose="020B0609020204030204" pitchFamily="49" charset="0"/>
              <a:ea typeface="MS Gothic" panose="020B0609070205080204" pitchFamily="49" charset="-128"/>
            </a:endParaRPr>
          </a:p>
        </p:txBody>
      </p:sp>
      <p:sp>
        <p:nvSpPr>
          <p:cNvPr id="13" name="矩形 12"/>
          <p:cNvSpPr/>
          <p:nvPr/>
        </p:nvSpPr>
        <p:spPr>
          <a:xfrm>
            <a:off x="7532209" y="5711355"/>
            <a:ext cx="2706190" cy="369332"/>
          </a:xfrm>
          <a:prstGeom prst="rect">
            <a:avLst/>
          </a:prstGeom>
        </p:spPr>
        <p:txBody>
          <a:bodyPr wrap="none">
            <a:spAutoFit/>
          </a:bodyPr>
          <a:lstStyle/>
          <a:p>
            <a:r>
              <a:rPr lang="en-US" altLang="zh-CN" dirty="0" err="1" smtClean="0">
                <a:solidFill>
                  <a:srgbClr val="0070C0"/>
                </a:solidFill>
              </a:rPr>
              <a:t>testcase</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/hello-</a:t>
            </a:r>
            <a:r>
              <a:rPr lang="en-US" altLang="zh-CN" dirty="0" err="1" smtClean="0">
                <a:solidFill>
                  <a:srgbClr val="0070C0"/>
                </a:solidFill>
              </a:rPr>
              <a:t>inline.c</a:t>
            </a:r>
            <a:endParaRPr lang="zh-CN" altLang="en-US" dirty="0">
              <a:solidFill>
                <a:srgbClr val="0070C0"/>
              </a:solidFill>
            </a:endParaRPr>
          </a:p>
        </p:txBody>
      </p:sp>
    </p:spTree>
    <p:extLst>
      <p:ext uri="{BB962C8B-B14F-4D97-AF65-F5344CB8AC3E}">
        <p14:creationId xmlns:p14="http://schemas.microsoft.com/office/powerpoint/2010/main" val="985525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 4-1 </a:t>
            </a:r>
            <a:r>
              <a:rPr lang="zh-CN" altLang="en-US" dirty="0"/>
              <a:t>异常和中断的响应</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9A9938A-99FD-497B-8DE6-F1CEC96C437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40</a:t>
            </a:fld>
            <a:endParaRPr lang="zh-CN" altLang="en-US"/>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38200" y="1173890"/>
            <a:ext cx="9849080" cy="1477328"/>
          </a:xfrm>
          <a:prstGeom prst="rect">
            <a:avLst/>
          </a:prstGeom>
          <a:solidFill>
            <a:schemeClr val="bg1"/>
          </a:solidFill>
          <a:ln>
            <a:solidFill>
              <a:schemeClr val="dk1"/>
            </a:solidFill>
            <a:prstDash val="dash"/>
          </a:ln>
        </p:spPr>
        <p:txBody>
          <a:bodyPr wrap="square">
            <a:spAutoFit/>
          </a:bodyPr>
          <a:lstStyle/>
          <a:p>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asm</a:t>
            </a:r>
            <a:r>
              <a:rPr lang="en-US" altLang="zh-CN" dirty="0">
                <a:latin typeface="Consolas" panose="020B0609020204030204" pitchFamily="49" charset="0"/>
                <a:ea typeface="MS Gothic" panose="020B0609070205080204" pitchFamily="49" charset="-128"/>
              </a:rPr>
              <a:t> volatile</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$4, %</a:t>
            </a:r>
            <a:r>
              <a:rPr lang="en-US" altLang="zh-CN" dirty="0" err="1">
                <a:latin typeface="Consolas" panose="020B0609020204030204" pitchFamily="49" charset="0"/>
                <a:ea typeface="MS Gothic" panose="020B0609070205080204" pitchFamily="49" charset="-128"/>
              </a:rPr>
              <a:t>eax</a:t>
            </a:r>
            <a:r>
              <a:rPr lang="en-US" altLang="zh-CN" dirty="0">
                <a:latin typeface="Consolas" panose="020B0609020204030204" pitchFamily="49" charset="0"/>
                <a:ea typeface="MS Gothic" panose="020B0609070205080204" pitchFamily="49" charset="-128"/>
              </a:rPr>
              <a:t>;"   // system call ID, 4 = </a:t>
            </a:r>
            <a:r>
              <a:rPr lang="en-US" altLang="zh-CN" dirty="0" err="1">
                <a:latin typeface="Consolas" panose="020B0609020204030204" pitchFamily="49" charset="0"/>
                <a:ea typeface="MS Gothic" panose="020B0609070205080204" pitchFamily="49" charset="-128"/>
              </a:rPr>
              <a:t>SYS_write</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 %</a:t>
            </a:r>
            <a:r>
              <a:rPr lang="en-US" altLang="zh-CN" dirty="0" err="1">
                <a:latin typeface="Consolas" panose="020B0609020204030204" pitchFamily="49" charset="0"/>
                <a:ea typeface="MS Gothic" panose="020B0609070205080204" pitchFamily="49" charset="-128"/>
              </a:rPr>
              <a:t>ebx</a:t>
            </a:r>
            <a:r>
              <a:rPr lang="en-US" altLang="zh-CN" dirty="0">
                <a:latin typeface="Consolas" panose="020B0609020204030204" pitchFamily="49" charset="0"/>
                <a:ea typeface="MS Gothic" panose="020B0609070205080204" pitchFamily="49" charset="-128"/>
              </a:rPr>
              <a:t>;"   // file descriptor, 1 = </a:t>
            </a:r>
            <a:r>
              <a:rPr lang="en-US" altLang="zh-CN" dirty="0" err="1">
                <a:latin typeface="Consolas" panose="020B0609020204030204" pitchFamily="49" charset="0"/>
                <a:ea typeface="MS Gothic" panose="020B0609070205080204" pitchFamily="49" charset="-128"/>
              </a:rPr>
              <a:t>stdout</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ecx</a:t>
            </a:r>
            <a:r>
              <a:rPr lang="en-US" altLang="zh-CN" dirty="0">
                <a:latin typeface="Consolas" panose="020B0609020204030204" pitchFamily="49" charset="0"/>
                <a:ea typeface="MS Gothic" panose="020B0609070205080204" pitchFamily="49" charset="-128"/>
              </a:rPr>
              <a:t>;" // buffer address</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$14, %</a:t>
            </a:r>
            <a:r>
              <a:rPr lang="en-US" altLang="zh-CN" dirty="0" err="1">
                <a:latin typeface="Consolas" panose="020B0609020204030204" pitchFamily="49" charset="0"/>
                <a:ea typeface="MS Gothic" panose="020B0609070205080204" pitchFamily="49" charset="-128"/>
              </a:rPr>
              <a:t>edx</a:t>
            </a:r>
            <a:r>
              <a:rPr lang="en-US" altLang="zh-CN" dirty="0">
                <a:latin typeface="Consolas" panose="020B0609020204030204" pitchFamily="49" charset="0"/>
                <a:ea typeface="MS Gothic" panose="020B0609070205080204" pitchFamily="49" charset="-128"/>
              </a:rPr>
              <a:t>;"  // length</a:t>
            </a:r>
          </a:p>
          <a:p>
            <a:r>
              <a:rPr lang="en-US" altLang="zh-CN" dirty="0">
                <a:latin typeface="Consolas" panose="020B0609020204030204" pitchFamily="49" charset="0"/>
                <a:ea typeface="MS Gothic" panose="020B0609070205080204" pitchFamily="49" charset="-128"/>
              </a:rPr>
              <a:t>		</a:t>
            </a:r>
            <a:r>
              <a:rPr lang="en-US" altLang="zh-CN" b="1" dirty="0" smtClean="0">
                <a:solidFill>
                  <a:srgbClr val="C00000"/>
                </a:solidFill>
                <a:latin typeface="Consolas" panose="020B0609020204030204" pitchFamily="49" charset="0"/>
                <a:ea typeface="MS Gothic" panose="020B0609070205080204" pitchFamily="49" charset="-128"/>
              </a:rPr>
              <a:t>       "</a:t>
            </a:r>
            <a:r>
              <a:rPr lang="en-US" altLang="zh-CN" b="1" dirty="0" err="1">
                <a:solidFill>
                  <a:srgbClr val="C00000"/>
                </a:solidFill>
                <a:latin typeface="Consolas" panose="020B0609020204030204" pitchFamily="49" charset="0"/>
                <a:ea typeface="MS Gothic" panose="020B0609070205080204" pitchFamily="49" charset="-128"/>
              </a:rPr>
              <a:t>int</a:t>
            </a:r>
            <a:r>
              <a:rPr lang="en-US" altLang="zh-CN" b="1" dirty="0">
                <a:solidFill>
                  <a:srgbClr val="C00000"/>
                </a:solidFill>
                <a:latin typeface="Consolas" panose="020B0609020204030204" pitchFamily="49" charset="0"/>
                <a:ea typeface="MS Gothic" panose="020B0609070205080204" pitchFamily="49" charset="-128"/>
              </a:rPr>
              <a:t> $0x80</a:t>
            </a:r>
            <a:r>
              <a:rPr lang="en-US" altLang="zh-CN" b="1" dirty="0" smtClean="0">
                <a:solidFill>
                  <a:srgbClr val="C00000"/>
                </a:solidFill>
                <a:latin typeface="Consolas" panose="020B0609020204030204" pitchFamily="49" charset="0"/>
                <a:ea typeface="MS Gothic" panose="020B0609070205080204" pitchFamily="49" charset="-128"/>
              </a:rPr>
              <a:t>"</a:t>
            </a:r>
            <a:r>
              <a:rPr lang="en-US" altLang="zh-CN" dirty="0" smtClean="0">
                <a:latin typeface="Consolas" panose="020B0609020204030204" pitchFamily="49" charset="0"/>
                <a:ea typeface="MS Gothic" panose="020B0609070205080204" pitchFamily="49" charset="-128"/>
              </a:rPr>
              <a:t>);</a:t>
            </a:r>
            <a:endParaRPr lang="en-US" altLang="zh-CN" dirty="0">
              <a:latin typeface="Consolas" panose="020B0609020204030204" pitchFamily="49" charset="0"/>
              <a:ea typeface="MS Gothic" panose="020B0609070205080204" pitchFamily="49" charset="-128"/>
            </a:endParaRPr>
          </a:p>
        </p:txBody>
      </p:sp>
      <p:sp>
        <p:nvSpPr>
          <p:cNvPr id="9" name="矩形 8"/>
          <p:cNvSpPr/>
          <p:nvPr/>
        </p:nvSpPr>
        <p:spPr>
          <a:xfrm>
            <a:off x="838200" y="2829744"/>
            <a:ext cx="9849080" cy="141577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600" dirty="0">
                <a:latin typeface="MS Gothic" panose="020B0609070205080204" pitchFamily="49" charset="-128"/>
                <a:ea typeface="MS Gothic" panose="020B0609070205080204" pitchFamily="49" charset="-128"/>
              </a:rPr>
              <a:t> </a:t>
            </a:r>
            <a:r>
              <a:rPr lang="zh-CN" altLang="en-US" sz="16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a:t>
            </a:r>
            <a:r>
              <a:rPr lang="zh-CN" altLang="en-US" sz="1600" dirty="0">
                <a:latin typeface="MS Gothic" panose="020B0609070205080204" pitchFamily="49" charset="-128"/>
                <a:ea typeface="MS Gothic" panose="020B0609070205080204" pitchFamily="49" charset="-128"/>
              </a:rPr>
              <a:t>(idt + </a:t>
            </a:r>
            <a:r>
              <a:rPr lang="zh-CN" altLang="en-US" sz="1600" b="1" dirty="0">
                <a:solidFill>
                  <a:srgbClr val="C00000"/>
                </a:solidFill>
                <a:latin typeface="MS Gothic" panose="020B0609070205080204" pitchFamily="49" charset="-128"/>
                <a:ea typeface="MS Gothic" panose="020B0609070205080204" pitchFamily="49" charset="-128"/>
              </a:rPr>
              <a:t>0x80</a:t>
            </a:r>
            <a:r>
              <a:rPr lang="zh-CN" altLang="en-US" sz="1600" dirty="0">
                <a:latin typeface="MS Gothic" panose="020B0609070205080204" pitchFamily="49" charset="-128"/>
                <a:ea typeface="MS Gothic" panose="020B0609070205080204" pitchFamily="49" charset="-128"/>
              </a:rPr>
              <a:t>, SEG_KERNEL_CODE &lt;&lt; 3, (uint32_t)</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DPL_USER);</a:t>
            </a:r>
            <a:endParaRPr lang="en-US" altLang="zh-CN" sz="16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10" name="矩形 9"/>
          <p:cNvSpPr/>
          <p:nvPr/>
        </p:nvSpPr>
        <p:spPr>
          <a:xfrm>
            <a:off x="838200" y="4424043"/>
            <a:ext cx="9121775" cy="1815882"/>
          </a:xfrm>
          <a:prstGeom prst="rect">
            <a:avLst/>
          </a:prstGeom>
          <a:solidFill>
            <a:schemeClr val="bg1"/>
          </a:solidFill>
          <a:ln>
            <a:solidFill>
              <a:schemeClr val="dk1"/>
            </a:solidFill>
            <a:prstDash val="dash"/>
          </a:ln>
        </p:spPr>
        <p:txBody>
          <a:bodyPr wrap="square">
            <a:spAutoFit/>
          </a:bodyPr>
          <a:lstStyle/>
          <a:p>
            <a:r>
              <a:rPr lang="zh-CN" altLang="en-US" sz="1600" dirty="0">
                <a:latin typeface="MS Gothic" panose="020B0609070205080204" pitchFamily="49" charset="-128"/>
                <a:ea typeface="MS Gothic" panose="020B0609070205080204" pitchFamily="49" charset="-128"/>
              </a:rPr>
              <a:t>.globl vecsys; </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pushl $0;  pushl $0x80; jmp asm_do_irq</a:t>
            </a:r>
          </a:p>
          <a:p>
            <a:r>
              <a:rPr lang="zh-CN" altLang="en-US" sz="1600" dirty="0" smtClean="0">
                <a:latin typeface="MS Gothic" panose="020B0609070205080204" pitchFamily="49" charset="-128"/>
                <a:ea typeface="MS Gothic" panose="020B0609070205080204" pitchFamily="49" charset="-128"/>
              </a:rPr>
              <a:t>asm</a:t>
            </a:r>
            <a:r>
              <a:rPr lang="zh-CN" altLang="en-US" sz="1600" dirty="0">
                <a:latin typeface="MS Gothic" panose="020B0609070205080204" pitchFamily="49" charset="-128"/>
                <a:ea typeface="MS Gothic" panose="020B0609070205080204" pitchFamily="49" charset="-128"/>
              </a:rPr>
              <a:t>_do_irq:</a:t>
            </a:r>
          </a:p>
          <a:p>
            <a:r>
              <a:rPr lang="zh-CN" altLang="en-US" sz="1600" dirty="0">
                <a:latin typeface="MS Gothic" panose="020B0609070205080204" pitchFamily="49" charset="-128"/>
                <a:ea typeface="MS Gothic" panose="020B0609070205080204" pitchFamily="49" charset="-128"/>
              </a:rPr>
              <a:t>	pushal</a:t>
            </a:r>
          </a:p>
          <a:p>
            <a:r>
              <a:rPr lang="zh-CN" altLang="en-US" sz="1600" dirty="0" smtClean="0">
                <a:latin typeface="MS Gothic" panose="020B0609070205080204" pitchFamily="49" charset="-128"/>
                <a:ea typeface="MS Gothic" panose="020B0609070205080204" pitchFamily="49" charset="-128"/>
              </a:rPr>
              <a:t>	</a:t>
            </a:r>
            <a:r>
              <a:rPr lang="zh-CN" altLang="en-US" sz="1600" dirty="0">
                <a:latin typeface="MS Gothic" panose="020B0609070205080204" pitchFamily="49" charset="-128"/>
                <a:ea typeface="MS Gothic" panose="020B0609070205080204" pitchFamily="49" charset="-128"/>
              </a:rPr>
              <a:t>pushl %esp</a:t>
            </a:r>
            <a:r>
              <a:rPr lang="zh-CN" altLang="en-US" sz="1600" b="1" dirty="0">
                <a:solidFill>
                  <a:srgbClr val="C00000"/>
                </a:solidFill>
                <a:latin typeface="MS Gothic" panose="020B0609070205080204" pitchFamily="49" charset="-128"/>
                <a:ea typeface="MS Gothic" panose="020B0609070205080204" pitchFamily="49" charset="-128"/>
              </a:rPr>
              <a:t>		</a:t>
            </a:r>
            <a:endParaRPr lang="zh-CN" altLang="en-US" sz="1600" b="1" dirty="0" smtClean="0">
              <a:solidFill>
                <a:srgbClr val="C00000"/>
              </a:solidFill>
              <a:latin typeface="MS Gothic" panose="020B0609070205080204" pitchFamily="49" charset="-128"/>
              <a:ea typeface="MS Gothic" panose="020B0609070205080204" pitchFamily="49" charset="-128"/>
            </a:endParaRPr>
          </a:p>
          <a:p>
            <a:r>
              <a:rPr lang="zh-CN" altLang="en-US" sz="1600" b="1"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call irq_handle</a:t>
            </a:r>
          </a:p>
          <a:p>
            <a:r>
              <a:rPr lang="zh-CN" altLang="en-US" sz="1600" dirty="0">
                <a:latin typeface="MS Gothic" panose="020B0609070205080204" pitchFamily="49" charset="-128"/>
                <a:ea typeface="MS Gothic" panose="020B0609070205080204" pitchFamily="49" charset="-128"/>
              </a:rPr>
              <a:t>	popal</a:t>
            </a:r>
          </a:p>
          <a:p>
            <a:r>
              <a:rPr lang="zh-CN" altLang="en-US" sz="1600" dirty="0">
                <a:latin typeface="MS Gothic" panose="020B0609070205080204" pitchFamily="49" charset="-128"/>
                <a:ea typeface="MS Gothic" panose="020B0609070205080204" pitchFamily="49" charset="-128"/>
              </a:rPr>
              <a:t>	iret</a:t>
            </a:r>
          </a:p>
        </p:txBody>
      </p:sp>
    </p:spTree>
    <p:extLst>
      <p:ext uri="{BB962C8B-B14F-4D97-AF65-F5344CB8AC3E}">
        <p14:creationId xmlns:p14="http://schemas.microsoft.com/office/powerpoint/2010/main" val="2513004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41</a:t>
            </a:fld>
            <a:endParaRPr lang="zh-CN" altLang="en-US"/>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38200" y="1173890"/>
            <a:ext cx="9849080" cy="1477328"/>
          </a:xfrm>
          <a:prstGeom prst="rect">
            <a:avLst/>
          </a:prstGeom>
          <a:solidFill>
            <a:schemeClr val="bg1"/>
          </a:solidFill>
          <a:ln>
            <a:solidFill>
              <a:schemeClr val="dk1"/>
            </a:solidFill>
            <a:prstDash val="dash"/>
          </a:ln>
        </p:spPr>
        <p:txBody>
          <a:bodyPr wrap="square">
            <a:spAutoFit/>
          </a:bodyPr>
          <a:lstStyle/>
          <a:p>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asm</a:t>
            </a:r>
            <a:r>
              <a:rPr lang="en-US" altLang="zh-CN" dirty="0">
                <a:latin typeface="Consolas" panose="020B0609020204030204" pitchFamily="49" charset="0"/>
                <a:ea typeface="MS Gothic" panose="020B0609070205080204" pitchFamily="49" charset="-128"/>
              </a:rPr>
              <a:t> volatile</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$4, %</a:t>
            </a:r>
            <a:r>
              <a:rPr lang="en-US" altLang="zh-CN" b="1" dirty="0" err="1">
                <a:solidFill>
                  <a:srgbClr val="00B050"/>
                </a:solidFill>
                <a:latin typeface="Consolas" panose="020B0609020204030204" pitchFamily="49" charset="0"/>
                <a:ea typeface="MS Gothic" panose="020B0609070205080204" pitchFamily="49" charset="-128"/>
              </a:rPr>
              <a:t>eax</a:t>
            </a:r>
            <a:r>
              <a:rPr lang="en-US" altLang="zh-CN" b="1" dirty="0">
                <a:solidFill>
                  <a:srgbClr val="00B050"/>
                </a:solidFill>
                <a:latin typeface="Consolas" panose="020B0609020204030204" pitchFamily="49" charset="0"/>
                <a:ea typeface="MS Gothic" panose="020B0609070205080204" pitchFamily="49" charset="-128"/>
              </a:rPr>
              <a:t>;"</a:t>
            </a:r>
            <a:r>
              <a:rPr lang="en-US" altLang="zh-CN" b="1" dirty="0">
                <a:solidFill>
                  <a:schemeClr val="accent2"/>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system call ID, 4 = </a:t>
            </a:r>
            <a:r>
              <a:rPr lang="en-US" altLang="zh-CN" dirty="0" err="1">
                <a:latin typeface="Consolas" panose="020B0609020204030204" pitchFamily="49" charset="0"/>
                <a:ea typeface="MS Gothic" panose="020B0609070205080204" pitchFamily="49" charset="-128"/>
              </a:rPr>
              <a:t>SYS_write</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$1, %</a:t>
            </a:r>
            <a:r>
              <a:rPr lang="en-US" altLang="zh-CN" b="1" dirty="0" err="1">
                <a:solidFill>
                  <a:srgbClr val="00B050"/>
                </a:solidFill>
                <a:latin typeface="Consolas" panose="020B0609020204030204" pitchFamily="49" charset="0"/>
                <a:ea typeface="MS Gothic" panose="020B0609070205080204" pitchFamily="49" charset="-128"/>
              </a:rPr>
              <a:t>ebx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file descriptor, 1 = </a:t>
            </a:r>
            <a:r>
              <a:rPr lang="en-US" altLang="zh-CN" dirty="0" err="1">
                <a:latin typeface="Consolas" panose="020B0609020204030204" pitchFamily="49" charset="0"/>
                <a:ea typeface="MS Gothic" panose="020B0609070205080204" pitchFamily="49" charset="-128"/>
              </a:rPr>
              <a:t>stdout</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a:t>
            </a:r>
            <a:r>
              <a:rPr lang="en-US" altLang="zh-CN" b="1" dirty="0" err="1">
                <a:solidFill>
                  <a:srgbClr val="00B050"/>
                </a:solidFill>
                <a:latin typeface="Consolas" panose="020B0609020204030204" pitchFamily="49" charset="0"/>
                <a:ea typeface="MS Gothic" panose="020B0609070205080204" pitchFamily="49" charset="-128"/>
              </a:rPr>
              <a:t>str</a:t>
            </a:r>
            <a:r>
              <a:rPr lang="en-US" altLang="zh-CN" b="1" dirty="0">
                <a:solidFill>
                  <a:srgbClr val="00B050"/>
                </a:solidFill>
                <a:latin typeface="Consolas" panose="020B0609020204030204" pitchFamily="49" charset="0"/>
                <a:ea typeface="MS Gothic" panose="020B0609070205080204" pitchFamily="49" charset="-128"/>
              </a:rPr>
              <a:t>, %</a:t>
            </a:r>
            <a:r>
              <a:rPr lang="en-US" altLang="zh-CN" b="1" dirty="0" err="1">
                <a:solidFill>
                  <a:srgbClr val="00B050"/>
                </a:solidFill>
                <a:latin typeface="Consolas" panose="020B0609020204030204" pitchFamily="49" charset="0"/>
                <a:ea typeface="MS Gothic" panose="020B0609070205080204" pitchFamily="49" charset="-128"/>
              </a:rPr>
              <a:t>ecx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buffer address</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b="1" dirty="0" smtClean="0">
                <a:solidFill>
                  <a:srgbClr val="00B050"/>
                </a:solidFill>
                <a:latin typeface="Consolas" panose="020B0609020204030204" pitchFamily="49" charset="0"/>
                <a:ea typeface="MS Gothic" panose="020B0609070205080204" pitchFamily="49" charset="-128"/>
              </a:rPr>
              <a:t>"</a:t>
            </a:r>
            <a:r>
              <a:rPr lang="en-US" altLang="zh-CN" b="1" dirty="0" err="1">
                <a:solidFill>
                  <a:srgbClr val="00B050"/>
                </a:solidFill>
                <a:latin typeface="Consolas" panose="020B0609020204030204" pitchFamily="49" charset="0"/>
                <a:ea typeface="MS Gothic" panose="020B0609070205080204" pitchFamily="49" charset="-128"/>
              </a:rPr>
              <a:t>movl</a:t>
            </a:r>
            <a:r>
              <a:rPr lang="en-US" altLang="zh-CN" b="1" dirty="0">
                <a:solidFill>
                  <a:srgbClr val="00B050"/>
                </a:solidFill>
                <a:latin typeface="Consolas" panose="020B0609020204030204" pitchFamily="49" charset="0"/>
                <a:ea typeface="MS Gothic" panose="020B0609070205080204" pitchFamily="49" charset="-128"/>
              </a:rPr>
              <a:t> $14, %</a:t>
            </a:r>
            <a:r>
              <a:rPr lang="en-US" altLang="zh-CN" b="1" dirty="0" err="1">
                <a:solidFill>
                  <a:srgbClr val="00B050"/>
                </a:solidFill>
                <a:latin typeface="Consolas" panose="020B0609020204030204" pitchFamily="49" charset="0"/>
                <a:ea typeface="MS Gothic" panose="020B0609070205080204" pitchFamily="49" charset="-128"/>
              </a:rPr>
              <a:t>edx</a:t>
            </a:r>
            <a:r>
              <a:rPr lang="en-US" altLang="zh-CN" b="1" dirty="0">
                <a:solidFill>
                  <a:srgbClr val="00B050"/>
                </a:solidFill>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length</a:t>
            </a:r>
          </a:p>
          <a:p>
            <a:r>
              <a:rPr lang="en-US" altLang="zh-CN" dirty="0">
                <a:latin typeface="Consolas" panose="020B0609020204030204" pitchFamily="49" charset="0"/>
                <a:ea typeface="MS Gothic" panose="020B0609070205080204" pitchFamily="49" charset="-128"/>
              </a:rPr>
              <a:t>		</a:t>
            </a:r>
            <a:r>
              <a:rPr lang="en-US" altLang="zh-CN" b="1" dirty="0" smtClean="0">
                <a:solidFill>
                  <a:srgbClr val="C00000"/>
                </a:solidFill>
                <a:latin typeface="Consolas" panose="020B0609020204030204" pitchFamily="49" charset="0"/>
                <a:ea typeface="MS Gothic" panose="020B0609070205080204" pitchFamily="49" charset="-128"/>
              </a:rPr>
              <a:t>       "</a:t>
            </a:r>
            <a:r>
              <a:rPr lang="en-US" altLang="zh-CN" b="1" dirty="0" err="1">
                <a:solidFill>
                  <a:srgbClr val="C00000"/>
                </a:solidFill>
                <a:latin typeface="Consolas" panose="020B0609020204030204" pitchFamily="49" charset="0"/>
                <a:ea typeface="MS Gothic" panose="020B0609070205080204" pitchFamily="49" charset="-128"/>
              </a:rPr>
              <a:t>int</a:t>
            </a:r>
            <a:r>
              <a:rPr lang="en-US" altLang="zh-CN" b="1" dirty="0">
                <a:solidFill>
                  <a:srgbClr val="C00000"/>
                </a:solidFill>
                <a:latin typeface="Consolas" panose="020B0609020204030204" pitchFamily="49" charset="0"/>
                <a:ea typeface="MS Gothic" panose="020B0609070205080204" pitchFamily="49" charset="-128"/>
              </a:rPr>
              <a:t> $0x80</a:t>
            </a:r>
            <a:r>
              <a:rPr lang="en-US" altLang="zh-CN" b="1" dirty="0" smtClean="0">
                <a:solidFill>
                  <a:srgbClr val="C00000"/>
                </a:solidFill>
                <a:latin typeface="Consolas" panose="020B0609020204030204" pitchFamily="49" charset="0"/>
                <a:ea typeface="MS Gothic" panose="020B0609070205080204" pitchFamily="49" charset="-128"/>
              </a:rPr>
              <a:t>"</a:t>
            </a:r>
            <a:r>
              <a:rPr lang="en-US" altLang="zh-CN" dirty="0" smtClean="0">
                <a:latin typeface="Consolas" panose="020B0609020204030204" pitchFamily="49" charset="0"/>
                <a:ea typeface="MS Gothic" panose="020B0609070205080204" pitchFamily="49" charset="-128"/>
              </a:rPr>
              <a:t>);</a:t>
            </a:r>
            <a:endParaRPr lang="en-US" altLang="zh-CN" dirty="0">
              <a:latin typeface="Consolas" panose="020B0609020204030204" pitchFamily="49" charset="0"/>
              <a:ea typeface="MS Gothic" panose="020B0609070205080204" pitchFamily="49" charset="-128"/>
            </a:endParaRPr>
          </a:p>
        </p:txBody>
      </p:sp>
      <p:sp>
        <p:nvSpPr>
          <p:cNvPr id="10" name="矩形 9"/>
          <p:cNvSpPr/>
          <p:nvPr/>
        </p:nvSpPr>
        <p:spPr>
          <a:xfrm>
            <a:off x="838200" y="2794025"/>
            <a:ext cx="9121775" cy="1815882"/>
          </a:xfrm>
          <a:prstGeom prst="rect">
            <a:avLst/>
          </a:prstGeom>
          <a:solidFill>
            <a:schemeClr val="bg1"/>
          </a:solidFill>
          <a:ln>
            <a:solidFill>
              <a:schemeClr val="dk1"/>
            </a:solidFill>
            <a:prstDash val="dash"/>
          </a:ln>
        </p:spPr>
        <p:txBody>
          <a:bodyPr wrap="square">
            <a:spAutoFit/>
          </a:bodyPr>
          <a:lstStyle/>
          <a:p>
            <a:r>
              <a:rPr lang="zh-CN" altLang="en-US" sz="1600" dirty="0">
                <a:latin typeface="MS Gothic" panose="020B0609070205080204" pitchFamily="49" charset="-128"/>
                <a:ea typeface="MS Gothic" panose="020B0609070205080204" pitchFamily="49" charset="-128"/>
              </a:rPr>
              <a:t>.globl vecsys; </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pushl $0;  pushl $0x80; jmp asm_do_irq</a:t>
            </a:r>
          </a:p>
          <a:p>
            <a:r>
              <a:rPr lang="zh-CN" altLang="en-US" sz="1600" dirty="0" smtClean="0">
                <a:latin typeface="MS Gothic" panose="020B0609070205080204" pitchFamily="49" charset="-128"/>
                <a:ea typeface="MS Gothic" panose="020B0609070205080204" pitchFamily="49" charset="-128"/>
              </a:rPr>
              <a:t>asm</a:t>
            </a:r>
            <a:r>
              <a:rPr lang="zh-CN" altLang="en-US" sz="1600" dirty="0">
                <a:latin typeface="MS Gothic" panose="020B0609070205080204" pitchFamily="49" charset="-128"/>
                <a:ea typeface="MS Gothic" panose="020B0609070205080204" pitchFamily="49" charset="-128"/>
              </a:rPr>
              <a:t>_do_irq:</a:t>
            </a:r>
          </a:p>
          <a:p>
            <a:r>
              <a:rPr lang="zh-CN" altLang="en-US" sz="1600" b="1" dirty="0">
                <a:solidFill>
                  <a:srgbClr val="00B050"/>
                </a:solidFill>
                <a:latin typeface="MS Gothic" panose="020B0609070205080204" pitchFamily="49" charset="-128"/>
                <a:ea typeface="MS Gothic" panose="020B0609070205080204" pitchFamily="49" charset="-128"/>
              </a:rPr>
              <a:t>	pushal</a:t>
            </a:r>
          </a:p>
          <a:p>
            <a:r>
              <a:rPr lang="zh-CN" altLang="en-US" sz="1600" b="1" dirty="0" smtClean="0">
                <a:solidFill>
                  <a:srgbClr val="00B050"/>
                </a:solidFill>
                <a:latin typeface="MS Gothic" panose="020B0609070205080204" pitchFamily="49" charset="-128"/>
                <a:ea typeface="MS Gothic" panose="020B0609070205080204" pitchFamily="49" charset="-128"/>
              </a:rPr>
              <a:t>	</a:t>
            </a:r>
            <a:r>
              <a:rPr lang="zh-CN" altLang="en-US" sz="1600" b="1" dirty="0">
                <a:solidFill>
                  <a:srgbClr val="00B050"/>
                </a:solidFill>
                <a:latin typeface="MS Gothic" panose="020B0609070205080204" pitchFamily="49" charset="-128"/>
                <a:ea typeface="MS Gothic" panose="020B0609070205080204" pitchFamily="49" charset="-128"/>
              </a:rPr>
              <a:t>pushl %esp</a:t>
            </a:r>
            <a:r>
              <a:rPr lang="zh-CN" altLang="en-US" sz="1600" b="1" dirty="0">
                <a:solidFill>
                  <a:srgbClr val="C00000"/>
                </a:solidFill>
                <a:latin typeface="MS Gothic" panose="020B0609070205080204" pitchFamily="49" charset="-128"/>
                <a:ea typeface="MS Gothic" panose="020B0609070205080204" pitchFamily="49" charset="-128"/>
              </a:rPr>
              <a:t>		</a:t>
            </a:r>
            <a:endParaRPr lang="zh-CN" altLang="en-US" sz="1600" b="1" dirty="0" smtClean="0">
              <a:solidFill>
                <a:srgbClr val="C00000"/>
              </a:solidFill>
              <a:latin typeface="MS Gothic" panose="020B0609070205080204" pitchFamily="49" charset="-128"/>
              <a:ea typeface="MS Gothic" panose="020B0609070205080204" pitchFamily="49" charset="-128"/>
            </a:endParaRPr>
          </a:p>
          <a:p>
            <a:r>
              <a:rPr lang="zh-CN" altLang="en-US" sz="1600" b="1" dirty="0">
                <a:latin typeface="MS Gothic" panose="020B0609070205080204" pitchFamily="49" charset="-128"/>
                <a:ea typeface="MS Gothic" panose="020B0609070205080204" pitchFamily="49" charset="-128"/>
              </a:rPr>
              <a:t>	</a:t>
            </a:r>
            <a:r>
              <a:rPr lang="zh-CN" altLang="en-US" sz="1600" b="1" dirty="0">
                <a:solidFill>
                  <a:srgbClr val="C00000"/>
                </a:solidFill>
                <a:latin typeface="MS Gothic" panose="020B0609070205080204" pitchFamily="49" charset="-128"/>
                <a:ea typeface="MS Gothic" panose="020B0609070205080204" pitchFamily="49" charset="-128"/>
              </a:rPr>
              <a:t>call irq_handle</a:t>
            </a:r>
          </a:p>
          <a:p>
            <a:r>
              <a:rPr lang="zh-CN" altLang="en-US" sz="1600" dirty="0">
                <a:latin typeface="MS Gothic" panose="020B0609070205080204" pitchFamily="49" charset="-128"/>
                <a:ea typeface="MS Gothic" panose="020B0609070205080204" pitchFamily="49" charset="-128"/>
              </a:rPr>
              <a:t>	popal</a:t>
            </a:r>
          </a:p>
          <a:p>
            <a:r>
              <a:rPr lang="zh-CN" altLang="en-US" sz="1600" dirty="0">
                <a:latin typeface="MS Gothic" panose="020B0609070205080204" pitchFamily="49" charset="-128"/>
                <a:ea typeface="MS Gothic" panose="020B0609070205080204" pitchFamily="49" charset="-128"/>
              </a:rPr>
              <a:t>	iret</a:t>
            </a:r>
          </a:p>
        </p:txBody>
      </p:sp>
      <p:sp>
        <p:nvSpPr>
          <p:cNvPr id="12" name="矩形 11"/>
          <p:cNvSpPr/>
          <p:nvPr/>
        </p:nvSpPr>
        <p:spPr>
          <a:xfrm>
            <a:off x="838200" y="4712954"/>
            <a:ext cx="8697626" cy="2123658"/>
          </a:xfrm>
          <a:prstGeom prst="rect">
            <a:avLst/>
          </a:prstGeom>
          <a:solidFill>
            <a:schemeClr val="bg1"/>
          </a:solidFill>
          <a:ln>
            <a:solidFill>
              <a:schemeClr val="dk1"/>
            </a:solidFill>
            <a:prstDash val="dash"/>
          </a:ln>
        </p:spPr>
        <p:txBody>
          <a:bodyPr wrap="square">
            <a:spAutoFit/>
          </a:bodyPr>
          <a:lstStyle/>
          <a:p>
            <a:r>
              <a:rPr lang="zh-CN" altLang="en-US" sz="1400" b="1" dirty="0">
                <a:solidFill>
                  <a:srgbClr val="C00000"/>
                </a:solidFill>
                <a:latin typeface="MS Gothic" panose="020B0609070205080204" pitchFamily="49" charset="-128"/>
                <a:ea typeface="MS Gothic" panose="020B0609070205080204" pitchFamily="49" charset="-128"/>
              </a:rPr>
              <a:t>void irq_handle</a:t>
            </a:r>
            <a:r>
              <a:rPr lang="zh-CN" altLang="en-US" sz="1400" b="1" dirty="0" smtClean="0">
                <a:solidFill>
                  <a:srgbClr val="C00000"/>
                </a:solidFill>
                <a:latin typeface="MS Gothic" panose="020B0609070205080204" pitchFamily="49" charset="-128"/>
                <a:ea typeface="MS Gothic" panose="020B0609070205080204" pitchFamily="49" charset="-128"/>
              </a:rPr>
              <a:t>( </a:t>
            </a:r>
            <a:r>
              <a:rPr lang="zh-CN" altLang="en-US" sz="1600" b="1" dirty="0" smtClean="0">
                <a:solidFill>
                  <a:srgbClr val="00B050"/>
                </a:solidFill>
                <a:latin typeface="MS Gothic" panose="020B0609070205080204" pitchFamily="49" charset="-128"/>
                <a:ea typeface="MS Gothic" panose="020B0609070205080204" pitchFamily="49" charset="-128"/>
              </a:rPr>
              <a:t>TrapFrame </a:t>
            </a:r>
            <a:r>
              <a:rPr lang="zh-CN" altLang="en-US" sz="1600" b="1" dirty="0">
                <a:solidFill>
                  <a:srgbClr val="00B050"/>
                </a:solidFill>
                <a:latin typeface="MS Gothic" panose="020B0609070205080204" pitchFamily="49" charset="-128"/>
                <a:ea typeface="MS Gothic" panose="020B0609070205080204" pitchFamily="49" charset="-128"/>
              </a:rPr>
              <a:t>*</a:t>
            </a:r>
            <a:r>
              <a:rPr lang="zh-CN" altLang="en-US" sz="1600" b="1" dirty="0" smtClean="0">
                <a:solidFill>
                  <a:srgbClr val="00B050"/>
                </a:solidFill>
                <a:latin typeface="MS Gothic" panose="020B0609070205080204" pitchFamily="49" charset="-128"/>
                <a:ea typeface="MS Gothic" panose="020B0609070205080204" pitchFamily="49" charset="-128"/>
              </a:rPr>
              <a:t>tf </a:t>
            </a:r>
            <a:r>
              <a:rPr lang="zh-CN" altLang="en-US" sz="1400" b="1" dirty="0" smtClean="0">
                <a:solidFill>
                  <a:srgbClr val="C00000"/>
                </a:solidFill>
                <a:latin typeface="MS Gothic" panose="020B0609070205080204" pitchFamily="49" charset="-128"/>
                <a:ea typeface="MS Gothic" panose="020B0609070205080204" pitchFamily="49" charset="-128"/>
              </a:rPr>
              <a:t>) </a:t>
            </a:r>
            <a:r>
              <a:rPr lang="zh-CN" altLang="en-US" sz="1400" dirty="0" smtClean="0">
                <a:latin typeface="MS Gothic" panose="020B0609070205080204" pitchFamily="49" charset="-128"/>
                <a:ea typeface="MS Gothic" panose="020B0609070205080204" pitchFamily="49" charset="-128"/>
              </a:rPr>
              <a:t>{</a:t>
            </a:r>
            <a:endParaRPr lang="en-US" altLang="zh-CN" sz="1400" dirty="0" smtClean="0">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zh-CN" altLang="en-US" sz="1600" b="1" dirty="0">
                <a:solidFill>
                  <a:srgbClr val="00B050"/>
                </a:solidFill>
                <a:latin typeface="MS Gothic" panose="020B0609070205080204" pitchFamily="49" charset="-128"/>
                <a:ea typeface="MS Gothic" panose="020B0609070205080204" pitchFamily="49" charset="-128"/>
              </a:rPr>
              <a:t>int irq = tf-&gt;irq; </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else if (irq == 0x80) {</a:t>
            </a:r>
          </a:p>
          <a:p>
            <a:r>
              <a:rPr lang="zh-CN" altLang="en-US" sz="1400" dirty="0">
                <a:latin typeface="MS Gothic" panose="020B0609070205080204" pitchFamily="49" charset="-128"/>
                <a:ea typeface="MS Gothic" panose="020B0609070205080204" pitchFamily="49" charset="-128"/>
              </a:rPr>
              <a:t>		</a:t>
            </a:r>
            <a:r>
              <a:rPr lang="zh-CN" altLang="en-US" sz="1600" b="1" dirty="0">
                <a:solidFill>
                  <a:srgbClr val="00B050"/>
                </a:solidFill>
                <a:latin typeface="MS Gothic" panose="020B0609070205080204" pitchFamily="49" charset="-128"/>
                <a:ea typeface="MS Gothic" panose="020B0609070205080204" pitchFamily="49" charset="-128"/>
              </a:rPr>
              <a:t>do_syscall(tf);</a:t>
            </a:r>
            <a:r>
              <a:rPr lang="zh-CN" altLang="en-US" sz="1400" dirty="0">
                <a:latin typeface="MS Gothic" panose="020B0609070205080204" pitchFamily="49" charset="-128"/>
                <a:ea typeface="MS Gothic" panose="020B0609070205080204" pitchFamily="49" charset="-128"/>
              </a:rPr>
              <a:t>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en-US" altLang="zh-CN" sz="1400" dirty="0" err="1">
                <a:solidFill>
                  <a:schemeClr val="accent6">
                    <a:lumMod val="75000"/>
                  </a:schemeClr>
                </a:solidFill>
              </a:rPr>
              <a:t>tf</a:t>
            </a:r>
            <a:r>
              <a:rPr lang="zh-CN" altLang="en-US" sz="1400" dirty="0">
                <a:solidFill>
                  <a:schemeClr val="accent6">
                    <a:lumMod val="75000"/>
                  </a:schemeClr>
                </a:solidFill>
              </a:rPr>
              <a:t>又当作参数传给了</a:t>
            </a:r>
            <a:r>
              <a:rPr lang="en-US" altLang="zh-CN" sz="1400" dirty="0" err="1">
                <a:solidFill>
                  <a:schemeClr val="accent6">
                    <a:lumMod val="75000"/>
                  </a:schemeClr>
                </a:solidFill>
              </a:rPr>
              <a:t>do_syscall</a:t>
            </a:r>
            <a:r>
              <a:rPr lang="zh-CN" altLang="en-US" sz="1400" dirty="0">
                <a:solidFill>
                  <a:schemeClr val="accent6">
                    <a:lumMod val="75000"/>
                  </a:schemeClr>
                </a:solidFill>
              </a:rPr>
              <a:t>，</a:t>
            </a:r>
            <a:r>
              <a:rPr lang="en-US" altLang="zh-CN" sz="1400" dirty="0" err="1">
                <a:solidFill>
                  <a:schemeClr val="accent6">
                    <a:lumMod val="75000"/>
                  </a:schemeClr>
                </a:solidFill>
              </a:rPr>
              <a:t>tf</a:t>
            </a:r>
            <a:r>
              <a:rPr lang="zh-CN" altLang="en-US" sz="1400" dirty="0">
                <a:solidFill>
                  <a:schemeClr val="accent6">
                    <a:lumMod val="75000"/>
                  </a:schemeClr>
                </a:solidFill>
              </a:rPr>
              <a:t>里面有什么？</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a:p>
            <a:r>
              <a:rPr lang="zh-CN" altLang="en-US" sz="1400" dirty="0" smtClean="0">
                <a:latin typeface="MS Gothic" panose="020B0609070205080204" pitchFamily="49" charset="-128"/>
                <a:ea typeface="MS Gothic" panose="020B0609070205080204" pitchFamily="49" charset="-128"/>
              </a:rPr>
              <a:t>}</a:t>
            </a:r>
            <a:r>
              <a:rPr lang="en-US" altLang="zh-CN" sz="1400" dirty="0" smtClean="0">
                <a:latin typeface="MS Gothic" panose="020B0609070205080204" pitchFamily="49" charset="-128"/>
                <a:ea typeface="MS Gothic" panose="020B0609070205080204" pitchFamily="49" charset="-128"/>
              </a:rPr>
              <a:t>1</a:t>
            </a:r>
            <a:endParaRPr lang="zh-CN" altLang="en-US" sz="1400" dirty="0">
              <a:latin typeface="MS Gothic" panose="020B0609070205080204" pitchFamily="49" charset="-128"/>
              <a:ea typeface="MS Gothic" panose="020B0609070205080204" pitchFamily="49" charset="-128"/>
            </a:endParaRPr>
          </a:p>
        </p:txBody>
      </p:sp>
      <p:sp>
        <p:nvSpPr>
          <p:cNvPr id="11" name="矩形 10"/>
          <p:cNvSpPr/>
          <p:nvPr/>
        </p:nvSpPr>
        <p:spPr>
          <a:xfrm>
            <a:off x="4038600" y="3623099"/>
            <a:ext cx="7497418"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b="1" dirty="0" err="1">
                <a:solidFill>
                  <a:srgbClr val="00B050"/>
                </a:solidFill>
                <a:latin typeface="MS Gothic" panose="020B0609070205080204" pitchFamily="49" charset="-128"/>
                <a:ea typeface="MS Gothic" panose="020B0609070205080204" pitchFamily="49" charset="-128"/>
              </a:rPr>
              <a:t>typedef</a:t>
            </a:r>
            <a:r>
              <a:rPr lang="en-US" altLang="zh-CN" sz="1400" b="1" dirty="0">
                <a:solidFill>
                  <a:srgbClr val="00B050"/>
                </a:solidFill>
                <a:latin typeface="MS Gothic" panose="020B0609070205080204" pitchFamily="49" charset="-128"/>
                <a:ea typeface="MS Gothic" panose="020B0609070205080204" pitchFamily="49" charset="-128"/>
              </a:rPr>
              <a:t> </a:t>
            </a:r>
            <a:r>
              <a:rPr lang="en-US" altLang="zh-CN" sz="1400" b="1" dirty="0" err="1">
                <a:solidFill>
                  <a:srgbClr val="00B050"/>
                </a:solidFill>
                <a:latin typeface="MS Gothic" panose="020B0609070205080204" pitchFamily="49" charset="-128"/>
                <a:ea typeface="MS Gothic" panose="020B0609070205080204" pitchFamily="49" charset="-128"/>
              </a:rPr>
              <a:t>struct</a:t>
            </a:r>
            <a:r>
              <a:rPr lang="en-US" altLang="zh-CN" sz="1400" b="1" dirty="0">
                <a:solidFill>
                  <a:srgbClr val="00B050"/>
                </a:solidFill>
                <a:latin typeface="MS Gothic" panose="020B0609070205080204" pitchFamily="49" charset="-128"/>
                <a:ea typeface="MS Gothic" panose="020B0609070205080204" pitchFamily="49" charset="-128"/>
              </a:rPr>
              <a:t> </a:t>
            </a:r>
            <a:r>
              <a:rPr lang="en-US" altLang="zh-CN" sz="1400" b="1" dirty="0" err="1">
                <a:solidFill>
                  <a:srgbClr val="00B050"/>
                </a:solidFill>
                <a:latin typeface="MS Gothic" panose="020B0609070205080204" pitchFamily="49" charset="-128"/>
                <a:ea typeface="MS Gothic" panose="020B0609070205080204" pitchFamily="49" charset="-128"/>
              </a:rPr>
              <a:t>TrapFrame</a:t>
            </a:r>
            <a:endParaRPr lang="en-US" altLang="zh-CN" sz="1400" b="1" dirty="0">
              <a:solidFill>
                <a:srgbClr val="00B050"/>
              </a:solidFill>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	uint32_t </a:t>
            </a:r>
            <a:r>
              <a:rPr lang="en-US" altLang="zh-CN" sz="1400" dirty="0" err="1">
                <a:latin typeface="MS Gothic" panose="020B0609070205080204" pitchFamily="49" charset="-128"/>
                <a:ea typeface="MS Gothic" panose="020B0609070205080204" pitchFamily="49" charset="-128"/>
              </a:rPr>
              <a:t>edi</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esi</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ebp</a:t>
            </a:r>
            <a:r>
              <a:rPr lang="en-US" altLang="zh-CN" sz="1400" dirty="0">
                <a:latin typeface="MS Gothic" panose="020B0609070205080204" pitchFamily="49" charset="-128"/>
                <a:ea typeface="MS Gothic" panose="020B0609070205080204" pitchFamily="49" charset="-128"/>
              </a:rPr>
              <a:t>, xxx, </a:t>
            </a:r>
            <a:r>
              <a:rPr lang="en-US" altLang="zh-CN" sz="1400" dirty="0" err="1">
                <a:latin typeface="MS Gothic" panose="020B0609070205080204" pitchFamily="49" charset="-128"/>
                <a:ea typeface="MS Gothic" panose="020B0609070205080204" pitchFamily="49" charset="-128"/>
              </a:rPr>
              <a:t>ebx</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edx</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ecx</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eax</a:t>
            </a:r>
            <a:r>
              <a:rPr lang="en-US" altLang="zh-CN" sz="1400" dirty="0">
                <a:latin typeface="MS Gothic" panose="020B0609070205080204" pitchFamily="49" charset="-128"/>
                <a:ea typeface="MS Gothic" panose="020B0609070205080204" pitchFamily="49" charset="-128"/>
              </a:rPr>
              <a:t>; </a:t>
            </a:r>
            <a:r>
              <a:rPr lang="en-US" altLang="zh-CN" sz="1400" dirty="0" smtClean="0">
                <a:latin typeface="MS Gothic" panose="020B0609070205080204" pitchFamily="49" charset="-128"/>
                <a:ea typeface="MS Gothic" panose="020B0609070205080204" pitchFamily="49" charset="-128"/>
              </a:rPr>
              <a:t> </a:t>
            </a:r>
            <a:r>
              <a:rPr lang="en-US" altLang="zh-CN" sz="1400" dirty="0" smtClean="0">
                <a:solidFill>
                  <a:schemeClr val="accent6"/>
                </a:solidFill>
                <a:latin typeface="MS Gothic" panose="020B0609070205080204" pitchFamily="49" charset="-128"/>
                <a:ea typeface="MS Gothic" panose="020B0609070205080204" pitchFamily="49" charset="-128"/>
              </a:rPr>
              <a:t>// </a:t>
            </a:r>
            <a:r>
              <a:rPr lang="en-US" altLang="zh-CN" sz="1400" dirty="0">
                <a:solidFill>
                  <a:schemeClr val="accent6"/>
                </a:solidFill>
                <a:latin typeface="MS Gothic" panose="020B0609070205080204" pitchFamily="49" charset="-128"/>
                <a:ea typeface="MS Gothic" panose="020B0609070205080204" pitchFamily="49" charset="-128"/>
              </a:rPr>
              <a:t>GPRs</a:t>
            </a:r>
          </a:p>
          <a:p>
            <a:r>
              <a:rPr lang="en-US" altLang="zh-CN" sz="1400" dirty="0">
                <a:latin typeface="MS Gothic" panose="020B0609070205080204" pitchFamily="49" charset="-128"/>
                <a:ea typeface="MS Gothic" panose="020B0609070205080204" pitchFamily="49" charset="-128"/>
              </a:rPr>
              <a:t>	int32_t </a:t>
            </a:r>
            <a:r>
              <a:rPr lang="en-US" altLang="zh-CN" sz="1400" dirty="0" err="1">
                <a:latin typeface="MS Gothic" panose="020B0609070205080204" pitchFamily="49" charset="-128"/>
                <a:ea typeface="MS Gothic" panose="020B0609070205080204" pitchFamily="49" charset="-128"/>
              </a:rPr>
              <a:t>irq</a:t>
            </a:r>
            <a:r>
              <a:rPr lang="en-US" altLang="zh-CN" sz="1400" dirty="0" smtClean="0">
                <a:latin typeface="MS Gothic" panose="020B0609070205080204" pitchFamily="49" charset="-128"/>
                <a:ea typeface="MS Gothic" panose="020B0609070205080204" pitchFamily="49" charset="-128"/>
              </a:rPr>
              <a:t>;                                     </a:t>
            </a:r>
            <a:r>
              <a:rPr lang="en-US" altLang="zh-CN" sz="1400" dirty="0" smtClean="0">
                <a:solidFill>
                  <a:schemeClr val="accent6"/>
                </a:solidFill>
                <a:latin typeface="MS Gothic" panose="020B0609070205080204" pitchFamily="49" charset="-128"/>
                <a:ea typeface="MS Gothic" panose="020B0609070205080204" pitchFamily="49" charset="-128"/>
              </a:rPr>
              <a:t> </a:t>
            </a:r>
            <a:r>
              <a:rPr lang="en-US" altLang="zh-CN" sz="1400" dirty="0">
                <a:solidFill>
                  <a:schemeClr val="accent6"/>
                </a:solidFill>
                <a:latin typeface="MS Gothic" panose="020B0609070205080204" pitchFamily="49" charset="-128"/>
                <a:ea typeface="MS Gothic" panose="020B0609070205080204" pitchFamily="49" charset="-128"/>
              </a:rPr>
              <a:t>// #</a:t>
            </a:r>
            <a:r>
              <a:rPr lang="en-US" altLang="zh-CN" sz="1400" dirty="0" err="1">
                <a:solidFill>
                  <a:schemeClr val="accent6"/>
                </a:solidFill>
                <a:latin typeface="MS Gothic" panose="020B0609070205080204" pitchFamily="49" charset="-128"/>
                <a:ea typeface="MS Gothic" panose="020B0609070205080204" pitchFamily="49" charset="-128"/>
              </a:rPr>
              <a:t>irq</a:t>
            </a:r>
            <a:endParaRPr lang="en-US" altLang="zh-CN" sz="1400" dirty="0">
              <a:solidFill>
                <a:schemeClr val="accent6"/>
              </a:solidFill>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uint32_t </a:t>
            </a:r>
            <a:r>
              <a:rPr lang="en-US" altLang="zh-CN" sz="1400" dirty="0" err="1">
                <a:latin typeface="MS Gothic" panose="020B0609070205080204" pitchFamily="49" charset="-128"/>
                <a:ea typeface="MS Gothic" panose="020B0609070205080204" pitchFamily="49" charset="-128"/>
              </a:rPr>
              <a:t>error_code</a:t>
            </a:r>
            <a:r>
              <a:rPr lang="en-US" altLang="zh-CN" sz="1400" dirty="0" smtClean="0">
                <a:latin typeface="MS Gothic" panose="020B0609070205080204" pitchFamily="49" charset="-128"/>
                <a:ea typeface="MS Gothic" panose="020B0609070205080204" pitchFamily="49" charset="-128"/>
              </a:rPr>
              <a:t>;                              </a:t>
            </a:r>
            <a:r>
              <a:rPr lang="en-US" altLang="zh-CN" sz="1400" dirty="0" smtClean="0">
                <a:solidFill>
                  <a:schemeClr val="accent6"/>
                </a:solidFill>
                <a:latin typeface="MS Gothic" panose="020B0609070205080204" pitchFamily="49" charset="-128"/>
                <a:ea typeface="MS Gothic" panose="020B0609070205080204" pitchFamily="49" charset="-128"/>
              </a:rPr>
              <a:t>// </a:t>
            </a:r>
            <a:r>
              <a:rPr lang="en-US" altLang="zh-CN" sz="1400" dirty="0">
                <a:solidFill>
                  <a:schemeClr val="accent6"/>
                </a:solidFill>
                <a:latin typeface="MS Gothic" panose="020B0609070205080204" pitchFamily="49" charset="-128"/>
                <a:ea typeface="MS Gothic" panose="020B0609070205080204" pitchFamily="49" charset="-128"/>
              </a:rPr>
              <a:t>error code</a:t>
            </a:r>
          </a:p>
          <a:p>
            <a:r>
              <a:rPr lang="en-US" altLang="zh-CN" sz="1400" dirty="0">
                <a:latin typeface="MS Gothic" panose="020B0609070205080204" pitchFamily="49" charset="-128"/>
                <a:ea typeface="MS Gothic" panose="020B0609070205080204" pitchFamily="49" charset="-128"/>
              </a:rPr>
              <a:t>	uint32_t </a:t>
            </a:r>
            <a:r>
              <a:rPr lang="en-US" altLang="zh-CN" sz="1400" dirty="0" err="1">
                <a:latin typeface="MS Gothic" panose="020B0609070205080204" pitchFamily="49" charset="-128"/>
                <a:ea typeface="MS Gothic" panose="020B0609070205080204" pitchFamily="49" charset="-128"/>
              </a:rPr>
              <a:t>eip</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cs</a:t>
            </a:r>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eflags</a:t>
            </a:r>
            <a:r>
              <a:rPr lang="en-US" altLang="zh-CN" sz="1400" dirty="0" smtClean="0">
                <a:latin typeface="MS Gothic" panose="020B0609070205080204" pitchFamily="49" charset="-128"/>
                <a:ea typeface="MS Gothic" panose="020B0609070205080204" pitchFamily="49" charset="-128"/>
              </a:rPr>
              <a:t>;       </a:t>
            </a:r>
            <a:r>
              <a:rPr lang="en-US" altLang="zh-CN" sz="1400" dirty="0">
                <a:solidFill>
                  <a:schemeClr val="accent6"/>
                </a:solidFill>
                <a:latin typeface="MS Gothic" panose="020B0609070205080204" pitchFamily="49" charset="-128"/>
                <a:ea typeface="MS Gothic" panose="020B0609070205080204" pitchFamily="49" charset="-128"/>
              </a:rPr>
              <a:t>// execution state saved by hardware</a:t>
            </a:r>
          </a:p>
          <a:p>
            <a:r>
              <a:rPr lang="en-US" altLang="zh-CN" sz="1400" dirty="0">
                <a:latin typeface="MS Gothic" panose="020B0609070205080204" pitchFamily="49" charset="-128"/>
                <a:ea typeface="MS Gothic" panose="020B0609070205080204" pitchFamily="49" charset="-128"/>
              </a:rPr>
              <a:t>} </a:t>
            </a:r>
            <a:r>
              <a:rPr lang="en-US" altLang="zh-CN" sz="1400" dirty="0" err="1">
                <a:latin typeface="MS Gothic" panose="020B0609070205080204" pitchFamily="49" charset="-128"/>
                <a:ea typeface="MS Gothic" panose="020B0609070205080204" pitchFamily="49" charset="-128"/>
              </a:rPr>
              <a:t>TrapFrame</a:t>
            </a:r>
            <a:r>
              <a:rPr lang="en-US" altLang="zh-CN" sz="1400" dirty="0">
                <a:latin typeface="MS Gothic" panose="020B0609070205080204" pitchFamily="49" charset="-128"/>
                <a:ea typeface="MS Gothic" panose="020B0609070205080204" pitchFamily="49" charset="-128"/>
              </a:rPr>
              <a:t>;</a:t>
            </a:r>
          </a:p>
        </p:txBody>
      </p:sp>
    </p:spTree>
    <p:extLst>
      <p:ext uri="{BB962C8B-B14F-4D97-AF65-F5344CB8AC3E}">
        <p14:creationId xmlns:p14="http://schemas.microsoft.com/office/powerpoint/2010/main" val="3502745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fontScale="90000"/>
          </a:bodyPr>
          <a:lstStyle/>
          <a:p>
            <a:r>
              <a:rPr lang="zh-CN" altLang="en-US" dirty="0">
                <a:latin typeface="Consolas" panose="020B0609020204030204" pitchFamily="49" charset="0"/>
              </a:rPr>
              <a:t>理解</a:t>
            </a:r>
            <a:r>
              <a:rPr lang="en-US" altLang="zh-CN" dirty="0">
                <a:latin typeface="Consolas" panose="020B0609020204030204" pitchFamily="49" charset="0"/>
              </a:rPr>
              <a:t>Kernel</a:t>
            </a:r>
            <a:r>
              <a:rPr lang="zh-CN" altLang="en-US" dirty="0">
                <a:latin typeface="Consolas" panose="020B0609020204030204" pitchFamily="49" charset="0"/>
              </a:rPr>
              <a:t>对于</a:t>
            </a:r>
            <a:r>
              <a:rPr lang="en-US" altLang="zh-CN" dirty="0">
                <a:latin typeface="Consolas" panose="020B0609020204030204" pitchFamily="49" charset="0"/>
              </a:rPr>
              <a:t>0x80</a:t>
            </a:r>
            <a:r>
              <a:rPr lang="zh-CN" altLang="en-US" dirty="0">
                <a:latin typeface="Consolas" panose="020B0609020204030204" pitchFamily="49" charset="0"/>
              </a:rPr>
              <a:t>号系统调用的响应方式</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42</a:t>
            </a:fld>
            <a:endParaRPr lang="zh-CN" altLang="en-US"/>
          </a:p>
        </p:txBody>
      </p:sp>
      <p:sp>
        <p:nvSpPr>
          <p:cNvPr id="7" name="矩形 6"/>
          <p:cNvSpPr/>
          <p:nvPr/>
        </p:nvSpPr>
        <p:spPr>
          <a:xfrm>
            <a:off x="2230550" y="1297360"/>
            <a:ext cx="9123250" cy="1415772"/>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600" dirty="0">
                <a:latin typeface="MS Gothic" panose="020B0609070205080204" pitchFamily="49" charset="-128"/>
                <a:ea typeface="MS Gothic" panose="020B0609070205080204" pitchFamily="49" charset="-128"/>
              </a:rPr>
              <a:t> </a:t>
            </a:r>
            <a:r>
              <a:rPr lang="zh-CN" altLang="en-US" sz="1600" dirty="0" smtClean="0">
                <a:latin typeface="MS Gothic" panose="020B0609070205080204" pitchFamily="49" charset="-128"/>
                <a:ea typeface="MS Gothic" panose="020B0609070205080204" pitchFamily="49" charset="-128"/>
              </a:rPr>
              <a:t>   </a:t>
            </a:r>
            <a:r>
              <a:rPr lang="zh-CN" altLang="en-US" sz="1600" b="1" dirty="0" smtClean="0">
                <a:solidFill>
                  <a:srgbClr val="C00000"/>
                </a:solidFill>
                <a:latin typeface="MS Gothic" panose="020B0609070205080204" pitchFamily="49" charset="-128"/>
                <a:ea typeface="MS Gothic" panose="020B0609070205080204" pitchFamily="49" charset="-128"/>
              </a:rPr>
              <a:t>set</a:t>
            </a:r>
            <a:r>
              <a:rPr lang="zh-CN" altLang="en-US" sz="1600" b="1" dirty="0">
                <a:solidFill>
                  <a:srgbClr val="C00000"/>
                </a:solidFill>
                <a:latin typeface="MS Gothic" panose="020B0609070205080204" pitchFamily="49" charset="-128"/>
                <a:ea typeface="MS Gothic" panose="020B0609070205080204" pitchFamily="49" charset="-128"/>
              </a:rPr>
              <a:t>_trap</a:t>
            </a:r>
            <a:r>
              <a:rPr lang="zh-CN" altLang="en-US" sz="1600" dirty="0">
                <a:latin typeface="MS Gothic" panose="020B0609070205080204" pitchFamily="49" charset="-128"/>
                <a:ea typeface="MS Gothic" panose="020B0609070205080204" pitchFamily="49" charset="-128"/>
              </a:rPr>
              <a:t>(idt + </a:t>
            </a:r>
            <a:r>
              <a:rPr lang="zh-CN" altLang="en-US" sz="1600" b="1" dirty="0">
                <a:solidFill>
                  <a:srgbClr val="C00000"/>
                </a:solidFill>
                <a:latin typeface="MS Gothic" panose="020B0609070205080204" pitchFamily="49" charset="-128"/>
                <a:ea typeface="MS Gothic" panose="020B0609070205080204" pitchFamily="49" charset="-128"/>
              </a:rPr>
              <a:t>0x80</a:t>
            </a:r>
            <a:r>
              <a:rPr lang="zh-CN" altLang="en-US" sz="1600" dirty="0">
                <a:latin typeface="MS Gothic" panose="020B0609070205080204" pitchFamily="49" charset="-128"/>
                <a:ea typeface="MS Gothic" panose="020B0609070205080204" pitchFamily="49" charset="-128"/>
              </a:rPr>
              <a:t>, SEG_KERNEL_CODE &lt;&lt; 3, (uint32_t)</a:t>
            </a:r>
            <a:r>
              <a:rPr lang="zh-CN" altLang="en-US" sz="1600" b="1" dirty="0">
                <a:solidFill>
                  <a:srgbClr val="C00000"/>
                </a:solidFill>
                <a:latin typeface="MS Gothic" panose="020B0609070205080204" pitchFamily="49" charset="-128"/>
                <a:ea typeface="MS Gothic" panose="020B0609070205080204" pitchFamily="49" charset="-128"/>
              </a:rPr>
              <a:t>vecsys</a:t>
            </a:r>
            <a:r>
              <a:rPr lang="zh-CN" altLang="en-US" sz="1600" dirty="0">
                <a:latin typeface="MS Gothic" panose="020B0609070205080204" pitchFamily="49" charset="-128"/>
                <a:ea typeface="MS Gothic" panose="020B0609070205080204" pitchFamily="49" charset="-128"/>
              </a:rPr>
              <a:t>, DPL_USER);</a:t>
            </a:r>
            <a:endParaRPr lang="en-US" altLang="zh-CN" sz="16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230549" y="2822424"/>
            <a:ext cx="9121775" cy="3693319"/>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a:t>
            </a:r>
            <a:r>
              <a:rPr lang="zh-CN" altLang="en-US" sz="2000" b="1" dirty="0">
                <a:solidFill>
                  <a:srgbClr val="C00000"/>
                </a:solidFill>
                <a:latin typeface="MS Gothic" panose="020B0609070205080204" pitchFamily="49" charset="-128"/>
                <a:ea typeface="MS Gothic" panose="020B0609070205080204" pitchFamily="49" charset="-128"/>
              </a:rPr>
              <a:t>vecsys</a:t>
            </a:r>
            <a:r>
              <a:rPr lang="zh-CN" altLang="en-US" sz="1400" dirty="0">
                <a:latin typeface="MS Gothic" panose="020B0609070205080204" pitchFamily="49" charset="-128"/>
                <a:ea typeface="MS Gothic" panose="020B0609070205080204" pitchFamily="49" charset="-128"/>
              </a:rPr>
              <a:t>: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pushal</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pushl %esp		# ???</a:t>
            </a:r>
          </a:p>
          <a:p>
            <a:r>
              <a:rPr lang="zh-CN" altLang="en-US" sz="1400" dirty="0">
                <a:latin typeface="MS Gothic" panose="020B0609070205080204" pitchFamily="49" charset="-128"/>
                <a:ea typeface="MS Gothic" panose="020B0609070205080204" pitchFamily="49" charset="-128"/>
              </a:rPr>
              <a:t>	</a:t>
            </a:r>
            <a:r>
              <a:rPr lang="zh-CN" altLang="en-US" sz="2000" dirty="0">
                <a:latin typeface="MS Gothic" panose="020B0609070205080204" pitchFamily="49" charset="-128"/>
                <a:ea typeface="MS Gothic" panose="020B0609070205080204" pitchFamily="49" charset="-128"/>
              </a:rPr>
              <a:t>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a:t>
            </a:r>
            <a:r>
              <a:rPr lang="zh-CN" altLang="en-US" sz="2000" b="1" dirty="0">
                <a:solidFill>
                  <a:srgbClr val="C00000"/>
                </a:solidFill>
                <a:latin typeface="MS Gothic" panose="020B0609070205080204" pitchFamily="49" charset="-128"/>
                <a:ea typeface="MS Gothic" panose="020B0609070205080204" pitchFamily="49" charset="-128"/>
              </a:rPr>
              <a:t>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8197119" y="5919785"/>
            <a:ext cx="3114955" cy="461665"/>
          </a:xfrm>
          <a:prstGeom prst="rect">
            <a:avLst/>
          </a:prstGeom>
        </p:spPr>
        <p:txBody>
          <a:bodyPr wrap="none">
            <a:spAutoFit/>
          </a:bodyPr>
          <a:lstStyle/>
          <a:p>
            <a:r>
              <a:rPr lang="zh-CN" altLang="en-US" sz="2400" dirty="0">
                <a:solidFill>
                  <a:srgbClr val="0070C0"/>
                </a:solidFill>
              </a:rPr>
              <a:t>kernel/src/irq</a:t>
            </a:r>
            <a:r>
              <a:rPr lang="en-US" altLang="zh-CN" sz="2400" dirty="0">
                <a:solidFill>
                  <a:srgbClr val="0070C0"/>
                </a:solidFill>
              </a:rPr>
              <a:t>/</a:t>
            </a:r>
            <a:r>
              <a:rPr lang="en-US" altLang="zh-CN" sz="2400" dirty="0" err="1">
                <a:solidFill>
                  <a:srgbClr val="0070C0"/>
                </a:solidFill>
              </a:rPr>
              <a:t>do_irq.S</a:t>
            </a:r>
            <a:endParaRPr lang="zh-CN" altLang="en-US" sz="2400"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8532788" y="1393911"/>
            <a:ext cx="2608406" cy="461665"/>
          </a:xfrm>
          <a:prstGeom prst="rect">
            <a:avLst/>
          </a:prstGeom>
        </p:spPr>
        <p:txBody>
          <a:bodyPr wrap="none">
            <a:spAutoFit/>
          </a:bodyPr>
          <a:lstStyle/>
          <a:p>
            <a:r>
              <a:rPr lang="en-US" altLang="zh-CN" sz="2400" dirty="0">
                <a:solidFill>
                  <a:srgbClr val="0070C0"/>
                </a:solidFill>
              </a:rPr>
              <a:t>kernel/</a:t>
            </a:r>
            <a:r>
              <a:rPr lang="en-US" altLang="zh-CN" sz="2400" dirty="0" err="1">
                <a:solidFill>
                  <a:srgbClr val="0070C0"/>
                </a:solidFill>
              </a:rPr>
              <a:t>src</a:t>
            </a:r>
            <a:r>
              <a:rPr lang="en-US" altLang="zh-CN" sz="2400" dirty="0">
                <a:solidFill>
                  <a:srgbClr val="0070C0"/>
                </a:solidFill>
              </a:rPr>
              <a:t>/</a:t>
            </a:r>
            <a:r>
              <a:rPr lang="en-US" altLang="zh-CN" sz="2400" dirty="0" err="1">
                <a:solidFill>
                  <a:srgbClr val="0070C0"/>
                </a:solidFill>
              </a:rPr>
              <a:t>irq</a:t>
            </a:r>
            <a:r>
              <a:rPr lang="en-US" altLang="zh-CN" sz="2400" dirty="0">
                <a:solidFill>
                  <a:srgbClr val="0070C0"/>
                </a:solidFill>
              </a:rPr>
              <a:t>/</a:t>
            </a:r>
            <a:r>
              <a:rPr lang="en-US" altLang="zh-CN" sz="2400" dirty="0" err="1">
                <a:solidFill>
                  <a:srgbClr val="0070C0"/>
                </a:solidFill>
              </a:rPr>
              <a:t>idt.c</a:t>
            </a:r>
            <a:endParaRPr lang="zh-CN" altLang="en-US" sz="2400" dirty="0">
              <a:solidFill>
                <a:srgbClr val="0070C0"/>
              </a:solidFill>
            </a:endParaRPr>
          </a:p>
        </p:txBody>
      </p:sp>
      <p:sp>
        <p:nvSpPr>
          <p:cNvPr id="14" name="矩形 13"/>
          <p:cNvSpPr/>
          <p:nvPr/>
        </p:nvSpPr>
        <p:spPr>
          <a:xfrm>
            <a:off x="122253" y="1743636"/>
            <a:ext cx="1686680" cy="523220"/>
          </a:xfrm>
          <a:prstGeom prst="rect">
            <a:avLst/>
          </a:prstGeom>
        </p:spPr>
        <p:txBody>
          <a:bodyPr wrap="none">
            <a:spAutoFit/>
          </a:bodyPr>
          <a:lstStyle/>
          <a:p>
            <a:r>
              <a:rPr lang="en-US" altLang="zh-CN" sz="2800" dirty="0" err="1"/>
              <a:t>int</a:t>
            </a:r>
            <a:r>
              <a:rPr lang="zh-CN" altLang="en-US" sz="2800" dirty="0"/>
              <a:t> </a:t>
            </a:r>
            <a:r>
              <a:rPr lang="zh-CN" altLang="en-US" sz="2800" dirty="0">
                <a:solidFill>
                  <a:srgbClr val="C00000"/>
                </a:solidFill>
              </a:rPr>
              <a:t> </a:t>
            </a:r>
            <a:r>
              <a:rPr lang="en-US" altLang="zh-CN" sz="2800" dirty="0" smtClean="0">
                <a:solidFill>
                  <a:srgbClr val="C00000"/>
                </a:solidFill>
              </a:rPr>
              <a:t>$0x80</a:t>
            </a:r>
            <a:endParaRPr lang="zh-CN" altLang="en-US" sz="2800" dirty="0">
              <a:solidFill>
                <a:srgbClr val="C00000"/>
              </a:solidFill>
            </a:endParaRPr>
          </a:p>
        </p:txBody>
      </p:sp>
      <p:cxnSp>
        <p:nvCxnSpPr>
          <p:cNvPr id="15" name="直接箭头连接符 14"/>
          <p:cNvCxnSpPr/>
          <p:nvPr/>
        </p:nvCxnSpPr>
        <p:spPr>
          <a:xfrm>
            <a:off x="1923856" y="2005246"/>
            <a:ext cx="609202" cy="904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481128" y="2317237"/>
            <a:ext cx="3470176" cy="6466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000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71355250-2503-4BD7-A07E-A7DAC2B95615}"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43</a:t>
            </a:fld>
            <a:endParaRPr lang="zh-CN" altLang="en-US"/>
          </a:p>
        </p:txBody>
      </p:sp>
      <p:graphicFrame>
        <p:nvGraphicFramePr>
          <p:cNvPr id="7" name="表格 6"/>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zh-CN" altLang="en-US" dirty="0"/>
              <a:t> </a:t>
            </a:r>
            <a:r>
              <a:rPr lang="en-US" altLang="zh-CN" dirty="0"/>
              <a:t>– </a:t>
            </a:r>
            <a:r>
              <a:rPr lang="zh-CN" altLang="en-US" dirty="0"/>
              <a:t>跳转到处理程序执行</a:t>
            </a:r>
            <a:endParaRPr lang="en-US" altLang="zh-CN" dirty="0"/>
          </a:p>
        </p:txBody>
      </p:sp>
      <p:sp>
        <p:nvSpPr>
          <p:cNvPr id="3" name="文本框 2"/>
          <p:cNvSpPr txBox="1"/>
          <p:nvPr/>
        </p:nvSpPr>
        <p:spPr>
          <a:xfrm>
            <a:off x="7621098" y="1862593"/>
            <a:ext cx="2610010" cy="400110"/>
          </a:xfrm>
          <a:prstGeom prst="rect">
            <a:avLst/>
          </a:prstGeom>
          <a:noFill/>
        </p:spPr>
        <p:txBody>
          <a:bodyPr wrap="none" rtlCol="0">
            <a:spAutoFit/>
          </a:bodyPr>
          <a:lstStyle/>
          <a:p>
            <a:r>
              <a:rPr lang="zh-CN" altLang="en-US" sz="2000" dirty="0"/>
              <a:t>中断描述符表（</a:t>
            </a:r>
            <a:r>
              <a:rPr lang="en-US" altLang="zh-CN" sz="2000" dirty="0"/>
              <a:t>IDT</a:t>
            </a:r>
            <a:r>
              <a:rPr lang="zh-CN" altLang="en-US" sz="2000" dirty="0"/>
              <a:t>）</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20" name="文本框 19"/>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21" name="直接箭头连接符 20"/>
          <p:cNvCxnSpPr>
            <a:endCxn id="19"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sp>
        <p:nvSpPr>
          <p:cNvPr id="23" name="下箭头 2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04524" y="2790097"/>
            <a:ext cx="6355614" cy="2585323"/>
          </a:xfrm>
          <a:prstGeom prst="rect">
            <a:avLst/>
          </a:prstGeom>
          <a:noFill/>
        </p:spPr>
        <p:txBody>
          <a:bodyPr wrap="square" rtlCol="0">
            <a:spAutoFit/>
          </a:bodyPr>
          <a:lstStyle/>
          <a:p>
            <a:r>
              <a:rPr lang="zh-CN" altLang="en-US" sz="2400" dirty="0" smtClean="0">
                <a:solidFill>
                  <a:srgbClr val="0070C0"/>
                </a:solidFill>
              </a:rPr>
              <a:t>相应中断的过程</a:t>
            </a:r>
            <a:endParaRPr lang="en-US" altLang="zh-CN" sz="2400" dirty="0" smtClean="0">
              <a:solidFill>
                <a:srgbClr val="0070C0"/>
              </a:solidFill>
            </a:endParaRPr>
          </a:p>
          <a:p>
            <a:endParaRPr lang="en-US" altLang="zh-CN" dirty="0"/>
          </a:p>
          <a:p>
            <a:r>
              <a:rPr lang="en-US" altLang="zh-CN" sz="2400" dirty="0" err="1"/>
              <a:t>pusha</a:t>
            </a:r>
            <a:r>
              <a:rPr lang="zh-CN" altLang="en-US" sz="2400" dirty="0"/>
              <a:t> </a:t>
            </a:r>
            <a:r>
              <a:rPr lang="en-US" altLang="zh-CN" sz="2400" dirty="0"/>
              <a:t>- </a:t>
            </a:r>
            <a:r>
              <a:rPr lang="zh-CN" altLang="en-US" sz="2400" dirty="0"/>
              <a:t>将各通用寄存器的值压</a:t>
            </a:r>
            <a:r>
              <a:rPr lang="zh-CN" altLang="en-US" sz="2400" dirty="0" smtClean="0"/>
              <a:t>栈（保护现场）</a:t>
            </a:r>
            <a:endParaRPr lang="en-US" altLang="zh-CN" sz="2400" dirty="0" smtClean="0"/>
          </a:p>
          <a:p>
            <a:endParaRPr lang="en-US" altLang="zh-CN" sz="2400" dirty="0"/>
          </a:p>
          <a:p>
            <a:r>
              <a:rPr lang="zh-CN" altLang="en-US" sz="2400" dirty="0" smtClean="0"/>
              <a:t>处理异常</a:t>
            </a:r>
            <a:r>
              <a:rPr lang="en-US" altLang="zh-CN" sz="2400" dirty="0" smtClean="0"/>
              <a:t>/</a:t>
            </a:r>
            <a:r>
              <a:rPr lang="zh-CN" altLang="en-US" sz="2400" dirty="0" smtClean="0"/>
              <a:t>中断（参数在通用寄存器中）</a:t>
            </a:r>
            <a:endParaRPr lang="en-US" altLang="zh-CN" sz="2400" dirty="0" smtClean="0"/>
          </a:p>
          <a:p>
            <a:endParaRPr lang="en-US" altLang="zh-CN" sz="2400" dirty="0"/>
          </a:p>
          <a:p>
            <a:r>
              <a:rPr lang="en-US" altLang="zh-CN" sz="2400" dirty="0" err="1" smtClean="0"/>
              <a:t>popa</a:t>
            </a:r>
            <a:r>
              <a:rPr lang="en-US" altLang="zh-CN" sz="2400" dirty="0" smtClean="0"/>
              <a:t> </a:t>
            </a:r>
            <a:r>
              <a:rPr lang="zh-CN" altLang="en-US" sz="2400" dirty="0"/>
              <a:t> </a:t>
            </a:r>
            <a:r>
              <a:rPr lang="en-US" altLang="zh-CN" sz="2400" dirty="0"/>
              <a:t>- </a:t>
            </a:r>
            <a:r>
              <a:rPr lang="zh-CN" altLang="en-US" sz="2400" dirty="0"/>
              <a:t>将各通用寄存器的</a:t>
            </a:r>
            <a:r>
              <a:rPr lang="zh-CN" altLang="en-US" sz="2400" dirty="0" smtClean="0"/>
              <a:t>值弹栈（恢复现场）</a:t>
            </a:r>
            <a:endParaRPr lang="zh-CN" altLang="en-US" sz="2400" dirty="0"/>
          </a:p>
        </p:txBody>
      </p:sp>
    </p:spTree>
    <p:extLst>
      <p:ext uri="{BB962C8B-B14F-4D97-AF65-F5344CB8AC3E}">
        <p14:creationId xmlns:p14="http://schemas.microsoft.com/office/powerpoint/2010/main" val="2987813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C7D38352-566F-49B4-BFC6-87BA997E9CBF}"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44</a:t>
            </a:fld>
            <a:endParaRPr lang="zh-CN" altLang="en-US"/>
          </a:p>
        </p:txBody>
      </p:sp>
      <p:sp>
        <p:nvSpPr>
          <p:cNvPr id="14" name="内容占位符 2"/>
          <p:cNvSpPr>
            <a:spLocks noGrp="1"/>
          </p:cNvSpPr>
          <p:nvPr>
            <p:ph idx="1"/>
          </p:nvPr>
        </p:nvSpPr>
        <p:spPr>
          <a:xfrm>
            <a:off x="900000" y="1182256"/>
            <a:ext cx="7886700" cy="1688407"/>
          </a:xfrm>
        </p:spPr>
        <p:txBody>
          <a:bodyPr/>
          <a:lstStyle/>
          <a:p>
            <a:r>
              <a:rPr lang="zh-CN" altLang="en-US" dirty="0"/>
              <a:t>响应过程各个</a:t>
            </a:r>
            <a:r>
              <a:rPr lang="zh-CN" altLang="en-US" dirty="0" smtClean="0"/>
              <a:t>步骤 </a:t>
            </a:r>
            <a:r>
              <a:rPr lang="zh-CN" altLang="en-US" dirty="0"/>
              <a:t> </a:t>
            </a:r>
            <a:r>
              <a:rPr lang="en-US" altLang="zh-CN" dirty="0"/>
              <a:t>– </a:t>
            </a:r>
            <a:r>
              <a:rPr lang="en-US" altLang="zh-CN" dirty="0" err="1" smtClean="0"/>
              <a:t>iret</a:t>
            </a:r>
            <a:r>
              <a:rPr lang="zh-CN" altLang="en-US" dirty="0" smtClean="0"/>
              <a:t>恢复原程序断点</a:t>
            </a:r>
            <a:endParaRPr lang="en-US" altLang="zh-CN" dirty="0"/>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pic>
        <p:nvPicPr>
          <p:cNvPr id="28"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825" y="5234956"/>
            <a:ext cx="1908175" cy="127211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箭头连接符 28"/>
          <p:cNvCxnSpPr/>
          <p:nvPr/>
        </p:nvCxnSpPr>
        <p:spPr>
          <a:xfrm flipH="1">
            <a:off x="5822850" y="5556527"/>
            <a:ext cx="2219503" cy="445751"/>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054279" y="5904674"/>
            <a:ext cx="2026541" cy="646331"/>
          </a:xfrm>
          <a:prstGeom prst="rect">
            <a:avLst/>
          </a:prstGeom>
          <a:noFill/>
        </p:spPr>
        <p:txBody>
          <a:bodyPr wrap="square" rtlCol="0">
            <a:spAutoFit/>
          </a:bodyPr>
          <a:lstStyle/>
          <a:p>
            <a:r>
              <a:rPr lang="en-US" altLang="zh-CN" dirty="0">
                <a:solidFill>
                  <a:srgbClr val="C00000"/>
                </a:solidFill>
              </a:rPr>
              <a:t>5. </a:t>
            </a:r>
            <a:r>
              <a:rPr lang="zh-CN" altLang="en-US" dirty="0">
                <a:solidFill>
                  <a:srgbClr val="C00000"/>
                </a:solidFill>
              </a:rPr>
              <a:t>处理结束</a:t>
            </a:r>
            <a:r>
              <a:rPr lang="en-US" altLang="zh-CN" dirty="0" err="1">
                <a:solidFill>
                  <a:srgbClr val="C00000"/>
                </a:solidFill>
              </a:rPr>
              <a:t>iret</a:t>
            </a:r>
            <a:r>
              <a:rPr lang="zh-CN" altLang="en-US" dirty="0">
                <a:solidFill>
                  <a:srgbClr val="C00000"/>
                </a:solidFill>
              </a:rPr>
              <a:t>恢复程序执行状态</a:t>
            </a:r>
          </a:p>
        </p:txBody>
      </p:sp>
      <p:cxnSp>
        <p:nvCxnSpPr>
          <p:cNvPr id="31" name="直接箭头连接符 30"/>
          <p:cNvCxnSpPr>
            <a:endCxn id="26" idx="2"/>
          </p:cNvCxnSpPr>
          <p:nvPr/>
        </p:nvCxnSpPr>
        <p:spPr>
          <a:xfrm flipH="1" flipV="1">
            <a:off x="3568866" y="5107901"/>
            <a:ext cx="831203" cy="588957"/>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832283" y="5571636"/>
            <a:ext cx="2261982" cy="646331"/>
          </a:xfrm>
          <a:prstGeom prst="rect">
            <a:avLst/>
          </a:prstGeom>
          <a:noFill/>
        </p:spPr>
        <p:txBody>
          <a:bodyPr wrap="square" rtlCol="0">
            <a:spAutoFit/>
          </a:bodyPr>
          <a:lstStyle/>
          <a:p>
            <a:r>
              <a:rPr lang="en-US" altLang="zh-CN" dirty="0">
                <a:solidFill>
                  <a:schemeClr val="accent1">
                    <a:lumMod val="50000"/>
                  </a:schemeClr>
                </a:solidFill>
              </a:rPr>
              <a:t>6. </a:t>
            </a:r>
            <a:r>
              <a:rPr lang="zh-CN" altLang="en-US" dirty="0">
                <a:solidFill>
                  <a:schemeClr val="accent1">
                    <a:lumMod val="50000"/>
                  </a:schemeClr>
                </a:solidFill>
              </a:rPr>
              <a:t>回到断点继续执行原程序</a:t>
            </a:r>
          </a:p>
        </p:txBody>
      </p:sp>
      <p:sp>
        <p:nvSpPr>
          <p:cNvPr id="33" name="下箭头 32"/>
          <p:cNvSpPr/>
          <p:nvPr/>
        </p:nvSpPr>
        <p:spPr>
          <a:xfrm rot="10800000">
            <a:off x="4713225" y="5323396"/>
            <a:ext cx="490865" cy="577646"/>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24719" y="3288890"/>
            <a:ext cx="898131" cy="707886"/>
          </a:xfrm>
          <a:prstGeom prst="rect">
            <a:avLst/>
          </a:prstGeom>
          <a:noFill/>
        </p:spPr>
        <p:txBody>
          <a:bodyPr wrap="none" rtlCol="0">
            <a:spAutoFit/>
          </a:bodyPr>
          <a:lstStyle/>
          <a:p>
            <a:r>
              <a:rPr lang="en-US" altLang="zh-CN" sz="4000" dirty="0" err="1"/>
              <a:t>iret</a:t>
            </a:r>
            <a:endParaRPr lang="zh-CN" altLang="en-US" sz="4000" dirty="0"/>
          </a:p>
        </p:txBody>
      </p:sp>
      <p:sp>
        <p:nvSpPr>
          <p:cNvPr id="34" name="左大括号 33"/>
          <p:cNvSpPr/>
          <p:nvPr/>
        </p:nvSpPr>
        <p:spPr>
          <a:xfrm>
            <a:off x="6096696" y="2943284"/>
            <a:ext cx="459971" cy="139909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文本框 12"/>
          <p:cNvSpPr txBox="1"/>
          <p:nvPr/>
        </p:nvSpPr>
        <p:spPr>
          <a:xfrm>
            <a:off x="6761104" y="2936121"/>
            <a:ext cx="3263900"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按照第一阶段保护程序状态对应的次序正确弹栈</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将</a:t>
            </a:r>
            <a:r>
              <a:rPr lang="en-US" altLang="zh-CN" sz="2000" dirty="0" err="1"/>
              <a:t>eip</a:t>
            </a:r>
            <a:r>
              <a:rPr lang="zh-CN" altLang="en-US" sz="2000" dirty="0"/>
              <a:t>设置为原程序需要恢复执行的位置（断点）</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769" y="4515231"/>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9301" y="5950680"/>
            <a:ext cx="1048479" cy="6989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1F508FDF-6AA0-4915-9EF7-AF4CD651AF98}"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45</a:t>
            </a:fld>
            <a:endParaRPr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graphicFrame>
        <p:nvGraphicFramePr>
          <p:cNvPr id="33" name="表格 32"/>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34" name="图片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3" idx="1"/>
          </p:cNvCxnSpPr>
          <p:nvPr/>
        </p:nvCxnSpPr>
        <p:spPr>
          <a:xfrm>
            <a:off x="6800850" y="2936364"/>
            <a:ext cx="820248" cy="30181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352" y="4937644"/>
            <a:ext cx="1199762" cy="1237765"/>
          </a:xfrm>
          <a:prstGeom prst="rect">
            <a:avLst/>
          </a:prstGeom>
        </p:spPr>
      </p:pic>
      <p:sp>
        <p:nvSpPr>
          <p:cNvPr id="45" name="文本框 44"/>
          <p:cNvSpPr txBox="1"/>
          <p:nvPr/>
        </p:nvSpPr>
        <p:spPr>
          <a:xfrm>
            <a:off x="9096375" y="5086278"/>
            <a:ext cx="1885950" cy="923330"/>
          </a:xfrm>
          <a:prstGeom prst="rect">
            <a:avLst/>
          </a:prstGeom>
          <a:noFill/>
        </p:spPr>
        <p:txBody>
          <a:bodyPr wrap="square" rtlCol="0">
            <a:spAutoFit/>
          </a:bodyPr>
          <a:lstStyle/>
          <a:p>
            <a:r>
              <a:rPr lang="zh-CN" altLang="en-US" dirty="0"/>
              <a:t>保护现场</a:t>
            </a:r>
            <a:endParaRPr lang="en-US" altLang="zh-CN" dirty="0"/>
          </a:p>
          <a:p>
            <a:r>
              <a:rPr lang="zh-CN" altLang="en-US" dirty="0"/>
              <a:t>处理异常</a:t>
            </a:r>
            <a:r>
              <a:rPr lang="en-US" altLang="zh-CN" dirty="0"/>
              <a:t>/</a:t>
            </a:r>
            <a:r>
              <a:rPr lang="zh-CN" altLang="en-US" dirty="0"/>
              <a:t>中断</a:t>
            </a:r>
            <a:endParaRPr lang="en-US" altLang="zh-CN" dirty="0"/>
          </a:p>
          <a:p>
            <a:r>
              <a:rPr lang="zh-CN" altLang="en-US" dirty="0"/>
              <a:t>恢复现场</a:t>
            </a:r>
          </a:p>
        </p:txBody>
      </p:sp>
      <p:cxnSp>
        <p:nvCxnSpPr>
          <p:cNvPr id="50" name="直接箭头连接符 49"/>
          <p:cNvCxnSpPr>
            <a:stCxn id="35" idx="2"/>
            <a:endCxn id="48" idx="0"/>
          </p:cNvCxnSpPr>
          <p:nvPr/>
        </p:nvCxnSpPr>
        <p:spPr>
          <a:xfrm flipH="1">
            <a:off x="8642233" y="3356167"/>
            <a:ext cx="1542856" cy="1581476"/>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806619" y="4452090"/>
            <a:ext cx="2026541" cy="923330"/>
          </a:xfrm>
          <a:prstGeom prst="rect">
            <a:avLst/>
          </a:prstGeom>
          <a:noFill/>
        </p:spPr>
        <p:txBody>
          <a:bodyPr wrap="square" rtlCol="0">
            <a:spAutoFit/>
          </a:bodyPr>
          <a:lstStyle/>
          <a:p>
            <a:r>
              <a:rPr lang="en-US" altLang="zh-CN" dirty="0">
                <a:solidFill>
                  <a:schemeClr val="accent1">
                    <a:lumMod val="50000"/>
                  </a:schemeClr>
                </a:solidFill>
              </a:rPr>
              <a:t>4. </a:t>
            </a:r>
            <a:r>
              <a:rPr lang="zh-CN" altLang="en-US" dirty="0">
                <a:solidFill>
                  <a:schemeClr val="accent1">
                    <a:lumMod val="50000"/>
                  </a:schemeClr>
                </a:solidFill>
              </a:rPr>
              <a:t>转到</a:t>
            </a:r>
            <a:r>
              <a:rPr lang="en-US" altLang="zh-CN" dirty="0">
                <a:solidFill>
                  <a:schemeClr val="accent1">
                    <a:lumMod val="50000"/>
                  </a:schemeClr>
                </a:solidFill>
              </a:rPr>
              <a:t>OS</a:t>
            </a:r>
            <a:r>
              <a:rPr lang="zh-CN" altLang="en-US" dirty="0">
                <a:solidFill>
                  <a:schemeClr val="accent1">
                    <a:lumMod val="50000"/>
                  </a:schemeClr>
                </a:solidFill>
              </a:rPr>
              <a:t>提供的异常</a:t>
            </a:r>
            <a:r>
              <a:rPr lang="en-US" altLang="zh-CN" dirty="0">
                <a:solidFill>
                  <a:schemeClr val="accent1">
                    <a:lumMod val="50000"/>
                  </a:schemeClr>
                </a:solidFill>
              </a:rPr>
              <a:t>/</a:t>
            </a:r>
            <a:r>
              <a:rPr lang="zh-CN" altLang="en-US" dirty="0">
                <a:solidFill>
                  <a:schemeClr val="accent1">
                    <a:lumMod val="50000"/>
                  </a:schemeClr>
                </a:solidFill>
              </a:rPr>
              <a:t>中断处理程序继续执行</a:t>
            </a:r>
          </a:p>
        </p:txBody>
      </p:sp>
      <p:pic>
        <p:nvPicPr>
          <p:cNvPr id="5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825" y="5234956"/>
            <a:ext cx="1908175" cy="12721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a:stCxn id="48" idx="1"/>
          </p:cNvCxnSpPr>
          <p:nvPr/>
        </p:nvCxnSpPr>
        <p:spPr>
          <a:xfrm flipH="1">
            <a:off x="5822850" y="5556527"/>
            <a:ext cx="2219503" cy="445751"/>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054279" y="5904674"/>
            <a:ext cx="2026541" cy="646331"/>
          </a:xfrm>
          <a:prstGeom prst="rect">
            <a:avLst/>
          </a:prstGeom>
          <a:noFill/>
        </p:spPr>
        <p:txBody>
          <a:bodyPr wrap="square" rtlCol="0">
            <a:spAutoFit/>
          </a:bodyPr>
          <a:lstStyle/>
          <a:p>
            <a:r>
              <a:rPr lang="en-US" altLang="zh-CN" dirty="0">
                <a:solidFill>
                  <a:srgbClr val="C00000"/>
                </a:solidFill>
              </a:rPr>
              <a:t>5. </a:t>
            </a:r>
            <a:r>
              <a:rPr lang="zh-CN" altLang="en-US" dirty="0">
                <a:solidFill>
                  <a:srgbClr val="C00000"/>
                </a:solidFill>
              </a:rPr>
              <a:t>处理结束</a:t>
            </a:r>
            <a:r>
              <a:rPr lang="en-US" altLang="zh-CN" dirty="0" err="1">
                <a:solidFill>
                  <a:srgbClr val="C00000"/>
                </a:solidFill>
              </a:rPr>
              <a:t>iret</a:t>
            </a:r>
            <a:r>
              <a:rPr lang="zh-CN" altLang="en-US" dirty="0">
                <a:solidFill>
                  <a:srgbClr val="C00000"/>
                </a:solidFill>
              </a:rPr>
              <a:t>恢复程序执行状态</a:t>
            </a:r>
          </a:p>
        </p:txBody>
      </p:sp>
      <p:cxnSp>
        <p:nvCxnSpPr>
          <p:cNvPr id="64" name="直接箭头连接符 63"/>
          <p:cNvCxnSpPr>
            <a:endCxn id="7" idx="2"/>
          </p:cNvCxnSpPr>
          <p:nvPr/>
        </p:nvCxnSpPr>
        <p:spPr>
          <a:xfrm flipH="1" flipV="1">
            <a:off x="3568866" y="5107901"/>
            <a:ext cx="831203" cy="588957"/>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832283" y="5571636"/>
            <a:ext cx="2261982" cy="646331"/>
          </a:xfrm>
          <a:prstGeom prst="rect">
            <a:avLst/>
          </a:prstGeom>
          <a:noFill/>
        </p:spPr>
        <p:txBody>
          <a:bodyPr wrap="square" rtlCol="0">
            <a:spAutoFit/>
          </a:bodyPr>
          <a:lstStyle/>
          <a:p>
            <a:r>
              <a:rPr lang="en-US" altLang="zh-CN" dirty="0">
                <a:solidFill>
                  <a:schemeClr val="accent1">
                    <a:lumMod val="50000"/>
                  </a:schemeClr>
                </a:solidFill>
              </a:rPr>
              <a:t>6. </a:t>
            </a:r>
            <a:r>
              <a:rPr lang="zh-CN" altLang="en-US" dirty="0">
                <a:solidFill>
                  <a:schemeClr val="accent1">
                    <a:lumMod val="50000"/>
                  </a:schemeClr>
                </a:solidFill>
              </a:rPr>
              <a:t>回到断点继续执行原程序</a:t>
            </a:r>
          </a:p>
        </p:txBody>
      </p: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8" name="下箭头 7"/>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下箭头 40"/>
          <p:cNvSpPr/>
          <p:nvPr/>
        </p:nvSpPr>
        <p:spPr>
          <a:xfrm rot="10800000">
            <a:off x="4713225" y="5323396"/>
            <a:ext cx="490865" cy="577646"/>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9901731" y="4551705"/>
            <a:ext cx="321451" cy="4092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rot="10800000">
            <a:off x="9908807" y="5950681"/>
            <a:ext cx="321451" cy="40923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内容占位符 2"/>
          <p:cNvSpPr>
            <a:spLocks noGrp="1"/>
          </p:cNvSpPr>
          <p:nvPr>
            <p:ph idx="1"/>
          </p:nvPr>
        </p:nvSpPr>
        <p:spPr>
          <a:xfrm>
            <a:off x="900000" y="1182256"/>
            <a:ext cx="10426546"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a:t>
            </a:r>
            <a:r>
              <a:rPr lang="zh-CN" altLang="en-US" dirty="0">
                <a:latin typeface="Consolas" panose="020B0609020204030204" pitchFamily="49" charset="0"/>
              </a:rPr>
              <a:t>，处理完后返回原程序继续</a:t>
            </a:r>
          </a:p>
        </p:txBody>
      </p:sp>
      <p:sp>
        <p:nvSpPr>
          <p:cNvPr id="49" name="椭圆 48"/>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51" name="文本框 50"/>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extLst>
      <p:ext uri="{BB962C8B-B14F-4D97-AF65-F5344CB8AC3E}">
        <p14:creationId xmlns:p14="http://schemas.microsoft.com/office/powerpoint/2010/main" val="671915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NEMU</a:t>
            </a:r>
            <a:r>
              <a:rPr lang="zh-CN" altLang="en-US" dirty="0" smtClean="0"/>
              <a:t>中的任务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2633550-C7B8-4BF6-BC7A-4F4DAEC27EB2}"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899999" y="1182255"/>
            <a:ext cx="10902533" cy="4994708"/>
          </a:xfrm>
          <a:solidFill>
            <a:schemeClr val="bg1"/>
          </a:solidFill>
        </p:spPr>
        <p:txBody>
          <a:bodyPr/>
          <a:lstStyle/>
          <a:p>
            <a:r>
              <a:rPr lang="zh-CN" altLang="en-US" dirty="0" smtClean="0">
                <a:latin typeface="Consolas" panose="020B0609020204030204" pitchFamily="49" charset="0"/>
              </a:rPr>
              <a:t>第一步：更改配置和在</a:t>
            </a:r>
            <a:r>
              <a:rPr lang="en-US" altLang="zh-CN" dirty="0" err="1" smtClean="0">
                <a:latin typeface="Consolas" panose="020B0609020204030204" pitchFamily="49" charset="0"/>
              </a:rPr>
              <a:t>nemu</a:t>
            </a:r>
            <a:r>
              <a:rPr lang="zh-CN" altLang="en-US" dirty="0" smtClean="0">
                <a:latin typeface="Consolas" panose="020B0609020204030204" pitchFamily="49" charset="0"/>
              </a:rPr>
              <a:t>中添加必要的硬件</a:t>
            </a:r>
            <a:r>
              <a:rPr lang="en-US" altLang="zh-CN" dirty="0" smtClean="0">
                <a:latin typeface="Consolas" panose="020B0609020204030204" pitchFamily="49" charset="0"/>
              </a:rPr>
              <a:t>/</a:t>
            </a:r>
            <a:r>
              <a:rPr lang="zh-CN" altLang="en-US" dirty="0" smtClean="0">
                <a:latin typeface="Consolas" panose="020B0609020204030204" pitchFamily="49" charset="0"/>
              </a:rPr>
              <a:t>指令</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include/</a:t>
            </a:r>
            <a:r>
              <a:rPr lang="en-US" altLang="zh-CN" dirty="0" err="1" smtClean="0">
                <a:latin typeface="Consolas" panose="020B0609020204030204" pitchFamily="49" charset="0"/>
              </a:rPr>
              <a:t>config.h</a:t>
            </a:r>
            <a:endParaRPr lang="en-US" altLang="zh-CN" dirty="0" smtClean="0">
              <a:latin typeface="Consolas" panose="020B0609020204030204" pitchFamily="49" charset="0"/>
            </a:endParaRPr>
          </a:p>
          <a:p>
            <a:pPr lvl="2"/>
            <a:r>
              <a:rPr lang="zh-CN" altLang="en-US" dirty="0" smtClean="0">
                <a:latin typeface="Consolas" panose="020B0609020204030204" pitchFamily="49" charset="0"/>
              </a:rPr>
              <a:t>定义宏   </a:t>
            </a:r>
            <a:r>
              <a:rPr lang="en-US" altLang="zh-CN" dirty="0" smtClean="0">
                <a:latin typeface="Consolas" panose="020B0609020204030204" pitchFamily="49" charset="0"/>
              </a:rPr>
              <a:t>#define IA32_INTR</a:t>
            </a:r>
          </a:p>
          <a:p>
            <a:pPr lvl="2"/>
            <a:r>
              <a:rPr lang="en-US" altLang="zh-CN" dirty="0" smtClean="0">
                <a:latin typeface="Consolas" panose="020B0609020204030204" pitchFamily="49" charset="0"/>
              </a:rPr>
              <a:t>make clean</a:t>
            </a:r>
          </a:p>
          <a:p>
            <a:pPr lvl="2"/>
            <a:endParaRPr lang="en-US" altLang="zh-CN"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nemu</a:t>
            </a:r>
            <a:r>
              <a:rPr lang="en-US" altLang="zh-CN" dirty="0" smtClean="0">
                <a:latin typeface="Consolas" panose="020B0609020204030204" pitchFamily="49" charset="0"/>
              </a:rPr>
              <a:t>/include/</a:t>
            </a:r>
            <a:r>
              <a:rPr lang="en-US" altLang="zh-CN" dirty="0" err="1" smtClean="0">
                <a:latin typeface="Consolas" panose="020B0609020204030204" pitchFamily="49" charset="0"/>
              </a:rPr>
              <a:t>cpu</a:t>
            </a:r>
            <a:r>
              <a:rPr lang="en-US" altLang="zh-CN" dirty="0" smtClean="0">
                <a:latin typeface="Consolas" panose="020B0609020204030204" pitchFamily="49" charset="0"/>
              </a:rPr>
              <a:t>/</a:t>
            </a:r>
            <a:r>
              <a:rPr lang="en-US" altLang="zh-CN" dirty="0" err="1" smtClean="0">
                <a:latin typeface="Consolas" panose="020B0609020204030204" pitchFamily="49" charset="0"/>
              </a:rPr>
              <a:t>reg.h</a:t>
            </a:r>
            <a:r>
              <a:rPr lang="zh-CN" altLang="en-US" dirty="0">
                <a:latin typeface="Consolas" panose="020B0609020204030204" pitchFamily="49" charset="0"/>
              </a:rPr>
              <a:t>中定义 </a:t>
            </a:r>
            <a:r>
              <a:rPr lang="en-US" altLang="zh-CN" dirty="0" smtClean="0">
                <a:latin typeface="Consolas" panose="020B0609020204030204" pitchFamily="49" charset="0"/>
              </a:rPr>
              <a:t>IDTR </a:t>
            </a:r>
            <a:r>
              <a:rPr lang="zh-CN" altLang="en-US" dirty="0">
                <a:latin typeface="Consolas" panose="020B0609020204030204" pitchFamily="49" charset="0"/>
              </a:rPr>
              <a:t>结构体 </a:t>
            </a:r>
            <a:endParaRPr lang="en-US" altLang="zh-CN" dirty="0" smtClean="0">
              <a:latin typeface="Consolas" panose="020B0609020204030204" pitchFamily="49" charset="0"/>
            </a:endParaRPr>
          </a:p>
          <a:p>
            <a:pPr lvl="2"/>
            <a:r>
              <a:rPr lang="zh-CN" altLang="en-US" dirty="0" smtClean="0">
                <a:latin typeface="Consolas" panose="020B0609020204030204" pitchFamily="49" charset="0"/>
              </a:rPr>
              <a:t>参照手册</a:t>
            </a:r>
            <a:endParaRPr lang="en-US" altLang="zh-CN" dirty="0" smtClean="0">
              <a:latin typeface="Consolas" panose="020B0609020204030204" pitchFamily="49" charset="0"/>
            </a:endParaRPr>
          </a:p>
          <a:p>
            <a:pPr lvl="2"/>
            <a:endParaRPr lang="en-US" altLang="zh-CN" dirty="0" smtClean="0">
              <a:latin typeface="Consolas" panose="020B0609020204030204" pitchFamily="49" charset="0"/>
            </a:endParaRPr>
          </a:p>
          <a:p>
            <a:pPr lvl="1"/>
            <a:r>
              <a:rPr lang="zh-CN" altLang="en-US" dirty="0" smtClean="0">
                <a:latin typeface="Consolas" panose="020B0609020204030204" pitchFamily="49" charset="0"/>
              </a:rPr>
              <a:t>并在 </a:t>
            </a:r>
            <a:r>
              <a:rPr lang="en-US" altLang="zh-CN" dirty="0" smtClean="0">
                <a:latin typeface="Consolas" panose="020B0609020204030204" pitchFamily="49" charset="0"/>
              </a:rPr>
              <a:t>CPU_STATE</a:t>
            </a:r>
            <a:r>
              <a:rPr lang="zh-CN" altLang="en-US" dirty="0" smtClean="0">
                <a:latin typeface="Consolas" panose="020B0609020204030204" pitchFamily="49" charset="0"/>
              </a:rPr>
              <a:t>中添加</a:t>
            </a:r>
            <a:r>
              <a:rPr lang="en-US" altLang="zh-CN" dirty="0" err="1" smtClean="0">
                <a:latin typeface="Consolas" panose="020B0609020204030204" pitchFamily="49" charset="0"/>
              </a:rPr>
              <a:t>idtr</a:t>
            </a:r>
            <a:r>
              <a:rPr lang="zh-CN" altLang="en-US" dirty="0" smtClean="0">
                <a:latin typeface="Consolas" panose="020B0609020204030204" pitchFamily="49" charset="0"/>
              </a:rPr>
              <a:t>寄存器和中断引脚（框架代码已经提供）</a:t>
            </a:r>
            <a:endParaRPr lang="en-US" altLang="zh-CN" dirty="0" smtClean="0">
              <a:latin typeface="Consolas" panose="020B0609020204030204" pitchFamily="49" charset="0"/>
            </a:endParaRPr>
          </a:p>
          <a:p>
            <a:pPr lvl="1"/>
            <a:endParaRPr lang="en-US" altLang="zh-CN" dirty="0" smtClean="0">
              <a:latin typeface="Consolas" panose="020B0609020204030204" pitchFamily="49" charset="0"/>
            </a:endParaRPr>
          </a:p>
          <a:p>
            <a:pPr lvl="1"/>
            <a:r>
              <a:rPr lang="zh-CN" altLang="en-US" dirty="0" smtClean="0">
                <a:latin typeface="Consolas" panose="020B0609020204030204" pitchFamily="49" charset="0"/>
              </a:rPr>
              <a:t>实现</a:t>
            </a:r>
            <a:r>
              <a:rPr lang="zh-CN" altLang="en-US" dirty="0">
                <a:latin typeface="Consolas" panose="020B0609020204030204" pitchFamily="49" charset="0"/>
              </a:rPr>
              <a:t>包括</a:t>
            </a:r>
            <a:r>
              <a:rPr lang="en-US" altLang="zh-CN" dirty="0" err="1">
                <a:latin typeface="Consolas" panose="020B0609020204030204" pitchFamily="49" charset="0"/>
              </a:rPr>
              <a:t>lidt</a:t>
            </a:r>
            <a:r>
              <a:rPr lang="zh-CN" altLang="en-US" dirty="0">
                <a:latin typeface="Consolas" panose="020B0609020204030204" pitchFamily="49" charset="0"/>
              </a:rPr>
              <a:t>、</a:t>
            </a:r>
            <a:r>
              <a:rPr lang="en-US" altLang="zh-CN" dirty="0">
                <a:latin typeface="Consolas" panose="020B0609020204030204" pitchFamily="49" charset="0"/>
              </a:rPr>
              <a:t>cli</a:t>
            </a:r>
            <a:r>
              <a:rPr lang="zh-CN" altLang="en-US" dirty="0">
                <a:latin typeface="Consolas" panose="020B0609020204030204" pitchFamily="49" charset="0"/>
              </a:rPr>
              <a:t>、</a:t>
            </a:r>
            <a:r>
              <a:rPr lang="en-US" altLang="zh-CN" dirty="0" err="1">
                <a:latin typeface="Consolas" panose="020B0609020204030204" pitchFamily="49" charset="0"/>
              </a:rPr>
              <a:t>sti</a:t>
            </a:r>
            <a:r>
              <a:rPr lang="zh-CN" altLang="en-US" dirty="0">
                <a:latin typeface="Consolas" panose="020B0609020204030204" pitchFamily="49" charset="0"/>
              </a:rPr>
              <a:t>、</a:t>
            </a:r>
            <a:r>
              <a:rPr lang="en-US" altLang="zh-CN" dirty="0" err="1">
                <a:latin typeface="Consolas" panose="020B0609020204030204" pitchFamily="49" charset="0"/>
              </a:rPr>
              <a:t>int</a:t>
            </a:r>
            <a:r>
              <a:rPr lang="zh-CN" altLang="en-US" dirty="0">
                <a:latin typeface="Consolas" panose="020B0609020204030204" pitchFamily="49" charset="0"/>
              </a:rPr>
              <a:t>、</a:t>
            </a:r>
            <a:r>
              <a:rPr lang="en-US" altLang="zh-CN" dirty="0" err="1">
                <a:latin typeface="Consolas" panose="020B0609020204030204" pitchFamily="49" charset="0"/>
              </a:rPr>
              <a:t>pusha</a:t>
            </a:r>
            <a:r>
              <a:rPr lang="zh-CN" altLang="en-US" dirty="0">
                <a:latin typeface="Consolas" panose="020B0609020204030204" pitchFamily="49" charset="0"/>
              </a:rPr>
              <a:t>、</a:t>
            </a:r>
            <a:r>
              <a:rPr lang="en-US" altLang="zh-CN" dirty="0" err="1">
                <a:latin typeface="Consolas" panose="020B0609020204030204" pitchFamily="49" charset="0"/>
              </a:rPr>
              <a:t>popa</a:t>
            </a:r>
            <a:r>
              <a:rPr lang="zh-CN" altLang="en-US" dirty="0">
                <a:latin typeface="Consolas" panose="020B0609020204030204" pitchFamily="49" charset="0"/>
              </a:rPr>
              <a:t>、</a:t>
            </a:r>
            <a:r>
              <a:rPr lang="en-US" altLang="zh-CN" dirty="0" err="1">
                <a:latin typeface="Consolas" panose="020B0609020204030204" pitchFamily="49" charset="0"/>
              </a:rPr>
              <a:t>iret</a:t>
            </a:r>
            <a:r>
              <a:rPr lang="zh-CN" altLang="en-US" dirty="0">
                <a:latin typeface="Consolas" panose="020B0609020204030204" pitchFamily="49" charset="0"/>
              </a:rPr>
              <a:t>等</a:t>
            </a:r>
            <a:r>
              <a:rPr lang="zh-CN" altLang="en-US" dirty="0" smtClean="0">
                <a:latin typeface="Consolas" panose="020B0609020204030204" pitchFamily="49" charset="0"/>
              </a:rPr>
              <a:t>指令</a:t>
            </a:r>
            <a:endParaRPr lang="en-US" altLang="zh-CN" dirty="0" smtClean="0">
              <a:latin typeface="Consolas" panose="020B0609020204030204" pitchFamily="49" charset="0"/>
            </a:endParaRPr>
          </a:p>
          <a:p>
            <a:pPr lvl="2"/>
            <a:r>
              <a:rPr lang="zh-CN" altLang="en-US" dirty="0" smtClean="0">
                <a:latin typeface="Consolas" panose="020B0609020204030204" pitchFamily="49" charset="0"/>
              </a:rPr>
              <a:t>部分指令要先写完第三步才能做</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702F5CF8-7A52-4906-8F7A-79F519E17FE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900000" y="1182256"/>
            <a:ext cx="9285400" cy="1789545"/>
          </a:xfrm>
        </p:spPr>
        <p:txBody>
          <a:bodyPr/>
          <a:lstStyle/>
          <a:p>
            <a:r>
              <a:rPr lang="zh-CN" altLang="en-US" dirty="0" smtClean="0">
                <a:latin typeface="Consolas" panose="020B0609020204030204" pitchFamily="49" charset="0"/>
              </a:rPr>
              <a:t>第二步：理解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初始化中断描述符表的内容</a:t>
            </a:r>
            <a:endParaRPr lang="en-US" altLang="zh-CN"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init_cond</a:t>
            </a:r>
            <a:r>
              <a:rPr lang="en-US" altLang="zh-CN" dirty="0" smtClean="0">
                <a:latin typeface="Consolas" panose="020B0609020204030204" pitchFamily="49" charset="0"/>
              </a:rPr>
              <a:t>()</a:t>
            </a:r>
            <a:r>
              <a:rPr lang="zh-CN" altLang="en-US" dirty="0" smtClean="0">
                <a:latin typeface="Consolas" panose="020B0609020204030204" pitchFamily="49" charset="0"/>
              </a:rPr>
              <a:t>中调用了</a:t>
            </a:r>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p>
          <a:p>
            <a:pPr lvl="1"/>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r>
              <a:rPr lang="zh-CN" altLang="en-US" dirty="0" smtClean="0">
                <a:latin typeface="Consolas" panose="020B0609020204030204" pitchFamily="49" charset="0"/>
              </a:rPr>
              <a:t>位于</a:t>
            </a:r>
            <a:r>
              <a:rPr lang="en-US" altLang="zh-CN" dirty="0" smtClean="0">
                <a:latin typeface="Consolas" panose="020B0609020204030204" pitchFamily="49" charset="0"/>
              </a:rPr>
              <a:t>kernel/</a:t>
            </a:r>
            <a:r>
              <a:rPr lang="en-US" altLang="zh-CN" dirty="0" err="1" smtClean="0">
                <a:latin typeface="Consolas" panose="020B0609020204030204" pitchFamily="49" charset="0"/>
              </a:rPr>
              <a:t>src</a:t>
            </a:r>
            <a:r>
              <a:rPr lang="en-US" altLang="zh-CN" dirty="0" smtClean="0">
                <a:latin typeface="Consolas" panose="020B0609020204030204" pitchFamily="49" charset="0"/>
              </a:rPr>
              <a:t>/</a:t>
            </a:r>
            <a:r>
              <a:rPr lang="en-US" altLang="zh-CN" dirty="0" err="1" smtClean="0">
                <a:latin typeface="Consolas" panose="020B0609020204030204" pitchFamily="49" charset="0"/>
              </a:rPr>
              <a:t>irq</a:t>
            </a:r>
            <a:r>
              <a:rPr lang="en-US" altLang="zh-CN" dirty="0" smtClean="0">
                <a:latin typeface="Consolas" panose="020B0609020204030204" pitchFamily="49" charset="0"/>
              </a:rPr>
              <a:t>/</a:t>
            </a:r>
            <a:r>
              <a:rPr lang="en-US" altLang="zh-CN" dirty="0" err="1" smtClean="0">
                <a:latin typeface="Consolas" panose="020B0609020204030204" pitchFamily="49" charset="0"/>
              </a:rPr>
              <a:t>idt.c</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EABD4C00-EB30-4781-9747-F4E591AE2D3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48</a:t>
            </a:fld>
            <a:endParaRPr lang="zh-CN" altLang="en-US"/>
          </a:p>
        </p:txBody>
      </p:sp>
      <p:sp>
        <p:nvSpPr>
          <p:cNvPr id="9" name="矩形 8"/>
          <p:cNvSpPr/>
          <p:nvPr/>
        </p:nvSpPr>
        <p:spPr>
          <a:xfrm>
            <a:off x="690321" y="2518112"/>
            <a:ext cx="10811357" cy="3970318"/>
          </a:xfrm>
          <a:prstGeom prst="rect">
            <a:avLst/>
          </a:prstGeom>
          <a:solidFill>
            <a:schemeClr val="bg1"/>
          </a:solidFill>
          <a:ln>
            <a:solidFill>
              <a:schemeClr val="dk1"/>
            </a:solidFill>
            <a:prstDash val="dash"/>
          </a:ln>
        </p:spPr>
        <p:txBody>
          <a:bodyPr wrap="square">
            <a:spAutoFit/>
          </a:bodyPr>
          <a:lstStyle/>
          <a:p>
            <a:r>
              <a:rPr lang="zh-CN" altLang="en-US" dirty="0">
                <a:latin typeface="MS Gothic" panose="020B0609070205080204" pitchFamily="49" charset="-128"/>
                <a:ea typeface="MS Gothic" panose="020B0609070205080204" pitchFamily="49" charset="-128"/>
              </a:rPr>
              <a:t>void init_cond()</a:t>
            </a:r>
          </a:p>
          <a:p>
            <a:r>
              <a:rPr lang="zh-CN" altLang="en-US" dirty="0">
                <a:latin typeface="MS Gothic" panose="020B0609070205080204" pitchFamily="49" charset="-128"/>
                <a:ea typeface="MS Gothic" panose="020B0609070205080204" pitchFamily="49" charset="-128"/>
              </a:rPr>
              <a:t>{</a:t>
            </a:r>
          </a:p>
          <a:p>
            <a:r>
              <a:rPr lang="zh-CN" altLang="en-US" dirty="0">
                <a:latin typeface="MS Gothic" panose="020B0609070205080204" pitchFamily="49" charset="-128"/>
                <a:ea typeface="MS Gothic" panose="020B0609070205080204" pitchFamily="49" charset="-128"/>
              </a:rPr>
              <a:t>#ifdef IA32_INTR</a:t>
            </a:r>
          </a:p>
          <a:p>
            <a:r>
              <a:rPr lang="zh-CN" altLang="en-US" dirty="0">
                <a:latin typeface="MS Gothic" panose="020B0609070205080204" pitchFamily="49" charset="-128"/>
                <a:ea typeface="MS Gothic" panose="020B0609070205080204" pitchFamily="49" charset="-128"/>
              </a:rPr>
              <a:t>	/* Reset the GDT, since the old GDT in start.S cannot be used in the future. */</a:t>
            </a:r>
          </a:p>
          <a:p>
            <a:r>
              <a:rPr lang="zh-CN" altLang="en-US" dirty="0">
                <a:latin typeface="MS Gothic" panose="020B0609070205080204" pitchFamily="49" charset="-128"/>
                <a:ea typeface="MS Gothic" panose="020B0609070205080204" pitchFamily="49" charset="-128"/>
              </a:rPr>
              <a:t>	</a:t>
            </a:r>
            <a:r>
              <a:rPr lang="zh-CN" altLang="en-US" b="1" dirty="0">
                <a:solidFill>
                  <a:srgbClr val="C00000"/>
                </a:solidFill>
                <a:latin typeface="MS Gothic" panose="020B0609070205080204" pitchFamily="49" charset="-128"/>
                <a:ea typeface="MS Gothic" panose="020B0609070205080204" pitchFamily="49" charset="-128"/>
              </a:rPr>
              <a:t>init_segment();</a:t>
            </a:r>
          </a:p>
          <a:p>
            <a:endParaRPr lang="zh-CN" altLang="en-US" dirty="0">
              <a:latin typeface="MS Gothic" panose="020B0609070205080204" pitchFamily="49" charset="-128"/>
              <a:ea typeface="MS Gothic" panose="020B0609070205080204" pitchFamily="49" charset="-128"/>
            </a:endParaRPr>
          </a:p>
          <a:p>
            <a:r>
              <a:rPr lang="zh-CN" altLang="en-US" dirty="0">
                <a:latin typeface="MS Gothic" panose="020B0609070205080204" pitchFamily="49" charset="-128"/>
                <a:ea typeface="MS Gothic" panose="020B0609070205080204" pitchFamily="49" charset="-128"/>
              </a:rPr>
              <a:t>	/* Set the IDT by setting up interrupt and exception handlers.</a:t>
            </a:r>
          </a:p>
          <a:p>
            <a:r>
              <a:rPr lang="zh-CN" altLang="en-US" dirty="0">
                <a:latin typeface="MS Gothic" panose="020B0609070205080204" pitchFamily="49" charset="-128"/>
                <a:ea typeface="MS Gothic" panose="020B0609070205080204" pitchFamily="49" charset="-128"/>
              </a:rPr>
              <a:t>	 * Note that system call is the only exception implemented in NEMU.</a:t>
            </a:r>
          </a:p>
          <a:p>
            <a:r>
              <a:rPr lang="zh-CN" altLang="en-US" dirty="0">
                <a:latin typeface="MS Gothic" panose="020B0609070205080204" pitchFamily="49" charset="-128"/>
                <a:ea typeface="MS Gothic" panose="020B0609070205080204" pitchFamily="49" charset="-128"/>
              </a:rPr>
              <a:t>	 */</a:t>
            </a:r>
          </a:p>
          <a:p>
            <a:r>
              <a:rPr lang="zh-CN" altLang="en-US" dirty="0">
                <a:latin typeface="MS Gothic" panose="020B0609070205080204" pitchFamily="49" charset="-128"/>
                <a:ea typeface="MS Gothic" panose="020B0609070205080204" pitchFamily="49" charset="-128"/>
              </a:rPr>
              <a:t>	</a:t>
            </a:r>
            <a:r>
              <a:rPr lang="zh-CN" altLang="en-US" b="1" dirty="0">
                <a:solidFill>
                  <a:srgbClr val="C00000"/>
                </a:solidFill>
                <a:latin typeface="MS Gothic" panose="020B0609070205080204" pitchFamily="49" charset="-128"/>
                <a:ea typeface="MS Gothic" panose="020B0609070205080204" pitchFamily="49" charset="-128"/>
              </a:rPr>
              <a:t>init_idt();</a:t>
            </a:r>
          </a:p>
          <a:p>
            <a:endParaRPr lang="zh-CN" altLang="en-US" dirty="0">
              <a:latin typeface="MS Gothic" panose="020B0609070205080204" pitchFamily="49" charset="-128"/>
              <a:ea typeface="MS Gothic" panose="020B0609070205080204" pitchFamily="49" charset="-128"/>
            </a:endParaRPr>
          </a:p>
          <a:p>
            <a:r>
              <a:rPr lang="zh-CN" altLang="en-US" dirty="0">
                <a:latin typeface="MS Gothic" panose="020B0609070205080204" pitchFamily="49" charset="-128"/>
                <a:ea typeface="MS Gothic" panose="020B0609070205080204" pitchFamily="49" charset="-128"/>
              </a:rPr>
              <a:t>	/* Enable interrupts. */</a:t>
            </a:r>
          </a:p>
          <a:p>
            <a:r>
              <a:rPr lang="zh-CN" altLang="en-US" dirty="0">
                <a:latin typeface="MS Gothic" panose="020B0609070205080204" pitchFamily="49" charset="-128"/>
                <a:ea typeface="MS Gothic" panose="020B0609070205080204" pitchFamily="49" charset="-128"/>
              </a:rPr>
              <a:t>	</a:t>
            </a:r>
            <a:r>
              <a:rPr lang="zh-CN" altLang="en-US" b="1" dirty="0">
                <a:solidFill>
                  <a:srgbClr val="C00000"/>
                </a:solidFill>
                <a:latin typeface="MS Gothic" panose="020B0609070205080204" pitchFamily="49" charset="-128"/>
                <a:ea typeface="MS Gothic" panose="020B0609070205080204" pitchFamily="49" charset="-128"/>
              </a:rPr>
              <a:t>sti();</a:t>
            </a:r>
          </a:p>
          <a:p>
            <a:r>
              <a:rPr lang="zh-CN" altLang="en-US" dirty="0">
                <a:latin typeface="MS Gothic" panose="020B0609070205080204" pitchFamily="49" charset="-128"/>
                <a:ea typeface="MS Gothic" panose="020B0609070205080204" pitchFamily="49" charset="-128"/>
              </a:rPr>
              <a:t>#endif</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900000" y="1182256"/>
            <a:ext cx="9285400" cy="1789545"/>
          </a:xfrm>
        </p:spPr>
        <p:txBody>
          <a:bodyPr/>
          <a:lstStyle/>
          <a:p>
            <a:r>
              <a:rPr lang="zh-CN" altLang="en-US" dirty="0" smtClean="0">
                <a:latin typeface="Consolas" panose="020B0609020204030204" pitchFamily="49" charset="0"/>
              </a:rPr>
              <a:t>第二步：理解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初始化中断描述符表的内容</a:t>
            </a:r>
            <a:endParaRPr lang="en-US" altLang="zh-CN" dirty="0" smtClean="0">
              <a:latin typeface="Consolas" panose="020B0609020204030204" pitchFamily="49" charset="0"/>
            </a:endParaRPr>
          </a:p>
          <a:p>
            <a:pPr lvl="1"/>
            <a:r>
              <a:rPr lang="zh-CN" altLang="en-US" dirty="0" smtClean="0">
                <a:latin typeface="Consolas" panose="020B0609020204030204" pitchFamily="49" charset="0"/>
              </a:rPr>
              <a:t>在</a:t>
            </a:r>
            <a:r>
              <a:rPr lang="en-US" altLang="zh-CN" dirty="0" err="1" smtClean="0">
                <a:latin typeface="Consolas" panose="020B0609020204030204" pitchFamily="49" charset="0"/>
              </a:rPr>
              <a:t>init_cond</a:t>
            </a:r>
            <a:r>
              <a:rPr lang="en-US" altLang="zh-CN" dirty="0" smtClean="0">
                <a:latin typeface="Consolas" panose="020B0609020204030204" pitchFamily="49" charset="0"/>
              </a:rPr>
              <a:t>()</a:t>
            </a:r>
            <a:r>
              <a:rPr lang="zh-CN" altLang="en-US" dirty="0" smtClean="0">
                <a:latin typeface="Consolas" panose="020B0609020204030204" pitchFamily="49" charset="0"/>
              </a:rPr>
              <a:t>中调用了</a:t>
            </a:r>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p>
          <a:p>
            <a:pPr lvl="1"/>
            <a:r>
              <a:rPr lang="en-US" altLang="zh-CN" dirty="0" err="1" smtClean="0">
                <a:latin typeface="Consolas" panose="020B0609020204030204" pitchFamily="49" charset="0"/>
              </a:rPr>
              <a:t>init_idt</a:t>
            </a:r>
            <a:r>
              <a:rPr lang="en-US" altLang="zh-CN" dirty="0" smtClean="0">
                <a:latin typeface="Consolas" panose="020B0609020204030204" pitchFamily="49" charset="0"/>
              </a:rPr>
              <a:t>()</a:t>
            </a:r>
            <a:r>
              <a:rPr lang="zh-CN" altLang="en-US" dirty="0" smtClean="0">
                <a:latin typeface="Consolas" panose="020B0609020204030204" pitchFamily="49" charset="0"/>
              </a:rPr>
              <a:t>位于</a:t>
            </a:r>
            <a:r>
              <a:rPr lang="en-US" altLang="zh-CN" dirty="0" smtClean="0">
                <a:latin typeface="Consolas" panose="020B0609020204030204" pitchFamily="49" charset="0"/>
              </a:rPr>
              <a:t>kernel/</a:t>
            </a:r>
            <a:r>
              <a:rPr lang="en-US" altLang="zh-CN" dirty="0" err="1" smtClean="0">
                <a:latin typeface="Consolas" panose="020B0609020204030204" pitchFamily="49" charset="0"/>
              </a:rPr>
              <a:t>src</a:t>
            </a:r>
            <a:r>
              <a:rPr lang="en-US" altLang="zh-CN" dirty="0" smtClean="0">
                <a:latin typeface="Consolas" panose="020B0609020204030204" pitchFamily="49" charset="0"/>
              </a:rPr>
              <a:t>/</a:t>
            </a:r>
            <a:r>
              <a:rPr lang="en-US" altLang="zh-CN" dirty="0" err="1" smtClean="0">
                <a:latin typeface="Consolas" panose="020B0609020204030204" pitchFamily="49" charset="0"/>
              </a:rPr>
              <a:t>irq</a:t>
            </a:r>
            <a:r>
              <a:rPr lang="en-US" altLang="zh-CN" dirty="0" smtClean="0">
                <a:latin typeface="Consolas" panose="020B0609020204030204" pitchFamily="49" charset="0"/>
              </a:rPr>
              <a:t>/</a:t>
            </a:r>
            <a:r>
              <a:rPr lang="en-US" altLang="zh-CN" dirty="0" err="1" smtClean="0">
                <a:latin typeface="Consolas" panose="020B0609020204030204" pitchFamily="49" charset="0"/>
              </a:rPr>
              <a:t>idt.c</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EABD4C00-EB30-4781-9747-F4E591AE2D39}"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49</a:t>
            </a:fld>
            <a:endParaRPr lang="zh-CN" altLang="en-US"/>
          </a:p>
        </p:txBody>
      </p:sp>
      <p:sp>
        <p:nvSpPr>
          <p:cNvPr id="9" name="矩形 8"/>
          <p:cNvSpPr/>
          <p:nvPr/>
        </p:nvSpPr>
        <p:spPr>
          <a:xfrm>
            <a:off x="263675" y="2601516"/>
            <a:ext cx="8177592" cy="2677656"/>
          </a:xfrm>
          <a:prstGeom prst="rect">
            <a:avLst/>
          </a:prstGeom>
          <a:solidFill>
            <a:schemeClr val="bg1"/>
          </a:solidFill>
          <a:ln>
            <a:solidFill>
              <a:schemeClr val="dk1"/>
            </a:solidFill>
            <a:prstDash val="dash"/>
          </a:ln>
        </p:spPr>
        <p:txBody>
          <a:bodyPr wrap="square">
            <a:spAutoFit/>
          </a:bodyPr>
          <a:lstStyle/>
          <a:p>
            <a:r>
              <a:rPr lang="zh-CN" altLang="en-US" sz="1200" dirty="0">
                <a:latin typeface="MS Gothic" panose="020B0609070205080204" pitchFamily="49" charset="-128"/>
                <a:ea typeface="MS Gothic" panose="020B0609070205080204" pitchFamily="49" charset="-128"/>
              </a:rPr>
              <a:t>void init_cond()</a:t>
            </a:r>
          </a:p>
          <a:p>
            <a:r>
              <a:rPr lang="zh-CN" altLang="en-US" sz="1200" dirty="0">
                <a:latin typeface="MS Gothic" panose="020B0609070205080204" pitchFamily="49" charset="-128"/>
                <a:ea typeface="MS Gothic" panose="020B0609070205080204" pitchFamily="49" charset="-128"/>
              </a:rPr>
              <a:t>{</a:t>
            </a:r>
          </a:p>
          <a:p>
            <a:r>
              <a:rPr lang="zh-CN" altLang="en-US" sz="1200" dirty="0">
                <a:latin typeface="MS Gothic" panose="020B0609070205080204" pitchFamily="49" charset="-128"/>
                <a:ea typeface="MS Gothic" panose="020B0609070205080204" pitchFamily="49" charset="-128"/>
              </a:rPr>
              <a:t>#ifdef IA32_INTR</a:t>
            </a:r>
          </a:p>
          <a:p>
            <a:r>
              <a:rPr lang="zh-CN" altLang="en-US" sz="1200" dirty="0">
                <a:latin typeface="MS Gothic" panose="020B0609070205080204" pitchFamily="49" charset="-128"/>
                <a:ea typeface="MS Gothic" panose="020B0609070205080204" pitchFamily="49" charset="-128"/>
              </a:rPr>
              <a:t>	/* Reset the GDT, since the old GDT in start.S cannot be used in the future. */</a:t>
            </a:r>
          </a:p>
          <a:p>
            <a:r>
              <a:rPr lang="zh-CN" altLang="en-US" sz="1200" dirty="0">
                <a:latin typeface="MS Gothic" panose="020B0609070205080204" pitchFamily="49" charset="-128"/>
                <a:ea typeface="MS Gothic" panose="020B0609070205080204" pitchFamily="49" charset="-128"/>
              </a:rPr>
              <a:t>	init_segment();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Set the IDT by setting up interrupt and exception handlers.</a:t>
            </a:r>
          </a:p>
          <a:p>
            <a:r>
              <a:rPr lang="zh-CN" altLang="en-US" sz="1200" dirty="0">
                <a:latin typeface="MS Gothic" panose="020B0609070205080204" pitchFamily="49" charset="-128"/>
                <a:ea typeface="MS Gothic" panose="020B0609070205080204" pitchFamily="49" charset="-128"/>
              </a:rPr>
              <a:t>	 * Note that system call is the only exception implemented in NEMU.</a:t>
            </a:r>
          </a:p>
          <a:p>
            <a:r>
              <a:rPr lang="zh-CN" altLang="en-US" sz="1200" dirty="0">
                <a:latin typeface="MS Gothic" panose="020B0609070205080204" pitchFamily="49" charset="-128"/>
                <a:ea typeface="MS Gothic" panose="020B0609070205080204" pitchFamily="49" charset="-128"/>
              </a:rPr>
              <a:t>	 */</a:t>
            </a:r>
          </a:p>
          <a:p>
            <a:r>
              <a:rPr lang="zh-CN" altLang="en-US" sz="1200" dirty="0">
                <a:latin typeface="MS Gothic" panose="020B0609070205080204" pitchFamily="49" charset="-128"/>
                <a:ea typeface="MS Gothic" panose="020B0609070205080204" pitchFamily="49" charset="-128"/>
              </a:rPr>
              <a:t>	init_idt();</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Enable interrupts. */</a:t>
            </a:r>
          </a:p>
          <a:p>
            <a:r>
              <a:rPr lang="zh-CN" altLang="en-US" sz="1200" dirty="0">
                <a:latin typeface="MS Gothic" panose="020B0609070205080204" pitchFamily="49" charset="-128"/>
                <a:ea typeface="MS Gothic" panose="020B0609070205080204" pitchFamily="49" charset="-128"/>
              </a:rPr>
              <a:t>	sti();</a:t>
            </a:r>
          </a:p>
          <a:p>
            <a:r>
              <a:rPr lang="zh-CN" altLang="en-US" sz="1200" dirty="0">
                <a:latin typeface="MS Gothic" panose="020B0609070205080204" pitchFamily="49" charset="-128"/>
                <a:ea typeface="MS Gothic" panose="020B0609070205080204" pitchFamily="49" charset="-128"/>
              </a:rPr>
              <a:t>#endif</a:t>
            </a:r>
          </a:p>
        </p:txBody>
      </p:sp>
      <p:sp>
        <p:nvSpPr>
          <p:cNvPr id="7" name="矩形 6"/>
          <p:cNvSpPr/>
          <p:nvPr/>
        </p:nvSpPr>
        <p:spPr>
          <a:xfrm>
            <a:off x="4285342" y="2518112"/>
            <a:ext cx="7736115" cy="3970318"/>
          </a:xfrm>
          <a:prstGeom prst="rect">
            <a:avLst/>
          </a:prstGeom>
          <a:solidFill>
            <a:schemeClr val="bg1"/>
          </a:solidFill>
          <a:ln>
            <a:solidFill>
              <a:schemeClr val="dk1"/>
            </a:solidFill>
            <a:prstDash val="dash"/>
          </a:ln>
        </p:spPr>
        <p:txBody>
          <a:bodyPr wrap="square">
            <a:spAutoFit/>
          </a:bodyPr>
          <a:lstStyle/>
          <a:p>
            <a:r>
              <a:rPr lang="en-US" altLang="zh-CN" sz="1200" dirty="0">
                <a:latin typeface="MS Gothic" panose="020B0609070205080204" pitchFamily="49" charset="-128"/>
                <a:ea typeface="MS Gothic" panose="020B0609070205080204" pitchFamily="49" charset="-128"/>
              </a:rPr>
              <a:t>/* Each entry of the IDT is either an interrupt gate, or a trap gate */</a:t>
            </a:r>
          </a:p>
          <a:p>
            <a:r>
              <a:rPr lang="en-US" altLang="zh-CN" sz="1200" dirty="0">
                <a:latin typeface="MS Gothic" panose="020B0609070205080204" pitchFamily="49" charset="-128"/>
                <a:ea typeface="MS Gothic" panose="020B0609070205080204" pitchFamily="49" charset="-128"/>
              </a:rPr>
              <a:t>static </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idt</a:t>
            </a:r>
            <a:r>
              <a:rPr lang="en-US" altLang="zh-CN" sz="1200" dirty="0">
                <a:latin typeface="MS Gothic" panose="020B0609070205080204" pitchFamily="49" charset="-128"/>
                <a:ea typeface="MS Gothic" panose="020B0609070205080204" pitchFamily="49" charset="-128"/>
              </a:rPr>
              <a:t>[NR_IRQ];</a:t>
            </a:r>
          </a:p>
          <a:p>
            <a:endParaRPr lang="en-US" altLang="zh-CN" sz="1200" dirty="0">
              <a:latin typeface="MS Gothic" panose="020B0609070205080204" pitchFamily="49" charset="-128"/>
              <a:ea typeface="MS Gothic" panose="020B0609070205080204" pitchFamily="49" charset="-128"/>
            </a:endParaRPr>
          </a:p>
          <a:p>
            <a:r>
              <a:rPr lang="en-US" altLang="zh-CN" sz="1200" dirty="0">
                <a:latin typeface="MS Gothic" panose="020B0609070205080204" pitchFamily="49" charset="-128"/>
                <a:ea typeface="MS Gothic" panose="020B0609070205080204" pitchFamily="49" charset="-128"/>
              </a:rPr>
              <a:t>/* Setup a interrupt gate for interrupt handler. */</a:t>
            </a:r>
          </a:p>
          <a:p>
            <a:r>
              <a:rPr lang="en-US" altLang="zh-CN" sz="1200" dirty="0">
                <a:latin typeface="MS Gothic" panose="020B0609070205080204" pitchFamily="49" charset="-128"/>
                <a:ea typeface="MS Gothic" panose="020B0609070205080204" pitchFamily="49" charset="-128"/>
              </a:rPr>
              <a:t>static void </a:t>
            </a:r>
            <a:r>
              <a:rPr lang="en-US" altLang="zh-CN" sz="1200" dirty="0" err="1">
                <a:latin typeface="MS Gothic" panose="020B0609070205080204" pitchFamily="49" charset="-128"/>
                <a:ea typeface="MS Gothic" panose="020B0609070205080204" pitchFamily="49" charset="-128"/>
              </a:rPr>
              <a:t>set_intr</a:t>
            </a:r>
            <a:r>
              <a:rPr lang="en-US" altLang="zh-CN" sz="1200" dirty="0">
                <a:latin typeface="MS Gothic" panose="020B0609070205080204" pitchFamily="49" charset="-128"/>
                <a:ea typeface="MS Gothic" panose="020B0609070205080204" pitchFamily="49" charset="-128"/>
              </a:rPr>
              <a:t>(</a:t>
            </a:r>
            <a:r>
              <a:rPr lang="en-US" altLang="zh-CN" sz="1200" dirty="0" err="1">
                <a:latin typeface="MS Gothic" panose="020B0609070205080204" pitchFamily="49" charset="-128"/>
                <a:ea typeface="MS Gothic" panose="020B0609070205080204" pitchFamily="49" charset="-128"/>
              </a:rPr>
              <a:t>GateDesc</a:t>
            </a:r>
            <a:r>
              <a:rPr lang="en-US" altLang="zh-CN" sz="1200" dirty="0">
                <a:latin typeface="MS Gothic" panose="020B0609070205080204" pitchFamily="49" charset="-128"/>
                <a:ea typeface="MS Gothic" panose="020B0609070205080204" pitchFamily="49" charset="-128"/>
              </a:rPr>
              <a:t> *</a:t>
            </a:r>
            <a:r>
              <a:rPr lang="en-US" altLang="zh-CN" sz="1200" dirty="0" err="1">
                <a:latin typeface="MS Gothic" panose="020B0609070205080204" pitchFamily="49" charset="-128"/>
                <a:ea typeface="MS Gothic" panose="020B0609070205080204" pitchFamily="49" charset="-128"/>
              </a:rPr>
              <a:t>ptr</a:t>
            </a:r>
            <a:r>
              <a:rPr lang="en-US" altLang="zh-CN" sz="1200" dirty="0">
                <a:latin typeface="MS Gothic" panose="020B0609070205080204" pitchFamily="49" charset="-128"/>
                <a:ea typeface="MS Gothic" panose="020B0609070205080204" pitchFamily="49" charset="-128"/>
              </a:rPr>
              <a:t>, uint32_t selector, uint32_t offset, uint32_t </a:t>
            </a:r>
            <a:r>
              <a:rPr lang="en-US" altLang="zh-CN" sz="1200" dirty="0" err="1">
                <a:latin typeface="MS Gothic" panose="020B0609070205080204" pitchFamily="49" charset="-128"/>
                <a:ea typeface="MS Gothic" panose="020B0609070205080204" pitchFamily="49" charset="-128"/>
              </a:rPr>
              <a:t>dpl</a:t>
            </a:r>
            <a:r>
              <a:rPr lang="en-US" altLang="zh-CN" sz="1200" dirty="0">
                <a:latin typeface="MS Gothic" panose="020B0609070205080204" pitchFamily="49" charset="-128"/>
                <a:ea typeface="MS Gothic" panose="020B0609070205080204" pitchFamily="49" charset="-128"/>
              </a:rPr>
              <a:t>) {…}</a:t>
            </a:r>
          </a:p>
          <a:p>
            <a:endParaRPr lang="en-US" altLang="zh-CN"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void init_idt() {</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set_trap(idt + 0, SEG_KERNEL_CODE &lt;&lt; 3, (uint32_t)vec0, DPL_KERNEL);</a:t>
            </a:r>
          </a:p>
          <a:p>
            <a:r>
              <a:rPr lang="zh-CN" altLang="en-US" sz="1200" dirty="0">
                <a:latin typeface="MS Gothic" panose="020B0609070205080204" pitchFamily="49" charset="-128"/>
                <a:ea typeface="MS Gothic" panose="020B0609070205080204" pitchFamily="49" charset="-128"/>
              </a:rPr>
              <a:t>	</a:t>
            </a:r>
            <a:r>
              <a:rPr lang="en-US" altLang="zh-CN" sz="1200" dirty="0">
                <a:latin typeface="MS Gothic" panose="020B0609070205080204" pitchFamily="49" charset="-128"/>
                <a:ea typeface="MS Gothic" panose="020B0609070205080204" pitchFamily="49" charset="-128"/>
              </a:rPr>
              <a:t>…</a:t>
            </a:r>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system call 0x80 */</a:t>
            </a:r>
          </a:p>
          <a:p>
            <a:r>
              <a:rPr lang="zh-CN" altLang="en-US" sz="1200" dirty="0">
                <a:latin typeface="MS Gothic" panose="020B0609070205080204" pitchFamily="49" charset="-128"/>
                <a:ea typeface="MS Gothic" panose="020B0609070205080204" pitchFamily="49" charset="-128"/>
              </a:rPr>
              <a:t>	set_trap(idt + 0x80, SEG_KERNEL_CODE &lt;&lt; 3, (uint32_t)vecsys, DPL_USER);</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set_intr(idt+32 + 0, SEG_KERNEL_CODE &lt;&lt; 3, (uint32_t)irq0, DPL_KERNEL);</a:t>
            </a:r>
          </a:p>
          <a:p>
            <a:r>
              <a:rPr lang="zh-CN" altLang="en-US" sz="1200" dirty="0">
                <a:latin typeface="MS Gothic" panose="020B0609070205080204" pitchFamily="49" charset="-128"/>
                <a:ea typeface="MS Gothic" panose="020B0609070205080204" pitchFamily="49" charset="-128"/>
              </a:rPr>
              <a:t>	set_intr(idt+32 + 1, SEG_KERNEL_CODE &lt;&lt; 3, (uint32_t)irq1, DPL_KERNEL);</a:t>
            </a:r>
          </a:p>
          <a:p>
            <a:r>
              <a:rPr lang="zh-CN" altLang="en-US" sz="1200" dirty="0">
                <a:latin typeface="MS Gothic" panose="020B0609070205080204" pitchFamily="49" charset="-128"/>
                <a:ea typeface="MS Gothic" panose="020B0609070205080204" pitchFamily="49" charset="-128"/>
              </a:rPr>
              <a:t>	set_intr(idt+32 + 14, SEG_KERNEL_CODE &lt;&lt; 3, (uint32_t)irq14, DPL_KERNEL);</a:t>
            </a:r>
          </a:p>
          <a:p>
            <a:endParaRPr lang="zh-CN" altLang="en-US" sz="1200" dirty="0">
              <a:latin typeface="MS Gothic" panose="020B0609070205080204" pitchFamily="49" charset="-128"/>
              <a:ea typeface="MS Gothic" panose="020B0609070205080204" pitchFamily="49" charset="-128"/>
            </a:endParaRPr>
          </a:p>
          <a:p>
            <a:r>
              <a:rPr lang="zh-CN" altLang="en-US" sz="1200" dirty="0">
                <a:latin typeface="MS Gothic" panose="020B0609070205080204" pitchFamily="49" charset="-128"/>
                <a:ea typeface="MS Gothic" panose="020B0609070205080204" pitchFamily="49" charset="-128"/>
              </a:rPr>
              <a:t>	/* the ``idt'' is its virtual address */</a:t>
            </a:r>
          </a:p>
          <a:p>
            <a:r>
              <a:rPr lang="zh-CN" altLang="en-US" sz="1200" dirty="0">
                <a:latin typeface="MS Gothic" panose="020B0609070205080204" pitchFamily="49" charset="-128"/>
                <a:ea typeface="MS Gothic" panose="020B0609070205080204" pitchFamily="49" charset="-128"/>
              </a:rPr>
              <a:t>	write_idtr(idt, sizeof(idt));</a:t>
            </a:r>
          </a:p>
          <a:p>
            <a:r>
              <a:rPr lang="zh-CN" altLang="en-US" sz="1200" dirty="0">
                <a:latin typeface="MS Gothic" panose="020B0609070205080204" pitchFamily="49" charset="-128"/>
                <a:ea typeface="MS Gothic" panose="020B0609070205080204" pitchFamily="49" charset="-128"/>
              </a:rPr>
              <a:t>	sti();</a:t>
            </a:r>
          </a:p>
          <a:p>
            <a:r>
              <a:rPr lang="zh-CN" altLang="en-US" sz="1200" dirty="0">
                <a:latin typeface="MS Gothic" panose="020B0609070205080204" pitchFamily="49" charset="-128"/>
                <a:ea typeface="MS Gothic" panose="020B0609070205080204" pitchFamily="49" charset="-128"/>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异常和中断</a:t>
            </a:r>
            <a:endParaRPr lang="zh-CN" altLang="en-US" dirty="0"/>
          </a:p>
        </p:txBody>
      </p:sp>
      <p:sp>
        <p:nvSpPr>
          <p:cNvPr id="3" name="内容占位符 2"/>
          <p:cNvSpPr>
            <a:spLocks noGrp="1"/>
          </p:cNvSpPr>
          <p:nvPr>
            <p:ph idx="1"/>
          </p:nvPr>
        </p:nvSpPr>
        <p:spPr/>
        <p:txBody>
          <a:bodyPr/>
          <a:lstStyle/>
          <a:p>
            <a:r>
              <a:rPr lang="zh-CN" altLang="en-US" dirty="0" smtClean="0">
                <a:latin typeface="Consolas" panose="020B0609020204030204" pitchFamily="49" charset="0"/>
              </a:rPr>
              <a:t>内部异常：在执行一条指令时，由处理器在其内部检测到的，与正在执行的指令相关的同步事件</a:t>
            </a:r>
            <a:endParaRPr lang="en-US" altLang="zh-CN" dirty="0" smtClean="0">
              <a:latin typeface="Consolas" panose="020B0609020204030204" pitchFamily="49" charset="0"/>
            </a:endParaRPr>
          </a:p>
          <a:p>
            <a:pPr lvl="1"/>
            <a:r>
              <a:rPr lang="zh-CN" altLang="en-US" sz="2000" b="1" dirty="0">
                <a:latin typeface="Consolas" panose="020B0609020204030204" pitchFamily="49" charset="0"/>
              </a:rPr>
              <a:t>故障</a:t>
            </a:r>
            <a:r>
              <a:rPr lang="zh-CN" altLang="en-US" sz="2000" dirty="0">
                <a:latin typeface="Consolas" panose="020B0609020204030204" pitchFamily="49" charset="0"/>
              </a:rPr>
              <a:t>：缺页、非法操作码、除数为零</a:t>
            </a:r>
            <a:r>
              <a:rPr lang="en-US" altLang="zh-CN" sz="2000" dirty="0">
                <a:latin typeface="Consolas" panose="020B0609020204030204" pitchFamily="49" charset="0"/>
              </a:rPr>
              <a:t>……</a:t>
            </a:r>
          </a:p>
          <a:p>
            <a:pPr lvl="1"/>
            <a:r>
              <a:rPr lang="zh-CN" altLang="en-US" sz="2000" b="1" dirty="0">
                <a:latin typeface="Consolas" panose="020B0609020204030204" pitchFamily="49" charset="0"/>
              </a:rPr>
              <a:t>陷阱</a:t>
            </a:r>
            <a:r>
              <a:rPr lang="zh-CN" altLang="en-US" sz="2000" dirty="0">
                <a:latin typeface="Consolas" panose="020B0609020204030204" pitchFamily="49" charset="0"/>
              </a:rPr>
              <a:t>：用户程序主动调用操作系统处理例程</a:t>
            </a:r>
            <a:endParaRPr lang="en-US" altLang="zh-CN" sz="2000" dirty="0">
              <a:latin typeface="Consolas" panose="020B0609020204030204" pitchFamily="49" charset="0"/>
            </a:endParaRPr>
          </a:p>
          <a:p>
            <a:pPr lvl="1"/>
            <a:r>
              <a:rPr lang="zh-CN" altLang="en-US" sz="2000" b="1" dirty="0">
                <a:latin typeface="Consolas" panose="020B0609020204030204" pitchFamily="49" charset="0"/>
              </a:rPr>
              <a:t>终止</a:t>
            </a:r>
            <a:r>
              <a:rPr lang="zh-CN" altLang="en-US" sz="2000" dirty="0">
                <a:latin typeface="Consolas" panose="020B0609020204030204" pitchFamily="49" charset="0"/>
              </a:rPr>
              <a:t>：执行指令时发生严重错误，如内存校验错误</a:t>
            </a:r>
            <a:endParaRPr lang="en-US" altLang="zh-CN" sz="2000" dirty="0">
              <a:latin typeface="Consolas" panose="020B0609020204030204" pitchFamily="49" charset="0"/>
            </a:endParaRPr>
          </a:p>
          <a:p>
            <a:pPr lvl="1"/>
            <a:endParaRPr lang="en-US" altLang="zh-CN" sz="2000" dirty="0">
              <a:latin typeface="Consolas" panose="020B0609020204030204" pitchFamily="49" charset="0"/>
            </a:endParaRPr>
          </a:p>
          <a:p>
            <a:pPr lvl="1"/>
            <a:endParaRPr lang="en-US" altLang="zh-CN" sz="2000" dirty="0">
              <a:latin typeface="Consolas" panose="020B0609020204030204" pitchFamily="49" charset="0"/>
            </a:endParaRPr>
          </a:p>
          <a:p>
            <a:r>
              <a:rPr lang="zh-CN" altLang="en-US" dirty="0" smtClean="0">
                <a:latin typeface="Consolas" panose="020B0609020204030204" pitchFamily="49" charset="0"/>
              </a:rPr>
              <a:t>外部中断：典型地由</a:t>
            </a:r>
            <a:r>
              <a:rPr lang="en-US" altLang="zh-CN" dirty="0" smtClean="0">
                <a:latin typeface="Consolas" panose="020B0609020204030204" pitchFamily="49" charset="0"/>
              </a:rPr>
              <a:t>I/O</a:t>
            </a:r>
            <a:r>
              <a:rPr lang="zh-CN" altLang="en-US" dirty="0" smtClean="0">
                <a:latin typeface="Consolas" panose="020B0609020204030204" pitchFamily="49" charset="0"/>
              </a:rPr>
              <a:t>设备触发，与当前正在执行的指令无关的异步事件</a:t>
            </a:r>
            <a:endParaRPr lang="en-US" altLang="zh-CN" dirty="0" smtClean="0">
              <a:latin typeface="Consolas" panose="020B0609020204030204" pitchFamily="49" charset="0"/>
            </a:endParaRPr>
          </a:p>
        </p:txBody>
      </p:sp>
      <p:sp>
        <p:nvSpPr>
          <p:cNvPr id="4" name="日期占位符 3"/>
          <p:cNvSpPr>
            <a:spLocks noGrp="1"/>
          </p:cNvSpPr>
          <p:nvPr>
            <p:ph type="dt" sz="half" idx="10"/>
          </p:nvPr>
        </p:nvSpPr>
        <p:spPr/>
        <p:txBody>
          <a:bodyPr/>
          <a:lstStyle/>
          <a:p>
            <a:fld id="{A98B5E2B-0CF0-4EE0-8982-0502E3F082FE}"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a:solidFill>
                  <a:srgbClr val="C00000"/>
                </a:solidFill>
              </a:rPr>
              <a:t>中断</a:t>
            </a:r>
            <a:r>
              <a:rPr lang="zh-CN" altLang="en-US" dirty="0" smtClean="0"/>
              <a:t>响应</a:t>
            </a:r>
            <a:endParaRPr lang="zh-CN" altLang="en-US" dirty="0"/>
          </a:p>
        </p:txBody>
      </p:sp>
      <p:sp>
        <p:nvSpPr>
          <p:cNvPr id="3" name="内容占位符 2"/>
          <p:cNvSpPr>
            <a:spLocks noGrp="1"/>
          </p:cNvSpPr>
          <p:nvPr>
            <p:ph idx="1"/>
          </p:nvPr>
        </p:nvSpPr>
        <p:spPr>
          <a:xfrm>
            <a:off x="900000" y="1094120"/>
            <a:ext cx="8134350" cy="1789545"/>
          </a:xfrm>
        </p:spPr>
        <p:txBody>
          <a:bodyPr/>
          <a:lstStyle/>
          <a:p>
            <a:r>
              <a:rPr lang="zh-CN" altLang="en-US" dirty="0" smtClean="0">
                <a:latin typeface="Consolas" panose="020B0609020204030204" pitchFamily="49" charset="0"/>
              </a:rPr>
              <a:t>第三步：在</a:t>
            </a:r>
            <a:r>
              <a:rPr lang="en-US" altLang="zh-CN" dirty="0" smtClean="0">
                <a:latin typeface="Consolas" panose="020B0609020204030204" pitchFamily="49" charset="0"/>
              </a:rPr>
              <a:t>NEMU</a:t>
            </a:r>
            <a:r>
              <a:rPr lang="zh-CN" altLang="en-US" dirty="0" smtClean="0">
                <a:latin typeface="Consolas" panose="020B0609020204030204" pitchFamily="49" charset="0"/>
              </a:rPr>
              <a:t>中实现对中断的响应</a:t>
            </a:r>
            <a:endParaRPr lang="en-US" altLang="zh-CN" dirty="0" smtClean="0">
              <a:latin typeface="Consolas" panose="020B0609020204030204" pitchFamily="49" charset="0"/>
            </a:endParaRPr>
          </a:p>
          <a:p>
            <a:pPr lvl="1"/>
            <a:r>
              <a:rPr lang="zh-CN" altLang="zh-CN" dirty="0">
                <a:latin typeface="Consolas" panose="020B0609020204030204" pitchFamily="49" charset="0"/>
                <a:cs typeface="Times New Roman" panose="02020603050405020304" pitchFamily="18" charset="0"/>
              </a:rPr>
              <a:t>在</a:t>
            </a:r>
            <a:r>
              <a:rPr lang="en-US" altLang="zh-CN" dirty="0" err="1" smtClean="0">
                <a:solidFill>
                  <a:srgbClr val="1F4E79"/>
                </a:solidFill>
                <a:latin typeface="Consolas" panose="020B0609020204030204" pitchFamily="49" charset="0"/>
                <a:cs typeface="Times New Roman" panose="02020603050405020304" pitchFamily="18" charset="0"/>
              </a:rPr>
              <a:t>nemu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src</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a:t>
            </a:r>
            <a:r>
              <a:rPr lang="en-US" altLang="zh-CN" dirty="0" smtClean="0">
                <a:solidFill>
                  <a:srgbClr val="1F4E79"/>
                </a:solidFill>
                <a:latin typeface="Consolas" panose="020B0609020204030204" pitchFamily="49" charset="0"/>
                <a:cs typeface="Times New Roman" panose="02020603050405020304" pitchFamily="18" charset="0"/>
              </a:rPr>
              <a:t>/</a:t>
            </a:r>
            <a:r>
              <a:rPr lang="en-US" altLang="zh-CN" dirty="0" err="1" smtClean="0">
                <a:solidFill>
                  <a:srgbClr val="1F4E79"/>
                </a:solidFill>
                <a:latin typeface="Consolas" panose="020B0609020204030204" pitchFamily="49" charset="0"/>
                <a:cs typeface="Times New Roman" panose="02020603050405020304" pitchFamily="18" charset="0"/>
              </a:rPr>
              <a:t>cpu.c</a:t>
            </a:r>
            <a:r>
              <a:rPr lang="zh-CN" altLang="zh-CN" dirty="0" smtClean="0">
                <a:latin typeface="Consolas" panose="020B0609020204030204" pitchFamily="49" charset="0"/>
                <a:cs typeface="Times New Roman" panose="02020603050405020304" pitchFamily="18" charset="0"/>
              </a:rPr>
              <a:t>中</a:t>
            </a:r>
            <a:r>
              <a:rPr lang="en-US" altLang="zh-CN" dirty="0" err="1" smtClean="0">
                <a:solidFill>
                  <a:srgbClr val="1F4E79"/>
                </a:solidFill>
                <a:latin typeface="Consolas" panose="020B0609020204030204" pitchFamily="49" charset="0"/>
                <a:cs typeface="Times New Roman" panose="02020603050405020304" pitchFamily="18" charset="0"/>
              </a:rPr>
              <a:t>do_intr</a:t>
            </a:r>
            <a:r>
              <a:rPr lang="en-US" altLang="zh-CN" dirty="0">
                <a:solidFill>
                  <a:srgbClr val="1F4E79"/>
                </a:solidFill>
                <a:latin typeface="Consolas" panose="020B0609020204030204" pitchFamily="49" charset="0"/>
                <a:cs typeface="Times New Roman" panose="02020603050405020304" pitchFamily="18" charset="0"/>
              </a:rPr>
              <a:t>()</a:t>
            </a:r>
            <a:r>
              <a:rPr lang="zh-CN" altLang="zh-CN" dirty="0" smtClean="0">
                <a:latin typeface="Consolas" panose="020B0609020204030204" pitchFamily="49" charset="0"/>
                <a:cs typeface="Times New Roman" panose="02020603050405020304" pitchFamily="18" charset="0"/>
              </a:rPr>
              <a:t>函数</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8D9FDF8B-854F-448A-A892-BD9B0C7D365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50</a:t>
            </a:fld>
            <a:endParaRPr lang="zh-CN" altLang="en-US"/>
          </a:p>
        </p:txBody>
      </p:sp>
      <p:sp>
        <p:nvSpPr>
          <p:cNvPr id="8" name="矩形 7"/>
          <p:cNvSpPr/>
          <p:nvPr/>
        </p:nvSpPr>
        <p:spPr>
          <a:xfrm>
            <a:off x="187284" y="2519464"/>
            <a:ext cx="5715277" cy="3970318"/>
          </a:xfrm>
          <a:prstGeom prst="rect">
            <a:avLst/>
          </a:prstGeom>
          <a:ln>
            <a:solidFill>
              <a:schemeClr val="dk1"/>
            </a:solidFill>
            <a:prstDash val="dash"/>
          </a:ln>
        </p:spPr>
        <p:txBody>
          <a:bodyPr wrap="square">
            <a:spAutoFit/>
          </a:bodyPr>
          <a:lstStyle/>
          <a:p>
            <a:r>
              <a:rPr lang="en-US" altLang="zh-CN" dirty="0"/>
              <a:t>void exec(uint32_t n)</a:t>
            </a:r>
          </a:p>
          <a:p>
            <a:r>
              <a:rPr lang="en-US" altLang="zh-CN" dirty="0"/>
              <a:t>{</a:t>
            </a:r>
          </a:p>
          <a:p>
            <a:r>
              <a:rPr lang="en-US" altLang="zh-CN" dirty="0"/>
              <a:t>	while (n &gt; 0 &amp;&amp; </a:t>
            </a:r>
            <a:r>
              <a:rPr lang="en-US" altLang="zh-CN" dirty="0" err="1"/>
              <a:t>nemu_state</a:t>
            </a:r>
            <a:r>
              <a:rPr lang="en-US" altLang="zh-CN" dirty="0"/>
              <a:t> == NEMU_RUN)</a:t>
            </a:r>
          </a:p>
          <a:p>
            <a:r>
              <a:rPr lang="en-US" altLang="zh-CN" dirty="0"/>
              <a:t>	{</a:t>
            </a:r>
          </a:p>
          <a:p>
            <a:r>
              <a:rPr lang="en-US" altLang="zh-CN" dirty="0"/>
              <a:t>		</a:t>
            </a:r>
            <a:r>
              <a:rPr lang="en-US" altLang="zh-CN" dirty="0" err="1"/>
              <a:t>instr_len</a:t>
            </a:r>
            <a:r>
              <a:rPr lang="en-US" altLang="zh-CN" dirty="0"/>
              <a:t> = </a:t>
            </a:r>
            <a:r>
              <a:rPr lang="en-US" altLang="zh-CN" dirty="0" err="1"/>
              <a:t>exec_inst</a:t>
            </a:r>
            <a:r>
              <a:rPr lang="en-US" altLang="zh-CN" dirty="0"/>
              <a:t>();</a:t>
            </a:r>
          </a:p>
          <a:p>
            <a:r>
              <a:rPr lang="en-US" altLang="zh-CN" dirty="0"/>
              <a:t>		</a:t>
            </a:r>
            <a:r>
              <a:rPr lang="en-US" altLang="zh-CN" dirty="0" err="1"/>
              <a:t>cpu.eip</a:t>
            </a:r>
            <a:r>
              <a:rPr lang="en-US" altLang="zh-CN" dirty="0"/>
              <a:t> += </a:t>
            </a:r>
            <a:r>
              <a:rPr lang="en-US" altLang="zh-CN" dirty="0" err="1"/>
              <a:t>instr_len</a:t>
            </a:r>
            <a:r>
              <a:rPr lang="en-US" altLang="zh-CN" dirty="0"/>
              <a:t>;</a:t>
            </a:r>
          </a:p>
          <a:p>
            <a:r>
              <a:rPr lang="en-US" altLang="zh-CN" dirty="0"/>
              <a:t>		n--;</a:t>
            </a:r>
          </a:p>
          <a:p>
            <a:endParaRPr lang="en-US" altLang="zh-CN" dirty="0"/>
          </a:p>
          <a:p>
            <a:r>
              <a:rPr lang="en-US" altLang="zh-CN" dirty="0"/>
              <a:t>#</a:t>
            </a:r>
            <a:r>
              <a:rPr lang="en-US" altLang="zh-CN" dirty="0" err="1"/>
              <a:t>ifdef</a:t>
            </a:r>
            <a:r>
              <a:rPr lang="en-US" altLang="zh-CN" dirty="0"/>
              <a:t> IA32_INTR</a:t>
            </a:r>
          </a:p>
          <a:p>
            <a:r>
              <a:rPr lang="en-US" altLang="zh-CN" dirty="0"/>
              <a:t>		// check for interrupt</a:t>
            </a:r>
          </a:p>
          <a:p>
            <a:r>
              <a:rPr lang="en-US" altLang="zh-CN" dirty="0"/>
              <a:t>		</a:t>
            </a:r>
            <a:r>
              <a:rPr lang="en-US" altLang="zh-CN" b="1" dirty="0" err="1">
                <a:solidFill>
                  <a:srgbClr val="C00000"/>
                </a:solidFill>
              </a:rPr>
              <a:t>do_intr</a:t>
            </a:r>
            <a:r>
              <a:rPr lang="en-US" altLang="zh-CN" b="1" dirty="0">
                <a:solidFill>
                  <a:srgbClr val="C00000"/>
                </a:solidFill>
              </a:rPr>
              <a:t>();</a:t>
            </a:r>
          </a:p>
          <a:p>
            <a:r>
              <a:rPr lang="en-US" altLang="zh-CN" dirty="0"/>
              <a:t>#</a:t>
            </a:r>
            <a:r>
              <a:rPr lang="en-US" altLang="zh-CN" dirty="0" err="1" smtClean="0"/>
              <a:t>endif</a:t>
            </a:r>
            <a:endParaRPr lang="en-US" altLang="zh-CN" dirty="0" smtClean="0"/>
          </a:p>
          <a:p>
            <a:r>
              <a:rPr lang="en-US" altLang="zh-CN" dirty="0"/>
              <a:t>	</a:t>
            </a:r>
            <a:r>
              <a:rPr lang="en-US" altLang="zh-CN" dirty="0" smtClean="0"/>
              <a:t>}</a:t>
            </a:r>
            <a:endParaRPr lang="en-US" altLang="zh-CN" dirty="0"/>
          </a:p>
          <a:p>
            <a:r>
              <a:rPr lang="en-US" altLang="zh-CN" dirty="0"/>
              <a:t>}</a:t>
            </a:r>
          </a:p>
        </p:txBody>
      </p:sp>
      <p:sp>
        <p:nvSpPr>
          <p:cNvPr id="10" name="矩形 9"/>
          <p:cNvSpPr/>
          <p:nvPr/>
        </p:nvSpPr>
        <p:spPr>
          <a:xfrm>
            <a:off x="5964361" y="2241113"/>
            <a:ext cx="6000521" cy="4247317"/>
          </a:xfrm>
          <a:prstGeom prst="rect">
            <a:avLst/>
          </a:prstGeom>
          <a:solidFill>
            <a:schemeClr val="bg1"/>
          </a:solidFill>
          <a:ln>
            <a:solidFill>
              <a:schemeClr val="dk1"/>
            </a:solidFill>
            <a:prstDash val="dash"/>
          </a:ln>
        </p:spPr>
        <p:txBody>
          <a:bodyPr wrap="square">
            <a:spAutoFit/>
          </a:bodyPr>
          <a:lstStyle/>
          <a:p>
            <a:r>
              <a:rPr lang="en-US" altLang="zh-CN" dirty="0"/>
              <a:t>#</a:t>
            </a:r>
            <a:r>
              <a:rPr lang="en-US" altLang="zh-CN" dirty="0" err="1"/>
              <a:t>ifdef</a:t>
            </a:r>
            <a:r>
              <a:rPr lang="en-US" altLang="zh-CN" dirty="0"/>
              <a:t> IA32_INTR</a:t>
            </a:r>
          </a:p>
          <a:p>
            <a:r>
              <a:rPr lang="en-US" altLang="zh-CN" dirty="0"/>
              <a:t>void </a:t>
            </a:r>
            <a:r>
              <a:rPr lang="en-US" altLang="zh-CN" dirty="0" err="1"/>
              <a:t>do_intr</a:t>
            </a:r>
            <a:r>
              <a:rPr lang="en-US" altLang="zh-CN" dirty="0"/>
              <a:t>()</a:t>
            </a:r>
          </a:p>
          <a:p>
            <a:r>
              <a:rPr lang="en-US" altLang="zh-CN" dirty="0"/>
              <a:t>{</a:t>
            </a:r>
          </a:p>
          <a:p>
            <a:r>
              <a:rPr lang="en-US" altLang="zh-CN" dirty="0"/>
              <a:t>	if (</a:t>
            </a:r>
            <a:r>
              <a:rPr lang="en-US" altLang="zh-CN" dirty="0" err="1"/>
              <a:t>cpu.intr</a:t>
            </a:r>
            <a:r>
              <a:rPr lang="en-US" altLang="zh-CN" dirty="0"/>
              <a:t> &amp;&amp; </a:t>
            </a:r>
            <a:r>
              <a:rPr lang="en-US" altLang="zh-CN" dirty="0" err="1"/>
              <a:t>cpu.eflags.IF</a:t>
            </a:r>
            <a:r>
              <a:rPr lang="en-US" altLang="zh-CN" dirty="0"/>
              <a:t>)</a:t>
            </a:r>
          </a:p>
          <a:p>
            <a:r>
              <a:rPr lang="en-US" altLang="zh-CN" dirty="0"/>
              <a:t>	{</a:t>
            </a:r>
          </a:p>
          <a:p>
            <a:r>
              <a:rPr lang="en-US" altLang="zh-CN" dirty="0"/>
              <a:t>		</a:t>
            </a:r>
            <a:r>
              <a:rPr lang="en-US" altLang="zh-CN" dirty="0">
                <a:solidFill>
                  <a:schemeClr val="bg2">
                    <a:lumMod val="90000"/>
                  </a:schemeClr>
                </a:solidFill>
              </a:rPr>
              <a:t>// get interrupt number</a:t>
            </a:r>
          </a:p>
          <a:p>
            <a:r>
              <a:rPr lang="en-US" altLang="zh-CN" dirty="0"/>
              <a:t>		uint8_t </a:t>
            </a:r>
            <a:r>
              <a:rPr lang="en-US" altLang="zh-CN" dirty="0" err="1"/>
              <a:t>intr_no</a:t>
            </a:r>
            <a:r>
              <a:rPr lang="en-US" altLang="zh-CN" dirty="0"/>
              <a:t> = i8259_query_intr_no();</a:t>
            </a:r>
          </a:p>
          <a:p>
            <a:r>
              <a:rPr lang="en-US" altLang="zh-CN" dirty="0"/>
              <a:t>		assert(</a:t>
            </a:r>
            <a:r>
              <a:rPr lang="en-US" altLang="zh-CN" dirty="0" err="1"/>
              <a:t>intr_no</a:t>
            </a:r>
            <a:r>
              <a:rPr lang="en-US" altLang="zh-CN" dirty="0"/>
              <a:t> != I8259_NO_INTR);</a:t>
            </a:r>
          </a:p>
          <a:p>
            <a:r>
              <a:rPr lang="en-US" altLang="zh-CN" dirty="0"/>
              <a:t>		</a:t>
            </a:r>
            <a:r>
              <a:rPr lang="en-US" altLang="zh-CN" dirty="0">
                <a:solidFill>
                  <a:schemeClr val="bg2">
                    <a:lumMod val="90000"/>
                  </a:schemeClr>
                </a:solidFill>
              </a:rPr>
              <a:t>// tell the PIC interrupt info received</a:t>
            </a:r>
          </a:p>
          <a:p>
            <a:r>
              <a:rPr lang="en-US" altLang="zh-CN" dirty="0"/>
              <a:t>		i8259_ack_intr();</a:t>
            </a:r>
          </a:p>
          <a:p>
            <a:r>
              <a:rPr lang="en-US" altLang="zh-CN" dirty="0">
                <a:solidFill>
                  <a:schemeClr val="bg2">
                    <a:lumMod val="90000"/>
                  </a:schemeClr>
                </a:solidFill>
              </a:rPr>
              <a:t>	</a:t>
            </a:r>
            <a:r>
              <a:rPr lang="en-US" altLang="zh-CN" dirty="0" smtClean="0">
                <a:solidFill>
                  <a:schemeClr val="bg2">
                    <a:lumMod val="90000"/>
                  </a:schemeClr>
                </a:solidFill>
              </a:rPr>
              <a:t>	// </a:t>
            </a:r>
            <a:r>
              <a:rPr lang="en-US" altLang="zh-CN" dirty="0">
                <a:solidFill>
                  <a:schemeClr val="bg2">
                    <a:lumMod val="90000"/>
                  </a:schemeClr>
                </a:solidFill>
              </a:rPr>
              <a:t>raise </a:t>
            </a:r>
            <a:r>
              <a:rPr lang="en-US" altLang="zh-CN" dirty="0" smtClean="0">
                <a:solidFill>
                  <a:schemeClr val="bg2">
                    <a:lumMod val="90000"/>
                  </a:schemeClr>
                </a:solidFill>
              </a:rPr>
              <a:t>interrupt</a:t>
            </a:r>
            <a:endParaRPr lang="en-US" altLang="zh-CN" dirty="0">
              <a:solidFill>
                <a:schemeClr val="bg2">
                  <a:lumMod val="90000"/>
                </a:schemeClr>
              </a:solidFill>
            </a:endParaRPr>
          </a:p>
          <a:p>
            <a:r>
              <a:rPr lang="en-US" altLang="zh-CN" dirty="0"/>
              <a:t>		</a:t>
            </a:r>
            <a:r>
              <a:rPr lang="en-US" altLang="zh-CN" b="1" dirty="0" err="1">
                <a:solidFill>
                  <a:srgbClr val="C00000"/>
                </a:solidFill>
              </a:rPr>
              <a:t>raise_intr</a:t>
            </a:r>
            <a:r>
              <a:rPr lang="en-US" altLang="zh-CN" b="1" dirty="0">
                <a:solidFill>
                  <a:srgbClr val="C00000"/>
                </a:solidFill>
              </a:rPr>
              <a:t>(</a:t>
            </a:r>
            <a:r>
              <a:rPr lang="en-US" altLang="zh-CN" b="1" dirty="0" err="1">
                <a:solidFill>
                  <a:srgbClr val="C00000"/>
                </a:solidFill>
              </a:rPr>
              <a:t>intr_no</a:t>
            </a:r>
            <a:r>
              <a:rPr lang="en-US" altLang="zh-CN" b="1" dirty="0">
                <a:solidFill>
                  <a:srgbClr val="C00000"/>
                </a:solidFill>
              </a:rPr>
              <a:t>); </a:t>
            </a:r>
          </a:p>
          <a:p>
            <a:r>
              <a:rPr lang="en-US" altLang="zh-CN" dirty="0"/>
              <a:t>	}</a:t>
            </a:r>
          </a:p>
          <a:p>
            <a:r>
              <a:rPr lang="en-US" altLang="zh-CN" dirty="0"/>
              <a:t>}</a:t>
            </a:r>
          </a:p>
          <a:p>
            <a:r>
              <a:rPr lang="en-US" altLang="zh-CN" dirty="0"/>
              <a:t>#</a:t>
            </a:r>
            <a:r>
              <a:rPr lang="en-US" altLang="zh-CN" dirty="0" err="1"/>
              <a:t>endif</a:t>
            </a:r>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900000" y="1182256"/>
            <a:ext cx="8134350" cy="1789545"/>
          </a:xfrm>
        </p:spPr>
        <p:txBody>
          <a:bodyPr/>
          <a:lstStyle/>
          <a:p>
            <a:r>
              <a:rPr lang="zh-CN" altLang="en-US" dirty="0" smtClean="0">
                <a:latin typeface="Consolas" panose="020B0609020204030204" pitchFamily="49" charset="0"/>
              </a:rPr>
              <a:t>第三步：在</a:t>
            </a:r>
            <a:r>
              <a:rPr lang="en-US" altLang="zh-CN" dirty="0" smtClean="0">
                <a:latin typeface="Consolas" panose="020B0609020204030204" pitchFamily="49" charset="0"/>
              </a:rPr>
              <a:t>NEMU</a:t>
            </a:r>
            <a:r>
              <a:rPr lang="zh-CN" altLang="en-US" dirty="0" smtClean="0">
                <a:latin typeface="Consolas" panose="020B0609020204030204" pitchFamily="49" charset="0"/>
              </a:rPr>
              <a:t>中实现对异常的响应</a:t>
            </a:r>
            <a:endParaRPr lang="en-US" altLang="zh-CN" dirty="0" smtClean="0">
              <a:latin typeface="Consolas" panose="020B0609020204030204" pitchFamily="49" charset="0"/>
            </a:endParaRPr>
          </a:p>
          <a:p>
            <a:pPr lvl="1"/>
            <a:r>
              <a:rPr lang="zh-CN" altLang="zh-CN" dirty="0">
                <a:latin typeface="Consolas" panose="020B0609020204030204" pitchFamily="49" charset="0"/>
                <a:cs typeface="Times New Roman" panose="02020603050405020304" pitchFamily="18" charset="0"/>
              </a:rPr>
              <a:t>在</a:t>
            </a:r>
            <a:r>
              <a:rPr lang="en-US" altLang="zh-CN" dirty="0" err="1">
                <a:solidFill>
                  <a:srgbClr val="1F4E79"/>
                </a:solidFill>
                <a:latin typeface="Consolas" panose="020B0609020204030204" pitchFamily="49" charset="0"/>
                <a:cs typeface="Times New Roman" panose="02020603050405020304" pitchFamily="18" charset="0"/>
              </a:rPr>
              <a:t>nemu</a:t>
            </a:r>
            <a:r>
              <a:rPr lang="en-US" altLang="zh-CN" dirty="0">
                <a:solidFill>
                  <a:srgbClr val="1F4E79"/>
                </a:solidFill>
                <a:latin typeface="Consolas" panose="020B0609020204030204" pitchFamily="49" charset="0"/>
                <a:cs typeface="Times New Roman" panose="02020603050405020304" pitchFamily="18" charset="0"/>
              </a:rPr>
              <a:t>/</a:t>
            </a:r>
            <a:r>
              <a:rPr lang="en-US" altLang="zh-CN" dirty="0" err="1">
                <a:solidFill>
                  <a:srgbClr val="1F4E79"/>
                </a:solidFill>
                <a:latin typeface="Consolas" panose="020B0609020204030204" pitchFamily="49" charset="0"/>
                <a:cs typeface="Times New Roman" panose="02020603050405020304" pitchFamily="18" charset="0"/>
              </a:rPr>
              <a:t>src</a:t>
            </a:r>
            <a:r>
              <a:rPr lang="en-US" altLang="zh-CN" dirty="0">
                <a:solidFill>
                  <a:srgbClr val="1F4E79"/>
                </a:solidFill>
                <a:latin typeface="Consolas" panose="020B0609020204030204" pitchFamily="49" charset="0"/>
                <a:cs typeface="Times New Roman" panose="02020603050405020304" pitchFamily="18" charset="0"/>
              </a:rPr>
              <a:t>/</a:t>
            </a:r>
            <a:r>
              <a:rPr lang="en-US" altLang="zh-CN" dirty="0" err="1">
                <a:solidFill>
                  <a:srgbClr val="1F4E79"/>
                </a:solidFill>
                <a:latin typeface="Consolas" panose="020B0609020204030204" pitchFamily="49" charset="0"/>
                <a:cs typeface="Times New Roman" panose="02020603050405020304" pitchFamily="18" charset="0"/>
              </a:rPr>
              <a:t>cpu</a:t>
            </a:r>
            <a:r>
              <a:rPr lang="en-US" altLang="zh-CN" dirty="0">
                <a:solidFill>
                  <a:srgbClr val="1F4E79"/>
                </a:solidFill>
                <a:latin typeface="Consolas" panose="020B0609020204030204" pitchFamily="49" charset="0"/>
                <a:cs typeface="Times New Roman" panose="02020603050405020304" pitchFamily="18" charset="0"/>
              </a:rPr>
              <a:t>/</a:t>
            </a:r>
            <a:r>
              <a:rPr lang="en-US" altLang="zh-CN" dirty="0" err="1">
                <a:solidFill>
                  <a:srgbClr val="1F4E79"/>
                </a:solidFill>
                <a:latin typeface="Consolas" panose="020B0609020204030204" pitchFamily="49" charset="0"/>
                <a:cs typeface="Times New Roman" panose="02020603050405020304" pitchFamily="18" charset="0"/>
              </a:rPr>
              <a:t>intr.c</a:t>
            </a:r>
            <a:r>
              <a:rPr lang="zh-CN" altLang="zh-CN" dirty="0">
                <a:latin typeface="Consolas" panose="020B0609020204030204" pitchFamily="49" charset="0"/>
                <a:cs typeface="Times New Roman" panose="02020603050405020304" pitchFamily="18" charset="0"/>
              </a:rPr>
              <a:t>中实现</a:t>
            </a:r>
            <a:r>
              <a:rPr lang="en-US" altLang="zh-CN" dirty="0" err="1">
                <a:solidFill>
                  <a:srgbClr val="1F4E79"/>
                </a:solidFill>
                <a:latin typeface="Consolas" panose="020B0609020204030204" pitchFamily="49" charset="0"/>
                <a:cs typeface="Times New Roman" panose="02020603050405020304" pitchFamily="18" charset="0"/>
              </a:rPr>
              <a:t>raise_intr</a:t>
            </a:r>
            <a:r>
              <a:rPr lang="en-US" altLang="zh-CN" dirty="0">
                <a:solidFill>
                  <a:srgbClr val="1F4E79"/>
                </a:solidFill>
                <a:latin typeface="Consolas" panose="020B0609020204030204" pitchFamily="49" charset="0"/>
                <a:cs typeface="Times New Roman" panose="02020603050405020304" pitchFamily="18" charset="0"/>
              </a:rPr>
              <a:t>()</a:t>
            </a:r>
            <a:r>
              <a:rPr lang="zh-CN" altLang="zh-CN" dirty="0" smtClean="0">
                <a:latin typeface="Consolas" panose="020B0609020204030204" pitchFamily="49" charset="0"/>
                <a:cs typeface="Times New Roman" panose="02020603050405020304" pitchFamily="18" charset="0"/>
              </a:rPr>
              <a:t>函数</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8D9FDF8B-854F-448A-A892-BD9B0C7D365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51</a:t>
            </a:fld>
            <a:endParaRPr lang="zh-CN" altLang="en-US"/>
          </a:p>
        </p:txBody>
      </p:sp>
      <p:sp>
        <p:nvSpPr>
          <p:cNvPr id="8" name="矩形 7"/>
          <p:cNvSpPr/>
          <p:nvPr/>
        </p:nvSpPr>
        <p:spPr>
          <a:xfrm>
            <a:off x="500743" y="2519464"/>
            <a:ext cx="6122307" cy="3970318"/>
          </a:xfrm>
          <a:prstGeom prst="rect">
            <a:avLst/>
          </a:prstGeom>
          <a:solidFill>
            <a:schemeClr val="bg1"/>
          </a:solidFill>
          <a:ln>
            <a:solidFill>
              <a:schemeClr val="dk1"/>
            </a:solidFill>
            <a:prstDash val="dash"/>
          </a:ln>
        </p:spPr>
        <p:txBody>
          <a:bodyPr wrap="square">
            <a:spAutoFit/>
          </a:bodyPr>
          <a:lstStyle/>
          <a:p>
            <a:r>
              <a:rPr lang="en-US" altLang="zh-CN" dirty="0"/>
              <a:t>void </a:t>
            </a:r>
            <a:r>
              <a:rPr lang="en-US" altLang="zh-CN" dirty="0" err="1"/>
              <a:t>raise_intr</a:t>
            </a:r>
            <a:r>
              <a:rPr lang="en-US" altLang="zh-CN" dirty="0"/>
              <a:t>(uint8_t </a:t>
            </a:r>
            <a:r>
              <a:rPr lang="en-US" altLang="zh-CN" dirty="0" err="1"/>
              <a:t>intr_no</a:t>
            </a:r>
            <a:r>
              <a:rPr lang="en-US" altLang="zh-CN" dirty="0"/>
              <a:t>) {</a:t>
            </a:r>
          </a:p>
          <a:p>
            <a:r>
              <a:rPr lang="en-US" altLang="zh-CN" dirty="0"/>
              <a:t>#</a:t>
            </a:r>
            <a:r>
              <a:rPr lang="en-US" altLang="zh-CN" dirty="0" err="1"/>
              <a:t>ifdef</a:t>
            </a:r>
            <a:r>
              <a:rPr lang="en-US" altLang="zh-CN" dirty="0"/>
              <a:t> IA32_INTR</a:t>
            </a:r>
          </a:p>
          <a:p>
            <a:r>
              <a:rPr lang="en-US" altLang="zh-CN" dirty="0">
                <a:solidFill>
                  <a:srgbClr val="C00000"/>
                </a:solidFill>
              </a:rPr>
              <a:t>    - </a:t>
            </a:r>
            <a:r>
              <a:rPr lang="en-US" altLang="zh-CN" dirty="0" err="1">
                <a:solidFill>
                  <a:srgbClr val="C00000"/>
                </a:solidFill>
              </a:rPr>
              <a:t>printf</a:t>
            </a:r>
            <a:r>
              <a:rPr lang="en-US" altLang="zh-CN" dirty="0">
                <a:solidFill>
                  <a:srgbClr val="C00000"/>
                </a:solidFill>
              </a:rPr>
              <a:t>("Please implement </a:t>
            </a:r>
            <a:r>
              <a:rPr lang="en-US" altLang="zh-CN" dirty="0" err="1">
                <a:solidFill>
                  <a:srgbClr val="C00000"/>
                </a:solidFill>
              </a:rPr>
              <a:t>raise_intr</a:t>
            </a:r>
            <a:r>
              <a:rPr lang="en-US" altLang="zh-CN" dirty="0">
                <a:solidFill>
                  <a:srgbClr val="C00000"/>
                </a:solidFill>
              </a:rPr>
              <a:t>()");</a:t>
            </a:r>
          </a:p>
          <a:p>
            <a:r>
              <a:rPr lang="en-US" altLang="zh-CN" dirty="0">
                <a:solidFill>
                  <a:srgbClr val="C00000"/>
                </a:solidFill>
              </a:rPr>
              <a:t>    - assert(0);</a:t>
            </a:r>
          </a:p>
          <a:p>
            <a:r>
              <a:rPr lang="en-US" altLang="zh-CN" dirty="0">
                <a:solidFill>
                  <a:schemeClr val="accent6">
                    <a:lumMod val="75000"/>
                  </a:schemeClr>
                </a:solidFill>
              </a:rPr>
              <a:t>    + // Trigger an exception/interrupt with '</a:t>
            </a:r>
            <a:r>
              <a:rPr lang="en-US" altLang="zh-CN" dirty="0" err="1">
                <a:solidFill>
                  <a:schemeClr val="accent6">
                    <a:lumMod val="75000"/>
                  </a:schemeClr>
                </a:solidFill>
              </a:rPr>
              <a:t>intr_no</a:t>
            </a:r>
            <a:r>
              <a:rPr lang="en-US" altLang="zh-CN" dirty="0">
                <a:solidFill>
                  <a:schemeClr val="accent6">
                    <a:lumMod val="75000"/>
                  </a:schemeClr>
                </a:solidFill>
              </a:rPr>
              <a:t>'</a:t>
            </a:r>
            <a:endParaRPr lang="zh-CN" altLang="zh-CN" dirty="0">
              <a:solidFill>
                <a:schemeClr val="accent6">
                  <a:lumMod val="75000"/>
                </a:schemeClr>
              </a:solidFill>
            </a:endParaRPr>
          </a:p>
          <a:p>
            <a:r>
              <a:rPr lang="en-US" altLang="zh-CN" dirty="0">
                <a:solidFill>
                  <a:schemeClr val="accent6">
                    <a:lumMod val="75000"/>
                  </a:schemeClr>
                </a:solidFill>
              </a:rPr>
              <a:t>    + // '</a:t>
            </a:r>
            <a:r>
              <a:rPr lang="en-US" altLang="zh-CN" dirty="0" err="1">
                <a:solidFill>
                  <a:schemeClr val="accent6">
                    <a:lumMod val="75000"/>
                  </a:schemeClr>
                </a:solidFill>
              </a:rPr>
              <a:t>intr_no</a:t>
            </a:r>
            <a:r>
              <a:rPr lang="en-US" altLang="zh-CN" dirty="0">
                <a:solidFill>
                  <a:schemeClr val="accent6">
                    <a:lumMod val="75000"/>
                  </a:schemeClr>
                </a:solidFill>
              </a:rPr>
              <a:t>' is the index to the IDT</a:t>
            </a:r>
          </a:p>
          <a:p>
            <a:endParaRPr lang="zh-CN" altLang="zh-CN" dirty="0">
              <a:solidFill>
                <a:schemeClr val="accent6">
                  <a:lumMod val="75000"/>
                </a:schemeClr>
              </a:solidFill>
            </a:endParaRPr>
          </a:p>
          <a:p>
            <a:r>
              <a:rPr lang="en-US" altLang="zh-CN" dirty="0">
                <a:solidFill>
                  <a:schemeClr val="accent6">
                    <a:lumMod val="75000"/>
                  </a:schemeClr>
                </a:solidFill>
              </a:rPr>
              <a:t>    + // Push EFLAGS, CS, and EIP</a:t>
            </a:r>
            <a:endParaRPr lang="zh-CN" altLang="zh-CN" dirty="0">
              <a:solidFill>
                <a:schemeClr val="accent6">
                  <a:lumMod val="75000"/>
                </a:schemeClr>
              </a:solidFill>
            </a:endParaRPr>
          </a:p>
          <a:p>
            <a:r>
              <a:rPr lang="en-US" altLang="zh-CN" dirty="0">
                <a:solidFill>
                  <a:schemeClr val="accent6">
                    <a:lumMod val="75000"/>
                  </a:schemeClr>
                </a:solidFill>
              </a:rPr>
              <a:t>    + // Find the IDT entry using '</a:t>
            </a:r>
            <a:r>
              <a:rPr lang="en-US" altLang="zh-CN" dirty="0" err="1">
                <a:solidFill>
                  <a:schemeClr val="accent6">
                    <a:lumMod val="75000"/>
                  </a:schemeClr>
                </a:solidFill>
              </a:rPr>
              <a:t>intr_no</a:t>
            </a:r>
            <a:r>
              <a:rPr lang="en-US" altLang="zh-CN" dirty="0">
                <a:solidFill>
                  <a:schemeClr val="accent6">
                    <a:lumMod val="75000"/>
                  </a:schemeClr>
                </a:solidFill>
              </a:rPr>
              <a:t>'</a:t>
            </a:r>
            <a:endParaRPr lang="zh-CN" altLang="zh-CN" dirty="0">
              <a:solidFill>
                <a:schemeClr val="accent6">
                  <a:lumMod val="75000"/>
                </a:schemeClr>
              </a:solidFill>
            </a:endParaRPr>
          </a:p>
          <a:p>
            <a:r>
              <a:rPr lang="en-US" altLang="zh-CN" dirty="0">
                <a:solidFill>
                  <a:schemeClr val="accent6">
                    <a:lumMod val="75000"/>
                  </a:schemeClr>
                </a:solidFill>
              </a:rPr>
              <a:t>    + // Clear IF </a:t>
            </a:r>
            <a:r>
              <a:rPr lang="en-US" altLang="zh-CN" dirty="0" err="1">
                <a:solidFill>
                  <a:schemeClr val="accent6">
                    <a:lumMod val="75000"/>
                  </a:schemeClr>
                </a:solidFill>
              </a:rPr>
              <a:t>if</a:t>
            </a:r>
            <a:r>
              <a:rPr lang="en-US" altLang="zh-CN" dirty="0">
                <a:solidFill>
                  <a:schemeClr val="accent6">
                    <a:lumMod val="75000"/>
                  </a:schemeClr>
                </a:solidFill>
              </a:rPr>
              <a:t> it is an interrupt</a:t>
            </a:r>
            <a:endParaRPr lang="zh-CN" altLang="zh-CN" dirty="0">
              <a:solidFill>
                <a:schemeClr val="accent6">
                  <a:lumMod val="75000"/>
                </a:schemeClr>
              </a:solidFill>
            </a:endParaRPr>
          </a:p>
          <a:p>
            <a:r>
              <a:rPr lang="en-US" altLang="zh-CN" dirty="0">
                <a:solidFill>
                  <a:schemeClr val="accent6">
                    <a:lumMod val="75000"/>
                  </a:schemeClr>
                </a:solidFill>
              </a:rPr>
              <a:t>    + // Set CS:EIP to the entry of the interrupt </a:t>
            </a:r>
            <a:r>
              <a:rPr lang="en-US" altLang="zh-CN" dirty="0" smtClean="0">
                <a:solidFill>
                  <a:schemeClr val="accent6">
                    <a:lumMod val="75000"/>
                  </a:schemeClr>
                </a:solidFill>
              </a:rPr>
              <a:t>handler</a:t>
            </a:r>
          </a:p>
          <a:p>
            <a:r>
              <a:rPr lang="en-US" altLang="zh-CN" dirty="0">
                <a:solidFill>
                  <a:schemeClr val="accent6">
                    <a:lumMod val="75000"/>
                  </a:schemeClr>
                </a:solidFill>
              </a:rPr>
              <a:t> </a:t>
            </a:r>
            <a:r>
              <a:rPr lang="en-US" altLang="zh-CN" dirty="0" smtClean="0">
                <a:solidFill>
                  <a:schemeClr val="accent6">
                    <a:lumMod val="75000"/>
                  </a:schemeClr>
                </a:solidFill>
              </a:rPr>
              <a:t>   + // need </a:t>
            </a:r>
            <a:r>
              <a:rPr lang="en-US" altLang="zh-CN" dirty="0">
                <a:solidFill>
                  <a:schemeClr val="accent6">
                    <a:lumMod val="75000"/>
                  </a:schemeClr>
                </a:solidFill>
              </a:rPr>
              <a:t>to reload CS with </a:t>
            </a:r>
            <a:r>
              <a:rPr lang="en-US" altLang="zh-CN" dirty="0" err="1">
                <a:solidFill>
                  <a:schemeClr val="accent6">
                    <a:lumMod val="75000"/>
                  </a:schemeClr>
                </a:solidFill>
              </a:rPr>
              <a:t>load_sreg</a:t>
            </a:r>
            <a:r>
              <a:rPr lang="en-US" altLang="zh-CN" dirty="0">
                <a:solidFill>
                  <a:schemeClr val="accent6">
                    <a:lumMod val="75000"/>
                  </a:schemeClr>
                </a:solidFill>
              </a:rPr>
              <a:t>()</a:t>
            </a:r>
          </a:p>
          <a:p>
            <a:r>
              <a:rPr lang="en-US" altLang="zh-CN" dirty="0"/>
              <a:t>#</a:t>
            </a:r>
            <a:r>
              <a:rPr lang="en-US" altLang="zh-CN" dirty="0" err="1"/>
              <a:t>endif</a:t>
            </a:r>
            <a:endParaRPr lang="en-US" altLang="zh-CN" dirty="0"/>
          </a:p>
          <a:p>
            <a:r>
              <a:rPr lang="en-US" altLang="zh-CN" dirty="0"/>
              <a:t>}</a:t>
            </a:r>
          </a:p>
        </p:txBody>
      </p:sp>
      <p:sp>
        <p:nvSpPr>
          <p:cNvPr id="10" name="矩形 9"/>
          <p:cNvSpPr/>
          <p:nvPr/>
        </p:nvSpPr>
        <p:spPr>
          <a:xfrm>
            <a:off x="6767895" y="3348600"/>
            <a:ext cx="3816350" cy="1754326"/>
          </a:xfrm>
          <a:prstGeom prst="rect">
            <a:avLst/>
          </a:prstGeom>
          <a:solidFill>
            <a:schemeClr val="bg1"/>
          </a:solidFill>
          <a:ln>
            <a:solidFill>
              <a:schemeClr val="dk1"/>
            </a:solidFill>
            <a:prstDash val="dash"/>
          </a:ln>
        </p:spPr>
        <p:txBody>
          <a:bodyPr wrap="square">
            <a:spAutoFit/>
          </a:bodyPr>
          <a:lstStyle/>
          <a:p>
            <a:r>
              <a:rPr lang="en-US" altLang="zh-CN" dirty="0"/>
              <a:t>void </a:t>
            </a:r>
            <a:r>
              <a:rPr lang="en-US" altLang="zh-CN" dirty="0" err="1"/>
              <a:t>raise_sw_intr</a:t>
            </a:r>
            <a:r>
              <a:rPr lang="en-US" altLang="zh-CN" dirty="0"/>
              <a:t>(uint8_t </a:t>
            </a:r>
            <a:r>
              <a:rPr lang="en-US" altLang="zh-CN" dirty="0" err="1"/>
              <a:t>intr_no</a:t>
            </a:r>
            <a:r>
              <a:rPr lang="en-US" altLang="zh-CN" dirty="0"/>
              <a:t>) {</a:t>
            </a:r>
          </a:p>
          <a:p>
            <a:r>
              <a:rPr lang="en-US" altLang="zh-CN" dirty="0"/>
              <a:t>        // return address is the</a:t>
            </a:r>
          </a:p>
          <a:p>
            <a:r>
              <a:rPr lang="en-US" altLang="zh-CN" dirty="0"/>
              <a:t>        // next instruction</a:t>
            </a:r>
          </a:p>
          <a:p>
            <a:r>
              <a:rPr lang="en-US" altLang="zh-CN" dirty="0"/>
              <a:t>        </a:t>
            </a:r>
            <a:r>
              <a:rPr lang="en-US" altLang="zh-CN" b="1" dirty="0" err="1">
                <a:solidFill>
                  <a:srgbClr val="C00000"/>
                </a:solidFill>
              </a:rPr>
              <a:t>cpu.eip</a:t>
            </a:r>
            <a:r>
              <a:rPr lang="en-US" altLang="zh-CN" b="1" dirty="0">
                <a:solidFill>
                  <a:srgbClr val="C00000"/>
                </a:solidFill>
              </a:rPr>
              <a:t> += 2</a:t>
            </a:r>
            <a:r>
              <a:rPr lang="en-US" altLang="zh-CN" b="1" dirty="0" smtClean="0">
                <a:solidFill>
                  <a:srgbClr val="C00000"/>
                </a:solidFill>
              </a:rPr>
              <a:t>;     //why?</a:t>
            </a:r>
            <a:endParaRPr lang="en-US" altLang="zh-CN" b="1" dirty="0">
              <a:solidFill>
                <a:srgbClr val="C00000"/>
              </a:solidFill>
            </a:endParaRPr>
          </a:p>
          <a:p>
            <a:r>
              <a:rPr lang="en-US" altLang="zh-CN" dirty="0"/>
              <a:t>        </a:t>
            </a:r>
            <a:r>
              <a:rPr lang="en-US" altLang="zh-CN" dirty="0" err="1"/>
              <a:t>raise_intr</a:t>
            </a:r>
            <a:r>
              <a:rPr lang="en-US" altLang="zh-CN" dirty="0"/>
              <a:t>(</a:t>
            </a:r>
            <a:r>
              <a:rPr lang="en-US" altLang="zh-CN" dirty="0" err="1"/>
              <a:t>intr_no</a:t>
            </a:r>
            <a:r>
              <a:rPr lang="en-US" altLang="zh-CN" dirty="0"/>
              <a:t>);</a:t>
            </a:r>
          </a:p>
          <a:p>
            <a:r>
              <a:rPr lang="en-US" altLang="zh-CN" dirty="0"/>
              <a:t>}</a:t>
            </a:r>
          </a:p>
        </p:txBody>
      </p:sp>
      <p:sp>
        <p:nvSpPr>
          <p:cNvPr id="11" name="文本框 10"/>
          <p:cNvSpPr txBox="1"/>
          <p:nvPr/>
        </p:nvSpPr>
        <p:spPr>
          <a:xfrm>
            <a:off x="6875321" y="2160935"/>
            <a:ext cx="3188975" cy="369332"/>
          </a:xfrm>
          <a:prstGeom prst="rect">
            <a:avLst/>
          </a:prstGeom>
          <a:noFill/>
        </p:spPr>
        <p:txBody>
          <a:bodyPr wrap="square" rtlCol="0">
            <a:spAutoFit/>
          </a:bodyPr>
          <a:lstStyle/>
          <a:p>
            <a:r>
              <a:rPr lang="en-US" altLang="zh-CN" dirty="0" err="1"/>
              <a:t>int</a:t>
            </a:r>
            <a:r>
              <a:rPr lang="en-US" altLang="zh-CN" dirty="0"/>
              <a:t> </a:t>
            </a:r>
            <a:r>
              <a:rPr lang="zh-CN" altLang="en-US" dirty="0"/>
              <a:t>指令</a:t>
            </a:r>
            <a:r>
              <a:rPr lang="zh-CN" altLang="en-US" dirty="0" smtClean="0"/>
              <a:t>调用这个接口</a:t>
            </a:r>
            <a:endParaRPr lang="zh-CN" altLang="en-US" dirty="0"/>
          </a:p>
        </p:txBody>
      </p:sp>
      <p:sp>
        <p:nvSpPr>
          <p:cNvPr id="12" name="上箭头 11"/>
          <p:cNvSpPr/>
          <p:nvPr/>
        </p:nvSpPr>
        <p:spPr>
          <a:xfrm flipV="1">
            <a:off x="7698921" y="2530266"/>
            <a:ext cx="454479" cy="706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67895" y="5479725"/>
            <a:ext cx="4632070" cy="830997"/>
          </a:xfrm>
          <a:prstGeom prst="rect">
            <a:avLst/>
          </a:prstGeom>
          <a:noFill/>
        </p:spPr>
        <p:txBody>
          <a:bodyPr wrap="square" rtlCol="0">
            <a:spAutoFit/>
          </a:bodyPr>
          <a:lstStyle/>
          <a:p>
            <a:r>
              <a:rPr lang="en-US" altLang="zh-CN" sz="2400" b="1" dirty="0" smtClean="0">
                <a:solidFill>
                  <a:srgbClr val="C00000"/>
                </a:solidFill>
              </a:rPr>
              <a:t>NEMU</a:t>
            </a:r>
            <a:r>
              <a:rPr lang="zh-CN" altLang="en-US" sz="2400" b="1" dirty="0" smtClean="0">
                <a:solidFill>
                  <a:srgbClr val="C00000"/>
                </a:solidFill>
              </a:rPr>
              <a:t>的重要简化：</a:t>
            </a:r>
            <a:endParaRPr lang="en-US" altLang="zh-CN" sz="2400" b="1" dirty="0" smtClean="0">
              <a:solidFill>
                <a:srgbClr val="C00000"/>
              </a:solidFill>
            </a:endParaRPr>
          </a:p>
          <a:p>
            <a:r>
              <a:rPr lang="en-US" altLang="zh-CN" sz="2400" b="1" dirty="0">
                <a:solidFill>
                  <a:srgbClr val="C00000"/>
                </a:solidFill>
              </a:rPr>
              <a:t> </a:t>
            </a:r>
            <a:r>
              <a:rPr lang="en-US" altLang="zh-CN" sz="2400" b="1" dirty="0" smtClean="0">
                <a:solidFill>
                  <a:srgbClr val="C00000"/>
                </a:solidFill>
              </a:rPr>
              <a:t>          </a:t>
            </a:r>
            <a:r>
              <a:rPr lang="zh-CN" altLang="en-US" sz="2400" b="1" dirty="0" smtClean="0">
                <a:solidFill>
                  <a:srgbClr val="C00000"/>
                </a:solidFill>
              </a:rPr>
              <a:t>都是</a:t>
            </a:r>
            <a:r>
              <a:rPr lang="en-US" altLang="zh-CN" sz="2400" b="1" dirty="0" smtClean="0">
                <a:solidFill>
                  <a:srgbClr val="C00000"/>
                </a:solidFill>
              </a:rPr>
              <a:t>ring0</a:t>
            </a:r>
            <a:r>
              <a:rPr lang="zh-CN" altLang="en-US" sz="2400" b="1" dirty="0" smtClean="0">
                <a:solidFill>
                  <a:srgbClr val="C00000"/>
                </a:solidFill>
              </a:rPr>
              <a:t>不考虑权限</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900000" y="1182256"/>
            <a:ext cx="9844200" cy="1789545"/>
          </a:xfrm>
        </p:spPr>
        <p:txBody>
          <a:bodyPr/>
          <a:lstStyle/>
          <a:p>
            <a:r>
              <a:rPr lang="zh-CN" altLang="en-US" dirty="0" smtClean="0">
                <a:latin typeface="Consolas" panose="020B0609020204030204" pitchFamily="49" charset="0"/>
              </a:rPr>
              <a:t>第四步：理解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对于</a:t>
            </a:r>
            <a:r>
              <a:rPr lang="en-US" altLang="zh-CN" dirty="0" smtClean="0">
                <a:latin typeface="Consolas" panose="020B0609020204030204" pitchFamily="49" charset="0"/>
              </a:rPr>
              <a:t>0x80</a:t>
            </a:r>
            <a:r>
              <a:rPr lang="zh-CN" altLang="en-US" dirty="0" smtClean="0">
                <a:latin typeface="Consolas" panose="020B0609020204030204" pitchFamily="49" charset="0"/>
              </a:rPr>
              <a:t>号系统调用的响应方式</a:t>
            </a:r>
            <a:endParaRPr lang="en-US" altLang="zh-CN" dirty="0" smtClean="0">
              <a:latin typeface="Consolas" panose="020B0609020204030204" pitchFamily="49" charset="0"/>
            </a:endParaRPr>
          </a:p>
        </p:txBody>
      </p:sp>
      <p:sp>
        <p:nvSpPr>
          <p:cNvPr id="6" name="灯片编号占位符 5"/>
          <p:cNvSpPr>
            <a:spLocks noGrp="1"/>
          </p:cNvSpPr>
          <p:nvPr>
            <p:ph type="sldNum" sz="quarter" idx="12"/>
          </p:nvPr>
        </p:nvSpPr>
        <p:spPr/>
        <p:txBody>
          <a:bodyPr/>
          <a:lstStyle/>
          <a:p>
            <a:fld id="{0A407E0A-4D59-4078-B6F7-7C1D61BE82B3}" type="slidenum">
              <a:rPr lang="zh-CN" altLang="en-US" smtClean="0"/>
              <a:t>52</a:t>
            </a:fld>
            <a:endParaRPr lang="zh-CN" altLang="en-US"/>
          </a:p>
        </p:txBody>
      </p:sp>
      <p:sp>
        <p:nvSpPr>
          <p:cNvPr id="9" name="矩形 8"/>
          <p:cNvSpPr/>
          <p:nvPr/>
        </p:nvSpPr>
        <p:spPr>
          <a:xfrm>
            <a:off x="1366091" y="2059892"/>
            <a:ext cx="9849080" cy="3970318"/>
          </a:xfrm>
          <a:prstGeom prst="rect">
            <a:avLst/>
          </a:prstGeom>
          <a:ln>
            <a:solidFill>
              <a:schemeClr val="dk1"/>
            </a:solidFill>
            <a:prstDash val="dash"/>
          </a:ln>
        </p:spPr>
        <p:txBody>
          <a:bodyPr wrap="square">
            <a:spAutoFit/>
          </a:bodyPr>
          <a:lstStyle/>
          <a:p>
            <a:r>
              <a:rPr lang="en-US" altLang="zh-CN" dirty="0">
                <a:latin typeface="Consolas" panose="020B0609020204030204" pitchFamily="49" charset="0"/>
                <a:ea typeface="MS Gothic" panose="020B0609070205080204" pitchFamily="49" charset="-128"/>
              </a:rPr>
              <a:t>#include "</a:t>
            </a:r>
            <a:r>
              <a:rPr lang="en-US" altLang="zh-CN" dirty="0" err="1">
                <a:latin typeface="Consolas" panose="020B0609020204030204" pitchFamily="49" charset="0"/>
                <a:ea typeface="MS Gothic" panose="020B0609070205080204" pitchFamily="49" charset="-128"/>
              </a:rPr>
              <a:t>trap.h</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const</a:t>
            </a:r>
            <a:r>
              <a:rPr lang="en-US" altLang="zh-CN" dirty="0">
                <a:latin typeface="Consolas" panose="020B0609020204030204" pitchFamily="49" charset="0"/>
                <a:ea typeface="MS Gothic" panose="020B0609070205080204" pitchFamily="49" charset="-128"/>
              </a:rPr>
              <a:t> char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 </a:t>
            </a:r>
            <a:r>
              <a:rPr lang="en-US" altLang="zh-CN" dirty="0" smtClean="0">
                <a:latin typeface="Consolas" panose="020B0609020204030204" pitchFamily="49" charset="0"/>
                <a:ea typeface="MS Gothic" panose="020B0609070205080204" pitchFamily="49" charset="-128"/>
              </a:rPr>
              <a:t>"Hello</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world!\n</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int</a:t>
            </a:r>
            <a:r>
              <a:rPr lang="en-US" altLang="zh-CN" dirty="0">
                <a:latin typeface="Consolas" panose="020B0609020204030204" pitchFamily="49" charset="0"/>
                <a:ea typeface="MS Gothic" panose="020B0609070205080204" pitchFamily="49" charset="-128"/>
              </a:rPr>
              <a:t> main()</a:t>
            </a:r>
          </a:p>
          <a:p>
            <a:r>
              <a:rPr lang="en-US" altLang="zh-CN" dirty="0">
                <a:latin typeface="Consolas" panose="020B0609020204030204" pitchFamily="49" charset="0"/>
                <a:ea typeface="MS Gothic" panose="020B0609070205080204" pitchFamily="49" charset="-128"/>
              </a:rPr>
              <a:t>{</a:t>
            </a:r>
          </a:p>
          <a:p>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asm</a:t>
            </a:r>
            <a:r>
              <a:rPr lang="en-US" altLang="zh-CN" dirty="0">
                <a:latin typeface="Consolas" panose="020B0609020204030204" pitchFamily="49" charset="0"/>
                <a:ea typeface="MS Gothic" panose="020B0609070205080204" pitchFamily="49" charset="-128"/>
              </a:rPr>
              <a:t> volatile</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$4, %</a:t>
            </a:r>
            <a:r>
              <a:rPr lang="en-US" altLang="zh-CN" dirty="0" err="1">
                <a:latin typeface="Consolas" panose="020B0609020204030204" pitchFamily="49" charset="0"/>
                <a:ea typeface="MS Gothic" panose="020B0609070205080204" pitchFamily="49" charset="-128"/>
              </a:rPr>
              <a:t>eax</a:t>
            </a:r>
            <a:r>
              <a:rPr lang="en-US" altLang="zh-CN" dirty="0">
                <a:latin typeface="Consolas" panose="020B0609020204030204" pitchFamily="49" charset="0"/>
                <a:ea typeface="MS Gothic" panose="020B0609070205080204" pitchFamily="49" charset="-128"/>
              </a:rPr>
              <a:t>;"   // system call ID, 4 = </a:t>
            </a:r>
            <a:r>
              <a:rPr lang="en-US" altLang="zh-CN" dirty="0" err="1">
                <a:latin typeface="Consolas" panose="020B0609020204030204" pitchFamily="49" charset="0"/>
                <a:ea typeface="MS Gothic" panose="020B0609070205080204" pitchFamily="49" charset="-128"/>
              </a:rPr>
              <a:t>SYS_write</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 %</a:t>
            </a:r>
            <a:r>
              <a:rPr lang="en-US" altLang="zh-CN" dirty="0" err="1">
                <a:latin typeface="Consolas" panose="020B0609020204030204" pitchFamily="49" charset="0"/>
                <a:ea typeface="MS Gothic" panose="020B0609070205080204" pitchFamily="49" charset="-128"/>
              </a:rPr>
              <a:t>ebx</a:t>
            </a:r>
            <a:r>
              <a:rPr lang="en-US" altLang="zh-CN" dirty="0">
                <a:latin typeface="Consolas" panose="020B0609020204030204" pitchFamily="49" charset="0"/>
                <a:ea typeface="MS Gothic" panose="020B0609070205080204" pitchFamily="49" charset="-128"/>
              </a:rPr>
              <a:t>;"   // file descriptor, 1 = </a:t>
            </a:r>
            <a:r>
              <a:rPr lang="en-US" altLang="zh-CN" dirty="0" err="1">
                <a:latin typeface="Consolas" panose="020B0609020204030204" pitchFamily="49" charset="0"/>
                <a:ea typeface="MS Gothic" panose="020B0609070205080204" pitchFamily="49" charset="-128"/>
              </a:rPr>
              <a:t>stdout</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ecx</a:t>
            </a:r>
            <a:r>
              <a:rPr lang="en-US" altLang="zh-CN" dirty="0">
                <a:latin typeface="Consolas" panose="020B0609020204030204" pitchFamily="49" charset="0"/>
                <a:ea typeface="MS Gothic" panose="020B0609070205080204" pitchFamily="49" charset="-128"/>
              </a:rPr>
              <a:t>;" // buffer address</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$14, %</a:t>
            </a:r>
            <a:r>
              <a:rPr lang="en-US" altLang="zh-CN" dirty="0" err="1">
                <a:latin typeface="Consolas" panose="020B0609020204030204" pitchFamily="49" charset="0"/>
                <a:ea typeface="MS Gothic" panose="020B0609070205080204" pitchFamily="49" charset="-128"/>
              </a:rPr>
              <a:t>edx</a:t>
            </a:r>
            <a:r>
              <a:rPr lang="en-US" altLang="zh-CN" dirty="0">
                <a:latin typeface="Consolas" panose="020B0609020204030204" pitchFamily="49" charset="0"/>
                <a:ea typeface="MS Gothic" panose="020B0609070205080204" pitchFamily="49" charset="-128"/>
              </a:rPr>
              <a:t>;"  // length</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int</a:t>
            </a:r>
            <a:r>
              <a:rPr lang="en-US" altLang="zh-CN" dirty="0">
                <a:latin typeface="Consolas" panose="020B0609020204030204" pitchFamily="49" charset="0"/>
                <a:ea typeface="MS Gothic" panose="020B0609070205080204" pitchFamily="49" charset="-128"/>
              </a:rPr>
              <a:t> $0x80");</a:t>
            </a:r>
          </a:p>
          <a:p>
            <a:r>
              <a:rPr lang="en-US" altLang="zh-CN" dirty="0">
                <a:latin typeface="Consolas" panose="020B0609020204030204" pitchFamily="49" charset="0"/>
                <a:ea typeface="MS Gothic" panose="020B0609070205080204" pitchFamily="49" charset="-128"/>
              </a:rPr>
              <a:t>	HIT_GOOD_TRAP;</a:t>
            </a:r>
          </a:p>
          <a:p>
            <a:r>
              <a:rPr lang="en-US" altLang="zh-CN" dirty="0">
                <a:latin typeface="Consolas" panose="020B0609020204030204" pitchFamily="49" charset="0"/>
                <a:ea typeface="MS Gothic" panose="020B0609070205080204" pitchFamily="49" charset="-128"/>
              </a:rPr>
              <a:t>	return 0;</a:t>
            </a:r>
          </a:p>
          <a:p>
            <a:r>
              <a:rPr lang="en-US" altLang="zh-CN" dirty="0">
                <a:latin typeface="Consolas" panose="020B0609020204030204" pitchFamily="49" charset="0"/>
                <a:ea typeface="MS Gothic" panose="020B0609070205080204" pitchFamily="49" charset="-128"/>
              </a:rPr>
              <a:t>}</a:t>
            </a:r>
            <a:endParaRPr lang="zh-CN" altLang="en-US" dirty="0">
              <a:latin typeface="Consolas" panose="020B0609020204030204" pitchFamily="49" charset="0"/>
              <a:ea typeface="MS Gothic" panose="020B0609070205080204" pitchFamily="49" charset="-128"/>
            </a:endParaRPr>
          </a:p>
        </p:txBody>
      </p:sp>
      <p:sp>
        <p:nvSpPr>
          <p:cNvPr id="13" name="矩形 12"/>
          <p:cNvSpPr/>
          <p:nvPr/>
        </p:nvSpPr>
        <p:spPr>
          <a:xfrm>
            <a:off x="7532209" y="5711355"/>
            <a:ext cx="2706190" cy="369332"/>
          </a:xfrm>
          <a:prstGeom prst="rect">
            <a:avLst/>
          </a:prstGeom>
        </p:spPr>
        <p:txBody>
          <a:bodyPr wrap="none">
            <a:spAutoFit/>
          </a:bodyPr>
          <a:lstStyle/>
          <a:p>
            <a:r>
              <a:rPr lang="en-US" altLang="zh-CN" dirty="0" err="1" smtClean="0">
                <a:solidFill>
                  <a:srgbClr val="0070C0"/>
                </a:solidFill>
              </a:rPr>
              <a:t>testcase</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/hello-</a:t>
            </a:r>
            <a:r>
              <a:rPr lang="en-US" altLang="zh-CN" dirty="0" err="1" smtClean="0">
                <a:solidFill>
                  <a:srgbClr val="0070C0"/>
                </a:solidFill>
              </a:rPr>
              <a:t>inline.c</a:t>
            </a:r>
            <a:endParaRPr lang="zh-CN" altLang="en-US"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899999" y="1182256"/>
            <a:ext cx="9784933" cy="1789545"/>
          </a:xfrm>
        </p:spPr>
        <p:txBody>
          <a:bodyPr/>
          <a:lstStyle/>
          <a:p>
            <a:r>
              <a:rPr lang="zh-CN" altLang="en-US" dirty="0">
                <a:latin typeface="Consolas" panose="020B0609020204030204" pitchFamily="49" charset="0"/>
              </a:rPr>
              <a:t>第四步：理解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对于</a:t>
            </a:r>
            <a:r>
              <a:rPr lang="en-US" altLang="zh-CN" dirty="0" smtClean="0">
                <a:latin typeface="Consolas" panose="020B0609020204030204" pitchFamily="49" charset="0"/>
              </a:rPr>
              <a:t>0x80</a:t>
            </a:r>
            <a:r>
              <a:rPr lang="zh-CN" altLang="en-US" dirty="0" smtClean="0">
                <a:latin typeface="Consolas" panose="020B0609020204030204" pitchFamily="49" charset="0"/>
              </a:rPr>
              <a:t>号系统调用的响应方式</a:t>
            </a:r>
            <a:endParaRPr lang="en-US" altLang="zh-CN" dirty="0" smtClean="0">
              <a:latin typeface="Consolas" panose="020B0609020204030204" pitchFamily="49" charset="0"/>
            </a:endParaRPr>
          </a:p>
        </p:txBody>
      </p:sp>
      <p:sp>
        <p:nvSpPr>
          <p:cNvPr id="6" name="灯片编号占位符 5"/>
          <p:cNvSpPr>
            <a:spLocks noGrp="1"/>
          </p:cNvSpPr>
          <p:nvPr>
            <p:ph type="sldNum" sz="quarter" idx="12"/>
          </p:nvPr>
        </p:nvSpPr>
        <p:spPr/>
        <p:txBody>
          <a:bodyPr/>
          <a:lstStyle/>
          <a:p>
            <a:fld id="{0A407E0A-4D59-4078-B6F7-7C1D61BE82B3}" type="slidenum">
              <a:rPr lang="zh-CN" altLang="en-US" smtClean="0"/>
              <a:t>53</a:t>
            </a:fld>
            <a:endParaRPr lang="zh-CN" altLang="en-US"/>
          </a:p>
        </p:txBody>
      </p:sp>
      <p:sp>
        <p:nvSpPr>
          <p:cNvPr id="9" name="矩形 8"/>
          <p:cNvSpPr/>
          <p:nvPr/>
        </p:nvSpPr>
        <p:spPr>
          <a:xfrm>
            <a:off x="1366091" y="2059892"/>
            <a:ext cx="9849080" cy="3970318"/>
          </a:xfrm>
          <a:prstGeom prst="rect">
            <a:avLst/>
          </a:prstGeom>
          <a:ln>
            <a:solidFill>
              <a:schemeClr val="dk1"/>
            </a:solidFill>
            <a:prstDash val="dash"/>
          </a:ln>
        </p:spPr>
        <p:txBody>
          <a:bodyPr wrap="square">
            <a:spAutoFit/>
          </a:bodyPr>
          <a:lstStyle/>
          <a:p>
            <a:r>
              <a:rPr lang="en-US" altLang="zh-CN" dirty="0">
                <a:latin typeface="Consolas" panose="020B0609020204030204" pitchFamily="49" charset="0"/>
                <a:ea typeface="MS Gothic" panose="020B0609070205080204" pitchFamily="49" charset="-128"/>
              </a:rPr>
              <a:t>#include "</a:t>
            </a:r>
            <a:r>
              <a:rPr lang="en-US" altLang="zh-CN" dirty="0" err="1">
                <a:latin typeface="Consolas" panose="020B0609020204030204" pitchFamily="49" charset="0"/>
                <a:ea typeface="MS Gothic" panose="020B0609070205080204" pitchFamily="49" charset="-128"/>
              </a:rPr>
              <a:t>trap.h</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const</a:t>
            </a:r>
            <a:r>
              <a:rPr lang="en-US" altLang="zh-CN" dirty="0">
                <a:latin typeface="Consolas" panose="020B0609020204030204" pitchFamily="49" charset="0"/>
                <a:ea typeface="MS Gothic" panose="020B0609070205080204" pitchFamily="49" charset="-128"/>
              </a:rPr>
              <a:t> char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 </a:t>
            </a:r>
            <a:r>
              <a:rPr lang="en-US" altLang="zh-CN" dirty="0" smtClean="0">
                <a:latin typeface="Consolas" panose="020B0609020204030204" pitchFamily="49" charset="0"/>
                <a:ea typeface="MS Gothic" panose="020B0609070205080204" pitchFamily="49" charset="-128"/>
              </a:rPr>
              <a:t>"Hello</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world!\n</a:t>
            </a:r>
            <a:r>
              <a:rPr lang="en-US" altLang="zh-CN" dirty="0">
                <a:latin typeface="Consolas" panose="020B0609020204030204" pitchFamily="49" charset="0"/>
                <a:ea typeface="MS Gothic" panose="020B0609070205080204" pitchFamily="49" charset="-128"/>
              </a:rPr>
              <a:t>";</a:t>
            </a:r>
          </a:p>
          <a:p>
            <a:endParaRPr lang="en-US" altLang="zh-CN" dirty="0">
              <a:latin typeface="Consolas" panose="020B0609020204030204" pitchFamily="49" charset="0"/>
              <a:ea typeface="MS Gothic" panose="020B0609070205080204" pitchFamily="49" charset="-128"/>
            </a:endParaRPr>
          </a:p>
          <a:p>
            <a:r>
              <a:rPr lang="en-US" altLang="zh-CN" dirty="0" err="1">
                <a:latin typeface="Consolas" panose="020B0609020204030204" pitchFamily="49" charset="0"/>
                <a:ea typeface="MS Gothic" panose="020B0609070205080204" pitchFamily="49" charset="-128"/>
              </a:rPr>
              <a:t>int</a:t>
            </a:r>
            <a:r>
              <a:rPr lang="en-US" altLang="zh-CN" dirty="0">
                <a:latin typeface="Consolas" panose="020B0609020204030204" pitchFamily="49" charset="0"/>
                <a:ea typeface="MS Gothic" panose="020B0609070205080204" pitchFamily="49" charset="-128"/>
              </a:rPr>
              <a:t> main()</a:t>
            </a:r>
          </a:p>
          <a:p>
            <a:r>
              <a:rPr lang="en-US" altLang="zh-CN" dirty="0">
                <a:latin typeface="Consolas" panose="020B0609020204030204" pitchFamily="49" charset="0"/>
                <a:ea typeface="MS Gothic" panose="020B0609070205080204" pitchFamily="49" charset="-128"/>
              </a:rPr>
              <a:t>{</a:t>
            </a:r>
          </a:p>
          <a:p>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asm</a:t>
            </a:r>
            <a:r>
              <a:rPr lang="en-US" altLang="zh-CN" dirty="0">
                <a:latin typeface="Consolas" panose="020B0609020204030204" pitchFamily="49" charset="0"/>
                <a:ea typeface="MS Gothic" panose="020B0609070205080204" pitchFamily="49" charset="-128"/>
              </a:rPr>
              <a:t> volatile</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$4, %</a:t>
            </a:r>
            <a:r>
              <a:rPr lang="en-US" altLang="zh-CN" dirty="0" err="1">
                <a:latin typeface="Consolas" panose="020B0609020204030204" pitchFamily="49" charset="0"/>
                <a:ea typeface="MS Gothic" panose="020B0609070205080204" pitchFamily="49" charset="-128"/>
              </a:rPr>
              <a:t>eax</a:t>
            </a:r>
            <a:r>
              <a:rPr lang="en-US" altLang="zh-CN" dirty="0">
                <a:latin typeface="Consolas" panose="020B0609020204030204" pitchFamily="49" charset="0"/>
                <a:ea typeface="MS Gothic" panose="020B0609070205080204" pitchFamily="49" charset="-128"/>
              </a:rPr>
              <a:t>;"   // system call ID, 4 = </a:t>
            </a:r>
            <a:r>
              <a:rPr lang="en-US" altLang="zh-CN" dirty="0" err="1">
                <a:latin typeface="Consolas" panose="020B0609020204030204" pitchFamily="49" charset="0"/>
                <a:ea typeface="MS Gothic" panose="020B0609070205080204" pitchFamily="49" charset="-128"/>
              </a:rPr>
              <a:t>SYS_write</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 %</a:t>
            </a:r>
            <a:r>
              <a:rPr lang="en-US" altLang="zh-CN" dirty="0" err="1">
                <a:latin typeface="Consolas" panose="020B0609020204030204" pitchFamily="49" charset="0"/>
                <a:ea typeface="MS Gothic" panose="020B0609070205080204" pitchFamily="49" charset="-128"/>
              </a:rPr>
              <a:t>ebx</a:t>
            </a:r>
            <a:r>
              <a:rPr lang="en-US" altLang="zh-CN" dirty="0">
                <a:latin typeface="Consolas" panose="020B0609020204030204" pitchFamily="49" charset="0"/>
                <a:ea typeface="MS Gothic" panose="020B0609070205080204" pitchFamily="49" charset="-128"/>
              </a:rPr>
              <a:t>;"   // file descriptor, 1 = </a:t>
            </a:r>
            <a:r>
              <a:rPr lang="en-US" altLang="zh-CN" dirty="0" err="1">
                <a:latin typeface="Consolas" panose="020B0609020204030204" pitchFamily="49" charset="0"/>
                <a:ea typeface="MS Gothic" panose="020B0609070205080204" pitchFamily="49" charset="-128"/>
              </a:rPr>
              <a:t>stdout</a:t>
            </a:r>
            <a:endParaRPr lang="en-US" altLang="zh-CN" dirty="0">
              <a:latin typeface="Consolas" panose="020B0609020204030204" pitchFamily="49" charset="0"/>
              <a:ea typeface="MS Gothic" panose="020B0609070205080204" pitchFamily="49" charset="-128"/>
            </a:endParaRP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str</a:t>
            </a:r>
            <a:r>
              <a:rPr lang="en-US" altLang="zh-CN" dirty="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ecx</a:t>
            </a:r>
            <a:r>
              <a:rPr lang="en-US" altLang="zh-CN" dirty="0">
                <a:latin typeface="Consolas" panose="020B0609020204030204" pitchFamily="49" charset="0"/>
                <a:ea typeface="MS Gothic" panose="020B0609070205080204" pitchFamily="49" charset="-128"/>
              </a:rPr>
              <a:t>;" // buffer address</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movl</a:t>
            </a:r>
            <a:r>
              <a:rPr lang="en-US" altLang="zh-CN" dirty="0">
                <a:latin typeface="Consolas" panose="020B0609020204030204" pitchFamily="49" charset="0"/>
                <a:ea typeface="MS Gothic" panose="020B0609070205080204" pitchFamily="49" charset="-128"/>
              </a:rPr>
              <a:t> $14, %</a:t>
            </a:r>
            <a:r>
              <a:rPr lang="en-US" altLang="zh-CN" dirty="0" err="1">
                <a:latin typeface="Consolas" panose="020B0609020204030204" pitchFamily="49" charset="0"/>
                <a:ea typeface="MS Gothic" panose="020B0609070205080204" pitchFamily="49" charset="-128"/>
              </a:rPr>
              <a:t>edx</a:t>
            </a:r>
            <a:r>
              <a:rPr lang="en-US" altLang="zh-CN" dirty="0">
                <a:latin typeface="Consolas" panose="020B0609020204030204" pitchFamily="49" charset="0"/>
                <a:ea typeface="MS Gothic" panose="020B0609070205080204" pitchFamily="49" charset="-128"/>
              </a:rPr>
              <a:t>;"  // length</a:t>
            </a:r>
          </a:p>
          <a:p>
            <a:r>
              <a:rPr lang="en-US" altLang="zh-CN" dirty="0">
                <a:latin typeface="Consolas" panose="020B0609020204030204" pitchFamily="49" charset="0"/>
                <a:ea typeface="MS Gothic" panose="020B0609070205080204" pitchFamily="49" charset="-128"/>
              </a:rPr>
              <a:t>		</a:t>
            </a:r>
            <a:r>
              <a:rPr lang="en-US" altLang="zh-CN" dirty="0" smtClean="0">
                <a:latin typeface="Consolas" panose="020B0609020204030204" pitchFamily="49" charset="0"/>
                <a:ea typeface="MS Gothic" panose="020B0609070205080204" pitchFamily="49" charset="-128"/>
              </a:rPr>
              <a:t>       "</a:t>
            </a:r>
            <a:r>
              <a:rPr lang="en-US" altLang="zh-CN" dirty="0" err="1">
                <a:latin typeface="Consolas" panose="020B0609020204030204" pitchFamily="49" charset="0"/>
                <a:ea typeface="MS Gothic" panose="020B0609070205080204" pitchFamily="49" charset="-128"/>
              </a:rPr>
              <a:t>int</a:t>
            </a:r>
            <a:r>
              <a:rPr lang="en-US" altLang="zh-CN" dirty="0">
                <a:latin typeface="Consolas" panose="020B0609020204030204" pitchFamily="49" charset="0"/>
                <a:ea typeface="MS Gothic" panose="020B0609070205080204" pitchFamily="49" charset="-128"/>
              </a:rPr>
              <a:t> $0x80");</a:t>
            </a:r>
          </a:p>
          <a:p>
            <a:r>
              <a:rPr lang="en-US" altLang="zh-CN" dirty="0">
                <a:latin typeface="Consolas" panose="020B0609020204030204" pitchFamily="49" charset="0"/>
                <a:ea typeface="MS Gothic" panose="020B0609070205080204" pitchFamily="49" charset="-128"/>
              </a:rPr>
              <a:t>	HIT_GOOD_TRAP;</a:t>
            </a:r>
          </a:p>
          <a:p>
            <a:r>
              <a:rPr lang="en-US" altLang="zh-CN" dirty="0">
                <a:latin typeface="Consolas" panose="020B0609020204030204" pitchFamily="49" charset="0"/>
                <a:ea typeface="MS Gothic" panose="020B0609070205080204" pitchFamily="49" charset="-128"/>
              </a:rPr>
              <a:t>	return 0;</a:t>
            </a:r>
          </a:p>
          <a:p>
            <a:r>
              <a:rPr lang="en-US" altLang="zh-CN" dirty="0">
                <a:latin typeface="Consolas" panose="020B0609020204030204" pitchFamily="49" charset="0"/>
                <a:ea typeface="MS Gothic" panose="020B0609070205080204" pitchFamily="49" charset="-128"/>
              </a:rPr>
              <a:t>}</a:t>
            </a:r>
            <a:endParaRPr lang="zh-CN" altLang="en-US" dirty="0">
              <a:latin typeface="Consolas" panose="020B0609020204030204" pitchFamily="49" charset="0"/>
              <a:ea typeface="MS Gothic" panose="020B0609070205080204" pitchFamily="49" charset="-128"/>
            </a:endParaRPr>
          </a:p>
        </p:txBody>
      </p:sp>
      <p:sp>
        <p:nvSpPr>
          <p:cNvPr id="13" name="矩形 12"/>
          <p:cNvSpPr/>
          <p:nvPr/>
        </p:nvSpPr>
        <p:spPr>
          <a:xfrm>
            <a:off x="7532209" y="5711355"/>
            <a:ext cx="2706190" cy="369332"/>
          </a:xfrm>
          <a:prstGeom prst="rect">
            <a:avLst/>
          </a:prstGeom>
        </p:spPr>
        <p:txBody>
          <a:bodyPr wrap="none">
            <a:spAutoFit/>
          </a:bodyPr>
          <a:lstStyle/>
          <a:p>
            <a:r>
              <a:rPr lang="en-US" altLang="zh-CN" dirty="0" err="1" smtClean="0">
                <a:solidFill>
                  <a:srgbClr val="0070C0"/>
                </a:solidFill>
              </a:rPr>
              <a:t>testcase</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/hello-</a:t>
            </a:r>
            <a:r>
              <a:rPr lang="en-US" altLang="zh-CN" dirty="0" err="1" smtClean="0">
                <a:solidFill>
                  <a:srgbClr val="0070C0"/>
                </a:solidFill>
              </a:rPr>
              <a:t>inline.c</a:t>
            </a:r>
            <a:endParaRPr lang="zh-CN" altLang="en-US"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10" name="矩形 9"/>
          <p:cNvSpPr/>
          <p:nvPr/>
        </p:nvSpPr>
        <p:spPr>
          <a:xfrm>
            <a:off x="6743700" y="2519464"/>
            <a:ext cx="3816350" cy="1754326"/>
          </a:xfrm>
          <a:prstGeom prst="rect">
            <a:avLst/>
          </a:prstGeom>
          <a:solidFill>
            <a:schemeClr val="bg1"/>
          </a:solidFill>
          <a:ln>
            <a:solidFill>
              <a:schemeClr val="dk1"/>
            </a:solidFill>
            <a:prstDash val="dash"/>
          </a:ln>
        </p:spPr>
        <p:txBody>
          <a:bodyPr wrap="square">
            <a:spAutoFit/>
          </a:bodyPr>
          <a:lstStyle/>
          <a:p>
            <a:r>
              <a:rPr lang="en-US" altLang="zh-CN" dirty="0"/>
              <a:t>void </a:t>
            </a:r>
            <a:r>
              <a:rPr lang="en-US" altLang="zh-CN" dirty="0" err="1"/>
              <a:t>raise_sw_intr</a:t>
            </a:r>
            <a:r>
              <a:rPr lang="en-US" altLang="zh-CN" dirty="0"/>
              <a:t>(uint8_t </a:t>
            </a:r>
            <a:r>
              <a:rPr lang="en-US" altLang="zh-CN" dirty="0" err="1"/>
              <a:t>intr_no</a:t>
            </a:r>
            <a:r>
              <a:rPr lang="en-US" altLang="zh-CN" dirty="0"/>
              <a:t>) {</a:t>
            </a:r>
          </a:p>
          <a:p>
            <a:r>
              <a:rPr lang="en-US" altLang="zh-CN" dirty="0"/>
              <a:t>        // return address is the</a:t>
            </a:r>
          </a:p>
          <a:p>
            <a:r>
              <a:rPr lang="en-US" altLang="zh-CN" dirty="0"/>
              <a:t>        // next instruction</a:t>
            </a:r>
          </a:p>
          <a:p>
            <a:r>
              <a:rPr lang="en-US" altLang="zh-CN" dirty="0"/>
              <a:t>        </a:t>
            </a:r>
            <a:r>
              <a:rPr lang="en-US" altLang="zh-CN" dirty="0" err="1"/>
              <a:t>cpu.eip</a:t>
            </a:r>
            <a:r>
              <a:rPr lang="en-US" altLang="zh-CN" dirty="0"/>
              <a:t> += 2;</a:t>
            </a:r>
          </a:p>
          <a:p>
            <a:r>
              <a:rPr lang="en-US" altLang="zh-CN" dirty="0"/>
              <a:t>        </a:t>
            </a:r>
            <a:r>
              <a:rPr lang="en-US" altLang="zh-CN" dirty="0" err="1"/>
              <a:t>raise_intr</a:t>
            </a:r>
            <a:r>
              <a:rPr lang="en-US" altLang="zh-CN" dirty="0"/>
              <a:t>(</a:t>
            </a:r>
            <a:r>
              <a:rPr lang="en-US" altLang="zh-CN" dirty="0" err="1"/>
              <a:t>intr_no</a:t>
            </a:r>
            <a:r>
              <a:rPr lang="en-US" altLang="zh-CN" dirty="0"/>
              <a:t>);</a:t>
            </a:r>
          </a:p>
          <a:p>
            <a:r>
              <a:rPr lang="en-US" altLang="zh-CN" dirty="0"/>
              <a:t>}</a:t>
            </a:r>
          </a:p>
        </p:txBody>
      </p:sp>
      <p:cxnSp>
        <p:nvCxnSpPr>
          <p:cNvPr id="8" name="直接箭头连接符 7"/>
          <p:cNvCxnSpPr/>
          <p:nvPr/>
        </p:nvCxnSpPr>
        <p:spPr>
          <a:xfrm flipV="1">
            <a:off x="5816906" y="2864386"/>
            <a:ext cx="1333041" cy="2148289"/>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smtClean="0"/>
              <a:t>南京大学 </a:t>
            </a:r>
            <a:r>
              <a:rPr lang="en-US" altLang="zh-CN" dirty="0" smtClean="0"/>
              <a:t>- </a:t>
            </a:r>
            <a:r>
              <a:rPr lang="zh-CN" altLang="en-US" dirty="0" smtClean="0"/>
              <a:t>计算机系统基础 </a:t>
            </a:r>
            <a:r>
              <a:rPr lang="en-US" altLang="zh-CN" dirty="0" smtClean="0"/>
              <a:t>- PA</a:t>
            </a:r>
            <a:endParaRPr lang="zh-CN" altLang="en-US" dirty="0"/>
          </a:p>
        </p:txBody>
      </p:sp>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899999" y="1182256"/>
            <a:ext cx="10267533" cy="1789545"/>
          </a:xfrm>
        </p:spPr>
        <p:txBody>
          <a:bodyPr/>
          <a:lstStyle/>
          <a:p>
            <a:r>
              <a:rPr lang="zh-CN" altLang="en-US" dirty="0">
                <a:latin typeface="Consolas" panose="020B0609020204030204" pitchFamily="49" charset="0"/>
              </a:rPr>
              <a:t>第四步：理解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对于</a:t>
            </a:r>
            <a:r>
              <a:rPr lang="en-US" altLang="zh-CN" dirty="0" smtClean="0">
                <a:latin typeface="Consolas" panose="020B0609020204030204" pitchFamily="49" charset="0"/>
              </a:rPr>
              <a:t>0x80</a:t>
            </a:r>
            <a:r>
              <a:rPr lang="zh-CN" altLang="en-US" dirty="0" smtClean="0">
                <a:latin typeface="Consolas" panose="020B0609020204030204" pitchFamily="49" charset="0"/>
              </a:rPr>
              <a:t>号系统调用的响应方式</a:t>
            </a:r>
            <a:endParaRPr lang="en-US" altLang="zh-CN" dirty="0" smtClean="0">
              <a:latin typeface="Consolas" panose="020B0609020204030204" pitchFamily="49" charset="0"/>
            </a:endParaRPr>
          </a:p>
        </p:txBody>
      </p:sp>
      <p:sp>
        <p:nvSpPr>
          <p:cNvPr id="6" name="灯片编号占位符 5"/>
          <p:cNvSpPr>
            <a:spLocks noGrp="1"/>
          </p:cNvSpPr>
          <p:nvPr>
            <p:ph type="sldNum" sz="quarter" idx="12"/>
          </p:nvPr>
        </p:nvSpPr>
        <p:spPr/>
        <p:txBody>
          <a:bodyPr/>
          <a:lstStyle/>
          <a:p>
            <a:fld id="{0A407E0A-4D59-4078-B6F7-7C1D61BE82B3}" type="slidenum">
              <a:rPr lang="zh-CN" altLang="en-US" smtClean="0"/>
              <a:t>54</a:t>
            </a:fld>
            <a:endParaRPr lang="zh-CN" altLang="en-US"/>
          </a:p>
        </p:txBody>
      </p:sp>
      <p:sp>
        <p:nvSpPr>
          <p:cNvPr id="7" name="矩形 6"/>
          <p:cNvSpPr/>
          <p:nvPr/>
        </p:nvSpPr>
        <p:spPr>
          <a:xfrm>
            <a:off x="2232025" y="1873134"/>
            <a:ext cx="7729200" cy="1384995"/>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400" dirty="0">
                <a:latin typeface="MS Gothic" panose="020B0609070205080204" pitchFamily="49" charset="-128"/>
                <a:ea typeface="MS Gothic" panose="020B0609070205080204" pitchFamily="49" charset="-128"/>
              </a:rPr>
              <a:t>	set_trap(idt + 0x80, SEG_KERNEL_CODE &lt;&lt; 3, (uint32_t)vecsys, DPL_USER);</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232025" y="3398198"/>
            <a:ext cx="7727950" cy="3323987"/>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vecsys: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pushal</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pushl %esp		# ???</a:t>
            </a:r>
          </a:p>
          <a:p>
            <a:r>
              <a:rPr lang="zh-CN" altLang="en-US" sz="1400" dirty="0">
                <a:latin typeface="MS Gothic" panose="020B0609070205080204" pitchFamily="49" charset="-128"/>
                <a:ea typeface="MS Gothic" panose="020B0609070205080204" pitchFamily="49" charset="-128"/>
              </a:rPr>
              <a:t>	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7532209" y="6344644"/>
            <a:ext cx="2382383" cy="369332"/>
          </a:xfrm>
          <a:prstGeom prst="rect">
            <a:avLst/>
          </a:prstGeom>
        </p:spPr>
        <p:txBody>
          <a:bodyPr wrap="none">
            <a:spAutoFit/>
          </a:bodyPr>
          <a:lstStyle/>
          <a:p>
            <a:r>
              <a:rPr lang="zh-CN" altLang="en-US" dirty="0">
                <a:solidFill>
                  <a:srgbClr val="0070C0"/>
                </a:solidFill>
              </a:rPr>
              <a:t>kernel/src/irq</a:t>
            </a:r>
            <a:r>
              <a:rPr lang="en-US" altLang="zh-CN" dirty="0">
                <a:solidFill>
                  <a:srgbClr val="0070C0"/>
                </a:solidFill>
              </a:rPr>
              <a:t>/</a:t>
            </a:r>
            <a:r>
              <a:rPr lang="en-US" altLang="zh-CN" dirty="0" err="1">
                <a:solidFill>
                  <a:srgbClr val="0070C0"/>
                </a:solidFill>
              </a:rPr>
              <a:t>do_irq.S</a:t>
            </a:r>
            <a:endParaRPr lang="zh-CN" altLang="en-US" dirty="0">
              <a:solidFill>
                <a:srgbClr val="0070C0"/>
              </a:solidFill>
            </a:endParaRPr>
          </a:p>
        </p:txBody>
      </p:sp>
      <p:sp>
        <p:nvSpPr>
          <p:cNvPr id="4" name="日期占位符 3"/>
          <p:cNvSpPr>
            <a:spLocks noGrp="1"/>
          </p:cNvSpPr>
          <p:nvPr>
            <p:ph type="dt" sz="half" idx="10"/>
          </p:nvPr>
        </p:nvSpPr>
        <p:spPr/>
        <p:txBody>
          <a:bodyPr/>
          <a:lstStyle/>
          <a:p>
            <a:fld id="{29996666-5640-49D0-9D86-CA46F82675EC}" type="datetime1">
              <a:rPr lang="zh-CN" altLang="en-US" smtClean="0"/>
              <a:t>2022/5/20</a:t>
            </a:fld>
            <a:endParaRPr lang="zh-CN" altLang="en-US"/>
          </a:p>
        </p:txBody>
      </p:sp>
      <p:sp>
        <p:nvSpPr>
          <p:cNvPr id="8" name="矩形 7"/>
          <p:cNvSpPr/>
          <p:nvPr/>
        </p:nvSpPr>
        <p:spPr>
          <a:xfrm>
            <a:off x="7913723" y="2888797"/>
            <a:ext cx="2000869" cy="369332"/>
          </a:xfrm>
          <a:prstGeom prst="rect">
            <a:avLst/>
          </a:prstGeom>
        </p:spPr>
        <p:txBody>
          <a:bodyPr wrap="none">
            <a:spAutoFit/>
          </a:bodyPr>
          <a:lstStyle/>
          <a:p>
            <a:r>
              <a:rPr lang="en-US" altLang="zh-CN" dirty="0">
                <a:solidFill>
                  <a:srgbClr val="0070C0"/>
                </a:solidFill>
              </a:rPr>
              <a:t>kernel/</a:t>
            </a:r>
            <a:r>
              <a:rPr lang="en-US" altLang="zh-CN" dirty="0" err="1">
                <a:solidFill>
                  <a:srgbClr val="0070C0"/>
                </a:solidFill>
              </a:rPr>
              <a:t>src</a:t>
            </a:r>
            <a:r>
              <a:rPr lang="en-US" altLang="zh-CN" dirty="0">
                <a:solidFill>
                  <a:srgbClr val="0070C0"/>
                </a:solidFill>
              </a:rPr>
              <a:t>/</a:t>
            </a:r>
            <a:r>
              <a:rPr lang="en-US" altLang="zh-CN" dirty="0" err="1">
                <a:solidFill>
                  <a:srgbClr val="0070C0"/>
                </a:solidFill>
              </a:rPr>
              <a:t>irq</a:t>
            </a:r>
            <a:r>
              <a:rPr lang="en-US" altLang="zh-CN" dirty="0">
                <a:solidFill>
                  <a:srgbClr val="0070C0"/>
                </a:solidFill>
              </a:rPr>
              <a:t>/</a:t>
            </a:r>
            <a:r>
              <a:rPr lang="en-US" altLang="zh-CN" dirty="0" err="1">
                <a:solidFill>
                  <a:srgbClr val="0070C0"/>
                </a:solidFill>
              </a:rPr>
              <a:t>idt.c</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3" name="内容占位符 2"/>
          <p:cNvSpPr>
            <a:spLocks noGrp="1"/>
          </p:cNvSpPr>
          <p:nvPr>
            <p:ph idx="1"/>
          </p:nvPr>
        </p:nvSpPr>
        <p:spPr>
          <a:xfrm>
            <a:off x="899999" y="1182256"/>
            <a:ext cx="10716267" cy="1789545"/>
          </a:xfrm>
        </p:spPr>
        <p:txBody>
          <a:bodyPr/>
          <a:lstStyle/>
          <a:p>
            <a:r>
              <a:rPr lang="zh-CN" altLang="en-US" dirty="0">
                <a:latin typeface="Consolas" panose="020B0609020204030204" pitchFamily="49" charset="0"/>
              </a:rPr>
              <a:t>第四步：理解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对于</a:t>
            </a:r>
            <a:r>
              <a:rPr lang="en-US" altLang="zh-CN" dirty="0" smtClean="0">
                <a:latin typeface="Consolas" panose="020B0609020204030204" pitchFamily="49" charset="0"/>
              </a:rPr>
              <a:t>0x80</a:t>
            </a:r>
            <a:r>
              <a:rPr lang="zh-CN" altLang="en-US" dirty="0" smtClean="0">
                <a:latin typeface="Consolas" panose="020B0609020204030204" pitchFamily="49" charset="0"/>
              </a:rPr>
              <a:t>号系统调用的响应方式</a:t>
            </a:r>
            <a:endParaRPr lang="en-US" altLang="zh-CN" dirty="0" smtClean="0">
              <a:latin typeface="Consolas" panose="020B0609020204030204" pitchFamily="49" charset="0"/>
            </a:endParaRPr>
          </a:p>
        </p:txBody>
      </p:sp>
      <p:sp>
        <p:nvSpPr>
          <p:cNvPr id="6" name="灯片编号占位符 5"/>
          <p:cNvSpPr>
            <a:spLocks noGrp="1"/>
          </p:cNvSpPr>
          <p:nvPr>
            <p:ph type="sldNum" sz="quarter" idx="12"/>
          </p:nvPr>
        </p:nvSpPr>
        <p:spPr/>
        <p:txBody>
          <a:bodyPr/>
          <a:lstStyle/>
          <a:p>
            <a:fld id="{0A407E0A-4D59-4078-B6F7-7C1D61BE82B3}" type="slidenum">
              <a:rPr lang="zh-CN" altLang="en-US" smtClean="0"/>
              <a:t>55</a:t>
            </a:fld>
            <a:endParaRPr lang="zh-CN" altLang="en-US"/>
          </a:p>
        </p:txBody>
      </p:sp>
      <p:sp>
        <p:nvSpPr>
          <p:cNvPr id="4" name="矩形 3"/>
          <p:cNvSpPr/>
          <p:nvPr/>
        </p:nvSpPr>
        <p:spPr>
          <a:xfrm>
            <a:off x="1838325" y="1772228"/>
            <a:ext cx="8376271" cy="2031325"/>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irq_handle(TrapFrame *tf) {</a:t>
            </a:r>
          </a:p>
          <a:p>
            <a:r>
              <a:rPr lang="zh-CN" altLang="en-US" sz="1400" dirty="0">
                <a:latin typeface="MS Gothic" panose="020B0609070205080204" pitchFamily="49" charset="-128"/>
                <a:ea typeface="MS Gothic" panose="020B0609070205080204" pitchFamily="49" charset="-128"/>
              </a:rPr>
              <a:t>	int irq = tf-&gt;irq;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zh-CN" altLang="en-US" sz="1400" dirty="0">
                <a:solidFill>
                  <a:schemeClr val="accent6">
                    <a:lumMod val="75000"/>
                  </a:schemeClr>
                </a:solidFill>
              </a:rPr>
              <a:t>结合kernel/src/irq</a:t>
            </a:r>
            <a:r>
              <a:rPr lang="en-US" altLang="zh-CN" sz="1400" dirty="0">
                <a:solidFill>
                  <a:schemeClr val="accent6">
                    <a:lumMod val="75000"/>
                  </a:schemeClr>
                </a:solidFill>
              </a:rPr>
              <a:t>/</a:t>
            </a:r>
            <a:r>
              <a:rPr lang="en-US" altLang="zh-CN" sz="1400" dirty="0" err="1">
                <a:solidFill>
                  <a:schemeClr val="accent6">
                    <a:lumMod val="75000"/>
                  </a:schemeClr>
                </a:solidFill>
              </a:rPr>
              <a:t>do_irq.S</a:t>
            </a:r>
            <a:r>
              <a:rPr lang="zh-CN" altLang="en-US" sz="1400" dirty="0">
                <a:solidFill>
                  <a:schemeClr val="accent6">
                    <a:lumMod val="75000"/>
                  </a:schemeClr>
                </a:solidFill>
              </a:rPr>
              <a:t>，理解</a:t>
            </a:r>
            <a:r>
              <a:rPr lang="en-US" altLang="zh-CN" sz="1400" dirty="0" err="1">
                <a:solidFill>
                  <a:schemeClr val="accent6">
                    <a:lumMod val="75000"/>
                  </a:schemeClr>
                </a:solidFill>
              </a:rPr>
              <a:t>tf</a:t>
            </a:r>
            <a:r>
              <a:rPr lang="zh-CN" altLang="en-US" sz="1400" dirty="0">
                <a:solidFill>
                  <a:schemeClr val="accent6">
                    <a:lumMod val="75000"/>
                  </a:schemeClr>
                </a:solidFill>
              </a:rPr>
              <a:t>怎么传进来的</a:t>
            </a:r>
            <a:endParaRPr lang="zh-CN" altLang="en-US" sz="1400" dirty="0">
              <a:solidFill>
                <a:schemeClr val="accent6">
                  <a:lumMod val="75000"/>
                </a:schemeClr>
              </a:solidFill>
              <a:latin typeface="MS Gothic" panose="020B0609070205080204" pitchFamily="49" charset="-128"/>
              <a:ea typeface="MS Gothic" panose="020B0609070205080204" pitchFamily="49" charset="-128"/>
            </a:endParaRP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else if (irq == 0x80) {</a:t>
            </a:r>
          </a:p>
          <a:p>
            <a:r>
              <a:rPr lang="zh-CN" altLang="en-US" sz="1400" dirty="0">
                <a:latin typeface="MS Gothic" panose="020B0609070205080204" pitchFamily="49" charset="-128"/>
                <a:ea typeface="MS Gothic" panose="020B0609070205080204" pitchFamily="49" charset="-128"/>
              </a:rPr>
              <a:t>		do_syscall(tf);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en-US" altLang="zh-CN" sz="1400" dirty="0" err="1">
                <a:solidFill>
                  <a:schemeClr val="accent6">
                    <a:lumMod val="75000"/>
                  </a:schemeClr>
                </a:solidFill>
              </a:rPr>
              <a:t>tf</a:t>
            </a:r>
            <a:r>
              <a:rPr lang="zh-CN" altLang="en-US" sz="1400" dirty="0">
                <a:solidFill>
                  <a:schemeClr val="accent6">
                    <a:lumMod val="75000"/>
                  </a:schemeClr>
                </a:solidFill>
              </a:rPr>
              <a:t>又当作参数传给了</a:t>
            </a:r>
            <a:r>
              <a:rPr lang="en-US" altLang="zh-CN" sz="1400" dirty="0" err="1">
                <a:solidFill>
                  <a:schemeClr val="accent6">
                    <a:lumMod val="75000"/>
                  </a:schemeClr>
                </a:solidFill>
              </a:rPr>
              <a:t>do_syscall</a:t>
            </a:r>
            <a:r>
              <a:rPr lang="zh-CN" altLang="en-US" sz="1400" dirty="0">
                <a:solidFill>
                  <a:schemeClr val="accent6">
                    <a:lumMod val="75000"/>
                  </a:schemeClr>
                </a:solidFill>
              </a:rPr>
              <a:t>，</a:t>
            </a:r>
            <a:r>
              <a:rPr lang="en-US" altLang="zh-CN" sz="1400" dirty="0" err="1">
                <a:solidFill>
                  <a:schemeClr val="accent6">
                    <a:lumMod val="75000"/>
                  </a:schemeClr>
                </a:solidFill>
              </a:rPr>
              <a:t>tf</a:t>
            </a:r>
            <a:r>
              <a:rPr lang="zh-CN" altLang="en-US" sz="1400" dirty="0">
                <a:solidFill>
                  <a:schemeClr val="accent6">
                    <a:lumMod val="75000"/>
                  </a:schemeClr>
                </a:solidFill>
              </a:rPr>
              <a:t>里面有什么？</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t>
            </a:r>
          </a:p>
        </p:txBody>
      </p:sp>
      <p:sp>
        <p:nvSpPr>
          <p:cNvPr id="10" name="矩形 9"/>
          <p:cNvSpPr/>
          <p:nvPr/>
        </p:nvSpPr>
        <p:spPr>
          <a:xfrm>
            <a:off x="7364376" y="3377106"/>
            <a:ext cx="2773516" cy="369332"/>
          </a:xfrm>
          <a:prstGeom prst="rect">
            <a:avLst/>
          </a:prstGeom>
        </p:spPr>
        <p:txBody>
          <a:bodyPr wrap="none">
            <a:spAutoFit/>
          </a:bodyPr>
          <a:lstStyle/>
          <a:p>
            <a:r>
              <a:rPr lang="zh-CN" altLang="en-US" dirty="0">
                <a:solidFill>
                  <a:srgbClr val="0070C0"/>
                </a:solidFill>
              </a:rPr>
              <a:t>kernel/src/irq</a:t>
            </a:r>
            <a:r>
              <a:rPr lang="en-US" altLang="zh-CN" dirty="0">
                <a:solidFill>
                  <a:srgbClr val="0070C0"/>
                </a:solidFill>
              </a:rPr>
              <a:t>/</a:t>
            </a:r>
            <a:r>
              <a:rPr lang="en-US" altLang="zh-CN" dirty="0" err="1">
                <a:solidFill>
                  <a:srgbClr val="0070C0"/>
                </a:solidFill>
              </a:rPr>
              <a:t>irq_handle.c</a:t>
            </a:r>
            <a:endParaRPr lang="zh-CN" altLang="en-US" dirty="0">
              <a:solidFill>
                <a:srgbClr val="0070C0"/>
              </a:solidFill>
            </a:endParaRPr>
          </a:p>
        </p:txBody>
      </p:sp>
      <p:sp>
        <p:nvSpPr>
          <p:cNvPr id="5" name="矩形 4"/>
          <p:cNvSpPr/>
          <p:nvPr/>
        </p:nvSpPr>
        <p:spPr>
          <a:xfrm>
            <a:off x="1838325" y="3878634"/>
            <a:ext cx="8382000" cy="2677656"/>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static void sys_write(TrapFrame *tf) {</a:t>
            </a:r>
            <a:endParaRPr lang="en-US" altLang="zh-CN" sz="1400" dirty="0">
              <a:latin typeface="MS Gothic" panose="020B0609070205080204" pitchFamily="49" charset="-128"/>
              <a:ea typeface="MS Gothic" panose="020B0609070205080204" pitchFamily="49" charset="-128"/>
            </a:endParaRPr>
          </a:p>
          <a:p>
            <a:r>
              <a:rPr lang="en-US" altLang="zh-CN" sz="1400" dirty="0">
                <a:latin typeface="MS Gothic" panose="020B0609070205080204" pitchFamily="49" charset="-128"/>
                <a:ea typeface="MS Gothic" panose="020B0609070205080204" pitchFamily="49" charset="-128"/>
              </a:rPr>
              <a:t>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 // </a:t>
            </a:r>
            <a:r>
              <a:rPr lang="zh-CN" altLang="en-US" sz="1400" dirty="0">
                <a:solidFill>
                  <a:schemeClr val="accent6">
                    <a:lumMod val="75000"/>
                  </a:schemeClr>
                </a:solidFill>
                <a:latin typeface="MS Gothic" panose="020B0609070205080204" pitchFamily="49" charset="-128"/>
                <a:ea typeface="MS Gothic" panose="020B0609070205080204" pitchFamily="49" charset="-128"/>
              </a:rPr>
              <a:t>设置 </a:t>
            </a:r>
            <a:r>
              <a:rPr lang="en-US" altLang="zh-CN" sz="1400" dirty="0" err="1">
                <a:solidFill>
                  <a:schemeClr val="accent6">
                    <a:lumMod val="75000"/>
                  </a:schemeClr>
                </a:solidFill>
                <a:latin typeface="MS Gothic" panose="020B0609070205080204" pitchFamily="49" charset="-128"/>
                <a:ea typeface="MS Gothic" panose="020B0609070205080204" pitchFamily="49" charset="-128"/>
              </a:rPr>
              <a:t>tf</a:t>
            </a:r>
            <a:r>
              <a:rPr lang="en-US" altLang="zh-CN" sz="1400" dirty="0">
                <a:solidFill>
                  <a:schemeClr val="accent6">
                    <a:lumMod val="75000"/>
                  </a:schemeClr>
                </a:solidFill>
                <a:latin typeface="MS Gothic" panose="020B0609070205080204" pitchFamily="49" charset="-128"/>
                <a:ea typeface="MS Gothic" panose="020B0609070205080204" pitchFamily="49" charset="-128"/>
              </a:rPr>
              <a:t> -&gt; </a:t>
            </a:r>
            <a:r>
              <a:rPr lang="en-US" altLang="zh-CN" sz="1400" dirty="0" err="1">
                <a:solidFill>
                  <a:schemeClr val="accent6">
                    <a:lumMod val="75000"/>
                  </a:schemeClr>
                </a:solidFill>
                <a:latin typeface="MS Gothic" panose="020B0609070205080204" pitchFamily="49" charset="-128"/>
                <a:ea typeface="MS Gothic" panose="020B0609070205080204" pitchFamily="49" charset="-128"/>
              </a:rPr>
              <a:t>eax</a:t>
            </a:r>
            <a:r>
              <a:rPr lang="en-US" altLang="zh-CN" sz="1400" dirty="0">
                <a:solidFill>
                  <a:schemeClr val="accent6">
                    <a:lumMod val="75000"/>
                  </a:schemeClr>
                </a:solidFill>
                <a:latin typeface="MS Gothic" panose="020B0609070205080204" pitchFamily="49" charset="-128"/>
                <a:ea typeface="MS Gothic" panose="020B0609070205080204" pitchFamily="49" charset="-128"/>
              </a:rPr>
              <a:t> </a:t>
            </a:r>
            <a:r>
              <a:rPr lang="zh-CN" altLang="en-US" sz="1400" dirty="0">
                <a:solidFill>
                  <a:schemeClr val="accent6">
                    <a:lumMod val="75000"/>
                  </a:schemeClr>
                </a:solidFill>
                <a:latin typeface="MS Gothic" panose="020B0609070205080204" pitchFamily="49" charset="-128"/>
                <a:ea typeface="MS Gothic" panose="020B0609070205080204" pitchFamily="49" charset="-128"/>
              </a:rPr>
              <a:t>是想干吗？</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tf-&gt;eax = fs_write(tf-&gt;ebx, (void*)tf-&gt;ecx, tf-&gt;edx);</a:t>
            </a:r>
          </a:p>
          <a:p>
            <a:r>
              <a:rPr lang="zh-CN" altLang="en-US" sz="1400" dirty="0">
                <a:latin typeface="MS Gothic" panose="020B0609070205080204" pitchFamily="49" charset="-128"/>
                <a:ea typeface="MS Gothic" panose="020B0609070205080204" pitchFamily="49" charset="-128"/>
              </a:rPr>
              <a:t>}</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void do_syscall(TrapFrame *tf) {</a:t>
            </a:r>
          </a:p>
          <a:p>
            <a:r>
              <a:rPr lang="zh-CN" altLang="en-US" sz="1400" dirty="0">
                <a:latin typeface="MS Gothic" panose="020B0609070205080204" pitchFamily="49" charset="-128"/>
                <a:ea typeface="MS Gothic" panose="020B0609070205080204" pitchFamily="49" charset="-128"/>
              </a:rPr>
              <a:t>	switch(tf-&gt;eax) {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a:t>
            </a:r>
            <a:r>
              <a:rPr lang="en-US" altLang="zh-CN" sz="1400" dirty="0" err="1">
                <a:solidFill>
                  <a:schemeClr val="accent6">
                    <a:lumMod val="75000"/>
                  </a:schemeClr>
                </a:solidFill>
              </a:rPr>
              <a:t>tf</a:t>
            </a:r>
            <a:r>
              <a:rPr lang="en-US" altLang="zh-CN" sz="1400" dirty="0">
                <a:solidFill>
                  <a:schemeClr val="accent6">
                    <a:lumMod val="75000"/>
                  </a:schemeClr>
                </a:solidFill>
              </a:rPr>
              <a:t> -&gt; </a:t>
            </a:r>
            <a:r>
              <a:rPr lang="en-US" altLang="zh-CN" sz="1400" dirty="0" err="1">
                <a:solidFill>
                  <a:schemeClr val="accent6">
                    <a:lumMod val="75000"/>
                  </a:schemeClr>
                </a:solidFill>
              </a:rPr>
              <a:t>eax</a:t>
            </a:r>
            <a:r>
              <a:rPr lang="zh-CN" altLang="en-US" sz="1400" dirty="0">
                <a:solidFill>
                  <a:schemeClr val="accent6">
                    <a:lumMod val="75000"/>
                  </a:schemeClr>
                </a:solidFill>
              </a:rPr>
              <a:t>哪儿来的，最早是谁设置的？</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case SYS_write: sys_write(tf); break;</a:t>
            </a:r>
            <a:r>
              <a:rPr lang="zh-CN" altLang="en-US" sz="1400" dirty="0">
                <a:solidFill>
                  <a:schemeClr val="accent6">
                    <a:lumMod val="75000"/>
                  </a:schemeClr>
                </a:solidFill>
                <a:latin typeface="MS Gothic" panose="020B0609070205080204" pitchFamily="49" charset="-128"/>
                <a:ea typeface="MS Gothic" panose="020B0609070205080204" pitchFamily="49" charset="-128"/>
              </a:rPr>
              <a:t> </a:t>
            </a:r>
            <a:r>
              <a:rPr lang="en-US" altLang="zh-CN" sz="1400" dirty="0">
                <a:solidFill>
                  <a:schemeClr val="accent6">
                    <a:lumMod val="75000"/>
                  </a:schemeClr>
                </a:solidFill>
                <a:latin typeface="MS Gothic" panose="020B0609070205080204" pitchFamily="49" charset="-128"/>
                <a:ea typeface="MS Gothic" panose="020B0609070205080204" pitchFamily="49" charset="-128"/>
              </a:rPr>
              <a:t>// </a:t>
            </a:r>
            <a:r>
              <a:rPr lang="en-US" altLang="zh-CN" sz="1400" dirty="0" err="1">
                <a:solidFill>
                  <a:schemeClr val="accent6">
                    <a:lumMod val="75000"/>
                  </a:schemeClr>
                </a:solidFill>
                <a:latin typeface="MS Gothic" panose="020B0609070205080204" pitchFamily="49" charset="-128"/>
                <a:ea typeface="MS Gothic" panose="020B0609070205080204" pitchFamily="49" charset="-128"/>
              </a:rPr>
              <a:t>SYS_write</a:t>
            </a:r>
            <a:r>
              <a:rPr lang="zh-CN" altLang="en-US" sz="1400" dirty="0">
                <a:solidFill>
                  <a:schemeClr val="accent6">
                    <a:lumMod val="75000"/>
                  </a:schemeClr>
                </a:solidFill>
                <a:latin typeface="MS Gothic" panose="020B0609070205080204" pitchFamily="49" charset="-128"/>
                <a:ea typeface="MS Gothic" panose="020B0609070205080204" pitchFamily="49" charset="-128"/>
              </a:rPr>
              <a:t>等都是预定义好的常量</a:t>
            </a: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a:t>
            </a:r>
          </a:p>
        </p:txBody>
      </p:sp>
      <p:sp>
        <p:nvSpPr>
          <p:cNvPr id="11" name="矩形 10"/>
          <p:cNvSpPr/>
          <p:nvPr/>
        </p:nvSpPr>
        <p:spPr>
          <a:xfrm>
            <a:off x="7167769" y="6202198"/>
            <a:ext cx="3079689" cy="369332"/>
          </a:xfrm>
          <a:prstGeom prst="rect">
            <a:avLst/>
          </a:prstGeom>
        </p:spPr>
        <p:txBody>
          <a:bodyPr wrap="none">
            <a:spAutoFit/>
          </a:bodyPr>
          <a:lstStyle/>
          <a:p>
            <a:r>
              <a:rPr lang="zh-CN" altLang="en-US" dirty="0">
                <a:solidFill>
                  <a:srgbClr val="0070C0"/>
                </a:solidFill>
              </a:rPr>
              <a:t>kernel/src/</a:t>
            </a:r>
            <a:r>
              <a:rPr lang="en-US" altLang="zh-CN" dirty="0" err="1">
                <a:solidFill>
                  <a:srgbClr val="0070C0"/>
                </a:solidFill>
              </a:rPr>
              <a:t>syscall</a:t>
            </a:r>
            <a:r>
              <a:rPr lang="en-US" altLang="zh-CN" dirty="0">
                <a:solidFill>
                  <a:srgbClr val="0070C0"/>
                </a:solidFill>
              </a:rPr>
              <a:t>/</a:t>
            </a:r>
            <a:r>
              <a:rPr lang="en-US" altLang="zh-CN" dirty="0" err="1">
                <a:solidFill>
                  <a:srgbClr val="0070C0"/>
                </a:solidFill>
              </a:rPr>
              <a:t>do_syscall.c</a:t>
            </a:r>
            <a:endParaRPr lang="zh-CN" altLang="en-US" dirty="0">
              <a:solidFill>
                <a:srgbClr val="0070C0"/>
              </a:solidFill>
            </a:endParaRPr>
          </a:p>
        </p:txBody>
      </p:sp>
      <p:sp>
        <p:nvSpPr>
          <p:cNvPr id="7" name="日期占位符 6"/>
          <p:cNvSpPr>
            <a:spLocks noGrp="1"/>
          </p:cNvSpPr>
          <p:nvPr>
            <p:ph type="dt" sz="half" idx="10"/>
          </p:nvPr>
        </p:nvSpPr>
        <p:spPr/>
        <p:txBody>
          <a:bodyPr/>
          <a:lstStyle/>
          <a:p>
            <a:fld id="{2120AEB5-25A6-476C-BF9D-C903E083E93B}" type="datetime1">
              <a:rPr lang="zh-CN" altLang="en-US" smtClean="0"/>
              <a:t>2022/5/20</a:t>
            </a:fld>
            <a:endParaRPr lang="zh-CN" altLang="en-US"/>
          </a:p>
        </p:txBody>
      </p:sp>
      <p:sp>
        <p:nvSpPr>
          <p:cNvPr id="8" name="页脚占位符 7"/>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9" name="矩形 8"/>
          <p:cNvSpPr/>
          <p:nvPr/>
        </p:nvSpPr>
        <p:spPr>
          <a:xfrm>
            <a:off x="4772092" y="1705094"/>
            <a:ext cx="2262158" cy="400110"/>
          </a:xfrm>
          <a:prstGeom prst="rect">
            <a:avLst/>
          </a:prstGeom>
        </p:spPr>
        <p:txBody>
          <a:bodyPr wrap="none">
            <a:spAutoFit/>
          </a:bodyPr>
          <a:lstStyle/>
          <a:p>
            <a:r>
              <a:rPr lang="zh-CN" altLang="en-US" sz="2000" b="1" dirty="0">
                <a:solidFill>
                  <a:srgbClr val="C00000"/>
                </a:solidFill>
                <a:latin typeface="MS Gothic" panose="020B0609070205080204" pitchFamily="49" charset="-128"/>
                <a:ea typeface="MS Gothic" panose="020B0609070205080204" pitchFamily="49" charset="-128"/>
              </a:rPr>
              <a:t>pushl %</a:t>
            </a:r>
            <a:r>
              <a:rPr lang="zh-CN" altLang="en-US" sz="2000" b="1" dirty="0" smtClean="0">
                <a:solidFill>
                  <a:srgbClr val="C00000"/>
                </a:solidFill>
                <a:latin typeface="MS Gothic" panose="020B0609070205080204" pitchFamily="49" charset="-128"/>
                <a:ea typeface="MS Gothic" panose="020B0609070205080204" pitchFamily="49" charset="-128"/>
              </a:rPr>
              <a:t>esp # </a:t>
            </a:r>
            <a:r>
              <a:rPr lang="zh-CN" altLang="en-US" sz="2000" b="1" dirty="0">
                <a:solidFill>
                  <a:srgbClr val="C00000"/>
                </a:solidFill>
                <a:latin typeface="MS Gothic" panose="020B0609070205080204" pitchFamily="49" charset="-128"/>
                <a:ea typeface="MS Gothic" panose="020B0609070205080204" pitchFamily="49" charset="-128"/>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1"/>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56</a:t>
            </a:fld>
            <a:endParaRPr lang="zh-CN" altLang="en-US"/>
          </a:p>
        </p:txBody>
      </p:sp>
      <p:sp>
        <p:nvSpPr>
          <p:cNvPr id="7" name="矩形 6"/>
          <p:cNvSpPr/>
          <p:nvPr/>
        </p:nvSpPr>
        <p:spPr>
          <a:xfrm>
            <a:off x="2232025" y="1873134"/>
            <a:ext cx="7727950" cy="1384995"/>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void init_idt() {</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 the system call 0x80 */</a:t>
            </a:r>
          </a:p>
          <a:p>
            <a:r>
              <a:rPr lang="zh-CN" altLang="en-US" sz="1400" dirty="0">
                <a:latin typeface="MS Gothic" panose="020B0609070205080204" pitchFamily="49" charset="-128"/>
                <a:ea typeface="MS Gothic" panose="020B0609070205080204" pitchFamily="49" charset="-128"/>
              </a:rPr>
              <a:t>	set_trap(idt + 0x80, SEG_KERNEL_CODE &lt;&lt; 3, (uint32_t)vecsys, DPL_USER);</a:t>
            </a:r>
            <a:endParaRPr lang="en-US" altLang="zh-CN"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a:t>
            </a:r>
            <a:r>
              <a:rPr lang="en-US" altLang="zh-CN" sz="1400" dirty="0">
                <a:latin typeface="MS Gothic" panose="020B0609070205080204" pitchFamily="49" charset="-128"/>
                <a:ea typeface="MS Gothic" panose="020B0609070205080204" pitchFamily="49" charset="-128"/>
              </a:rPr>
              <a:t>…</a:t>
            </a:r>
          </a:p>
          <a:p>
            <a:r>
              <a:rPr lang="en-US" altLang="zh-CN" sz="1400" dirty="0">
                <a:latin typeface="MS Gothic" panose="020B0609070205080204" pitchFamily="49" charset="-128"/>
                <a:ea typeface="MS Gothic" panose="020B0609070205080204" pitchFamily="49" charset="-128"/>
              </a:rPr>
              <a:t>}</a:t>
            </a:r>
            <a:endParaRPr lang="zh-CN" altLang="en-US" sz="1400" dirty="0">
              <a:latin typeface="MS Gothic" panose="020B0609070205080204" pitchFamily="49" charset="-128"/>
              <a:ea typeface="MS Gothic" panose="020B0609070205080204" pitchFamily="49" charset="-128"/>
            </a:endParaRPr>
          </a:p>
        </p:txBody>
      </p:sp>
      <p:sp>
        <p:nvSpPr>
          <p:cNvPr id="9" name="矩形 8"/>
          <p:cNvSpPr/>
          <p:nvPr/>
        </p:nvSpPr>
        <p:spPr>
          <a:xfrm>
            <a:off x="2232025" y="3398198"/>
            <a:ext cx="7727950" cy="3323987"/>
          </a:xfrm>
          <a:prstGeom prst="rect">
            <a:avLst/>
          </a:prstGeom>
          <a:solidFill>
            <a:schemeClr val="bg1"/>
          </a:solidFill>
          <a:ln>
            <a:solidFill>
              <a:schemeClr val="dk1"/>
            </a:solidFill>
            <a:prstDash val="dash"/>
          </a:ln>
        </p:spPr>
        <p:txBody>
          <a:bodyPr wrap="square">
            <a:spAutoFit/>
          </a:bodyPr>
          <a:lstStyle/>
          <a:p>
            <a:r>
              <a:rPr lang="zh-CN" altLang="en-US" sz="1400" dirty="0">
                <a:latin typeface="MS Gothic" panose="020B0609070205080204" pitchFamily="49" charset="-128"/>
                <a:ea typeface="MS Gothic" panose="020B0609070205080204" pitchFamily="49" charset="-128"/>
              </a:rPr>
              <a:t>.globl vecsys; vecsys:  pushl $0;  pushl $0x80; jmp asm_do_irq</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.globl asm_do_irq</a:t>
            </a:r>
          </a:p>
          <a:p>
            <a:r>
              <a:rPr lang="zh-CN" altLang="en-US" sz="1400" dirty="0">
                <a:latin typeface="MS Gothic" panose="020B0609070205080204" pitchFamily="49" charset="-128"/>
                <a:ea typeface="MS Gothic" panose="020B0609070205080204" pitchFamily="49" charset="-128"/>
              </a:rPr>
              <a:t>.extern irq_handle</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asm_do_irq:</a:t>
            </a:r>
          </a:p>
          <a:p>
            <a:r>
              <a:rPr lang="zh-CN" altLang="en-US" sz="1400" dirty="0">
                <a:latin typeface="MS Gothic" panose="020B0609070205080204" pitchFamily="49" charset="-128"/>
                <a:ea typeface="MS Gothic" panose="020B0609070205080204" pitchFamily="49" charset="-128"/>
              </a:rPr>
              <a:t>	pushal</a:t>
            </a:r>
          </a:p>
          <a:p>
            <a:endParaRPr lang="zh-CN" altLang="en-US" sz="1400" dirty="0">
              <a:latin typeface="MS Gothic" panose="020B0609070205080204" pitchFamily="49" charset="-128"/>
              <a:ea typeface="MS Gothic" panose="020B0609070205080204" pitchFamily="49" charset="-128"/>
            </a:endParaRPr>
          </a:p>
          <a:p>
            <a:r>
              <a:rPr lang="zh-CN" altLang="en-US" sz="1400" dirty="0">
                <a:latin typeface="MS Gothic" panose="020B0609070205080204" pitchFamily="49" charset="-128"/>
                <a:ea typeface="MS Gothic" panose="020B0609070205080204" pitchFamily="49" charset="-128"/>
              </a:rPr>
              <a:t>	pushl %esp		# ???</a:t>
            </a:r>
          </a:p>
          <a:p>
            <a:r>
              <a:rPr lang="zh-CN" altLang="en-US" sz="1400" dirty="0">
                <a:latin typeface="MS Gothic" panose="020B0609070205080204" pitchFamily="49" charset="-128"/>
                <a:ea typeface="MS Gothic" panose="020B0609070205080204" pitchFamily="49" charset="-128"/>
              </a:rPr>
              <a:t>	call irq_handle</a:t>
            </a:r>
          </a:p>
          <a:p>
            <a:r>
              <a:rPr lang="zh-CN" altLang="en-US" sz="1400" dirty="0">
                <a:latin typeface="MS Gothic" panose="020B0609070205080204" pitchFamily="49" charset="-128"/>
                <a:ea typeface="MS Gothic" panose="020B0609070205080204" pitchFamily="49" charset="-128"/>
              </a:rPr>
              <a:t>	</a:t>
            </a:r>
          </a:p>
          <a:p>
            <a:r>
              <a:rPr lang="zh-CN" altLang="en-US" sz="1400" dirty="0">
                <a:latin typeface="MS Gothic" panose="020B0609070205080204" pitchFamily="49" charset="-128"/>
                <a:ea typeface="MS Gothic" panose="020B0609070205080204" pitchFamily="49" charset="-128"/>
              </a:rPr>
              <a:t>	addl $4, %esp</a:t>
            </a:r>
          </a:p>
          <a:p>
            <a:r>
              <a:rPr lang="zh-CN" altLang="en-US" sz="1400" dirty="0">
                <a:latin typeface="MS Gothic" panose="020B0609070205080204" pitchFamily="49" charset="-128"/>
                <a:ea typeface="MS Gothic" panose="020B0609070205080204" pitchFamily="49" charset="-128"/>
              </a:rPr>
              <a:t>	popal</a:t>
            </a:r>
          </a:p>
          <a:p>
            <a:r>
              <a:rPr lang="zh-CN" altLang="en-US" sz="1400" dirty="0">
                <a:latin typeface="MS Gothic" panose="020B0609070205080204" pitchFamily="49" charset="-128"/>
                <a:ea typeface="MS Gothic" panose="020B0609070205080204" pitchFamily="49" charset="-128"/>
              </a:rPr>
              <a:t>	addl $8, %esp</a:t>
            </a:r>
          </a:p>
          <a:p>
            <a:r>
              <a:rPr lang="zh-CN" altLang="en-US" sz="1400" dirty="0">
                <a:latin typeface="MS Gothic" panose="020B0609070205080204" pitchFamily="49" charset="-128"/>
                <a:ea typeface="MS Gothic" panose="020B0609070205080204" pitchFamily="49" charset="-128"/>
              </a:rPr>
              <a:t>	iret</a:t>
            </a:r>
          </a:p>
        </p:txBody>
      </p:sp>
      <p:sp>
        <p:nvSpPr>
          <p:cNvPr id="13" name="矩形 12"/>
          <p:cNvSpPr/>
          <p:nvPr/>
        </p:nvSpPr>
        <p:spPr>
          <a:xfrm>
            <a:off x="7532209" y="6344644"/>
            <a:ext cx="2382383" cy="369332"/>
          </a:xfrm>
          <a:prstGeom prst="rect">
            <a:avLst/>
          </a:prstGeom>
        </p:spPr>
        <p:txBody>
          <a:bodyPr wrap="none">
            <a:spAutoFit/>
          </a:bodyPr>
          <a:lstStyle/>
          <a:p>
            <a:r>
              <a:rPr lang="zh-CN" altLang="en-US" dirty="0">
                <a:solidFill>
                  <a:srgbClr val="0070C0"/>
                </a:solidFill>
              </a:rPr>
              <a:t>kernel/src/irq</a:t>
            </a:r>
            <a:r>
              <a:rPr lang="en-US" altLang="zh-CN" dirty="0">
                <a:solidFill>
                  <a:srgbClr val="0070C0"/>
                </a:solidFill>
              </a:rPr>
              <a:t>/</a:t>
            </a:r>
            <a:r>
              <a:rPr lang="en-US" altLang="zh-CN" dirty="0" err="1">
                <a:solidFill>
                  <a:srgbClr val="0070C0"/>
                </a:solidFill>
              </a:rPr>
              <a:t>do_irq.S</a:t>
            </a:r>
            <a:endParaRPr lang="zh-CN" altLang="en-US" dirty="0">
              <a:solidFill>
                <a:srgbClr val="0070C0"/>
              </a:solidFill>
            </a:endParaRPr>
          </a:p>
        </p:txBody>
      </p:sp>
      <p:sp>
        <p:nvSpPr>
          <p:cNvPr id="4" name="右大括号 3"/>
          <p:cNvSpPr/>
          <p:nvPr/>
        </p:nvSpPr>
        <p:spPr>
          <a:xfrm>
            <a:off x="4514850" y="5822950"/>
            <a:ext cx="165100" cy="80645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5" name="文本框 4"/>
          <p:cNvSpPr txBox="1"/>
          <p:nvPr/>
        </p:nvSpPr>
        <p:spPr>
          <a:xfrm>
            <a:off x="4804332" y="5740273"/>
            <a:ext cx="2727876" cy="923330"/>
          </a:xfrm>
          <a:prstGeom prst="rect">
            <a:avLst/>
          </a:prstGeom>
          <a:noFill/>
        </p:spPr>
        <p:txBody>
          <a:bodyPr wrap="square" rtlCol="0">
            <a:spAutoFit/>
          </a:bodyPr>
          <a:lstStyle/>
          <a:p>
            <a:r>
              <a:rPr lang="zh-CN" altLang="en-US" dirty="0">
                <a:solidFill>
                  <a:srgbClr val="C00000"/>
                </a:solidFill>
              </a:rPr>
              <a:t>响应完后恢复现场，</a:t>
            </a:r>
            <a:r>
              <a:rPr lang="en-US" altLang="zh-CN" dirty="0" err="1">
                <a:solidFill>
                  <a:srgbClr val="C00000"/>
                </a:solidFill>
              </a:rPr>
              <a:t>iret</a:t>
            </a:r>
            <a:r>
              <a:rPr lang="zh-CN" altLang="en-US" dirty="0">
                <a:solidFill>
                  <a:srgbClr val="C00000"/>
                </a:solidFill>
              </a:rPr>
              <a:t>，对于</a:t>
            </a:r>
            <a:r>
              <a:rPr lang="en-US" altLang="zh-CN" dirty="0">
                <a:solidFill>
                  <a:srgbClr val="C00000"/>
                </a:solidFill>
              </a:rPr>
              <a:t>0x80</a:t>
            </a:r>
            <a:r>
              <a:rPr lang="zh-CN" altLang="en-US" dirty="0">
                <a:solidFill>
                  <a:srgbClr val="C00000"/>
                </a:solidFill>
              </a:rPr>
              <a:t>系统调用，当初保存的返回地址是多少？</a:t>
            </a:r>
          </a:p>
        </p:txBody>
      </p:sp>
      <p:sp>
        <p:nvSpPr>
          <p:cNvPr id="11" name="内容占位符 2"/>
          <p:cNvSpPr>
            <a:spLocks noGrp="1"/>
          </p:cNvSpPr>
          <p:nvPr>
            <p:ph idx="1"/>
          </p:nvPr>
        </p:nvSpPr>
        <p:spPr>
          <a:xfrm>
            <a:off x="899999" y="1182256"/>
            <a:ext cx="10792467" cy="1789545"/>
          </a:xfrm>
        </p:spPr>
        <p:txBody>
          <a:bodyPr/>
          <a:lstStyle/>
          <a:p>
            <a:r>
              <a:rPr lang="zh-CN" altLang="en-US" dirty="0">
                <a:latin typeface="Consolas" panose="020B0609020204030204" pitchFamily="49" charset="0"/>
              </a:rPr>
              <a:t>第四步：理解</a:t>
            </a:r>
            <a:r>
              <a:rPr lang="en-US" altLang="zh-CN" dirty="0" smtClean="0">
                <a:latin typeface="Consolas" panose="020B0609020204030204" pitchFamily="49" charset="0"/>
              </a:rPr>
              <a:t>Kernel</a:t>
            </a:r>
            <a:r>
              <a:rPr lang="zh-CN" altLang="en-US" dirty="0" smtClean="0">
                <a:latin typeface="Consolas" panose="020B0609020204030204" pitchFamily="49" charset="0"/>
              </a:rPr>
              <a:t>对于</a:t>
            </a:r>
            <a:r>
              <a:rPr lang="en-US" altLang="zh-CN" dirty="0" smtClean="0">
                <a:latin typeface="Consolas" panose="020B0609020204030204" pitchFamily="49" charset="0"/>
              </a:rPr>
              <a:t>0x80</a:t>
            </a:r>
            <a:r>
              <a:rPr lang="zh-CN" altLang="en-US" dirty="0" smtClean="0">
                <a:latin typeface="Consolas" panose="020B0609020204030204" pitchFamily="49" charset="0"/>
              </a:rPr>
              <a:t>号系统调用的响应方式</a:t>
            </a:r>
            <a:endParaRPr lang="en-US" altLang="zh-CN" dirty="0" smtClean="0">
              <a:latin typeface="Consolas" panose="020B0609020204030204" pitchFamily="49" charset="0"/>
            </a:endParaRPr>
          </a:p>
        </p:txBody>
      </p:sp>
      <p:sp>
        <p:nvSpPr>
          <p:cNvPr id="10" name="日期占位符 9"/>
          <p:cNvSpPr>
            <a:spLocks noGrp="1"/>
          </p:cNvSpPr>
          <p:nvPr>
            <p:ph type="dt" sz="half" idx="10"/>
          </p:nvPr>
        </p:nvSpPr>
        <p:spPr/>
        <p:txBody>
          <a:bodyPr/>
          <a:lstStyle/>
          <a:p>
            <a:fld id="{1968DA0C-7012-4EF8-B9F4-AA983B96FEBE}" type="datetime1">
              <a:rPr lang="zh-CN" altLang="en-US" smtClean="0"/>
              <a:t>2022/5/20</a:t>
            </a:fld>
            <a:endParaRPr lang="zh-CN" altLang="en-US"/>
          </a:p>
        </p:txBody>
      </p:sp>
      <p:sp>
        <p:nvSpPr>
          <p:cNvPr id="14" name="矩形 13"/>
          <p:cNvSpPr/>
          <p:nvPr/>
        </p:nvSpPr>
        <p:spPr>
          <a:xfrm>
            <a:off x="7913723" y="2888797"/>
            <a:ext cx="2000869" cy="369332"/>
          </a:xfrm>
          <a:prstGeom prst="rect">
            <a:avLst/>
          </a:prstGeom>
        </p:spPr>
        <p:txBody>
          <a:bodyPr wrap="none">
            <a:spAutoFit/>
          </a:bodyPr>
          <a:lstStyle/>
          <a:p>
            <a:r>
              <a:rPr lang="en-US" altLang="zh-CN" dirty="0">
                <a:solidFill>
                  <a:srgbClr val="0070C0"/>
                </a:solidFill>
              </a:rPr>
              <a:t>kernel/</a:t>
            </a:r>
            <a:r>
              <a:rPr lang="en-US" altLang="zh-CN" dirty="0" err="1">
                <a:solidFill>
                  <a:srgbClr val="0070C0"/>
                </a:solidFill>
              </a:rPr>
              <a:t>src</a:t>
            </a:r>
            <a:r>
              <a:rPr lang="en-US" altLang="zh-CN" dirty="0">
                <a:solidFill>
                  <a:srgbClr val="0070C0"/>
                </a:solidFill>
              </a:rPr>
              <a:t>/</a:t>
            </a:r>
            <a:r>
              <a:rPr lang="en-US" altLang="zh-CN" dirty="0" err="1">
                <a:solidFill>
                  <a:srgbClr val="0070C0"/>
                </a:solidFill>
              </a:rPr>
              <a:t>irq</a:t>
            </a:r>
            <a:r>
              <a:rPr lang="en-US" altLang="zh-CN" dirty="0">
                <a:solidFill>
                  <a:srgbClr val="0070C0"/>
                </a:solidFill>
              </a:rPr>
              <a:t>/</a:t>
            </a:r>
            <a:r>
              <a:rPr lang="en-US" altLang="zh-CN" dirty="0" err="1">
                <a:solidFill>
                  <a:srgbClr val="0070C0"/>
                </a:solidFill>
              </a:rPr>
              <a:t>idt.c</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NEMU</a:t>
            </a:r>
            <a:r>
              <a:rPr lang="zh-CN" altLang="en-US" dirty="0" smtClean="0"/>
              <a:t>中实现</a:t>
            </a:r>
            <a:r>
              <a:rPr lang="zh-CN" altLang="en-US" dirty="0" smtClean="0">
                <a:solidFill>
                  <a:srgbClr val="C00000"/>
                </a:solidFill>
              </a:rPr>
              <a:t>异常（系统调用）</a:t>
            </a:r>
            <a:r>
              <a:rPr lang="zh-CN" altLang="en-US" dirty="0" smtClean="0"/>
              <a:t>响应</a:t>
            </a:r>
            <a:endParaRPr lang="zh-CN" altLang="en-US" dirty="0"/>
          </a:p>
        </p:txBody>
      </p:sp>
      <p:sp>
        <p:nvSpPr>
          <p:cNvPr id="6" name="灯片编号占位符 5"/>
          <p:cNvSpPr>
            <a:spLocks noGrp="1"/>
          </p:cNvSpPr>
          <p:nvPr>
            <p:ph type="sldNum" sz="quarter" idx="12"/>
          </p:nvPr>
        </p:nvSpPr>
        <p:spPr/>
        <p:txBody>
          <a:bodyPr/>
          <a:lstStyle/>
          <a:p>
            <a:fld id="{0A407E0A-4D59-4078-B6F7-7C1D61BE82B3}" type="slidenum">
              <a:rPr lang="zh-CN" altLang="en-US" smtClean="0"/>
              <a:t>57</a:t>
            </a:fld>
            <a:endParaRPr lang="zh-CN" altLang="en-US"/>
          </a:p>
        </p:txBody>
      </p:sp>
      <p:sp>
        <p:nvSpPr>
          <p:cNvPr id="10" name="矩形 9"/>
          <p:cNvSpPr/>
          <p:nvPr/>
        </p:nvSpPr>
        <p:spPr>
          <a:xfrm>
            <a:off x="2312536" y="2639622"/>
            <a:ext cx="7392118" cy="1538883"/>
          </a:xfrm>
          <a:prstGeom prst="rect">
            <a:avLst/>
          </a:prstGeom>
        </p:spPr>
        <p:txBody>
          <a:bodyPr wrap="square">
            <a:spAutoFit/>
          </a:bodyPr>
          <a:lstStyle/>
          <a:p>
            <a:pPr algn="ctr">
              <a:spcBef>
                <a:spcPts val="600"/>
              </a:spcBef>
            </a:pPr>
            <a:r>
              <a:rPr lang="zh-CN" altLang="zh-CN" sz="2800" kern="100" dirty="0">
                <a:latin typeface="Consolas" panose="020B0609020204030204" pitchFamily="49" charset="0"/>
                <a:cs typeface="Times New Roman" panose="02020603050405020304" pitchFamily="18" charset="0"/>
              </a:rPr>
              <a:t>执行</a:t>
            </a:r>
            <a:r>
              <a:rPr lang="en-US" altLang="zh-CN" sz="2800" kern="100" dirty="0">
                <a:solidFill>
                  <a:srgbClr val="1F4E79"/>
                </a:solidFill>
                <a:latin typeface="Consolas" panose="020B0609020204030204" pitchFamily="49" charset="0"/>
                <a:cs typeface="Times New Roman" panose="02020603050405020304" pitchFamily="18" charset="0"/>
              </a:rPr>
              <a:t>hello-inline</a:t>
            </a:r>
            <a:r>
              <a:rPr lang="zh-CN" altLang="zh-CN" sz="2800" kern="100" dirty="0">
                <a:latin typeface="Consolas" panose="020B0609020204030204" pitchFamily="49" charset="0"/>
                <a:cs typeface="Times New Roman" panose="02020603050405020304" pitchFamily="18" charset="0"/>
              </a:rPr>
              <a:t>测试用例并看到屏幕输出</a:t>
            </a:r>
            <a:endParaRPr lang="en-US" altLang="zh-CN" sz="2800" kern="100" dirty="0">
              <a:latin typeface="Consolas" panose="020B0609020204030204" pitchFamily="49" charset="0"/>
              <a:cs typeface="Times New Roman" panose="02020603050405020304" pitchFamily="18" charset="0"/>
            </a:endParaRPr>
          </a:p>
          <a:p>
            <a:pPr algn="ctr">
              <a:spcBef>
                <a:spcPts val="600"/>
              </a:spcBef>
            </a:pPr>
            <a:endParaRPr lang="en-US" altLang="zh-CN" sz="2800" kern="100" dirty="0">
              <a:solidFill>
                <a:srgbClr val="FF0000"/>
              </a:solidFill>
              <a:latin typeface="Consolas" panose="020B0609020204030204" pitchFamily="49" charset="0"/>
              <a:cs typeface="Times New Roman" panose="02020603050405020304" pitchFamily="18" charset="0"/>
            </a:endParaRPr>
          </a:p>
          <a:p>
            <a:pPr algn="ctr">
              <a:spcBef>
                <a:spcPts val="600"/>
              </a:spcBef>
            </a:pPr>
            <a:r>
              <a:rPr lang="en-US" altLang="zh-CN" sz="2800" kern="100" dirty="0" err="1">
                <a:solidFill>
                  <a:srgbClr val="FF0000"/>
                </a:solidFill>
                <a:latin typeface="Consolas" panose="020B0609020204030204" pitchFamily="49" charset="0"/>
                <a:cs typeface="Times New Roman" panose="02020603050405020304" pitchFamily="18" charset="0"/>
              </a:rPr>
              <a:t>nemu</a:t>
            </a:r>
            <a:r>
              <a:rPr lang="en-US" altLang="zh-CN" sz="2800" kern="100" dirty="0">
                <a:solidFill>
                  <a:srgbClr val="FF0000"/>
                </a:solidFill>
                <a:latin typeface="Consolas" panose="020B0609020204030204" pitchFamily="49" charset="0"/>
                <a:cs typeface="Times New Roman" panose="02020603050405020304" pitchFamily="18" charset="0"/>
              </a:rPr>
              <a:t> trap output:</a:t>
            </a:r>
            <a:r>
              <a:rPr lang="en-US" altLang="zh-CN" sz="2800" kern="100" dirty="0">
                <a:latin typeface="Consolas" panose="020B0609020204030204" pitchFamily="49" charset="0"/>
                <a:cs typeface="Times New Roman" panose="02020603050405020304" pitchFamily="18" charset="0"/>
              </a:rPr>
              <a:t> Hello, world!</a:t>
            </a:r>
            <a:endParaRPr lang="zh-CN" altLang="zh-CN" sz="2800" kern="100" dirty="0">
              <a:latin typeface="Consolas" panose="020B0609020204030204" pitchFamily="49" charset="0"/>
              <a:cs typeface="Times New Roman" panose="02020603050405020304" pitchFamily="18" charset="0"/>
            </a:endParaRPr>
          </a:p>
        </p:txBody>
      </p:sp>
      <p:sp>
        <p:nvSpPr>
          <p:cNvPr id="3" name="日期占位符 2"/>
          <p:cNvSpPr>
            <a:spLocks noGrp="1"/>
          </p:cNvSpPr>
          <p:nvPr>
            <p:ph type="dt" sz="half" idx="10"/>
          </p:nvPr>
        </p:nvSpPr>
        <p:spPr/>
        <p:txBody>
          <a:bodyPr/>
          <a:lstStyle/>
          <a:p>
            <a:fld id="{41701D5A-130F-4528-A79B-1B80A7C7812E}" type="datetime1">
              <a:rPr lang="zh-CN" altLang="en-US" smtClean="0"/>
              <a:t>2022/5/20</a:t>
            </a:fld>
            <a:endParaRPr lang="zh-CN" altLang="en-US"/>
          </a:p>
        </p:txBody>
      </p:sp>
      <p:sp>
        <p:nvSpPr>
          <p:cNvPr id="4" name="页脚占位符 3"/>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5" name="文本框 4"/>
          <p:cNvSpPr txBox="1"/>
          <p:nvPr/>
        </p:nvSpPr>
        <p:spPr>
          <a:xfrm>
            <a:off x="1714499" y="1871133"/>
            <a:ext cx="8763001" cy="523220"/>
          </a:xfrm>
          <a:prstGeom prst="rect">
            <a:avLst/>
          </a:prstGeom>
          <a:noFill/>
        </p:spPr>
        <p:txBody>
          <a:bodyPr wrap="square" rtlCol="0">
            <a:spAutoFit/>
          </a:bodyPr>
          <a:lstStyle/>
          <a:p>
            <a:r>
              <a:rPr lang="en-US" altLang="zh-CN" sz="2800" dirty="0" smtClean="0"/>
              <a:t>PA 4-1 </a:t>
            </a:r>
            <a:r>
              <a:rPr lang="zh-CN" altLang="en-US" sz="2800" dirty="0" smtClean="0"/>
              <a:t>小任务一：完成上述编码和理解工作，并且：</a:t>
            </a:r>
            <a:endParaRPr lang="zh-CN" alt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164"/>
            <a:ext cx="10515600" cy="734002"/>
          </a:xfrm>
        </p:spPr>
        <p:txBody>
          <a:bodyPr/>
          <a:lstStyle/>
          <a:p>
            <a:r>
              <a:rPr lang="en-US" altLang="zh-CN" dirty="0"/>
              <a:t>NEMU</a:t>
            </a:r>
            <a:r>
              <a:rPr lang="zh-CN" altLang="en-US" dirty="0"/>
              <a:t>中</a:t>
            </a:r>
            <a:r>
              <a:rPr lang="zh-CN" altLang="en-US" dirty="0" smtClean="0"/>
              <a:t>实现</a:t>
            </a:r>
            <a:r>
              <a:rPr lang="zh-CN" altLang="en-US" dirty="0" smtClean="0">
                <a:solidFill>
                  <a:srgbClr val="C00000"/>
                </a:solidFill>
              </a:rPr>
              <a:t>中断</a:t>
            </a:r>
            <a:r>
              <a:rPr lang="zh-CN" altLang="en-US" dirty="0" smtClean="0"/>
              <a:t>响应</a:t>
            </a:r>
            <a:endParaRPr lang="zh-CN" altLang="en-US" dirty="0"/>
          </a:p>
        </p:txBody>
      </p:sp>
      <p:sp>
        <p:nvSpPr>
          <p:cNvPr id="3" name="内容占位符 2"/>
          <p:cNvSpPr>
            <a:spLocks noGrp="1"/>
          </p:cNvSpPr>
          <p:nvPr>
            <p:ph idx="1"/>
          </p:nvPr>
        </p:nvSpPr>
        <p:spPr>
          <a:solidFill>
            <a:schemeClr val="bg1"/>
          </a:solidFill>
        </p:spPr>
        <p:txBody>
          <a:bodyPr>
            <a:normAutofit/>
          </a:bodyPr>
          <a:lstStyle/>
          <a:p>
            <a:r>
              <a:rPr lang="zh-CN" altLang="en-US" dirty="0" smtClean="0">
                <a:latin typeface="Consolas" panose="020B0609020204030204" pitchFamily="49" charset="0"/>
              </a:rPr>
              <a:t>以时钟中断为例</a:t>
            </a:r>
            <a:endParaRPr lang="en-US" altLang="zh-CN" dirty="0" smtClean="0">
              <a:latin typeface="Consolas" panose="020B0609020204030204" pitchFamily="49" charset="0"/>
            </a:endParaRPr>
          </a:p>
          <a:p>
            <a:pPr marL="800100" lvl="1" indent="-342900" algn="just">
              <a:spcBef>
                <a:spcPts val="600"/>
              </a:spcBef>
              <a:buFont typeface="+mj-lt"/>
              <a:buAutoNum type="arabicPeriod"/>
            </a:pPr>
            <a:r>
              <a:rPr lang="zh-CN" altLang="zh-CN" sz="2000" kern="100" dirty="0">
                <a:latin typeface="Consolas" panose="020B0609020204030204" pitchFamily="49" charset="0"/>
                <a:cs typeface="Times New Roman" panose="02020603050405020304" pitchFamily="18" charset="0"/>
              </a:rPr>
              <a:t>在</a:t>
            </a:r>
            <a:r>
              <a:rPr lang="en-US" altLang="zh-CN" sz="2000" kern="100" dirty="0">
                <a:solidFill>
                  <a:srgbClr val="1F4E79"/>
                </a:solidFill>
                <a:latin typeface="Consolas" panose="020B0609020204030204" pitchFamily="49" charset="0"/>
                <a:cs typeface="Times New Roman" panose="02020603050405020304" pitchFamily="18" charset="0"/>
              </a:rPr>
              <a:t>include/</a:t>
            </a:r>
            <a:r>
              <a:rPr lang="en-US" altLang="zh-CN" sz="2000" kern="100" dirty="0" err="1">
                <a:solidFill>
                  <a:srgbClr val="1F4E79"/>
                </a:solidFill>
                <a:latin typeface="Consolas" panose="020B0609020204030204" pitchFamily="49" charset="0"/>
                <a:cs typeface="Times New Roman" panose="02020603050405020304" pitchFamily="18" charset="0"/>
              </a:rPr>
              <a:t>config.h</a:t>
            </a:r>
            <a:r>
              <a:rPr lang="zh-CN" altLang="zh-CN" sz="2000" kern="100" dirty="0">
                <a:latin typeface="Consolas" panose="020B0609020204030204" pitchFamily="49" charset="0"/>
                <a:cs typeface="Times New Roman" panose="02020603050405020304" pitchFamily="18" charset="0"/>
              </a:rPr>
              <a:t>中定义宏</a:t>
            </a:r>
            <a:r>
              <a:rPr lang="en-US" altLang="zh-CN" sz="2000" kern="100" dirty="0">
                <a:solidFill>
                  <a:srgbClr val="1F4E79"/>
                </a:solidFill>
                <a:latin typeface="Consolas" panose="020B0609020204030204" pitchFamily="49" charset="0"/>
                <a:cs typeface="Times New Roman" panose="02020603050405020304" pitchFamily="18" charset="0"/>
              </a:rPr>
              <a:t>HAS_DEVICE_TIMER</a:t>
            </a:r>
            <a:r>
              <a:rPr lang="zh-CN" altLang="zh-CN" sz="2000" kern="100" dirty="0">
                <a:latin typeface="Consolas" panose="020B0609020204030204" pitchFamily="49" charset="0"/>
                <a:cs typeface="Times New Roman" panose="02020603050405020304" pitchFamily="18" charset="0"/>
              </a:rPr>
              <a:t>并</a:t>
            </a:r>
            <a:r>
              <a:rPr lang="en-US" altLang="zh-CN" sz="2000" kern="100" dirty="0">
                <a:solidFill>
                  <a:srgbClr val="1F4E79"/>
                </a:solidFill>
                <a:latin typeface="Consolas" panose="020B0609020204030204" pitchFamily="49" charset="0"/>
                <a:cs typeface="Times New Roman" panose="02020603050405020304" pitchFamily="18" charset="0"/>
              </a:rPr>
              <a:t>make clean</a:t>
            </a:r>
            <a:r>
              <a:rPr lang="zh-CN" altLang="zh-CN" sz="2000" kern="100" dirty="0">
                <a:latin typeface="Consolas" panose="020B0609020204030204" pitchFamily="49" charset="0"/>
                <a:cs typeface="Times New Roman" panose="02020603050405020304" pitchFamily="18" charset="0"/>
              </a:rPr>
              <a:t>；</a:t>
            </a:r>
          </a:p>
          <a:p>
            <a:pPr marL="800100" lvl="1" indent="-342900" algn="just">
              <a:spcBef>
                <a:spcPts val="600"/>
              </a:spcBef>
              <a:buFont typeface="+mj-lt"/>
              <a:buAutoNum type="arabicPeriod"/>
            </a:pPr>
            <a:r>
              <a:rPr lang="zh-CN" altLang="zh-CN" sz="2000" kern="100" dirty="0">
                <a:latin typeface="Consolas" panose="020B0609020204030204" pitchFamily="49" charset="0"/>
                <a:cs typeface="Times New Roman" panose="02020603050405020304" pitchFamily="18" charset="0"/>
              </a:rPr>
              <a:t>在</a:t>
            </a:r>
            <a:r>
              <a:rPr lang="en-US" altLang="zh-CN" sz="2000" kern="100" dirty="0" err="1">
                <a:solidFill>
                  <a:srgbClr val="1F4E79"/>
                </a:solidFill>
                <a:latin typeface="Consolas" panose="020B0609020204030204" pitchFamily="49" charset="0"/>
                <a:cs typeface="Times New Roman" panose="02020603050405020304" pitchFamily="18" charset="0"/>
              </a:rPr>
              <a:t>nemu</a:t>
            </a:r>
            <a:r>
              <a:rPr lang="en-US" altLang="zh-CN" sz="2000" kern="100" dirty="0">
                <a:solidFill>
                  <a:srgbClr val="1F4E79"/>
                </a:solidFill>
                <a:latin typeface="Consolas" panose="020B0609020204030204" pitchFamily="49" charset="0"/>
                <a:cs typeface="Times New Roman" panose="02020603050405020304" pitchFamily="18" charset="0"/>
              </a:rPr>
              <a:t>/include/</a:t>
            </a:r>
            <a:r>
              <a:rPr lang="en-US" altLang="zh-CN" sz="2000" kern="100" dirty="0" err="1">
                <a:solidFill>
                  <a:srgbClr val="1F4E79"/>
                </a:solidFill>
                <a:latin typeface="Consolas" panose="020B0609020204030204" pitchFamily="49" charset="0"/>
                <a:cs typeface="Times New Roman" panose="02020603050405020304" pitchFamily="18" charset="0"/>
              </a:rPr>
              <a:t>cpu</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reg.h</a:t>
            </a:r>
            <a:r>
              <a:rPr lang="zh-CN" altLang="zh-CN" sz="2000" kern="100" dirty="0">
                <a:latin typeface="Consolas" panose="020B0609020204030204" pitchFamily="49" charset="0"/>
                <a:cs typeface="Times New Roman" panose="02020603050405020304" pitchFamily="18" charset="0"/>
              </a:rPr>
              <a:t>的</a:t>
            </a:r>
            <a:r>
              <a:rPr lang="en-US" altLang="zh-CN" sz="2000" kern="100" dirty="0">
                <a:solidFill>
                  <a:srgbClr val="1F4E79"/>
                </a:solidFill>
                <a:latin typeface="Consolas" panose="020B0609020204030204" pitchFamily="49" charset="0"/>
                <a:cs typeface="Times New Roman" panose="02020603050405020304" pitchFamily="18" charset="0"/>
              </a:rPr>
              <a:t>CPU_STATE</a:t>
            </a:r>
            <a:r>
              <a:rPr lang="zh-CN" altLang="zh-CN" sz="2000" kern="100" dirty="0">
                <a:latin typeface="Consolas" panose="020B0609020204030204" pitchFamily="49" charset="0"/>
                <a:cs typeface="Times New Roman" panose="02020603050405020304" pitchFamily="18" charset="0"/>
              </a:rPr>
              <a:t>中添加</a:t>
            </a:r>
            <a:r>
              <a:rPr lang="en-US" altLang="zh-CN" sz="2000" kern="100" dirty="0">
                <a:solidFill>
                  <a:srgbClr val="1F4E79"/>
                </a:solidFill>
                <a:latin typeface="Consolas" panose="020B0609020204030204" pitchFamily="49" charset="0"/>
                <a:cs typeface="Times New Roman" panose="02020603050405020304" pitchFamily="18" charset="0"/>
              </a:rPr>
              <a:t>uint8_t </a:t>
            </a:r>
            <a:r>
              <a:rPr lang="en-US" altLang="zh-CN" sz="2000" kern="100" dirty="0" err="1">
                <a:solidFill>
                  <a:srgbClr val="1F4E79"/>
                </a:solidFill>
                <a:latin typeface="Consolas" panose="020B0609020204030204" pitchFamily="49" charset="0"/>
                <a:cs typeface="Times New Roman" panose="02020603050405020304" pitchFamily="18" charset="0"/>
              </a:rPr>
              <a:t>intr</a:t>
            </a:r>
            <a:r>
              <a:rPr lang="zh-CN" altLang="zh-CN" sz="2000" kern="100" dirty="0">
                <a:latin typeface="Consolas" panose="020B0609020204030204" pitchFamily="49" charset="0"/>
                <a:cs typeface="Times New Roman" panose="02020603050405020304" pitchFamily="18" charset="0"/>
              </a:rPr>
              <a:t>成员，模拟中断引脚；</a:t>
            </a:r>
          </a:p>
          <a:p>
            <a:pPr marL="800100" lvl="1" indent="-342900" algn="just">
              <a:spcBef>
                <a:spcPts val="600"/>
              </a:spcBef>
              <a:buFont typeface="+mj-lt"/>
              <a:buAutoNum type="arabicPeriod"/>
            </a:pPr>
            <a:r>
              <a:rPr lang="zh-CN" altLang="zh-CN" sz="2000" kern="100" dirty="0">
                <a:latin typeface="Consolas" panose="020B0609020204030204" pitchFamily="49" charset="0"/>
                <a:cs typeface="Times New Roman" panose="02020603050405020304" pitchFamily="18" charset="0"/>
              </a:rPr>
              <a:t>在</a:t>
            </a:r>
            <a:r>
              <a:rPr lang="en-US" altLang="zh-CN" sz="2000" kern="100" dirty="0" err="1">
                <a:solidFill>
                  <a:srgbClr val="1F4E79"/>
                </a:solidFill>
                <a:latin typeface="Consolas" panose="020B0609020204030204" pitchFamily="49" charset="0"/>
                <a:cs typeface="Times New Roman" panose="02020603050405020304" pitchFamily="18" charset="0"/>
              </a:rPr>
              <a:t>nemu</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src</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cpu</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cpu.c</a:t>
            </a:r>
            <a:r>
              <a:rPr lang="zh-CN" altLang="zh-CN" sz="2000" kern="100" dirty="0">
                <a:latin typeface="Consolas" panose="020B0609020204030204" pitchFamily="49" charset="0"/>
                <a:cs typeface="Times New Roman" panose="02020603050405020304" pitchFamily="18" charset="0"/>
              </a:rPr>
              <a:t>的</a:t>
            </a:r>
            <a:r>
              <a:rPr lang="en-US" altLang="zh-CN" sz="2000" kern="100" dirty="0" err="1">
                <a:solidFill>
                  <a:srgbClr val="1F4E79"/>
                </a:solidFill>
                <a:latin typeface="Consolas" panose="020B0609020204030204" pitchFamily="49" charset="0"/>
                <a:cs typeface="Times New Roman" panose="02020603050405020304" pitchFamily="18" charset="0"/>
              </a:rPr>
              <a:t>init_cpu</a:t>
            </a:r>
            <a:r>
              <a:rPr lang="en-US" altLang="zh-CN" sz="2000" kern="100" dirty="0">
                <a:solidFill>
                  <a:srgbClr val="1F4E79"/>
                </a:solidFill>
                <a:latin typeface="Consolas" panose="020B0609020204030204" pitchFamily="49" charset="0"/>
                <a:cs typeface="Times New Roman" panose="02020603050405020304" pitchFamily="18" charset="0"/>
              </a:rPr>
              <a:t>()</a:t>
            </a:r>
            <a:r>
              <a:rPr lang="zh-CN" altLang="zh-CN" sz="2000" kern="100" dirty="0">
                <a:latin typeface="Consolas" panose="020B0609020204030204" pitchFamily="49" charset="0"/>
                <a:cs typeface="Times New Roman" panose="02020603050405020304" pitchFamily="18" charset="0"/>
              </a:rPr>
              <a:t>中初始化</a:t>
            </a:r>
            <a:r>
              <a:rPr lang="en-US" altLang="zh-CN" sz="2000" kern="100" dirty="0" err="1">
                <a:solidFill>
                  <a:srgbClr val="1F4E79"/>
                </a:solidFill>
                <a:latin typeface="Consolas" panose="020B0609020204030204" pitchFamily="49" charset="0"/>
                <a:cs typeface="Times New Roman" panose="02020603050405020304" pitchFamily="18" charset="0"/>
              </a:rPr>
              <a:t>cpu.intr</a:t>
            </a:r>
            <a:r>
              <a:rPr lang="en-US" altLang="zh-CN" sz="2000" kern="100" dirty="0">
                <a:solidFill>
                  <a:srgbClr val="1F4E79"/>
                </a:solidFill>
                <a:latin typeface="Consolas" panose="020B0609020204030204" pitchFamily="49" charset="0"/>
                <a:cs typeface="Times New Roman" panose="02020603050405020304" pitchFamily="18" charset="0"/>
              </a:rPr>
              <a:t> = 0</a:t>
            </a:r>
            <a:r>
              <a:rPr lang="zh-CN" altLang="zh-CN" sz="2000" kern="100" dirty="0">
                <a:latin typeface="Consolas" panose="020B0609020204030204" pitchFamily="49" charset="0"/>
                <a:cs typeface="Times New Roman" panose="02020603050405020304" pitchFamily="18" charset="0"/>
              </a:rPr>
              <a:t>；</a:t>
            </a:r>
          </a:p>
          <a:p>
            <a:pPr marL="800100" lvl="1" indent="-342900" algn="just">
              <a:spcBef>
                <a:spcPts val="600"/>
              </a:spcBef>
              <a:buFont typeface="+mj-lt"/>
              <a:buAutoNum type="arabicPeriod"/>
            </a:pPr>
            <a:r>
              <a:rPr lang="zh-CN" altLang="zh-CN" sz="2000" kern="100" dirty="0">
                <a:latin typeface="Consolas" panose="020B0609020204030204" pitchFamily="49" charset="0"/>
                <a:cs typeface="Times New Roman" panose="02020603050405020304" pitchFamily="18" charset="0"/>
              </a:rPr>
              <a:t>在</a:t>
            </a:r>
            <a:r>
              <a:rPr lang="en-US" altLang="zh-CN" sz="2000" kern="100" dirty="0" err="1">
                <a:solidFill>
                  <a:srgbClr val="1F4E79"/>
                </a:solidFill>
                <a:latin typeface="Consolas" panose="020B0609020204030204" pitchFamily="49" charset="0"/>
                <a:cs typeface="Times New Roman" panose="02020603050405020304" pitchFamily="18" charset="0"/>
              </a:rPr>
              <a:t>nemu</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src</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cpu</a:t>
            </a:r>
            <a:r>
              <a:rPr lang="en-US" altLang="zh-CN" sz="2000" kern="100" dirty="0">
                <a:solidFill>
                  <a:srgbClr val="1F4E79"/>
                </a:solidFill>
                <a:latin typeface="Consolas" panose="020B0609020204030204" pitchFamily="49" charset="0"/>
                <a:cs typeface="Times New Roman" panose="02020603050405020304" pitchFamily="18" charset="0"/>
              </a:rPr>
              <a:t>/</a:t>
            </a:r>
            <a:r>
              <a:rPr lang="en-US" altLang="zh-CN" sz="2000" kern="100" dirty="0" err="1">
                <a:solidFill>
                  <a:srgbClr val="1F4E79"/>
                </a:solidFill>
                <a:latin typeface="Consolas" panose="020B0609020204030204" pitchFamily="49" charset="0"/>
                <a:cs typeface="Times New Roman" panose="02020603050405020304" pitchFamily="18" charset="0"/>
              </a:rPr>
              <a:t>cpu.c</a:t>
            </a:r>
            <a:r>
              <a:rPr lang="zh-CN" altLang="zh-CN" sz="2000" kern="100" dirty="0">
                <a:latin typeface="Consolas" panose="020B0609020204030204" pitchFamily="49" charset="0"/>
                <a:cs typeface="Times New Roman" panose="02020603050405020304" pitchFamily="18" charset="0"/>
              </a:rPr>
              <a:t>的</a:t>
            </a:r>
            <a:r>
              <a:rPr lang="en-US" altLang="zh-CN" sz="2000" kern="100" dirty="0">
                <a:solidFill>
                  <a:srgbClr val="1F4E79"/>
                </a:solidFill>
                <a:latin typeface="Consolas" panose="020B0609020204030204" pitchFamily="49" charset="0"/>
                <a:cs typeface="Times New Roman" panose="02020603050405020304" pitchFamily="18" charset="0"/>
              </a:rPr>
              <a:t>exec()</a:t>
            </a:r>
            <a:r>
              <a:rPr lang="zh-CN" altLang="zh-CN" sz="2000" kern="100" dirty="0">
                <a:latin typeface="Consolas" panose="020B0609020204030204" pitchFamily="49" charset="0"/>
                <a:cs typeface="Times New Roman" panose="02020603050405020304" pitchFamily="18" charset="0"/>
              </a:rPr>
              <a:t>函数</a:t>
            </a:r>
            <a:r>
              <a:rPr lang="en-US" altLang="zh-CN" sz="2000" kern="100" dirty="0">
                <a:solidFill>
                  <a:srgbClr val="1F4E79"/>
                </a:solidFill>
                <a:latin typeface="Consolas" panose="020B0609020204030204" pitchFamily="49" charset="0"/>
                <a:cs typeface="Times New Roman" panose="02020603050405020304" pitchFamily="18" charset="0"/>
              </a:rPr>
              <a:t>while</a:t>
            </a:r>
            <a:r>
              <a:rPr lang="zh-CN" altLang="zh-CN" sz="2000" kern="100" dirty="0">
                <a:latin typeface="Consolas" panose="020B0609020204030204" pitchFamily="49" charset="0"/>
                <a:cs typeface="Times New Roman" panose="02020603050405020304" pitchFamily="18" charset="0"/>
              </a:rPr>
              <a:t>循环体，每次执行完一条指令后调用</a:t>
            </a:r>
            <a:r>
              <a:rPr lang="en-US" altLang="zh-CN" sz="2000" kern="100" dirty="0" err="1">
                <a:solidFill>
                  <a:srgbClr val="1F4E79"/>
                </a:solidFill>
                <a:latin typeface="Consolas" panose="020B0609020204030204" pitchFamily="49" charset="0"/>
                <a:cs typeface="Times New Roman" panose="02020603050405020304" pitchFamily="18" charset="0"/>
              </a:rPr>
              <a:t>do_intr</a:t>
            </a:r>
            <a:r>
              <a:rPr lang="en-US" altLang="zh-CN" sz="2000" kern="100" dirty="0">
                <a:solidFill>
                  <a:srgbClr val="1F4E79"/>
                </a:solidFill>
                <a:latin typeface="Consolas" panose="020B0609020204030204" pitchFamily="49" charset="0"/>
                <a:cs typeface="Times New Roman" panose="02020603050405020304" pitchFamily="18" charset="0"/>
              </a:rPr>
              <a:t>()</a:t>
            </a:r>
            <a:r>
              <a:rPr lang="zh-CN" altLang="zh-CN" sz="2000" kern="100" dirty="0">
                <a:latin typeface="Consolas" panose="020B0609020204030204" pitchFamily="49" charset="0"/>
                <a:cs typeface="Times New Roman" panose="02020603050405020304" pitchFamily="18" charset="0"/>
              </a:rPr>
              <a:t>函数查看并处理中断事件；</a:t>
            </a:r>
          </a:p>
          <a:p>
            <a:pPr marL="800100" lvl="1" indent="-342900" algn="just">
              <a:spcBef>
                <a:spcPts val="600"/>
              </a:spcBef>
              <a:buFont typeface="+mj-lt"/>
              <a:buAutoNum type="arabicPeriod"/>
            </a:pPr>
            <a:r>
              <a:rPr lang="zh-CN" altLang="zh-CN" sz="2000" kern="100" dirty="0">
                <a:latin typeface="Consolas" panose="020B0609020204030204" pitchFamily="49" charset="0"/>
                <a:cs typeface="Times New Roman" panose="02020603050405020304" pitchFamily="18" charset="0"/>
              </a:rPr>
              <a:t>执行</a:t>
            </a:r>
            <a:r>
              <a:rPr lang="en-US" altLang="zh-CN" sz="2000" kern="100" dirty="0">
                <a:solidFill>
                  <a:srgbClr val="1F4E79"/>
                </a:solidFill>
                <a:latin typeface="Consolas" panose="020B0609020204030204" pitchFamily="49" charset="0"/>
                <a:cs typeface="Times New Roman" panose="02020603050405020304" pitchFamily="18" charset="0"/>
              </a:rPr>
              <a:t>make </a:t>
            </a:r>
            <a:r>
              <a:rPr lang="en-US" altLang="zh-CN" sz="2000" kern="100" dirty="0" smtClean="0">
                <a:solidFill>
                  <a:srgbClr val="1F4E79"/>
                </a:solidFill>
                <a:latin typeface="Consolas" panose="020B0609020204030204" pitchFamily="49" charset="0"/>
                <a:cs typeface="Times New Roman" panose="02020603050405020304" pitchFamily="18" charset="0"/>
              </a:rPr>
              <a:t>test_pa-4-1</a:t>
            </a:r>
            <a:r>
              <a:rPr lang="zh-CN" altLang="zh-CN" sz="2000" kern="100" dirty="0" smtClean="0">
                <a:latin typeface="Consolas" panose="020B0609020204030204" pitchFamily="49" charset="0"/>
                <a:cs typeface="Times New Roman" panose="02020603050405020304" pitchFamily="18" charset="0"/>
              </a:rPr>
              <a:t>；</a:t>
            </a:r>
            <a:endParaRPr lang="en-US" altLang="zh-CN" sz="2000" kern="100" dirty="0">
              <a:latin typeface="Consolas" panose="020B0609020204030204" pitchFamily="49" charset="0"/>
              <a:cs typeface="Times New Roman" panose="02020603050405020304" pitchFamily="18" charset="0"/>
            </a:endParaRPr>
          </a:p>
          <a:p>
            <a:pPr marL="800100" lvl="1" indent="-342900" algn="just">
              <a:spcBef>
                <a:spcPts val="600"/>
              </a:spcBef>
              <a:buFont typeface="+mj-lt"/>
              <a:buAutoNum type="arabicPeriod"/>
            </a:pPr>
            <a:r>
              <a:rPr lang="zh-CN" altLang="zh-CN" sz="2000" dirty="0">
                <a:latin typeface="Consolas" panose="020B0609020204030204" pitchFamily="49" charset="0"/>
                <a:cs typeface="Times New Roman" panose="02020603050405020304" pitchFamily="18" charset="0"/>
              </a:rPr>
              <a:t>触发</a:t>
            </a:r>
            <a:r>
              <a:rPr lang="en-US" altLang="zh-CN" sz="2000" dirty="0">
                <a:latin typeface="Consolas" panose="020B0609020204030204" pitchFamily="49" charset="0"/>
                <a:cs typeface="Times New Roman" panose="02020603050405020304" pitchFamily="18" charset="0"/>
              </a:rPr>
              <a:t>Kernel</a:t>
            </a:r>
            <a:r>
              <a:rPr lang="zh-CN" altLang="zh-CN" sz="2000" dirty="0">
                <a:latin typeface="Consolas" panose="020B0609020204030204" pitchFamily="49" charset="0"/>
                <a:cs typeface="Times New Roman" panose="02020603050405020304" pitchFamily="18" charset="0"/>
              </a:rPr>
              <a:t>中的</a:t>
            </a:r>
            <a:r>
              <a:rPr lang="en-US" altLang="zh-CN" sz="2000" dirty="0">
                <a:solidFill>
                  <a:srgbClr val="1F4E79"/>
                </a:solidFill>
                <a:latin typeface="Consolas" panose="020B0609020204030204" pitchFamily="49" charset="0"/>
                <a:cs typeface="Times New Roman" panose="02020603050405020304" pitchFamily="18" charset="0"/>
              </a:rPr>
              <a:t>panic</a:t>
            </a:r>
            <a:r>
              <a:rPr lang="zh-CN" altLang="zh-CN" sz="2000" dirty="0">
                <a:latin typeface="Consolas" panose="020B0609020204030204" pitchFamily="49" charset="0"/>
                <a:cs typeface="Times New Roman" panose="02020603050405020304" pitchFamily="18" charset="0"/>
              </a:rPr>
              <a:t>，找到该</a:t>
            </a:r>
            <a:r>
              <a:rPr lang="en-US" altLang="zh-CN" sz="2000" dirty="0">
                <a:solidFill>
                  <a:srgbClr val="1F4E79"/>
                </a:solidFill>
                <a:latin typeface="Consolas" panose="020B0609020204030204" pitchFamily="49" charset="0"/>
                <a:cs typeface="Times New Roman" panose="02020603050405020304" pitchFamily="18" charset="0"/>
              </a:rPr>
              <a:t>panic</a:t>
            </a:r>
            <a:r>
              <a:rPr lang="zh-CN" altLang="zh-CN" sz="2000" dirty="0">
                <a:latin typeface="Consolas" panose="020B0609020204030204" pitchFamily="49" charset="0"/>
                <a:cs typeface="Times New Roman" panose="02020603050405020304" pitchFamily="18" charset="0"/>
              </a:rPr>
              <a:t>并移除</a:t>
            </a:r>
            <a:endParaRPr lang="zh-CN" altLang="en-US" sz="2000" dirty="0">
              <a:latin typeface="Consolas" panose="020B0609020204030204" pitchFamily="49" charset="0"/>
            </a:endParaRPr>
          </a:p>
        </p:txBody>
      </p:sp>
      <p:sp>
        <p:nvSpPr>
          <p:cNvPr id="4" name="日期占位符 3"/>
          <p:cNvSpPr>
            <a:spLocks noGrp="1"/>
          </p:cNvSpPr>
          <p:nvPr>
            <p:ph type="dt" sz="half" idx="10"/>
          </p:nvPr>
        </p:nvSpPr>
        <p:spPr/>
        <p:txBody>
          <a:bodyPr/>
          <a:lstStyle/>
          <a:p>
            <a:fld id="{CBE52581-AB01-4A28-9E23-06B37E3F7372}"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58</a:t>
            </a:fld>
            <a:endParaRPr lang="zh-CN" altLang="en-US"/>
          </a:p>
        </p:txBody>
      </p:sp>
      <p:sp>
        <p:nvSpPr>
          <p:cNvPr id="7" name="文本框 6"/>
          <p:cNvSpPr txBox="1"/>
          <p:nvPr/>
        </p:nvSpPr>
        <p:spPr>
          <a:xfrm>
            <a:off x="3095625" y="4752976"/>
            <a:ext cx="6229350" cy="1323439"/>
          </a:xfrm>
          <a:prstGeom prst="rect">
            <a:avLst/>
          </a:prstGeom>
          <a:noFill/>
        </p:spPr>
        <p:txBody>
          <a:bodyPr wrap="square" rtlCol="0">
            <a:spAutoFit/>
          </a:bodyPr>
          <a:lstStyle/>
          <a:p>
            <a:r>
              <a:rPr lang="zh-CN" altLang="en-US" sz="2000" dirty="0">
                <a:solidFill>
                  <a:srgbClr val="C00000"/>
                </a:solidFill>
              </a:rPr>
              <a:t>完整跟踪一下从</a:t>
            </a:r>
            <a:r>
              <a:rPr lang="en-US" altLang="zh-CN" sz="2000" dirty="0" err="1">
                <a:solidFill>
                  <a:srgbClr val="C00000"/>
                </a:solidFill>
              </a:rPr>
              <a:t>nemu</a:t>
            </a:r>
            <a:r>
              <a:rPr lang="en-US" altLang="zh-CN" sz="2000" dirty="0">
                <a:solidFill>
                  <a:srgbClr val="C00000"/>
                </a:solidFill>
              </a:rPr>
              <a:t>/</a:t>
            </a:r>
            <a:r>
              <a:rPr lang="en-US" altLang="zh-CN" sz="2000" dirty="0" err="1">
                <a:solidFill>
                  <a:srgbClr val="C00000"/>
                </a:solidFill>
              </a:rPr>
              <a:t>src</a:t>
            </a:r>
            <a:r>
              <a:rPr lang="en-US" altLang="zh-CN" sz="2000" dirty="0">
                <a:solidFill>
                  <a:srgbClr val="C00000"/>
                </a:solidFill>
              </a:rPr>
              <a:t>/device/dev/</a:t>
            </a:r>
            <a:r>
              <a:rPr lang="en-US" altLang="zh-CN" sz="2000" dirty="0" err="1">
                <a:solidFill>
                  <a:srgbClr val="C00000"/>
                </a:solidFill>
              </a:rPr>
              <a:t>timer.c</a:t>
            </a:r>
            <a:r>
              <a:rPr lang="zh-CN" altLang="en-US" sz="2000" dirty="0">
                <a:solidFill>
                  <a:srgbClr val="C00000"/>
                </a:solidFill>
              </a:rPr>
              <a:t>中发出</a:t>
            </a:r>
            <a:r>
              <a:rPr lang="en-US" altLang="zh-CN" sz="2000" dirty="0">
                <a:solidFill>
                  <a:srgbClr val="C00000"/>
                </a:solidFill>
              </a:rPr>
              <a:t>timer interrupt</a:t>
            </a:r>
            <a:r>
              <a:rPr lang="zh-CN" altLang="en-US" sz="2000" dirty="0">
                <a:solidFill>
                  <a:srgbClr val="C00000"/>
                </a:solidFill>
              </a:rPr>
              <a:t>到触发</a:t>
            </a:r>
            <a:r>
              <a:rPr lang="en-US" altLang="zh-CN" sz="2000" dirty="0">
                <a:solidFill>
                  <a:srgbClr val="C00000"/>
                </a:solidFill>
              </a:rPr>
              <a:t>panic</a:t>
            </a:r>
            <a:r>
              <a:rPr lang="zh-CN" altLang="en-US" sz="2000" dirty="0">
                <a:solidFill>
                  <a:srgbClr val="C00000"/>
                </a:solidFill>
              </a:rPr>
              <a:t>的整个过程，就可以全懂</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timer interrupt</a:t>
            </a:r>
            <a:r>
              <a:rPr lang="zh-CN" altLang="en-US" sz="2000" dirty="0">
                <a:solidFill>
                  <a:srgbClr val="C00000"/>
                </a:solidFill>
              </a:rPr>
              <a:t>是由</a:t>
            </a:r>
            <a:r>
              <a:rPr lang="en-US" altLang="zh-CN" sz="2000" dirty="0" err="1">
                <a:solidFill>
                  <a:srgbClr val="C00000"/>
                </a:solidFill>
              </a:rPr>
              <a:t>sdl.c</a:t>
            </a:r>
            <a:r>
              <a:rPr lang="zh-CN" altLang="en-US" sz="2000" dirty="0">
                <a:solidFill>
                  <a:srgbClr val="C00000"/>
                </a:solidFill>
              </a:rPr>
              <a:t>中的线程定时调用发出的</a:t>
            </a:r>
          </a:p>
        </p:txBody>
      </p:sp>
      <p:sp>
        <p:nvSpPr>
          <p:cNvPr id="8" name="文本框 7"/>
          <p:cNvSpPr txBox="1"/>
          <p:nvPr/>
        </p:nvSpPr>
        <p:spPr>
          <a:xfrm>
            <a:off x="838200" y="713307"/>
            <a:ext cx="8763001" cy="523220"/>
          </a:xfrm>
          <a:prstGeom prst="rect">
            <a:avLst/>
          </a:prstGeom>
          <a:noFill/>
        </p:spPr>
        <p:txBody>
          <a:bodyPr wrap="square" rtlCol="0">
            <a:spAutoFit/>
          </a:bodyPr>
          <a:lstStyle/>
          <a:p>
            <a:r>
              <a:rPr lang="en-US" altLang="zh-CN" sz="2800" dirty="0" smtClean="0"/>
              <a:t>PA 4-1 </a:t>
            </a:r>
            <a:r>
              <a:rPr lang="zh-CN" altLang="en-US" sz="2800" dirty="0" smtClean="0"/>
              <a:t>小任务二：开启时钟中断并理解响应过程</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0275" y="3805842"/>
            <a:ext cx="7772400" cy="856646"/>
          </a:xfrm>
        </p:spPr>
        <p:txBody>
          <a:bodyPr>
            <a:normAutofit fontScale="90000"/>
          </a:bodyPr>
          <a:lstStyle/>
          <a:p>
            <a:pPr algn="l"/>
            <a:r>
              <a:rPr lang="en-US" altLang="zh-CN" sz="2400" dirty="0"/>
              <a:t/>
            </a:r>
            <a:br>
              <a:rPr lang="en-US" altLang="zh-CN" sz="2400" dirty="0"/>
            </a:br>
            <a:r>
              <a:rPr lang="en-US" altLang="zh-CN" sz="3600" dirty="0"/>
              <a:t/>
            </a:r>
            <a:br>
              <a:rPr lang="en-US" altLang="zh-CN" sz="3600" dirty="0"/>
            </a:br>
            <a:r>
              <a:rPr lang="zh-CN" altLang="en-US" sz="3600" dirty="0"/>
              <a:t>祝大家学习快乐，身心健康！</a:t>
            </a:r>
          </a:p>
        </p:txBody>
      </p:sp>
      <p:sp>
        <p:nvSpPr>
          <p:cNvPr id="4" name="灯片编号占位符 3"/>
          <p:cNvSpPr>
            <a:spLocks noGrp="1"/>
          </p:cNvSpPr>
          <p:nvPr>
            <p:ph type="sldNum" sz="quarter" idx="12"/>
          </p:nvPr>
        </p:nvSpPr>
        <p:spPr/>
        <p:txBody>
          <a:bodyPr/>
          <a:lstStyle/>
          <a:p>
            <a:fld id="{07B46F99-EA09-439A-8611-6A8D1D1506CE}" type="slidenum">
              <a:rPr lang="zh-CN" altLang="en-US" smtClean="0"/>
              <a:t>59</a:t>
            </a:fld>
            <a:endParaRPr lang="zh-CN" altLang="en-US"/>
          </a:p>
        </p:txBody>
      </p:sp>
      <p:sp>
        <p:nvSpPr>
          <p:cNvPr id="5" name="矩形 4"/>
          <p:cNvSpPr/>
          <p:nvPr/>
        </p:nvSpPr>
        <p:spPr>
          <a:xfrm>
            <a:off x="2200275" y="3621176"/>
            <a:ext cx="182928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 4-1</a:t>
            </a:r>
            <a:r>
              <a:rPr lang="zh-CN" altLang="en-US" dirty="0">
                <a:latin typeface="微软雅黑" panose="020B0503020204020204" pitchFamily="34" charset="-122"/>
                <a:ea typeface="微软雅黑" panose="020B0503020204020204" pitchFamily="34" charset="-122"/>
              </a:rPr>
              <a:t>到此结束</a:t>
            </a:r>
            <a:endParaRPr lang="zh-CN" altLang="en-US" dirty="0"/>
          </a:p>
        </p:txBody>
      </p:sp>
      <p:sp>
        <p:nvSpPr>
          <p:cNvPr id="7" name="日期占位符 6"/>
          <p:cNvSpPr>
            <a:spLocks noGrp="1"/>
          </p:cNvSpPr>
          <p:nvPr>
            <p:ph type="dt" sz="half" idx="10"/>
          </p:nvPr>
        </p:nvSpPr>
        <p:spPr/>
        <p:txBody>
          <a:bodyPr/>
          <a:lstStyle/>
          <a:p>
            <a:fld id="{EE07B99A-13D6-486A-A6A5-4A0B2E79B12E}" type="datetime1">
              <a:rPr lang="zh-CN" altLang="en-US" smtClean="0"/>
              <a:t>2022/5/20</a:t>
            </a:fld>
            <a:endParaRPr lang="zh-CN" altLang="en-US"/>
          </a:p>
        </p:txBody>
      </p:sp>
      <p:sp>
        <p:nvSpPr>
          <p:cNvPr id="8" name="页脚占位符 7"/>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异常和中断的响应</a:t>
            </a:r>
            <a:endParaRPr lang="zh-CN" altLang="en-US" dirty="0"/>
          </a:p>
        </p:txBody>
      </p:sp>
      <p:sp>
        <p:nvSpPr>
          <p:cNvPr id="3" name="内容占位符 2"/>
          <p:cNvSpPr>
            <a:spLocks noGrp="1"/>
          </p:cNvSpPr>
          <p:nvPr>
            <p:ph idx="1"/>
          </p:nvPr>
        </p:nvSpPr>
        <p:spPr>
          <a:xfrm>
            <a:off x="900000" y="1182255"/>
            <a:ext cx="9137650" cy="4293061"/>
          </a:xfrm>
        </p:spPr>
        <p:txBody>
          <a:bodyPr/>
          <a:lstStyle/>
          <a:p>
            <a:r>
              <a:rPr lang="zh-CN" altLang="en-US" dirty="0" smtClean="0"/>
              <a:t>操作系统先和机器打好招呼</a:t>
            </a:r>
            <a:endParaRPr lang="en-US" altLang="zh-CN" dirty="0" smtClean="0"/>
          </a:p>
          <a:p>
            <a:pPr lvl="1"/>
            <a:r>
              <a:rPr lang="zh-CN" altLang="en-US" dirty="0" smtClean="0"/>
              <a:t>初始化中断描述符表（我们不模拟实模式的向量中断）</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856" y="3485551"/>
            <a:ext cx="1928673" cy="198976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483" y="3912543"/>
            <a:ext cx="1970433" cy="2051042"/>
          </a:xfrm>
          <a:prstGeom prst="rect">
            <a:avLst/>
          </a:prstGeom>
        </p:spPr>
      </p:pic>
      <p:sp>
        <p:nvSpPr>
          <p:cNvPr id="6" name="椭圆形标注 5"/>
          <p:cNvSpPr/>
          <p:nvPr/>
        </p:nvSpPr>
        <p:spPr>
          <a:xfrm>
            <a:off x="3815078" y="2224731"/>
            <a:ext cx="3925572" cy="1424247"/>
          </a:xfrm>
          <a:prstGeom prst="wedgeEllipseCallout">
            <a:avLst>
              <a:gd name="adj1" fmla="val -59235"/>
              <a:gd name="adj2" fmla="val 6041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dirty="0"/>
              <a:t>如果出现了</a:t>
            </a:r>
            <a:r>
              <a:rPr lang="en-US" altLang="zh-CN" dirty="0"/>
              <a:t>n</a:t>
            </a:r>
            <a:r>
              <a:rPr lang="zh-CN" altLang="en-US" dirty="0"/>
              <a:t>号异常，你就去执行内存地址</a:t>
            </a:r>
            <a:r>
              <a:rPr lang="en-US" altLang="zh-CN" dirty="0"/>
              <a:t>x</a:t>
            </a:r>
            <a:r>
              <a:rPr lang="zh-CN" altLang="en-US" dirty="0"/>
              <a:t>开始，我准备好的处理程序啊</a:t>
            </a:r>
            <a:r>
              <a:rPr lang="en-US" altLang="zh-CN" dirty="0"/>
              <a:t>~</a:t>
            </a:r>
            <a:endParaRPr lang="zh-CN" altLang="en-US" dirty="0"/>
          </a:p>
        </p:txBody>
      </p:sp>
      <p:sp>
        <p:nvSpPr>
          <p:cNvPr id="7" name="椭圆形标注 6"/>
          <p:cNvSpPr/>
          <p:nvPr/>
        </p:nvSpPr>
        <p:spPr>
          <a:xfrm>
            <a:off x="7256693" y="4128674"/>
            <a:ext cx="1031121" cy="762924"/>
          </a:xfrm>
          <a:prstGeom prst="wedgeEllipseCallout">
            <a:avLst>
              <a:gd name="adj1" fmla="val 65772"/>
              <a:gd name="adj2" fmla="val 332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哦</a:t>
            </a:r>
          </a:p>
        </p:txBody>
      </p:sp>
      <p:sp>
        <p:nvSpPr>
          <p:cNvPr id="8" name="日期占位符 7"/>
          <p:cNvSpPr>
            <a:spLocks noGrp="1"/>
          </p:cNvSpPr>
          <p:nvPr>
            <p:ph type="dt" sz="half" idx="10"/>
          </p:nvPr>
        </p:nvSpPr>
        <p:spPr/>
        <p:txBody>
          <a:bodyPr/>
          <a:lstStyle/>
          <a:p>
            <a:fld id="{FAB58575-5495-4D2A-B812-AB96F8662CF6}" type="datetime1">
              <a:rPr lang="zh-CN" altLang="en-US" smtClean="0"/>
              <a:t>2022/5/20</a:t>
            </a:fld>
            <a:endParaRPr lang="zh-CN" altLang="en-US"/>
          </a:p>
        </p:txBody>
      </p:sp>
      <p:sp>
        <p:nvSpPr>
          <p:cNvPr id="9" name="页脚占位符 8"/>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10" name="灯片编号占位符 9"/>
          <p:cNvSpPr>
            <a:spLocks noGrp="1"/>
          </p:cNvSpPr>
          <p:nvPr>
            <p:ph type="sldNum" sz="quarter" idx="12"/>
          </p:nvPr>
        </p:nvSpPr>
        <p:spPr/>
        <p:txBody>
          <a:bodyPr/>
          <a:lstStyle/>
          <a:p>
            <a:fld id="{0A407E0A-4D59-4078-B6F7-7C1D61BE82B3}" type="slidenum">
              <a:rPr lang="zh-CN" altLang="en-US" smtClean="0"/>
              <a:t>6</a:t>
            </a:fld>
            <a:endParaRPr lang="zh-CN" altLang="en-US"/>
          </a:p>
        </p:txBody>
      </p:sp>
      <p:graphicFrame>
        <p:nvGraphicFramePr>
          <p:cNvPr id="11" name="表格 10"/>
          <p:cNvGraphicFramePr>
            <a:graphicFrameLocks noGrp="1"/>
          </p:cNvGraphicFramePr>
          <p:nvPr/>
        </p:nvGraphicFramePr>
        <p:xfrm>
          <a:off x="4089921" y="391254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1279" y="4251961"/>
            <a:ext cx="245266" cy="25303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1279" y="4573903"/>
            <a:ext cx="245266" cy="253035"/>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1279" y="5222281"/>
            <a:ext cx="245266" cy="253035"/>
          </a:xfrm>
          <a:prstGeom prst="rect">
            <a:avLst/>
          </a:prstGeom>
        </p:spPr>
      </p:pic>
      <p:sp>
        <p:nvSpPr>
          <p:cNvPr id="16" name="文本框 15"/>
          <p:cNvSpPr txBox="1"/>
          <p:nvPr/>
        </p:nvSpPr>
        <p:spPr>
          <a:xfrm>
            <a:off x="7772253" y="417631"/>
            <a:ext cx="2910115" cy="707886"/>
          </a:xfrm>
          <a:prstGeom prst="rect">
            <a:avLst/>
          </a:prstGeom>
          <a:noFill/>
        </p:spPr>
        <p:txBody>
          <a:bodyPr wrap="square" rtlCol="0">
            <a:spAutoFit/>
          </a:bodyPr>
          <a:lstStyle/>
          <a:p>
            <a:r>
              <a:rPr lang="zh-CN" altLang="en-US" sz="2000" dirty="0" smtClean="0">
                <a:solidFill>
                  <a:srgbClr val="C00000"/>
                </a:solidFill>
              </a:rPr>
              <a:t>在能够响应中断之前，操作系统先准备好</a:t>
            </a:r>
            <a:r>
              <a:rPr lang="en-US" altLang="zh-CN" sz="2000" dirty="0" smtClean="0">
                <a:solidFill>
                  <a:srgbClr val="C00000"/>
                </a:solidFill>
              </a:rPr>
              <a:t>IDT</a:t>
            </a:r>
            <a:endParaRPr lang="zh-CN" altLang="en-US" sz="2000" dirty="0">
              <a:solidFill>
                <a:srgbClr val="C00000"/>
              </a:solidFill>
            </a:endParaRPr>
          </a:p>
        </p:txBody>
      </p:sp>
      <p:sp>
        <p:nvSpPr>
          <p:cNvPr id="17" name="椭圆 16"/>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a:solidFill>
                  <a:srgbClr val="C00000"/>
                </a:solidFill>
              </a:rPr>
              <a:t>1</a:t>
            </a:r>
            <a:r>
              <a:rPr lang="en-US" altLang="zh-CN" sz="3200" dirty="0" smtClean="0">
                <a:solidFill>
                  <a:srgbClr val="C00000"/>
                </a:solidFill>
              </a:rPr>
              <a:t>/2</a:t>
            </a:r>
            <a:endParaRPr lang="zh-CN" altLang="en-US" sz="3200" dirty="0">
              <a:solidFill>
                <a:srgbClr val="C0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小例子</a:t>
            </a:r>
            <a:endParaRPr lang="zh-CN" altLang="en-US" dirty="0"/>
          </a:p>
        </p:txBody>
      </p:sp>
      <p:sp>
        <p:nvSpPr>
          <p:cNvPr id="3" name="内容占位符 2"/>
          <p:cNvSpPr>
            <a:spLocks noGrp="1"/>
          </p:cNvSpPr>
          <p:nvPr>
            <p:ph idx="1"/>
          </p:nvPr>
        </p:nvSpPr>
        <p:spPr>
          <a:xfrm>
            <a:off x="838200" y="1348509"/>
            <a:ext cx="10797540" cy="1089891"/>
          </a:xfrm>
        </p:spPr>
        <p:txBody>
          <a:bodyPr>
            <a:normAutofit/>
          </a:bodyPr>
          <a:lstStyle/>
          <a:p>
            <a:r>
              <a:rPr lang="en-US" altLang="zh-CN" dirty="0" smtClean="0">
                <a:latin typeface="Consolas" panose="020B0609020204030204" pitchFamily="49" charset="0"/>
              </a:rPr>
              <a:t>NEMU</a:t>
            </a:r>
            <a:r>
              <a:rPr lang="zh-CN" altLang="en-US" dirty="0" smtClean="0">
                <a:latin typeface="Consolas" panose="020B0609020204030204" pitchFamily="49" charset="0"/>
              </a:rPr>
              <a:t>约定：当</a:t>
            </a:r>
            <a:r>
              <a:rPr lang="zh-CN" altLang="en-US" dirty="0">
                <a:latin typeface="Consolas" panose="020B0609020204030204" pitchFamily="49" charset="0"/>
              </a:rPr>
              <a:t>处理外部中断时，清除</a:t>
            </a:r>
            <a:r>
              <a:rPr lang="en-US" altLang="zh-CN" dirty="0">
                <a:latin typeface="Consolas" panose="020B0609020204030204" pitchFamily="49" charset="0"/>
              </a:rPr>
              <a:t>EFLAGS</a:t>
            </a:r>
            <a:r>
              <a:rPr lang="zh-CN" altLang="en-US" dirty="0">
                <a:latin typeface="Consolas" panose="020B0609020204030204" pitchFamily="49" charset="0"/>
              </a:rPr>
              <a:t>寄存器中的</a:t>
            </a:r>
            <a:r>
              <a:rPr lang="en-US" altLang="zh-CN" dirty="0">
                <a:latin typeface="Consolas" panose="020B0609020204030204" pitchFamily="49" charset="0"/>
              </a:rPr>
              <a:t>IF</a:t>
            </a:r>
            <a:r>
              <a:rPr lang="zh-CN" altLang="en-US" dirty="0">
                <a:latin typeface="Consolas" panose="020B0609020204030204" pitchFamily="49" charset="0"/>
              </a:rPr>
              <a:t>位，实现关中断，不允许</a:t>
            </a:r>
            <a:r>
              <a:rPr lang="zh-CN" altLang="en-US" dirty="0" smtClean="0">
                <a:latin typeface="Consolas" panose="020B0609020204030204" pitchFamily="49" charset="0"/>
              </a:rPr>
              <a:t>嵌套（也不考虑中断的优先级）</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772D07EB-5D08-47C4-ADB5-F381B3FF55B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60</a:t>
            </a:fld>
            <a:endParaRPr lang="zh-CN" altLang="en-US"/>
          </a:p>
        </p:txBody>
      </p:sp>
      <p:cxnSp>
        <p:nvCxnSpPr>
          <p:cNvPr id="8" name="直接箭头连接符 7"/>
          <p:cNvCxnSpPr/>
          <p:nvPr/>
        </p:nvCxnSpPr>
        <p:spPr>
          <a:xfrm>
            <a:off x="5727065" y="3190875"/>
            <a:ext cx="0" cy="101917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49215" y="2695575"/>
            <a:ext cx="1181100" cy="369332"/>
          </a:xfrm>
          <a:prstGeom prst="rect">
            <a:avLst/>
          </a:prstGeom>
          <a:noFill/>
        </p:spPr>
        <p:txBody>
          <a:bodyPr wrap="square" rtlCol="0">
            <a:spAutoFit/>
          </a:bodyPr>
          <a:lstStyle/>
          <a:p>
            <a:pPr algn="ctr"/>
            <a:r>
              <a:rPr lang="zh-CN" altLang="en-US" dirty="0" smtClean="0"/>
              <a:t>用户进程</a:t>
            </a:r>
            <a:endParaRPr lang="zh-CN" altLang="en-US" dirty="0"/>
          </a:p>
        </p:txBody>
      </p:sp>
      <p:sp>
        <p:nvSpPr>
          <p:cNvPr id="10" name="椭圆 9"/>
          <p:cNvSpPr/>
          <p:nvPr/>
        </p:nvSpPr>
        <p:spPr>
          <a:xfrm>
            <a:off x="5628640" y="4216400"/>
            <a:ext cx="196850" cy="196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p:cNvSpPr txBox="1"/>
          <p:nvPr/>
        </p:nvSpPr>
        <p:spPr>
          <a:xfrm>
            <a:off x="708660" y="2964180"/>
            <a:ext cx="3208020" cy="707886"/>
          </a:xfrm>
          <a:prstGeom prst="rect">
            <a:avLst/>
          </a:prstGeom>
          <a:noFill/>
        </p:spPr>
        <p:txBody>
          <a:bodyPr wrap="square" rtlCol="0">
            <a:spAutoFit/>
          </a:bodyPr>
          <a:lstStyle/>
          <a:p>
            <a:r>
              <a:rPr lang="zh-CN" altLang="en-US" sz="2000" dirty="0" smtClean="0">
                <a:latin typeface="Consolas" panose="020B0609020204030204" pitchFamily="49" charset="0"/>
              </a:rPr>
              <a:t>键盘按键：</a:t>
            </a:r>
            <a:r>
              <a:rPr lang="en-US" altLang="zh-CN" sz="2000" dirty="0" smtClean="0">
                <a:latin typeface="Consolas" panose="020B0609020204030204" pitchFamily="49" charset="0"/>
              </a:rPr>
              <a:t>a -&gt; b -&gt; c</a:t>
            </a:r>
          </a:p>
          <a:p>
            <a:r>
              <a:rPr lang="zh-CN" altLang="en-US" sz="2000" dirty="0" smtClean="0">
                <a:latin typeface="Consolas" panose="020B0609020204030204" pitchFamily="49" charset="0"/>
              </a:rPr>
              <a:t>期待输出：</a:t>
            </a:r>
            <a:r>
              <a:rPr lang="en-US" altLang="zh-CN" sz="2000" dirty="0" smtClean="0">
                <a:latin typeface="Consolas" panose="020B0609020204030204" pitchFamily="49" charset="0"/>
              </a:rPr>
              <a:t>a -&gt; b -&gt; c</a:t>
            </a:r>
            <a:endParaRPr lang="zh-CN" altLang="en-US" sz="2000" dirty="0">
              <a:latin typeface="Consolas" panose="020B0609020204030204" pitchFamily="49" charset="0"/>
            </a:endParaRPr>
          </a:p>
        </p:txBody>
      </p:sp>
      <p:cxnSp>
        <p:nvCxnSpPr>
          <p:cNvPr id="12" name="直接箭头连接符 11"/>
          <p:cNvCxnSpPr/>
          <p:nvPr/>
        </p:nvCxnSpPr>
        <p:spPr>
          <a:xfrm>
            <a:off x="5727065" y="4417695"/>
            <a:ext cx="0" cy="101917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505574" y="2695575"/>
            <a:ext cx="1746885" cy="369332"/>
          </a:xfrm>
          <a:prstGeom prst="rect">
            <a:avLst/>
          </a:prstGeom>
          <a:noFill/>
        </p:spPr>
        <p:txBody>
          <a:bodyPr wrap="square" rtlCol="0">
            <a:spAutoFit/>
          </a:bodyPr>
          <a:lstStyle/>
          <a:p>
            <a:pPr algn="ctr"/>
            <a:r>
              <a:rPr lang="zh-CN" altLang="en-US" dirty="0" smtClean="0"/>
              <a:t>中断处理程序</a:t>
            </a:r>
            <a:endParaRPr lang="zh-CN" altLang="en-US" dirty="0"/>
          </a:p>
        </p:txBody>
      </p:sp>
      <p:cxnSp>
        <p:nvCxnSpPr>
          <p:cNvPr id="14" name="直接箭头连接符 13"/>
          <p:cNvCxnSpPr/>
          <p:nvPr/>
        </p:nvCxnSpPr>
        <p:spPr>
          <a:xfrm>
            <a:off x="7392035" y="3589020"/>
            <a:ext cx="0" cy="1541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7"/>
          </p:cNvCxnSpPr>
          <p:nvPr/>
        </p:nvCxnSpPr>
        <p:spPr>
          <a:xfrm flipV="1">
            <a:off x="5796662" y="3596640"/>
            <a:ext cx="1564258" cy="648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5"/>
          </p:cNvCxnSpPr>
          <p:nvPr/>
        </p:nvCxnSpPr>
        <p:spPr>
          <a:xfrm flipH="1" flipV="1">
            <a:off x="5796662" y="4384422"/>
            <a:ext cx="1587118" cy="751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69480" y="4770120"/>
            <a:ext cx="2514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543800" y="4594860"/>
            <a:ext cx="769620" cy="369332"/>
          </a:xfrm>
          <a:prstGeom prst="rect">
            <a:avLst/>
          </a:prstGeom>
          <a:noFill/>
        </p:spPr>
        <p:txBody>
          <a:bodyPr wrap="square" rtlCol="0">
            <a:spAutoFit/>
          </a:bodyPr>
          <a:lstStyle/>
          <a:p>
            <a:r>
              <a:rPr lang="zh-CN" altLang="en-US" dirty="0" smtClean="0">
                <a:solidFill>
                  <a:srgbClr val="C00000"/>
                </a:solidFill>
              </a:rPr>
              <a:t>输出</a:t>
            </a:r>
            <a:endParaRPr lang="zh-CN" altLang="en-US" dirty="0">
              <a:solidFill>
                <a:srgbClr val="C00000"/>
              </a:solidFill>
            </a:endParaRPr>
          </a:p>
        </p:txBody>
      </p:sp>
      <p:pic>
        <p:nvPicPr>
          <p:cNvPr id="26" name="Picture 2" descr="https://timgsa.baidu.com/timg?image&amp;quality=80&amp;size=b9999_10000&amp;sec=1515653061&amp;di=f38f2dbb8d9a1ab42bcf591cadbe6599&amp;imgtype=jpg&amp;er=1&amp;src=http%3A%2F%2Fghr-japan.greater.jp%2Fproductsimage%2F1086794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9580" y="4742037"/>
            <a:ext cx="944698" cy="38382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肘形连接符 27"/>
          <p:cNvCxnSpPr>
            <a:stCxn id="26" idx="0"/>
            <a:endCxn id="10" idx="2"/>
          </p:cNvCxnSpPr>
          <p:nvPr/>
        </p:nvCxnSpPr>
        <p:spPr>
          <a:xfrm rot="5400000" flipH="1" flipV="1">
            <a:off x="4966678" y="4080076"/>
            <a:ext cx="427212" cy="896711"/>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076700" y="4343400"/>
            <a:ext cx="769620" cy="369332"/>
          </a:xfrm>
          <a:prstGeom prst="rect">
            <a:avLst/>
          </a:prstGeom>
          <a:noFill/>
        </p:spPr>
        <p:txBody>
          <a:bodyPr wrap="square" rtlCol="0">
            <a:spAutoFit/>
          </a:bodyPr>
          <a:lstStyle/>
          <a:p>
            <a:r>
              <a:rPr lang="zh-CN" altLang="en-US" dirty="0" smtClean="0">
                <a:solidFill>
                  <a:srgbClr val="C00000"/>
                </a:solidFill>
              </a:rPr>
              <a:t>按键</a:t>
            </a:r>
            <a:endParaRPr lang="zh-CN" altLang="en-US" dirty="0">
              <a:solidFill>
                <a:srgbClr val="C00000"/>
              </a:solidFill>
            </a:endParaRPr>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4281" y="2209800"/>
            <a:ext cx="2900932" cy="1654132"/>
          </a:xfrm>
          <a:prstGeom prst="rect">
            <a:avLst/>
          </a:pr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4281" y="3535680"/>
            <a:ext cx="2900932" cy="1654132"/>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4281" y="4861560"/>
            <a:ext cx="2900932" cy="1654132"/>
          </a:xfrm>
          <a:prstGeom prst="rect">
            <a:avLst/>
          </a:prstGeom>
        </p:spPr>
      </p:pic>
      <p:sp>
        <p:nvSpPr>
          <p:cNvPr id="33" name="文本框 32"/>
          <p:cNvSpPr txBox="1"/>
          <p:nvPr/>
        </p:nvSpPr>
        <p:spPr>
          <a:xfrm>
            <a:off x="11696700" y="2956560"/>
            <a:ext cx="320040" cy="523220"/>
          </a:xfrm>
          <a:prstGeom prst="rect">
            <a:avLst/>
          </a:prstGeom>
          <a:noFill/>
        </p:spPr>
        <p:txBody>
          <a:bodyPr wrap="square" rtlCol="0">
            <a:spAutoFit/>
          </a:bodyPr>
          <a:lstStyle/>
          <a:p>
            <a:r>
              <a:rPr lang="en-US" altLang="zh-CN" sz="2800" smtClean="0"/>
              <a:t>a</a:t>
            </a:r>
            <a:endParaRPr lang="zh-CN" altLang="en-US" sz="2800" dirty="0"/>
          </a:p>
        </p:txBody>
      </p:sp>
      <p:sp>
        <p:nvSpPr>
          <p:cNvPr id="34" name="文本框 33"/>
          <p:cNvSpPr txBox="1"/>
          <p:nvPr/>
        </p:nvSpPr>
        <p:spPr>
          <a:xfrm>
            <a:off x="11696700" y="4297680"/>
            <a:ext cx="320040" cy="523220"/>
          </a:xfrm>
          <a:prstGeom prst="rect">
            <a:avLst/>
          </a:prstGeom>
          <a:noFill/>
        </p:spPr>
        <p:txBody>
          <a:bodyPr wrap="square" rtlCol="0">
            <a:spAutoFit/>
          </a:bodyPr>
          <a:lstStyle/>
          <a:p>
            <a:r>
              <a:rPr lang="en-US" altLang="zh-CN" sz="2800" dirty="0" smtClean="0"/>
              <a:t>b</a:t>
            </a:r>
            <a:endParaRPr lang="zh-CN" altLang="en-US" sz="2800" dirty="0"/>
          </a:p>
        </p:txBody>
      </p:sp>
      <p:sp>
        <p:nvSpPr>
          <p:cNvPr id="35" name="文本框 34"/>
          <p:cNvSpPr txBox="1"/>
          <p:nvPr/>
        </p:nvSpPr>
        <p:spPr>
          <a:xfrm>
            <a:off x="11696700" y="5631180"/>
            <a:ext cx="320040" cy="523220"/>
          </a:xfrm>
          <a:prstGeom prst="rect">
            <a:avLst/>
          </a:prstGeom>
          <a:noFill/>
        </p:spPr>
        <p:txBody>
          <a:bodyPr wrap="square" rtlCol="0">
            <a:spAutoFit/>
          </a:bodyPr>
          <a:lstStyle/>
          <a:p>
            <a:r>
              <a:rPr lang="en-US" altLang="zh-CN" sz="2800" dirty="0" smtClean="0"/>
              <a:t>c</a:t>
            </a:r>
            <a:endParaRPr lang="zh-CN" altLang="en-US" sz="2800" dirty="0"/>
          </a:p>
        </p:txBody>
      </p:sp>
    </p:spTree>
    <p:extLst>
      <p:ext uri="{BB962C8B-B14F-4D97-AF65-F5344CB8AC3E}">
        <p14:creationId xmlns:p14="http://schemas.microsoft.com/office/powerpoint/2010/main" val="1812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小例子</a:t>
            </a:r>
            <a:endParaRPr lang="zh-CN" altLang="en-US" dirty="0"/>
          </a:p>
        </p:txBody>
      </p:sp>
      <p:sp>
        <p:nvSpPr>
          <p:cNvPr id="3" name="内容占位符 2"/>
          <p:cNvSpPr>
            <a:spLocks noGrp="1"/>
          </p:cNvSpPr>
          <p:nvPr>
            <p:ph idx="1"/>
          </p:nvPr>
        </p:nvSpPr>
        <p:spPr>
          <a:xfrm>
            <a:off x="838200" y="1348509"/>
            <a:ext cx="10797540" cy="1089891"/>
          </a:xfrm>
        </p:spPr>
        <p:txBody>
          <a:bodyPr>
            <a:normAutofit/>
          </a:bodyPr>
          <a:lstStyle/>
          <a:p>
            <a:r>
              <a:rPr lang="en-US" altLang="zh-CN" dirty="0" smtClean="0">
                <a:latin typeface="Consolas" panose="020B0609020204030204" pitchFamily="49" charset="0"/>
              </a:rPr>
              <a:t>NEMU</a:t>
            </a:r>
            <a:r>
              <a:rPr lang="zh-CN" altLang="en-US" dirty="0" smtClean="0">
                <a:latin typeface="Consolas" panose="020B0609020204030204" pitchFamily="49" charset="0"/>
              </a:rPr>
              <a:t>约定：当</a:t>
            </a:r>
            <a:r>
              <a:rPr lang="zh-CN" altLang="en-US" dirty="0">
                <a:latin typeface="Consolas" panose="020B0609020204030204" pitchFamily="49" charset="0"/>
              </a:rPr>
              <a:t>处理外部中断时，清除</a:t>
            </a:r>
            <a:r>
              <a:rPr lang="en-US" altLang="zh-CN" dirty="0">
                <a:latin typeface="Consolas" panose="020B0609020204030204" pitchFamily="49" charset="0"/>
              </a:rPr>
              <a:t>EFLAGS</a:t>
            </a:r>
            <a:r>
              <a:rPr lang="zh-CN" altLang="en-US" dirty="0">
                <a:latin typeface="Consolas" panose="020B0609020204030204" pitchFamily="49" charset="0"/>
              </a:rPr>
              <a:t>寄存器中的</a:t>
            </a:r>
            <a:r>
              <a:rPr lang="en-US" altLang="zh-CN" dirty="0">
                <a:latin typeface="Consolas" panose="020B0609020204030204" pitchFamily="49" charset="0"/>
              </a:rPr>
              <a:t>IF</a:t>
            </a:r>
            <a:r>
              <a:rPr lang="zh-CN" altLang="en-US" dirty="0">
                <a:latin typeface="Consolas" panose="020B0609020204030204" pitchFamily="49" charset="0"/>
              </a:rPr>
              <a:t>位，实现关中断，不允许</a:t>
            </a:r>
            <a:r>
              <a:rPr lang="zh-CN" altLang="en-US" dirty="0" smtClean="0">
                <a:latin typeface="Consolas" panose="020B0609020204030204" pitchFamily="49" charset="0"/>
              </a:rPr>
              <a:t>嵌套（也不考虑中断的优先级）</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772D07EB-5D08-47C4-ADB5-F381B3FF55B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8FF2E440-D3D6-4262-8022-C32DC6B9A8D2}" type="slidenum">
              <a:rPr lang="zh-CN" altLang="en-US" smtClean="0"/>
              <a:t>61</a:t>
            </a:fld>
            <a:endParaRPr lang="zh-CN" altLang="en-US"/>
          </a:p>
        </p:txBody>
      </p:sp>
      <p:cxnSp>
        <p:nvCxnSpPr>
          <p:cNvPr id="8" name="直接箭头连接符 7"/>
          <p:cNvCxnSpPr/>
          <p:nvPr/>
        </p:nvCxnSpPr>
        <p:spPr>
          <a:xfrm>
            <a:off x="5727065" y="3190875"/>
            <a:ext cx="0" cy="101917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49215" y="2695575"/>
            <a:ext cx="1181100" cy="369332"/>
          </a:xfrm>
          <a:prstGeom prst="rect">
            <a:avLst/>
          </a:prstGeom>
          <a:noFill/>
        </p:spPr>
        <p:txBody>
          <a:bodyPr wrap="square" rtlCol="0">
            <a:spAutoFit/>
          </a:bodyPr>
          <a:lstStyle/>
          <a:p>
            <a:pPr algn="ctr"/>
            <a:r>
              <a:rPr lang="zh-CN" altLang="en-US" dirty="0" smtClean="0"/>
              <a:t>用户进程</a:t>
            </a:r>
            <a:endParaRPr lang="zh-CN" altLang="en-US" dirty="0"/>
          </a:p>
        </p:txBody>
      </p:sp>
      <p:sp>
        <p:nvSpPr>
          <p:cNvPr id="11" name="文本框 10"/>
          <p:cNvSpPr txBox="1"/>
          <p:nvPr/>
        </p:nvSpPr>
        <p:spPr>
          <a:xfrm>
            <a:off x="708660" y="2964180"/>
            <a:ext cx="3208020" cy="707886"/>
          </a:xfrm>
          <a:prstGeom prst="rect">
            <a:avLst/>
          </a:prstGeom>
          <a:noFill/>
        </p:spPr>
        <p:txBody>
          <a:bodyPr wrap="square" rtlCol="0">
            <a:spAutoFit/>
          </a:bodyPr>
          <a:lstStyle/>
          <a:p>
            <a:r>
              <a:rPr lang="zh-CN" altLang="en-US" sz="2000" dirty="0" smtClean="0">
                <a:latin typeface="Consolas" panose="020B0609020204030204" pitchFamily="49" charset="0"/>
              </a:rPr>
              <a:t>键盘按键：</a:t>
            </a:r>
            <a:r>
              <a:rPr lang="en-US" altLang="zh-CN" sz="2000" dirty="0" smtClean="0">
                <a:latin typeface="Consolas" panose="020B0609020204030204" pitchFamily="49" charset="0"/>
              </a:rPr>
              <a:t>a -&gt; b -&gt; c</a:t>
            </a:r>
          </a:p>
          <a:p>
            <a:r>
              <a:rPr lang="zh-CN" altLang="en-US" sz="2000" dirty="0" smtClean="0">
                <a:latin typeface="Consolas" panose="020B0609020204030204" pitchFamily="49" charset="0"/>
              </a:rPr>
              <a:t>期待输出：</a:t>
            </a:r>
            <a:r>
              <a:rPr lang="en-US" altLang="zh-CN" sz="2000" dirty="0" smtClean="0">
                <a:latin typeface="Consolas" panose="020B0609020204030204" pitchFamily="49" charset="0"/>
              </a:rPr>
              <a:t>a -&gt; b -&gt; c</a:t>
            </a:r>
            <a:endParaRPr lang="zh-CN" altLang="en-US" sz="2000" dirty="0">
              <a:latin typeface="Consolas" panose="020B0609020204030204" pitchFamily="49" charset="0"/>
            </a:endParaRPr>
          </a:p>
        </p:txBody>
      </p:sp>
      <p:cxnSp>
        <p:nvCxnSpPr>
          <p:cNvPr id="12" name="直接箭头连接符 11"/>
          <p:cNvCxnSpPr/>
          <p:nvPr/>
        </p:nvCxnSpPr>
        <p:spPr>
          <a:xfrm>
            <a:off x="5727065" y="4417695"/>
            <a:ext cx="0" cy="101917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505574" y="2695575"/>
            <a:ext cx="1746885" cy="369332"/>
          </a:xfrm>
          <a:prstGeom prst="rect">
            <a:avLst/>
          </a:prstGeom>
          <a:noFill/>
        </p:spPr>
        <p:txBody>
          <a:bodyPr wrap="square" rtlCol="0">
            <a:spAutoFit/>
          </a:bodyPr>
          <a:lstStyle/>
          <a:p>
            <a:pPr algn="ctr"/>
            <a:r>
              <a:rPr lang="zh-CN" altLang="en-US" dirty="0" smtClean="0"/>
              <a:t>中断处理程序</a:t>
            </a:r>
            <a:endParaRPr lang="zh-CN" altLang="en-US" dirty="0"/>
          </a:p>
        </p:txBody>
      </p:sp>
      <p:grpSp>
        <p:nvGrpSpPr>
          <p:cNvPr id="7" name="组合 6"/>
          <p:cNvGrpSpPr/>
          <p:nvPr/>
        </p:nvGrpSpPr>
        <p:grpSpPr>
          <a:xfrm>
            <a:off x="5628640" y="3589020"/>
            <a:ext cx="2684780" cy="1546860"/>
            <a:chOff x="5628640" y="3589020"/>
            <a:chExt cx="2684780" cy="1546860"/>
          </a:xfrm>
        </p:grpSpPr>
        <p:sp>
          <p:nvSpPr>
            <p:cNvPr id="10" name="椭圆 9"/>
            <p:cNvSpPr/>
            <p:nvPr/>
          </p:nvSpPr>
          <p:spPr>
            <a:xfrm>
              <a:off x="5628640" y="4216400"/>
              <a:ext cx="196850" cy="196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4" name="直接箭头连接符 13"/>
            <p:cNvCxnSpPr/>
            <p:nvPr/>
          </p:nvCxnSpPr>
          <p:spPr>
            <a:xfrm>
              <a:off x="7392035" y="3589020"/>
              <a:ext cx="0" cy="1541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7"/>
            </p:cNvCxnSpPr>
            <p:nvPr/>
          </p:nvCxnSpPr>
          <p:spPr>
            <a:xfrm flipV="1">
              <a:off x="5796662" y="3596640"/>
              <a:ext cx="1564258" cy="648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5"/>
            </p:cNvCxnSpPr>
            <p:nvPr/>
          </p:nvCxnSpPr>
          <p:spPr>
            <a:xfrm flipH="1" flipV="1">
              <a:off x="5796662" y="4384422"/>
              <a:ext cx="1587118" cy="751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69480" y="4770120"/>
              <a:ext cx="2514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543800" y="4594860"/>
              <a:ext cx="769620" cy="369332"/>
            </a:xfrm>
            <a:prstGeom prst="rect">
              <a:avLst/>
            </a:prstGeom>
            <a:noFill/>
          </p:spPr>
          <p:txBody>
            <a:bodyPr wrap="square" rtlCol="0">
              <a:spAutoFit/>
            </a:bodyPr>
            <a:lstStyle/>
            <a:p>
              <a:r>
                <a:rPr lang="zh-CN" altLang="en-US" dirty="0" smtClean="0">
                  <a:solidFill>
                    <a:srgbClr val="C00000"/>
                  </a:solidFill>
                </a:rPr>
                <a:t>输出</a:t>
              </a:r>
              <a:endParaRPr lang="zh-CN" altLang="en-US" dirty="0">
                <a:solidFill>
                  <a:srgbClr val="C00000"/>
                </a:solidFill>
              </a:endParaRPr>
            </a:p>
          </p:txBody>
        </p:sp>
      </p:grpSp>
      <p:pic>
        <p:nvPicPr>
          <p:cNvPr id="26" name="Picture 2" descr="https://timgsa.baidu.com/timg?image&amp;quality=80&amp;size=b9999_10000&amp;sec=1515653061&amp;di=f38f2dbb8d9a1ab42bcf591cadbe6599&amp;imgtype=jpg&amp;er=1&amp;src=http%3A%2F%2Fghr-japan.greater.jp%2Fproductsimage%2F1086794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580" y="4742037"/>
            <a:ext cx="944698" cy="38382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肘形连接符 27"/>
          <p:cNvCxnSpPr>
            <a:stCxn id="26" idx="0"/>
            <a:endCxn id="10" idx="2"/>
          </p:cNvCxnSpPr>
          <p:nvPr/>
        </p:nvCxnSpPr>
        <p:spPr>
          <a:xfrm rot="5400000" flipH="1" flipV="1">
            <a:off x="4966678" y="4080076"/>
            <a:ext cx="427212" cy="896711"/>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076700" y="4343400"/>
            <a:ext cx="769620" cy="369332"/>
          </a:xfrm>
          <a:prstGeom prst="rect">
            <a:avLst/>
          </a:prstGeom>
          <a:noFill/>
        </p:spPr>
        <p:txBody>
          <a:bodyPr wrap="square" rtlCol="0">
            <a:spAutoFit/>
          </a:bodyPr>
          <a:lstStyle/>
          <a:p>
            <a:r>
              <a:rPr lang="zh-CN" altLang="en-US" dirty="0" smtClean="0">
                <a:solidFill>
                  <a:srgbClr val="C00000"/>
                </a:solidFill>
              </a:rPr>
              <a:t>按键</a:t>
            </a:r>
            <a:endParaRPr lang="zh-CN" altLang="en-US" dirty="0">
              <a:solidFill>
                <a:srgbClr val="C00000"/>
              </a:solidFill>
            </a:endParaRPr>
          </a:p>
        </p:txBody>
      </p:sp>
      <p:grpSp>
        <p:nvGrpSpPr>
          <p:cNvPr id="47" name="组合 46"/>
          <p:cNvGrpSpPr/>
          <p:nvPr/>
        </p:nvGrpSpPr>
        <p:grpSpPr>
          <a:xfrm>
            <a:off x="7297420" y="3589020"/>
            <a:ext cx="2684780" cy="1546860"/>
            <a:chOff x="5628640" y="3589020"/>
            <a:chExt cx="2684780" cy="1546860"/>
          </a:xfrm>
        </p:grpSpPr>
        <p:sp>
          <p:nvSpPr>
            <p:cNvPr id="48" name="椭圆 47"/>
            <p:cNvSpPr/>
            <p:nvPr/>
          </p:nvSpPr>
          <p:spPr>
            <a:xfrm>
              <a:off x="5628640" y="4216400"/>
              <a:ext cx="196850" cy="196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9" name="直接箭头连接符 48"/>
            <p:cNvCxnSpPr/>
            <p:nvPr/>
          </p:nvCxnSpPr>
          <p:spPr>
            <a:xfrm>
              <a:off x="7392035" y="3589020"/>
              <a:ext cx="0" cy="1541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8" idx="7"/>
            </p:cNvCxnSpPr>
            <p:nvPr/>
          </p:nvCxnSpPr>
          <p:spPr>
            <a:xfrm flipV="1">
              <a:off x="5796662" y="3596640"/>
              <a:ext cx="1564258" cy="648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8" idx="5"/>
            </p:cNvCxnSpPr>
            <p:nvPr/>
          </p:nvCxnSpPr>
          <p:spPr>
            <a:xfrm flipH="1" flipV="1">
              <a:off x="5796662" y="4384422"/>
              <a:ext cx="1587118" cy="751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269480" y="4770120"/>
              <a:ext cx="2514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7543800" y="4594860"/>
              <a:ext cx="769620" cy="369332"/>
            </a:xfrm>
            <a:prstGeom prst="rect">
              <a:avLst/>
            </a:prstGeom>
            <a:noFill/>
          </p:spPr>
          <p:txBody>
            <a:bodyPr wrap="square" rtlCol="0">
              <a:spAutoFit/>
            </a:bodyPr>
            <a:lstStyle/>
            <a:p>
              <a:r>
                <a:rPr lang="zh-CN" altLang="en-US" dirty="0" smtClean="0">
                  <a:solidFill>
                    <a:srgbClr val="C00000"/>
                  </a:solidFill>
                </a:rPr>
                <a:t>输出</a:t>
              </a:r>
              <a:endParaRPr lang="zh-CN" altLang="en-US" dirty="0">
                <a:solidFill>
                  <a:srgbClr val="C00000"/>
                </a:solidFill>
              </a:endParaRPr>
            </a:p>
          </p:txBody>
        </p:sp>
      </p:grpSp>
      <p:grpSp>
        <p:nvGrpSpPr>
          <p:cNvPr id="54" name="组合 53"/>
          <p:cNvGrpSpPr/>
          <p:nvPr/>
        </p:nvGrpSpPr>
        <p:grpSpPr>
          <a:xfrm>
            <a:off x="8966200" y="3589020"/>
            <a:ext cx="2684780" cy="1546860"/>
            <a:chOff x="5628640" y="3589020"/>
            <a:chExt cx="2684780" cy="1546860"/>
          </a:xfrm>
        </p:grpSpPr>
        <p:sp>
          <p:nvSpPr>
            <p:cNvPr id="55" name="椭圆 54"/>
            <p:cNvSpPr/>
            <p:nvPr/>
          </p:nvSpPr>
          <p:spPr>
            <a:xfrm>
              <a:off x="5628640" y="4216400"/>
              <a:ext cx="196850" cy="196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6" name="直接箭头连接符 55"/>
            <p:cNvCxnSpPr/>
            <p:nvPr/>
          </p:nvCxnSpPr>
          <p:spPr>
            <a:xfrm>
              <a:off x="7392035" y="3589020"/>
              <a:ext cx="0" cy="1541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5" idx="7"/>
            </p:cNvCxnSpPr>
            <p:nvPr/>
          </p:nvCxnSpPr>
          <p:spPr>
            <a:xfrm flipV="1">
              <a:off x="5796662" y="3596640"/>
              <a:ext cx="1564258" cy="648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55" idx="5"/>
            </p:cNvCxnSpPr>
            <p:nvPr/>
          </p:nvCxnSpPr>
          <p:spPr>
            <a:xfrm flipH="1" flipV="1">
              <a:off x="5796662" y="4384422"/>
              <a:ext cx="1587118" cy="751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269480" y="4770120"/>
              <a:ext cx="2514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543800" y="4594860"/>
              <a:ext cx="769620" cy="369332"/>
            </a:xfrm>
            <a:prstGeom prst="rect">
              <a:avLst/>
            </a:prstGeom>
            <a:noFill/>
          </p:spPr>
          <p:txBody>
            <a:bodyPr wrap="square" rtlCol="0">
              <a:spAutoFit/>
            </a:bodyPr>
            <a:lstStyle/>
            <a:p>
              <a:r>
                <a:rPr lang="zh-CN" altLang="en-US" dirty="0" smtClean="0">
                  <a:solidFill>
                    <a:srgbClr val="C00000"/>
                  </a:solidFill>
                </a:rPr>
                <a:t>输出</a:t>
              </a:r>
              <a:endParaRPr lang="zh-CN" altLang="en-US" dirty="0">
                <a:solidFill>
                  <a:srgbClr val="C00000"/>
                </a:solidFill>
              </a:endParaRPr>
            </a:p>
          </p:txBody>
        </p:sp>
      </p:gr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719" y="4273789"/>
            <a:ext cx="859027" cy="458231"/>
          </a:xfrm>
          <a:prstGeom prst="rect">
            <a:avLst/>
          </a:prstGeom>
        </p:spPr>
      </p:pic>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1499" y="4273789"/>
            <a:ext cx="859027" cy="458231"/>
          </a:xfrm>
          <a:prstGeom prst="rect">
            <a:avLst/>
          </a:prstGeom>
        </p:spPr>
      </p:pic>
      <p:sp>
        <p:nvSpPr>
          <p:cNvPr id="16" name="文本框 15"/>
          <p:cNvSpPr txBox="1"/>
          <p:nvPr/>
        </p:nvSpPr>
        <p:spPr>
          <a:xfrm>
            <a:off x="4648200" y="3787140"/>
            <a:ext cx="364202" cy="523220"/>
          </a:xfrm>
          <a:prstGeom prst="rect">
            <a:avLst/>
          </a:prstGeom>
          <a:noFill/>
        </p:spPr>
        <p:txBody>
          <a:bodyPr wrap="none" rtlCol="0">
            <a:spAutoFit/>
          </a:bodyPr>
          <a:lstStyle/>
          <a:p>
            <a:r>
              <a:rPr lang="en-US" altLang="zh-CN" sz="2800" dirty="0" smtClean="0"/>
              <a:t>a</a:t>
            </a:r>
            <a:endParaRPr lang="zh-CN" altLang="en-US" sz="2800" dirty="0"/>
          </a:p>
        </p:txBody>
      </p:sp>
      <p:sp>
        <p:nvSpPr>
          <p:cNvPr id="65" name="文本框 64"/>
          <p:cNvSpPr txBox="1"/>
          <p:nvPr/>
        </p:nvSpPr>
        <p:spPr>
          <a:xfrm>
            <a:off x="6720840" y="3787140"/>
            <a:ext cx="391454" cy="523220"/>
          </a:xfrm>
          <a:prstGeom prst="rect">
            <a:avLst/>
          </a:prstGeom>
          <a:noFill/>
        </p:spPr>
        <p:txBody>
          <a:bodyPr wrap="none" rtlCol="0">
            <a:spAutoFit/>
          </a:bodyPr>
          <a:lstStyle/>
          <a:p>
            <a:r>
              <a:rPr lang="en-US" altLang="zh-CN" sz="2800" dirty="0" smtClean="0"/>
              <a:t>b</a:t>
            </a:r>
            <a:endParaRPr lang="zh-CN" altLang="en-US" sz="2800" dirty="0"/>
          </a:p>
        </p:txBody>
      </p:sp>
      <p:sp>
        <p:nvSpPr>
          <p:cNvPr id="66" name="文本框 65"/>
          <p:cNvSpPr txBox="1"/>
          <p:nvPr/>
        </p:nvSpPr>
        <p:spPr>
          <a:xfrm>
            <a:off x="8382000" y="3787140"/>
            <a:ext cx="346570" cy="523220"/>
          </a:xfrm>
          <a:prstGeom prst="rect">
            <a:avLst/>
          </a:prstGeom>
          <a:noFill/>
        </p:spPr>
        <p:txBody>
          <a:bodyPr wrap="none" rtlCol="0">
            <a:spAutoFit/>
          </a:bodyPr>
          <a:lstStyle/>
          <a:p>
            <a:r>
              <a:rPr lang="en-US" altLang="zh-CN" sz="2800" dirty="0" smtClean="0"/>
              <a:t>c</a:t>
            </a:r>
            <a:endParaRPr lang="zh-CN" altLang="en-US" sz="2800" dirty="0"/>
          </a:p>
        </p:txBody>
      </p:sp>
    </p:spTree>
    <p:extLst>
      <p:ext uri="{BB962C8B-B14F-4D97-AF65-F5344CB8AC3E}">
        <p14:creationId xmlns:p14="http://schemas.microsoft.com/office/powerpoint/2010/main" val="133722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异常和中断的响应</a:t>
            </a:r>
          </a:p>
        </p:txBody>
      </p:sp>
      <p:sp>
        <p:nvSpPr>
          <p:cNvPr id="3" name="内容占位符 2"/>
          <p:cNvSpPr>
            <a:spLocks noGrp="1"/>
          </p:cNvSpPr>
          <p:nvPr>
            <p:ph idx="1"/>
          </p:nvPr>
        </p:nvSpPr>
        <p:spPr>
          <a:xfrm>
            <a:off x="900000" y="1182256"/>
            <a:ext cx="10313080"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检测到异常或中断后，根据异常和中断号去查表得到处理程序的入口地址，处理完后返回原程序继续</a:t>
            </a:r>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BF48673C-CAFC-4CA6-B0FE-425C3A8F4447}"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cxnSp>
        <p:nvCxnSpPr>
          <p:cNvPr id="37" name="直接箭头连接符 36"/>
          <p:cNvCxnSpPr>
            <a:endCxn id="7" idx="1"/>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11" name="文本框 10"/>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3" name="内容占位符 2"/>
          <p:cNvSpPr>
            <a:spLocks noGrp="1"/>
          </p:cNvSpPr>
          <p:nvPr>
            <p:ph idx="1"/>
          </p:nvPr>
        </p:nvSpPr>
        <p:spPr>
          <a:xfrm>
            <a:off x="900000" y="1182256"/>
            <a:ext cx="10426546"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a:t>
            </a:r>
            <a:r>
              <a:rPr lang="zh-CN" altLang="en-US" dirty="0">
                <a:latin typeface="Consolas" panose="020B0609020204030204" pitchFamily="49" charset="0"/>
              </a:rPr>
              <a:t>，处理完后返回原程序继续</a:t>
            </a:r>
          </a:p>
        </p:txBody>
      </p:sp>
      <p:sp>
        <p:nvSpPr>
          <p:cNvPr id="4" name="日期占位符 3"/>
          <p:cNvSpPr>
            <a:spLocks noGrp="1"/>
          </p:cNvSpPr>
          <p:nvPr>
            <p:ph type="dt" sz="half" idx="10"/>
          </p:nvPr>
        </p:nvSpPr>
        <p:spPr/>
        <p:txBody>
          <a:bodyPr/>
          <a:lstStyle/>
          <a:p>
            <a:fld id="{24553F0D-FDED-40D1-9353-CF1BAAD8F32F}"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8</a:t>
            </a:fld>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cxnSp>
        <p:nvCxnSpPr>
          <p:cNvPr id="37" name="直接箭头连接符 36"/>
          <p:cNvCxnSpPr>
            <a:endCxn id="7" idx="1"/>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38" name="下箭头 37"/>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16" name="文本框 15"/>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14380154260&amp;di=bfcdd7bd111ae0d4f1482d76eb71b7a4&amp;imgtype=0&amp;src=http%3A%2F%2Fimg2.everychina.com%2Fimg%2Fae%2F9c%2F16377944e3b47b6334ebd703f94c-600x400c1-c73a%2Fcardboard_archive_box_with_corrugated_paper_4c_prin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7727" y="2145132"/>
            <a:ext cx="1908175" cy="127211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异常和中断的响应</a:t>
            </a:r>
          </a:p>
        </p:txBody>
      </p:sp>
      <p:sp>
        <p:nvSpPr>
          <p:cNvPr id="4" name="日期占位符 3"/>
          <p:cNvSpPr>
            <a:spLocks noGrp="1"/>
          </p:cNvSpPr>
          <p:nvPr>
            <p:ph type="dt" sz="half" idx="10"/>
          </p:nvPr>
        </p:nvSpPr>
        <p:spPr/>
        <p:txBody>
          <a:bodyPr/>
          <a:lstStyle/>
          <a:p>
            <a:fld id="{78EFC6DE-AF7C-4097-AA68-4C7D0219A28C}" type="datetime1">
              <a:rPr lang="zh-CN" altLang="en-US" smtClean="0"/>
              <a:t>2022/5/20</a:t>
            </a:fld>
            <a:endParaRPr lang="zh-CN" altLang="en-US"/>
          </a:p>
        </p:txBody>
      </p:sp>
      <p:sp>
        <p:nvSpPr>
          <p:cNvPr id="5" name="页脚占位符 4"/>
          <p:cNvSpPr>
            <a:spLocks noGrp="1"/>
          </p:cNvSpPr>
          <p:nvPr>
            <p:ph type="ftr" sz="quarter" idx="11"/>
          </p:nvPr>
        </p:nvSpPr>
        <p:spPr/>
        <p:txBody>
          <a:bodyPr/>
          <a:lstStyle/>
          <a:p>
            <a:r>
              <a:rPr lang="zh-CN" altLang="en-US" smtClean="0"/>
              <a:t>南京大学 </a:t>
            </a:r>
            <a:r>
              <a:rPr lang="en-US" altLang="zh-CN" smtClean="0"/>
              <a:t>- </a:t>
            </a:r>
            <a:r>
              <a:rPr lang="zh-CN" altLang="en-US" smtClean="0"/>
              <a:t>计算机系统基础 </a:t>
            </a:r>
            <a:r>
              <a:rPr lang="en-US" altLang="zh-CN" smtClean="0"/>
              <a:t>- PA</a:t>
            </a:r>
            <a:endParaRPr lang="zh-CN" altLang="en-US"/>
          </a:p>
        </p:txBody>
      </p:sp>
      <p:sp>
        <p:nvSpPr>
          <p:cNvPr id="6" name="灯片编号占位符 5"/>
          <p:cNvSpPr>
            <a:spLocks noGrp="1"/>
          </p:cNvSpPr>
          <p:nvPr>
            <p:ph type="sldNum" sz="quarter" idx="12"/>
          </p:nvPr>
        </p:nvSpPr>
        <p:spPr/>
        <p:txBody>
          <a:bodyPr/>
          <a:lstStyle/>
          <a:p>
            <a:fld id="{0A407E0A-4D59-4078-B6F7-7C1D61BE82B3}" type="slidenum">
              <a:rPr lang="zh-CN" altLang="en-US" smtClean="0"/>
              <a:t>9</a:t>
            </a:fld>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201" y="3289090"/>
            <a:ext cx="1747328" cy="1818810"/>
          </a:xfrm>
          <a:prstGeom prst="rect">
            <a:avLst/>
          </a:prstGeom>
        </p:spPr>
      </p:pic>
      <p:sp>
        <p:nvSpPr>
          <p:cNvPr id="18" name="文本框 17"/>
          <p:cNvSpPr txBox="1"/>
          <p:nvPr/>
        </p:nvSpPr>
        <p:spPr>
          <a:xfrm>
            <a:off x="1611603" y="2906484"/>
            <a:ext cx="1404851" cy="646331"/>
          </a:xfrm>
          <a:prstGeom prst="rect">
            <a:avLst/>
          </a:prstGeom>
          <a:noFill/>
        </p:spPr>
        <p:txBody>
          <a:bodyPr wrap="square" rtlCol="0">
            <a:spAutoFit/>
          </a:bodyPr>
          <a:lstStyle/>
          <a:p>
            <a:r>
              <a:rPr lang="en-US" altLang="zh-CN" dirty="0">
                <a:solidFill>
                  <a:srgbClr val="C00000"/>
                </a:solidFill>
              </a:rPr>
              <a:t>1. </a:t>
            </a:r>
            <a:r>
              <a:rPr lang="zh-CN" altLang="en-US" dirty="0">
                <a:solidFill>
                  <a:srgbClr val="C00000"/>
                </a:solidFill>
              </a:rPr>
              <a:t>检测到异常或中断！</a:t>
            </a:r>
          </a:p>
        </p:txBody>
      </p:sp>
      <p:sp>
        <p:nvSpPr>
          <p:cNvPr id="32" name="文本框 31"/>
          <p:cNvSpPr txBox="1"/>
          <p:nvPr/>
        </p:nvSpPr>
        <p:spPr>
          <a:xfrm>
            <a:off x="3467412" y="2328800"/>
            <a:ext cx="1848741" cy="923330"/>
          </a:xfrm>
          <a:prstGeom prst="rect">
            <a:avLst/>
          </a:prstGeom>
          <a:noFill/>
        </p:spPr>
        <p:txBody>
          <a:bodyPr wrap="square" rtlCol="0">
            <a:spAutoFit/>
          </a:bodyPr>
          <a:lstStyle/>
          <a:p>
            <a:r>
              <a:rPr lang="en-US" altLang="zh-CN" dirty="0">
                <a:solidFill>
                  <a:schemeClr val="accent1">
                    <a:lumMod val="50000"/>
                  </a:schemeClr>
                </a:solidFill>
              </a:rPr>
              <a:t>2. </a:t>
            </a:r>
            <a:r>
              <a:rPr lang="zh-CN" altLang="en-US" dirty="0">
                <a:solidFill>
                  <a:schemeClr val="accent1">
                    <a:lumMod val="50000"/>
                  </a:schemeClr>
                </a:solidFill>
              </a:rPr>
              <a:t>出大事了！赶紧保护一下当前程序执行状态！</a:t>
            </a:r>
          </a:p>
        </p:txBody>
      </p:sp>
      <p:graphicFrame>
        <p:nvGraphicFramePr>
          <p:cNvPr id="33" name="表格 32"/>
          <p:cNvGraphicFramePr>
            <a:graphicFrameLocks noGrp="1"/>
          </p:cNvGraphicFramePr>
          <p:nvPr/>
        </p:nvGraphicFramePr>
        <p:xfrm>
          <a:off x="7621098" y="2441773"/>
          <a:ext cx="2987832" cy="1592810"/>
        </p:xfrm>
        <a:graphic>
          <a:graphicData uri="http://schemas.openxmlformats.org/drawingml/2006/table">
            <a:tbl>
              <a:tblPr firstRow="1" bandRow="1">
                <a:tableStyleId>{5940675A-B579-460E-94D1-54222C63F5DA}</a:tableStyleId>
              </a:tblPr>
              <a:tblGrid>
                <a:gridCol w="1308100">
                  <a:extLst>
                    <a:ext uri="{9D8B030D-6E8A-4147-A177-3AD203B41FA5}">
                      <a16:colId xmlns:a16="http://schemas.microsoft.com/office/drawing/2014/main" val="20000"/>
                    </a:ext>
                  </a:extLst>
                </a:gridCol>
                <a:gridCol w="1679732">
                  <a:extLst>
                    <a:ext uri="{9D8B030D-6E8A-4147-A177-3AD203B41FA5}">
                      <a16:colId xmlns:a16="http://schemas.microsoft.com/office/drawing/2014/main" val="20001"/>
                    </a:ext>
                  </a:extLst>
                </a:gridCol>
              </a:tblGrid>
              <a:tr h="318562">
                <a:tc>
                  <a:txBody>
                    <a:bodyPr/>
                    <a:lstStyle/>
                    <a:p>
                      <a:pPr algn="ctr"/>
                      <a:r>
                        <a:rPr lang="zh-CN" altLang="en-US" sz="1400" dirty="0" smtClean="0">
                          <a:solidFill>
                            <a:schemeClr val="bg1"/>
                          </a:solidFill>
                        </a:rPr>
                        <a:t>异常</a:t>
                      </a:r>
                      <a:r>
                        <a:rPr lang="en-US" altLang="zh-CN" sz="1400" dirty="0" smtClean="0">
                          <a:solidFill>
                            <a:schemeClr val="bg1"/>
                          </a:solidFill>
                        </a:rPr>
                        <a:t>/</a:t>
                      </a:r>
                      <a:r>
                        <a:rPr lang="zh-CN" altLang="en-US" sz="1400" dirty="0" smtClean="0">
                          <a:solidFill>
                            <a:schemeClr val="bg1"/>
                          </a:solidFill>
                        </a:rPr>
                        <a:t>中断号</a:t>
                      </a:r>
                      <a:endParaRPr lang="zh-CN" altLang="en-US" sz="1400" dirty="0">
                        <a:solidFill>
                          <a:schemeClr val="bg1"/>
                        </a:solidFill>
                      </a:endParaRPr>
                    </a:p>
                  </a:txBody>
                  <a:tcPr>
                    <a:solidFill>
                      <a:schemeClr val="tx1"/>
                    </a:solidFill>
                  </a:tcPr>
                </a:tc>
                <a:tc>
                  <a:txBody>
                    <a:bodyPr/>
                    <a:lstStyle/>
                    <a:p>
                      <a:pPr algn="ctr"/>
                      <a:r>
                        <a:rPr lang="zh-CN" altLang="en-US" sz="1400" dirty="0" smtClean="0">
                          <a:solidFill>
                            <a:schemeClr val="bg1"/>
                          </a:solidFill>
                        </a:rPr>
                        <a:t>处理程序入口地址</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10000"/>
                  </a:ext>
                </a:extLst>
              </a:tr>
              <a:tr h="318562">
                <a:tc>
                  <a:txBody>
                    <a:bodyPr/>
                    <a:lstStyle/>
                    <a:p>
                      <a:pPr algn="ctr"/>
                      <a:r>
                        <a:rPr lang="en-US" altLang="zh-CN" sz="1400" dirty="0" smtClean="0"/>
                        <a:t>N1</a:t>
                      </a:r>
                      <a:endParaRPr lang="zh-CN" altLang="en-US" sz="1400" dirty="0"/>
                    </a:p>
                  </a:txBody>
                  <a:tcPr/>
                </a:tc>
                <a:tc>
                  <a:txBody>
                    <a:bodyPr/>
                    <a:lstStyle/>
                    <a:p>
                      <a:pPr algn="ctr"/>
                      <a:r>
                        <a:rPr lang="en-US" altLang="zh-CN" sz="1400" dirty="0" smtClean="0"/>
                        <a:t>XXXX</a:t>
                      </a:r>
                      <a:endParaRPr lang="zh-CN" altLang="en-US" sz="1400" dirty="0"/>
                    </a:p>
                  </a:txBody>
                  <a:tcPr/>
                </a:tc>
                <a:extLst>
                  <a:ext uri="{0D108BD9-81ED-4DB2-BD59-A6C34878D82A}">
                    <a16:rowId xmlns:a16="http://schemas.microsoft.com/office/drawing/2014/main" val="10001"/>
                  </a:ext>
                </a:extLst>
              </a:tr>
              <a:tr h="318562">
                <a:tc>
                  <a:txBody>
                    <a:bodyPr/>
                    <a:lstStyle/>
                    <a:p>
                      <a:pPr algn="ctr"/>
                      <a:r>
                        <a:rPr lang="en-US" altLang="zh-CN" sz="1400" dirty="0" smtClean="0">
                          <a:solidFill>
                            <a:srgbClr val="C00000"/>
                          </a:solidFill>
                        </a:rPr>
                        <a:t>N2</a:t>
                      </a:r>
                      <a:endParaRPr lang="zh-CN" altLang="en-US" sz="1400" dirty="0">
                        <a:solidFill>
                          <a:srgbClr val="C00000"/>
                        </a:solidFill>
                      </a:endParaRPr>
                    </a:p>
                  </a:txBody>
                  <a:tcPr/>
                </a:tc>
                <a:tc>
                  <a:txBody>
                    <a:bodyPr/>
                    <a:lstStyle/>
                    <a:p>
                      <a:pPr algn="ctr"/>
                      <a:r>
                        <a:rPr lang="en-US" altLang="zh-CN" sz="1400" dirty="0" smtClean="0">
                          <a:solidFill>
                            <a:srgbClr val="C00000"/>
                          </a:solidFill>
                        </a:rPr>
                        <a:t>YYYY</a:t>
                      </a:r>
                      <a:endParaRPr lang="zh-CN" altLang="en-US" sz="1400" dirty="0">
                        <a:solidFill>
                          <a:srgbClr val="C00000"/>
                        </a:solidFill>
                      </a:endParaRPr>
                    </a:p>
                  </a:txBody>
                  <a:tcPr/>
                </a:tc>
                <a:extLst>
                  <a:ext uri="{0D108BD9-81ED-4DB2-BD59-A6C34878D82A}">
                    <a16:rowId xmlns:a16="http://schemas.microsoft.com/office/drawing/2014/main" val="10002"/>
                  </a:ext>
                </a:extLst>
              </a:tr>
              <a:tr h="318562">
                <a:tc>
                  <a:txBody>
                    <a:bodyPr/>
                    <a:lstStyle/>
                    <a:p>
                      <a:pPr algn="ctr"/>
                      <a:r>
                        <a:rPr lang="en-US" altLang="zh-CN" sz="1400" dirty="0" smtClean="0"/>
                        <a:t>…</a:t>
                      </a:r>
                      <a:endParaRPr lang="zh-CN" altLang="en-US" sz="1400" dirty="0"/>
                    </a:p>
                  </a:txBody>
                  <a:tcPr/>
                </a:tc>
                <a:tc>
                  <a:txBody>
                    <a:bodyPr/>
                    <a:lstStyle/>
                    <a:p>
                      <a:pPr algn="ctr"/>
                      <a:r>
                        <a:rPr lang="en-US" altLang="zh-CN" sz="1400" dirty="0" smtClean="0"/>
                        <a:t>…</a:t>
                      </a:r>
                      <a:endParaRPr lang="zh-CN" altLang="en-US" sz="1400" dirty="0"/>
                    </a:p>
                  </a:txBody>
                  <a:tcPr/>
                </a:tc>
                <a:extLst>
                  <a:ext uri="{0D108BD9-81ED-4DB2-BD59-A6C34878D82A}">
                    <a16:rowId xmlns:a16="http://schemas.microsoft.com/office/drawing/2014/main" val="10003"/>
                  </a:ext>
                </a:extLst>
              </a:tr>
              <a:tr h="318562">
                <a:tc>
                  <a:txBody>
                    <a:bodyPr/>
                    <a:lstStyle/>
                    <a:p>
                      <a:pPr algn="ctr"/>
                      <a:r>
                        <a:rPr lang="en-US" altLang="zh-CN" sz="1400" dirty="0" err="1" smtClean="0"/>
                        <a:t>Nn</a:t>
                      </a:r>
                      <a:endParaRPr lang="zh-CN" altLang="en-US" sz="1400" dirty="0"/>
                    </a:p>
                  </a:txBody>
                  <a:tcPr/>
                </a:tc>
                <a:tc>
                  <a:txBody>
                    <a:bodyPr/>
                    <a:lstStyle/>
                    <a:p>
                      <a:pPr algn="ctr"/>
                      <a:r>
                        <a:rPr lang="en-US" altLang="zh-CN" sz="1400" dirty="0" smtClean="0"/>
                        <a:t>ZZZZ</a:t>
                      </a:r>
                      <a:endParaRPr lang="zh-CN" altLang="en-US" sz="1400" dirty="0"/>
                    </a:p>
                  </a:txBody>
                  <a:tcPr/>
                </a:tc>
                <a:extLst>
                  <a:ext uri="{0D108BD9-81ED-4DB2-BD59-A6C34878D82A}">
                    <a16:rowId xmlns:a16="http://schemas.microsoft.com/office/drawing/2014/main" val="10004"/>
                  </a:ext>
                </a:extLst>
              </a:tr>
            </a:tbl>
          </a:graphicData>
        </a:graphic>
      </p:graphicFrame>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2456" y="2781191"/>
            <a:ext cx="245266" cy="253035"/>
          </a:xfrm>
          <a:prstGeom prst="rect">
            <a:avLst/>
          </a:prstGeom>
        </p:spPr>
      </p:pic>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2456" y="3103133"/>
            <a:ext cx="245266" cy="253035"/>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2456" y="3751511"/>
            <a:ext cx="245266" cy="253035"/>
          </a:xfrm>
          <a:prstGeom prst="rect">
            <a:avLst/>
          </a:prstGeom>
        </p:spPr>
      </p:pic>
      <p:cxnSp>
        <p:nvCxnSpPr>
          <p:cNvPr id="37" name="直接箭头连接符 36"/>
          <p:cNvCxnSpPr>
            <a:endCxn id="7" idx="1"/>
          </p:cNvCxnSpPr>
          <p:nvPr/>
        </p:nvCxnSpPr>
        <p:spPr>
          <a:xfrm>
            <a:off x="1028081" y="3289091"/>
            <a:ext cx="1667121" cy="90940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7" idx="3"/>
          </p:cNvCxnSpPr>
          <p:nvPr/>
        </p:nvCxnSpPr>
        <p:spPr>
          <a:xfrm flipV="1">
            <a:off x="4442530" y="3220221"/>
            <a:ext cx="871801" cy="978274"/>
          </a:xfrm>
          <a:prstGeom prst="straightConnector1">
            <a:avLst/>
          </a:prstGeom>
          <a:ln w="25400">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3" idx="1"/>
          </p:cNvCxnSpPr>
          <p:nvPr/>
        </p:nvCxnSpPr>
        <p:spPr>
          <a:xfrm>
            <a:off x="6800850" y="2936364"/>
            <a:ext cx="820248" cy="30181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526129" y="3417248"/>
            <a:ext cx="2026541" cy="923330"/>
          </a:xfrm>
          <a:prstGeom prst="rect">
            <a:avLst/>
          </a:prstGeom>
          <a:noFill/>
        </p:spPr>
        <p:txBody>
          <a:bodyPr wrap="square" rtlCol="0">
            <a:spAutoFit/>
          </a:bodyPr>
          <a:lstStyle/>
          <a:p>
            <a:r>
              <a:rPr lang="en-US" altLang="zh-CN" dirty="0">
                <a:solidFill>
                  <a:srgbClr val="C00000"/>
                </a:solidFill>
              </a:rPr>
              <a:t>3. </a:t>
            </a:r>
            <a:r>
              <a:rPr lang="zh-CN" altLang="en-US" dirty="0">
                <a:solidFill>
                  <a:srgbClr val="C00000"/>
                </a:solidFill>
              </a:rPr>
              <a:t>使用异常和中断号查表，得到中断处理程序入口地址</a:t>
            </a:r>
          </a:p>
        </p:txBody>
      </p:sp>
      <p:sp>
        <p:nvSpPr>
          <p:cNvPr id="66" name="椭圆形标注 65"/>
          <p:cNvSpPr/>
          <p:nvPr/>
        </p:nvSpPr>
        <p:spPr>
          <a:xfrm>
            <a:off x="4442530" y="4424857"/>
            <a:ext cx="1531923" cy="810099"/>
          </a:xfrm>
          <a:prstGeom prst="wedgeEllipseCallout">
            <a:avLst>
              <a:gd name="adj1" fmla="val 25036"/>
              <a:gd name="adj2" fmla="val -2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EFLAGS</a:t>
            </a:r>
          </a:p>
          <a:p>
            <a:pPr algn="ctr"/>
            <a:r>
              <a:rPr lang="zh-CN" altLang="en-US" dirty="0"/>
              <a:t>断点</a:t>
            </a:r>
          </a:p>
        </p:txBody>
      </p:sp>
      <p:sp>
        <p:nvSpPr>
          <p:cNvPr id="38" name="下箭头 37"/>
          <p:cNvSpPr/>
          <p:nvPr/>
        </p:nvSpPr>
        <p:spPr>
          <a:xfrm>
            <a:off x="5597596" y="2325867"/>
            <a:ext cx="490865" cy="5776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2"/>
          <p:cNvSpPr>
            <a:spLocks noGrp="1"/>
          </p:cNvSpPr>
          <p:nvPr>
            <p:ph idx="1"/>
          </p:nvPr>
        </p:nvSpPr>
        <p:spPr>
          <a:xfrm>
            <a:off x="900000" y="1182256"/>
            <a:ext cx="10426546" cy="1688407"/>
          </a:xfrm>
        </p:spPr>
        <p:txBody>
          <a:bodyPr/>
          <a:lstStyle/>
          <a:p>
            <a:r>
              <a:rPr lang="zh-CN" altLang="en-US" dirty="0" smtClean="0">
                <a:latin typeface="Consolas" panose="020B0609020204030204" pitchFamily="49" charset="0"/>
              </a:rPr>
              <a:t>响应过程</a:t>
            </a:r>
            <a:endParaRPr lang="en-US" altLang="zh-CN" dirty="0" smtClean="0">
              <a:latin typeface="Consolas" panose="020B0609020204030204" pitchFamily="49" charset="0"/>
            </a:endParaRPr>
          </a:p>
          <a:p>
            <a:pPr lvl="1"/>
            <a:r>
              <a:rPr lang="en-US" altLang="zh-CN" dirty="0" smtClean="0">
                <a:latin typeface="Consolas" panose="020B0609020204030204" pitchFamily="49" charset="0"/>
              </a:rPr>
              <a:t>CPU</a:t>
            </a:r>
            <a:r>
              <a:rPr lang="zh-CN" altLang="en-US" dirty="0" smtClean="0">
                <a:latin typeface="Consolas" panose="020B0609020204030204" pitchFamily="49" charset="0"/>
              </a:rPr>
              <a:t>检测到异常或中断后，根据异常和中断号去查表得到处理程序的入口地址</a:t>
            </a:r>
            <a:r>
              <a:rPr lang="zh-CN" altLang="en-US" dirty="0">
                <a:latin typeface="Consolas" panose="020B0609020204030204" pitchFamily="49" charset="0"/>
              </a:rPr>
              <a:t>，处理完后返回原程序继续</a:t>
            </a:r>
          </a:p>
        </p:txBody>
      </p:sp>
      <p:sp>
        <p:nvSpPr>
          <p:cNvPr id="21" name="椭圆 20"/>
          <p:cNvSpPr/>
          <p:nvPr/>
        </p:nvSpPr>
        <p:spPr>
          <a:xfrm>
            <a:off x="6485164" y="143831"/>
            <a:ext cx="1255486" cy="1255486"/>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solidFill>
                  <a:srgbClr val="C00000"/>
                </a:solidFill>
              </a:rPr>
              <a:t>宏观步骤</a:t>
            </a:r>
            <a:r>
              <a:rPr lang="en-US" altLang="zh-CN" sz="3200" dirty="0" smtClean="0">
                <a:solidFill>
                  <a:srgbClr val="C00000"/>
                </a:solidFill>
              </a:rPr>
              <a:t>2/2</a:t>
            </a:r>
            <a:endParaRPr lang="zh-CN" altLang="en-US" sz="3200" dirty="0">
              <a:solidFill>
                <a:srgbClr val="C00000"/>
              </a:solidFill>
            </a:endParaRPr>
          </a:p>
        </p:txBody>
      </p:sp>
      <p:sp>
        <p:nvSpPr>
          <p:cNvPr id="23" name="文本框 22"/>
          <p:cNvSpPr txBox="1"/>
          <p:nvPr/>
        </p:nvSpPr>
        <p:spPr>
          <a:xfrm>
            <a:off x="7740650" y="263742"/>
            <a:ext cx="2910115" cy="1015663"/>
          </a:xfrm>
          <a:prstGeom prst="rect">
            <a:avLst/>
          </a:prstGeom>
          <a:noFill/>
        </p:spPr>
        <p:txBody>
          <a:bodyPr wrap="square" rtlCol="0">
            <a:spAutoFit/>
          </a:bodyPr>
          <a:lstStyle/>
          <a:p>
            <a:r>
              <a:rPr lang="zh-CN" altLang="en-US" sz="2000" dirty="0" smtClean="0">
                <a:solidFill>
                  <a:srgbClr val="C00000"/>
                </a:solidFill>
              </a:rPr>
              <a:t>在操作系统准备好</a:t>
            </a:r>
            <a:r>
              <a:rPr lang="en-US" altLang="zh-CN" sz="2000" dirty="0" smtClean="0">
                <a:solidFill>
                  <a:srgbClr val="C00000"/>
                </a:solidFill>
              </a:rPr>
              <a:t>IDT</a:t>
            </a:r>
            <a:r>
              <a:rPr lang="zh-CN" altLang="en-US" sz="2000" dirty="0" smtClean="0">
                <a:solidFill>
                  <a:srgbClr val="C00000"/>
                </a:solidFill>
              </a:rPr>
              <a:t>之后，机器就能够响应中断了</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20_spring_pa_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2020_spring_pa_0</Template>
  <TotalTime>164</TotalTime>
  <Words>5742</Words>
  <Application>Microsoft Office PowerPoint</Application>
  <PresentationFormat>宽屏</PresentationFormat>
  <Paragraphs>1460</Paragraphs>
  <Slides>61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MS Gothic</vt:lpstr>
      <vt:lpstr>等线</vt:lpstr>
      <vt:lpstr>微软雅黑</vt:lpstr>
      <vt:lpstr>幼圆</vt:lpstr>
      <vt:lpstr>Arial</vt:lpstr>
      <vt:lpstr>Consolas</vt:lpstr>
      <vt:lpstr>Times New Roman</vt:lpstr>
      <vt:lpstr>2020_spring_pa_0</vt:lpstr>
      <vt:lpstr>PA 4 异常、中断与I/O                           ——PA 4-1 异常和中断的响应</vt:lpstr>
      <vt:lpstr>前情提要</vt:lpstr>
      <vt:lpstr>PA 4-1要解决的问题</vt:lpstr>
      <vt:lpstr>PA 4-1 异常和中断的响应</vt:lpstr>
      <vt:lpstr>异常和中断</vt:lpstr>
      <vt:lpstr>异常和中断的响应</vt:lpstr>
      <vt:lpstr>异常和中断的响应</vt:lpstr>
      <vt:lpstr>异常和中断的响应</vt:lpstr>
      <vt:lpstr>异常和中断的响应</vt:lpstr>
      <vt:lpstr>异常和中断的响应</vt:lpstr>
      <vt:lpstr>异常和中断的响应</vt:lpstr>
      <vt:lpstr>异常和中断的响应</vt:lpstr>
      <vt:lpstr>NEMU中实现中断响应</vt:lpstr>
      <vt:lpstr>NEMU中实现异常响应</vt:lpstr>
      <vt:lpstr>异常和中断的响应</vt:lpstr>
      <vt:lpstr>NEMU中实现中断响应</vt:lpstr>
      <vt:lpstr>PowerPoint 演示文稿</vt:lpstr>
      <vt:lpstr>PowerPoint 演示文稿</vt:lpstr>
      <vt:lpstr>异常和中断的响应</vt:lpstr>
      <vt:lpstr>异常和中断的响应</vt:lpstr>
      <vt:lpstr>异常和中断的响应</vt:lpstr>
      <vt:lpstr>异常和中断的响应</vt:lpstr>
      <vt:lpstr>异常和中断的响应</vt:lpstr>
      <vt:lpstr>异常和中断的响应</vt:lpstr>
      <vt:lpstr>PowerPoint 演示文稿</vt:lpstr>
      <vt:lpstr>PowerPoint 演示文稿</vt:lpstr>
      <vt:lpstr>PowerPoint 演示文稿</vt:lpstr>
      <vt:lpstr>PowerPoint 演示文稿</vt:lpstr>
      <vt:lpstr>异常和中断的响应</vt:lpstr>
      <vt:lpstr>异常和中断的响应</vt:lpstr>
      <vt:lpstr>异常和中断的响应</vt:lpstr>
      <vt:lpstr>异常和中断的响应</vt:lpstr>
      <vt:lpstr>理解Kernel对于0x80号系统调用的响应方式</vt:lpstr>
      <vt:lpstr>理解Kernel对于0x80号系统调用的响应方式</vt:lpstr>
      <vt:lpstr>理解Kernel对于0x80号系统调用的响应方式</vt:lpstr>
      <vt:lpstr>理解Kernel对于0x80号系统调用的响应方式</vt:lpstr>
      <vt:lpstr>理解Kernel对于0x80号系统调用的响应方式</vt:lpstr>
      <vt:lpstr>PowerPoint 演示文稿</vt:lpstr>
      <vt:lpstr>理解Kernel对于0x80号系统调用的响应方式</vt:lpstr>
      <vt:lpstr>理解Kernel对于0x80号系统调用的响应方式</vt:lpstr>
      <vt:lpstr>理解Kernel对于0x80号系统调用的响应方式</vt:lpstr>
      <vt:lpstr>理解Kernel对于0x80号系统调用的响应方式</vt:lpstr>
      <vt:lpstr>异常和中断的响应</vt:lpstr>
      <vt:lpstr>异常和中断的响应</vt:lpstr>
      <vt:lpstr>异常和中断的响应</vt:lpstr>
      <vt:lpstr>NEMU中的任务</vt:lpstr>
      <vt:lpstr>NEMU中实现异常（系统调用）响应</vt:lpstr>
      <vt:lpstr>NEMU中实现异常（系统调用）响应</vt:lpstr>
      <vt:lpstr>NEMU中实现异常（系统调用）响应</vt:lpstr>
      <vt:lpstr>NEMU中实现中断响应</vt:lpstr>
      <vt:lpstr>NEMU中实现异常（系统调用）响应</vt:lpstr>
      <vt:lpstr>NEMU中实现异常（系统调用）响应</vt:lpstr>
      <vt:lpstr>NEMU中实现异常（系统调用）响应</vt:lpstr>
      <vt:lpstr>NEMU中实现异常（系统调用）响应</vt:lpstr>
      <vt:lpstr>NEMU中实现异常（系统调用）响应</vt:lpstr>
      <vt:lpstr>NEMU中实现异常（系统调用）响应</vt:lpstr>
      <vt:lpstr>NEMU中实现异常（系统调用）响应</vt:lpstr>
      <vt:lpstr>NEMU中实现中断响应</vt:lpstr>
      <vt:lpstr>  祝大家学习快乐，身心健康！</vt:lpstr>
      <vt:lpstr>小例子</vt:lpstr>
      <vt:lpstr>小例子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亮</dc:creator>
  <cp:lastModifiedBy>wangliang</cp:lastModifiedBy>
  <cp:revision>334</cp:revision>
  <dcterms:created xsi:type="dcterms:W3CDTF">2021-06-04T02:20:45Z</dcterms:created>
  <dcterms:modified xsi:type="dcterms:W3CDTF">2022-05-20T05:12:37Z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2052-11.1.0.10161</vt:lpwstr>
  </property>
</Properties>
</file>