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4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8" r:id="rId13"/>
    <p:sldId id="262" r:id="rId14"/>
    <p:sldId id="287" r:id="rId15"/>
    <p:sldId id="268" r:id="rId16"/>
    <p:sldId id="269" r:id="rId17"/>
    <p:sldId id="270" r:id="rId18"/>
    <p:sldId id="271" r:id="rId19"/>
    <p:sldId id="272" r:id="rId20"/>
    <p:sldId id="282" r:id="rId21"/>
    <p:sldId id="283" r:id="rId22"/>
    <p:sldId id="284" r:id="rId23"/>
    <p:sldId id="285" r:id="rId24"/>
    <p:sldId id="273" r:id="rId25"/>
    <p:sldId id="289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DC3D-A370-4883-96A8-53ADC5406570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4E76E-92C3-4F2C-A480-6B99BC48A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1706-EC5E-41D4-B484-5BB7224D3714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E8C-9027-44A0-9EC0-B1F9E53C7E0A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DC8-B0C2-48C4-AF78-0A2313FD6B4D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290-E6E7-4493-9EAD-FB6E8F24090B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CD11-29BF-41EA-A756-D2F01B9D166A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6A9-213F-4DC3-925F-0BAD417F087A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2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B49C-9ADF-4A8D-82FE-B32ED91DFD56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7D52-5BF2-463C-BD66-B74B46E47D1D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92F6-7C41-42C9-A0B5-715A69A3EC42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88D1-4DCE-4124-9B03-4EBDF0EC71BB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90460845-BD90-4606-94E8-0E380E8ADB44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3A043F20-C16F-41D4-A29F-EB8E7BD2A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1-1 – </a:t>
            </a:r>
            <a:r>
              <a:rPr lang="zh-CN" altLang="en-US" sz="4800" dirty="0"/>
              <a:t>数据的表示和存取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5D3C-0038-4203-9CC2-1C9BF26724AC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2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1400" y="5096942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356" y="5096941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硬盘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9399"/>
              </p:ext>
            </p:extLst>
          </p:nvPr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2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1400" y="5096942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356" y="5096941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硬盘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9399"/>
              </p:ext>
            </p:extLst>
          </p:nvPr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585693" y="1586807"/>
            <a:ext cx="2894480" cy="43054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449722" y="1363812"/>
            <a:ext cx="5622340" cy="19563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2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1400" y="5096942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356" y="5096941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硬盘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sp>
        <p:nvSpPr>
          <p:cNvPr id="26" name="椭圆 25"/>
          <p:cNvSpPr/>
          <p:nvPr/>
        </p:nvSpPr>
        <p:spPr>
          <a:xfrm>
            <a:off x="6449722" y="1363812"/>
            <a:ext cx="5622340" cy="1956372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5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机器数存储的基本单位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0333" y="2165130"/>
            <a:ext cx="3594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比特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                          </a:t>
            </a:r>
          </a:p>
          <a:p>
            <a:r>
              <a:rPr lang="zh-CN" altLang="en-US" sz="2800" dirty="0"/>
              <a:t>字节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比特（</a:t>
            </a:r>
            <a:r>
              <a:rPr lang="en-US" altLang="zh-CN" sz="2800" dirty="0"/>
              <a:t>0xFF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684580" y="1734242"/>
            <a:ext cx="4984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Intel i386</a:t>
            </a:r>
          </a:p>
          <a:p>
            <a:r>
              <a:rPr lang="zh-CN" altLang="en-US" sz="2800" dirty="0"/>
              <a:t>字    ：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</a:t>
            </a:r>
            <a:r>
              <a:rPr lang="zh-CN" altLang="en-US" sz="2800" dirty="0"/>
              <a:t>）   </a:t>
            </a:r>
            <a:endParaRPr lang="en-US" altLang="zh-CN" sz="2800" dirty="0"/>
          </a:p>
          <a:p>
            <a:r>
              <a:rPr lang="zh-CN" altLang="en-US" sz="2800" dirty="0"/>
              <a:t>双字：</a:t>
            </a:r>
            <a:r>
              <a:rPr lang="en-US" altLang="zh-CN" sz="2800" dirty="0"/>
              <a:t>4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0x12345678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42373"/>
              </p:ext>
            </p:extLst>
          </p:nvPr>
        </p:nvGraphicFramePr>
        <p:xfrm>
          <a:off x="1860333" y="4574033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84580" y="5653743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6709" y="4050813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08129" y="4050813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7097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86111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5124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64138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31521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65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179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20192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09206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982200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20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机器数存储的基本单位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小端和大端方式：</a:t>
            </a:r>
            <a:r>
              <a:rPr lang="en-US" altLang="zh-CN" dirty="0">
                <a:solidFill>
                  <a:srgbClr val="C00000"/>
                </a:solidFill>
              </a:rPr>
              <a:t>0x 12 34 56 78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0333" y="2165130"/>
            <a:ext cx="3594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比特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                          </a:t>
            </a:r>
          </a:p>
          <a:p>
            <a:r>
              <a:rPr lang="zh-CN" altLang="en-US" sz="2800" dirty="0"/>
              <a:t>字节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比特（</a:t>
            </a:r>
            <a:r>
              <a:rPr lang="en-US" altLang="zh-CN" sz="2800" dirty="0"/>
              <a:t>0xFF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684580" y="1734242"/>
            <a:ext cx="4984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Intel i386</a:t>
            </a:r>
          </a:p>
          <a:p>
            <a:r>
              <a:rPr lang="zh-CN" altLang="en-US" sz="2800" dirty="0"/>
              <a:t>字    ：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</a:t>
            </a:r>
            <a:r>
              <a:rPr lang="zh-CN" altLang="en-US" sz="2800" dirty="0"/>
              <a:t>）   </a:t>
            </a:r>
            <a:endParaRPr lang="en-US" altLang="zh-CN" sz="2800" dirty="0"/>
          </a:p>
          <a:p>
            <a:r>
              <a:rPr lang="zh-CN" altLang="en-US" sz="2800" dirty="0"/>
              <a:t>双字：</a:t>
            </a:r>
            <a:r>
              <a:rPr lang="en-US" altLang="zh-CN" sz="2800" dirty="0"/>
              <a:t>4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0x12345678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60333" y="4574033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84580" y="5653743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6709" y="4050813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08129" y="4050813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7097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86111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5124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64138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31521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2165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1179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20192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09206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982200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472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机器数存储的基本单位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小端和大端方式：</a:t>
            </a:r>
            <a:r>
              <a:rPr lang="en-US" altLang="zh-CN" dirty="0">
                <a:solidFill>
                  <a:srgbClr val="C00000"/>
                </a:solidFill>
              </a:rPr>
              <a:t>0x 12 34 56 78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0333" y="2165130"/>
            <a:ext cx="3594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比特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                          </a:t>
            </a:r>
          </a:p>
          <a:p>
            <a:r>
              <a:rPr lang="zh-CN" altLang="en-US" sz="2800" dirty="0"/>
              <a:t>字节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比特（</a:t>
            </a:r>
            <a:r>
              <a:rPr lang="en-US" altLang="zh-CN" sz="2800" dirty="0"/>
              <a:t>0xFF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684580" y="1734242"/>
            <a:ext cx="4984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Intel i386</a:t>
            </a:r>
          </a:p>
          <a:p>
            <a:r>
              <a:rPr lang="zh-CN" altLang="en-US" sz="2800" dirty="0"/>
              <a:t>字    ：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</a:t>
            </a:r>
            <a:r>
              <a:rPr lang="zh-CN" altLang="en-US" sz="2800" dirty="0"/>
              <a:t>）   </a:t>
            </a:r>
            <a:endParaRPr lang="en-US" altLang="zh-CN" sz="2800" dirty="0"/>
          </a:p>
          <a:p>
            <a:r>
              <a:rPr lang="zh-CN" altLang="en-US" sz="2800" dirty="0"/>
              <a:t>双字：</a:t>
            </a:r>
            <a:r>
              <a:rPr lang="en-US" altLang="zh-CN" sz="2800" dirty="0"/>
              <a:t>4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0x12345678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24296"/>
              </p:ext>
            </p:extLst>
          </p:nvPr>
        </p:nvGraphicFramePr>
        <p:xfrm>
          <a:off x="1860333" y="4574033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0x78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84580" y="5653743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60333" y="5749159"/>
            <a:ext cx="389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小端：低有效字节在低地址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6709" y="4050813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608129" y="4050813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7097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86111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5124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64138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31521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42165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179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0192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09206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982200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机器数存储的基本单位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小端和大端方式：</a:t>
            </a:r>
            <a:r>
              <a:rPr lang="en-US" altLang="zh-CN" dirty="0">
                <a:solidFill>
                  <a:srgbClr val="C00000"/>
                </a:solidFill>
              </a:rPr>
              <a:t>0x 12 34 56 78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0333" y="2165130"/>
            <a:ext cx="3594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比特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                          </a:t>
            </a:r>
          </a:p>
          <a:p>
            <a:r>
              <a:rPr lang="zh-CN" altLang="en-US" sz="2800" dirty="0"/>
              <a:t>字节 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8</a:t>
            </a:r>
            <a:r>
              <a:rPr lang="zh-CN" altLang="en-US" sz="2800" dirty="0"/>
              <a:t>比特（</a:t>
            </a:r>
            <a:r>
              <a:rPr lang="en-US" altLang="zh-CN" sz="2800" dirty="0"/>
              <a:t>0xFF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684580" y="1734242"/>
            <a:ext cx="4984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Intel i386</a:t>
            </a:r>
          </a:p>
          <a:p>
            <a:r>
              <a:rPr lang="zh-CN" altLang="en-US" sz="2800" dirty="0"/>
              <a:t>字    ：</a:t>
            </a:r>
            <a:r>
              <a:rPr lang="en-US" altLang="zh-CN" sz="2800" dirty="0"/>
              <a:t>2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</a:t>
            </a:r>
            <a:r>
              <a:rPr lang="zh-CN" altLang="en-US" sz="2800" dirty="0"/>
              <a:t>）   </a:t>
            </a:r>
            <a:endParaRPr lang="en-US" altLang="zh-CN" sz="2800" dirty="0"/>
          </a:p>
          <a:p>
            <a:r>
              <a:rPr lang="zh-CN" altLang="en-US" sz="2800" dirty="0"/>
              <a:t>双字：</a:t>
            </a:r>
            <a:r>
              <a:rPr lang="en-US" altLang="zh-CN" sz="2800" dirty="0"/>
              <a:t>4</a:t>
            </a:r>
            <a:r>
              <a:rPr lang="zh-CN" altLang="en-US" sz="2800" dirty="0"/>
              <a:t>个字节（</a:t>
            </a:r>
            <a:r>
              <a:rPr lang="en-US" altLang="zh-CN" sz="2800" dirty="0"/>
              <a:t>0x12345678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84183"/>
              </p:ext>
            </p:extLst>
          </p:nvPr>
        </p:nvGraphicFramePr>
        <p:xfrm>
          <a:off x="1860333" y="4574033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0x78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84580" y="5653743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60333" y="5749159"/>
            <a:ext cx="389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大端：低有效字节在高地址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6709" y="4050813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608129" y="4050813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7097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86111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5124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64138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31521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421657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1793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01929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092065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9982200" y="4112368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877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683">
            <a:off x="2033619" y="3241766"/>
            <a:ext cx="2302030" cy="230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62434"/>
              </p:ext>
            </p:extLst>
          </p:nvPr>
        </p:nvGraphicFramePr>
        <p:xfrm>
          <a:off x="1996967" y="2608599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21214" y="3688309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3343" y="2085379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44763" y="2085379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07611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97747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87883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78019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68155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558291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448427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338563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228699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18834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  <p:sp>
        <p:nvSpPr>
          <p:cNvPr id="21" name="下箭头 20"/>
          <p:cNvSpPr/>
          <p:nvPr/>
        </p:nvSpPr>
        <p:spPr>
          <a:xfrm>
            <a:off x="5069065" y="3790342"/>
            <a:ext cx="599090" cy="135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184634" y="5270868"/>
            <a:ext cx="53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如何用</a:t>
            </a:r>
            <a:r>
              <a:rPr lang="en-US" altLang="zh-CN" sz="4000" dirty="0"/>
              <a:t>C</a:t>
            </a:r>
            <a:r>
              <a:rPr lang="zh-CN" altLang="en-US" sz="4000" dirty="0"/>
              <a:t>语言进行模拟？</a:t>
            </a:r>
          </a:p>
        </p:txBody>
      </p:sp>
    </p:spTree>
    <p:extLst>
      <p:ext uri="{BB962C8B-B14F-4D97-AF65-F5344CB8AC3E}">
        <p14:creationId xmlns:p14="http://schemas.microsoft.com/office/powerpoint/2010/main" val="341951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683">
            <a:off x="2033619" y="3241766"/>
            <a:ext cx="2302030" cy="2302030"/>
          </a:xfrm>
          <a:prstGeom prst="rect">
            <a:avLst/>
          </a:prstGeom>
        </p:spPr>
      </p:pic>
      <p:sp>
        <p:nvSpPr>
          <p:cNvPr id="24" name="下箭头 23"/>
          <p:cNvSpPr/>
          <p:nvPr/>
        </p:nvSpPr>
        <p:spPr>
          <a:xfrm>
            <a:off x="5069065" y="3790342"/>
            <a:ext cx="599090" cy="1355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96967" y="2608599"/>
          <a:ext cx="8862100" cy="848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10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886210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8483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字节</a:t>
                      </a:r>
                      <a:endParaRPr lang="en-US" altLang="zh-C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21214" y="3688309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）按字节编址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3343" y="2085379"/>
            <a:ext cx="128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低地址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44763" y="2085379"/>
            <a:ext cx="1807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07611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0x0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97747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0x1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87883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0x2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78019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0x3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68155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0x4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558291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0x5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448427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0x6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338563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0x7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228699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0x8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118834" y="2146934"/>
            <a:ext cx="65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0x9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84634" y="5270868"/>
            <a:ext cx="78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如何用</a:t>
            </a:r>
            <a:r>
              <a:rPr lang="en-US" altLang="zh-CN" sz="4000" dirty="0"/>
              <a:t>C</a:t>
            </a:r>
            <a:r>
              <a:rPr lang="zh-CN" altLang="en-US" sz="4000" dirty="0"/>
              <a:t>语言进行模拟？</a:t>
            </a:r>
            <a:r>
              <a:rPr lang="en-US" altLang="zh-CN" sz="4000" dirty="0"/>
              <a:t>=&gt; </a:t>
            </a:r>
            <a:r>
              <a:rPr lang="zh-CN" altLang="en-US" sz="4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03846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21" name="矩形 20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4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75566"/>
            <a:ext cx="10515600" cy="734002"/>
          </a:xfrm>
        </p:spPr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9" y="862444"/>
            <a:ext cx="7079673" cy="530975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194560" y="3200400"/>
            <a:ext cx="1059180" cy="16306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37560" y="3208020"/>
            <a:ext cx="876300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68440" y="3093720"/>
            <a:ext cx="876300" cy="187452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52460" y="4686300"/>
            <a:ext cx="362712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PA 1</a:t>
            </a:r>
            <a:r>
              <a:rPr lang="zh-CN" altLang="en-US" dirty="0"/>
              <a:t>涉及以下器件</a:t>
            </a:r>
            <a:r>
              <a:rPr lang="en-US" altLang="zh-CN" dirty="0"/>
              <a:t>/</a:t>
            </a:r>
            <a:r>
              <a:rPr lang="zh-CN" altLang="en-US" dirty="0"/>
              <a:t>功能模拟：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主存（</a:t>
            </a:r>
            <a:r>
              <a:rPr lang="en-US" altLang="zh-CN" dirty="0"/>
              <a:t> PA 1-1</a:t>
            </a:r>
            <a:r>
              <a:rPr lang="zh-CN" altLang="en-US" dirty="0"/>
              <a:t>中了解）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寄存器（</a:t>
            </a:r>
            <a:r>
              <a:rPr lang="en-US" altLang="zh-CN" dirty="0"/>
              <a:t>PA 1-1</a:t>
            </a:r>
            <a:r>
              <a:rPr lang="zh-CN" altLang="en-US" dirty="0"/>
              <a:t>任务）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ALU</a:t>
            </a:r>
            <a:r>
              <a:rPr lang="zh-CN" altLang="en-US" dirty="0"/>
              <a:t>整数运算（</a:t>
            </a:r>
            <a:r>
              <a:rPr lang="en-US" altLang="zh-CN" dirty="0"/>
              <a:t>PA 1-2</a:t>
            </a:r>
            <a:r>
              <a:rPr lang="zh-CN" altLang="en-US" dirty="0"/>
              <a:t>任务）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FPU</a:t>
            </a:r>
            <a:r>
              <a:rPr lang="zh-CN" altLang="en-US" dirty="0"/>
              <a:t>浮点数运算（</a:t>
            </a:r>
            <a:r>
              <a:rPr lang="en-US" altLang="zh-CN" dirty="0"/>
              <a:t>PA 1-3</a:t>
            </a:r>
            <a:r>
              <a:rPr lang="zh-CN" altLang="en-US" dirty="0"/>
              <a:t>任务）</a:t>
            </a:r>
          </a:p>
        </p:txBody>
      </p:sp>
    </p:spTree>
    <p:extLst>
      <p:ext uri="{BB962C8B-B14F-4D97-AF65-F5344CB8AC3E}">
        <p14:creationId xmlns:p14="http://schemas.microsoft.com/office/powerpoint/2010/main" val="311114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21" name="矩形 20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733" y="3496734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地址（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位）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4622800" y="3395133"/>
            <a:ext cx="584200" cy="2862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4622800" y="3681400"/>
            <a:ext cx="389467" cy="2725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9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21" name="矩形 20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733" y="3496734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地址（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位）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4622800" y="3395133"/>
            <a:ext cx="584200" cy="2862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4622800" y="3681400"/>
            <a:ext cx="389467" cy="2725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6850" y="3496734"/>
            <a:ext cx="22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段寄存器（</a:t>
            </a:r>
            <a:r>
              <a:rPr lang="en-US" altLang="zh-CN" b="1" dirty="0">
                <a:solidFill>
                  <a:srgbClr val="7030A0"/>
                </a:solidFill>
              </a:rPr>
              <a:t>PA 3-2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116233" y="3369933"/>
            <a:ext cx="182034" cy="1268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38974" y="3817666"/>
            <a:ext cx="77259" cy="1698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2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21" name="矩形 20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733" y="3496734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地址（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位）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4622800" y="3395133"/>
            <a:ext cx="584200" cy="2862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4622800" y="3681400"/>
            <a:ext cx="389467" cy="2725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6850" y="3496734"/>
            <a:ext cx="22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段寄存器（</a:t>
            </a:r>
            <a:r>
              <a:rPr lang="en-US" altLang="zh-CN" b="1" dirty="0">
                <a:solidFill>
                  <a:srgbClr val="7030A0"/>
                </a:solidFill>
              </a:rPr>
              <a:t>PA 3-2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116233" y="3369933"/>
            <a:ext cx="182034" cy="1268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38974" y="3817666"/>
            <a:ext cx="77259" cy="1698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2873" y="3496734"/>
            <a:ext cx="32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数据长度（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字节）</a:t>
            </a:r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H="1" flipV="1">
            <a:off x="9137650" y="3369933"/>
            <a:ext cx="270166" cy="1268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</p:cNvCxnSpPr>
          <p:nvPr/>
        </p:nvCxnSpPr>
        <p:spPr>
          <a:xfrm flipH="1">
            <a:off x="8831318" y="3866066"/>
            <a:ext cx="576498" cy="878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6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  <p:sp>
        <p:nvSpPr>
          <p:cNvPr id="21" name="矩形 20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733" y="3496734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地址（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位）</a:t>
            </a:r>
          </a:p>
        </p:txBody>
      </p:sp>
      <p:cxnSp>
        <p:nvCxnSpPr>
          <p:cNvPr id="8" name="直接箭头连接符 7"/>
          <p:cNvCxnSpPr>
            <a:stCxn id="3" idx="3"/>
          </p:cNvCxnSpPr>
          <p:nvPr/>
        </p:nvCxnSpPr>
        <p:spPr>
          <a:xfrm flipV="1">
            <a:off x="4622800" y="3395133"/>
            <a:ext cx="584200" cy="28626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>
            <a:off x="4622800" y="3681400"/>
            <a:ext cx="389467" cy="2725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76850" y="3496734"/>
            <a:ext cx="223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段寄存器（</a:t>
            </a:r>
            <a:r>
              <a:rPr lang="en-US" altLang="zh-CN" b="1" dirty="0">
                <a:solidFill>
                  <a:srgbClr val="7030A0"/>
                </a:solidFill>
              </a:rPr>
              <a:t>PA 3-2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116233" y="3369933"/>
            <a:ext cx="182034" cy="12680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038974" y="3817666"/>
            <a:ext cx="77259" cy="16986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62873" y="3496734"/>
            <a:ext cx="32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数据长度（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字节）</a:t>
            </a:r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H="1" flipV="1">
            <a:off x="9137650" y="3369933"/>
            <a:ext cx="270166" cy="1268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</p:cNvCxnSpPr>
          <p:nvPr/>
        </p:nvCxnSpPr>
        <p:spPr>
          <a:xfrm flipH="1">
            <a:off x="8831318" y="3866066"/>
            <a:ext cx="576498" cy="878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46228" y="4708769"/>
            <a:ext cx="32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要写的数据</a:t>
            </a:r>
          </a:p>
        </p:txBody>
      </p:sp>
      <p:cxnSp>
        <p:nvCxnSpPr>
          <p:cNvPr id="25" name="直接箭头连接符 24"/>
          <p:cNvCxnSpPr>
            <a:stCxn id="18" idx="0"/>
          </p:cNvCxnSpPr>
          <p:nvPr/>
        </p:nvCxnSpPr>
        <p:spPr>
          <a:xfrm flipV="1">
            <a:off x="10091171" y="4312818"/>
            <a:ext cx="615988" cy="395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-227286" y="4842172"/>
            <a:ext cx="167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读取的结果</a:t>
            </a:r>
          </a:p>
        </p:txBody>
      </p:sp>
      <p:cxnSp>
        <p:nvCxnSpPr>
          <p:cNvPr id="14" name="肘形连接符 13"/>
          <p:cNvCxnSpPr>
            <a:stCxn id="26" idx="0"/>
            <a:endCxn id="21" idx="1"/>
          </p:cNvCxnSpPr>
          <p:nvPr/>
        </p:nvCxnSpPr>
        <p:spPr>
          <a:xfrm rot="5400000" flipH="1" flipV="1">
            <a:off x="-18487" y="3825204"/>
            <a:ext cx="1647027" cy="38691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1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82" y="1839310"/>
            <a:ext cx="11119946" cy="27116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uint8_t </a:t>
            </a:r>
            <a:r>
              <a:rPr lang="en-US" altLang="zh-CN" sz="2000" dirty="0" err="1">
                <a:latin typeface="Consolas" panose="020B0609020204030204" pitchFamily="49" charset="0"/>
              </a:rPr>
              <a:t>hw_mem</a:t>
            </a:r>
            <a:r>
              <a:rPr lang="en-US" altLang="zh-CN" sz="2000" dirty="0">
                <a:latin typeface="Consolas" panose="020B0609020204030204" pitchFamily="49" charset="0"/>
              </a:rPr>
              <a:t>[MEM_SIZE_B] // </a:t>
            </a:r>
            <a:r>
              <a:rPr lang="zh-CN" altLang="en-US" sz="2000" dirty="0">
                <a:latin typeface="Consolas" panose="020B0609020204030204" pitchFamily="49" charset="0"/>
              </a:rPr>
              <a:t>模拟主存，</a:t>
            </a:r>
            <a:r>
              <a:rPr lang="en-US" altLang="zh-CN" sz="2000" dirty="0">
                <a:latin typeface="Consolas" panose="020B0609020204030204" pitchFamily="49" charset="0"/>
              </a:rPr>
              <a:t>128MB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顶层读接口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uint32_t </a:t>
            </a:r>
            <a:r>
              <a:rPr lang="en-US" altLang="zh-CN" sz="20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) { … 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latin typeface="Consolas" panose="020B0609020204030204" pitchFamily="49" charset="0"/>
              </a:rPr>
              <a:t>顶层写接口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vaddr_t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vaddr</a:t>
            </a:r>
            <a:r>
              <a:rPr lang="en-US" altLang="zh-CN" sz="2000" dirty="0">
                <a:latin typeface="Consolas" panose="020B0609020204030204" pitchFamily="49" charset="0"/>
              </a:rPr>
              <a:t>, uint8_t </a:t>
            </a:r>
            <a:r>
              <a:rPr lang="en-US" altLang="zh-CN" sz="2000" dirty="0" err="1">
                <a:latin typeface="Consolas" panose="020B0609020204030204" pitchFamily="49" charset="0"/>
              </a:rPr>
              <a:t>sreg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latin typeface="Consolas" panose="020B0609020204030204" pitchFamily="49" charset="0"/>
              </a:rPr>
              <a:t>size_t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, uint32_t data) { … 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5262" y="1363451"/>
            <a:ext cx="5118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8480" y="4965705"/>
            <a:ext cx="5023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vaddr_write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</a:rPr>
              <a:t>, 0, 1, 0x12);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11912" y="5229168"/>
            <a:ext cx="9799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124698" y="4965705"/>
            <a:ext cx="3652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hw_mem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</a:rPr>
              <a:t>] = 0x12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8480" y="5606773"/>
            <a:ext cx="7231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latin typeface="Consolas" panose="020B0609020204030204" pitchFamily="49" charset="0"/>
              </a:rPr>
              <a:t>(“0x%x”, </a:t>
            </a:r>
            <a:r>
              <a:rPr lang="en-US" altLang="zh-CN" sz="2400" dirty="0" err="1">
                <a:latin typeface="Consolas" panose="020B0609020204030204" pitchFamily="49" charset="0"/>
              </a:rPr>
              <a:t>vaddr_read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</a:rPr>
              <a:t>, 0, 1));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64339" y="5896575"/>
            <a:ext cx="9799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98937" y="5606773"/>
            <a:ext cx="1087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0x12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310608"/>
          </a:xfrm>
        </p:spPr>
        <p:txBody>
          <a:bodyPr/>
          <a:lstStyle/>
          <a:p>
            <a:r>
              <a:rPr lang="zh-CN" altLang="en-US" dirty="0"/>
              <a:t>对主存的模拟</a:t>
            </a:r>
          </a:p>
        </p:txBody>
      </p:sp>
    </p:spTree>
    <p:extLst>
      <p:ext uri="{BB962C8B-B14F-4D97-AF65-F5344CB8AC3E}">
        <p14:creationId xmlns:p14="http://schemas.microsoft.com/office/powerpoint/2010/main" val="154251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81400" y="5096942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86356" y="5096941"/>
            <a:ext cx="1660635" cy="88286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硬盘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sp>
        <p:nvSpPr>
          <p:cNvPr id="15" name="椭圆 14"/>
          <p:cNvSpPr/>
          <p:nvPr/>
        </p:nvSpPr>
        <p:spPr>
          <a:xfrm>
            <a:off x="585693" y="1586807"/>
            <a:ext cx="2894480" cy="4305477"/>
          </a:xfrm>
          <a:prstGeom prst="ellipse">
            <a:avLst/>
          </a:prstGeom>
          <a:noFill/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708891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97" y="1286072"/>
            <a:ext cx="8877558" cy="52023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36221" y="2249214"/>
            <a:ext cx="48557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$0x12345678, %</a:t>
            </a:r>
            <a:r>
              <a:rPr lang="en-US" altLang="zh-CN" sz="2800" dirty="0" err="1">
                <a:latin typeface="Consolas" panose="020B0609020204030204" pitchFamily="49" charset="0"/>
              </a:rPr>
              <a:t>eax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$0x87654321, %</a:t>
            </a:r>
            <a:r>
              <a:rPr lang="en-US" altLang="zh-CN" sz="2800" dirty="0" err="1">
                <a:latin typeface="Consolas" panose="020B0609020204030204" pitchFamily="49" charset="0"/>
              </a:rPr>
              <a:t>ecx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$0xFF, %al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$0x00, %ah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movw</a:t>
            </a:r>
            <a:r>
              <a:rPr lang="en-US" altLang="zh-CN" sz="2800" dirty="0">
                <a:latin typeface="Consolas" panose="020B0609020204030204" pitchFamily="49" charset="0"/>
              </a:rPr>
              <a:t> %ax, %cx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%</a:t>
            </a:r>
            <a:r>
              <a:rPr lang="en-US" altLang="zh-CN" sz="2800" dirty="0" err="1">
                <a:latin typeface="Consolas" panose="020B0609020204030204" pitchFamily="49" charset="0"/>
              </a:rPr>
              <a:t>ecx</a:t>
            </a:r>
            <a:r>
              <a:rPr lang="en-US" altLang="zh-CN" sz="2800" dirty="0">
                <a:latin typeface="Consolas" panose="020B0609020204030204" pitchFamily="49" charset="0"/>
              </a:rPr>
              <a:t> = ?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7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97" y="1286072"/>
            <a:ext cx="8877558" cy="5202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708891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36221" y="2249214"/>
            <a:ext cx="48557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$0x12345678, %</a:t>
            </a:r>
            <a:r>
              <a:rPr lang="en-US" altLang="zh-CN" sz="2800" dirty="0" err="1">
                <a:latin typeface="Consolas" panose="020B0609020204030204" pitchFamily="49" charset="0"/>
              </a:rPr>
              <a:t>eax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$0x87654321, %</a:t>
            </a:r>
            <a:r>
              <a:rPr lang="en-US" altLang="zh-CN" sz="2800" dirty="0" err="1">
                <a:latin typeface="Consolas" panose="020B0609020204030204" pitchFamily="49" charset="0"/>
              </a:rPr>
              <a:t>ecx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$0xFF, %al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$0x00, %ah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movw</a:t>
            </a:r>
            <a:r>
              <a:rPr lang="en-US" altLang="zh-CN" sz="2800" dirty="0">
                <a:latin typeface="Consolas" panose="020B0609020204030204" pitchFamily="49" charset="0"/>
              </a:rPr>
              <a:t> %ax, %cx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%</a:t>
            </a:r>
            <a:r>
              <a:rPr lang="en-US" altLang="zh-CN" sz="2800" dirty="0" err="1">
                <a:latin typeface="Consolas" panose="020B0609020204030204" pitchFamily="49" charset="0"/>
              </a:rPr>
              <a:t>ecx</a:t>
            </a:r>
            <a:r>
              <a:rPr lang="en-US" altLang="zh-CN" sz="2800" dirty="0">
                <a:latin typeface="Consolas" panose="020B0609020204030204" pitchFamily="49" charset="0"/>
              </a:rPr>
              <a:t> = $0x8765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00FF</a:t>
            </a:r>
            <a:endParaRPr lang="zh-CN" alt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0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22228" y="31530"/>
            <a:ext cx="7738242" cy="64633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uint32_t _32;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uint16_t _16;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uint8_t _8[2];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uint32_t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 </a:t>
            </a:r>
            <a:r>
              <a:rPr lang="en-US" altLang="zh-CN" dirty="0" err="1">
                <a:latin typeface="Consolas" panose="020B0609020204030204" pitchFamily="49" charset="0"/>
              </a:rPr>
              <a:t>gpr</a:t>
            </a:r>
            <a:r>
              <a:rPr lang="en-US" altLang="zh-CN" dirty="0">
                <a:latin typeface="Consolas" panose="020B0609020204030204" pitchFamily="49" charset="0"/>
              </a:rPr>
              <a:t>[8];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{ // do not change the order of the registers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uint32_t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esi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 CPU_STATE;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6807" y="208907"/>
            <a:ext cx="475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reg.h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3615558" cy="708891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</p:txBody>
      </p:sp>
      <p:sp>
        <p:nvSpPr>
          <p:cNvPr id="11" name="矩形 10"/>
          <p:cNvSpPr/>
          <p:nvPr/>
        </p:nvSpPr>
        <p:spPr>
          <a:xfrm>
            <a:off x="463769" y="2769989"/>
            <a:ext cx="3492062" cy="10156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#include "cpu/reg.h"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extern CPU_STATE cpu;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487" y="2099347"/>
            <a:ext cx="475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cpu.h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769" y="5224325"/>
            <a:ext cx="3492062" cy="1015663"/>
          </a:xfrm>
          <a:prstGeom prst="rect">
            <a:avLst/>
          </a:prstGeom>
          <a:ln w="12700">
            <a:solidFill>
              <a:schemeClr val="dk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#include "cpu/cpu.h"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CPU_STATE cpu;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3487" y="4567897"/>
            <a:ext cx="475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9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785091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756743"/>
            <a:ext cx="48557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$0x12345678, %</a:t>
            </a:r>
            <a:r>
              <a:rPr lang="en-US" altLang="zh-CN" sz="2800" dirty="0" err="1">
                <a:latin typeface="Consolas" panose="020B0609020204030204" pitchFamily="49" charset="0"/>
              </a:rPr>
              <a:t>eax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movl</a:t>
            </a:r>
            <a:r>
              <a:rPr lang="en-US" altLang="zh-CN" sz="2800" dirty="0">
                <a:latin typeface="Consolas" panose="020B0609020204030204" pitchFamily="49" charset="0"/>
              </a:rPr>
              <a:t> $0x87654321, %</a:t>
            </a:r>
            <a:r>
              <a:rPr lang="en-US" altLang="zh-CN" sz="2800" dirty="0" err="1">
                <a:latin typeface="Consolas" panose="020B0609020204030204" pitchFamily="49" charset="0"/>
              </a:rPr>
              <a:t>ecx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$0xFF, %al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movb</a:t>
            </a:r>
            <a:r>
              <a:rPr lang="en-US" altLang="zh-CN" sz="2800" dirty="0">
                <a:latin typeface="Consolas" panose="020B0609020204030204" pitchFamily="49" charset="0"/>
              </a:rPr>
              <a:t> $0x00, %ah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movw</a:t>
            </a:r>
            <a:r>
              <a:rPr lang="en-US" altLang="zh-CN" sz="2800" dirty="0">
                <a:latin typeface="Consolas" panose="020B0609020204030204" pitchFamily="49" charset="0"/>
              </a:rPr>
              <a:t> %ax, %cx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4906" y="1877417"/>
            <a:ext cx="6075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#include “</a:t>
            </a:r>
            <a:r>
              <a:rPr lang="en-US" altLang="zh-CN" sz="2800" dirty="0" err="1">
                <a:latin typeface="Consolas" panose="020B0609020204030204" pitchFamily="49" charset="0"/>
              </a:rPr>
              <a:t>cpu.h</a:t>
            </a:r>
            <a:r>
              <a:rPr lang="en-US" altLang="zh-CN" sz="2800" dirty="0">
                <a:latin typeface="Consolas" panose="020B0609020204030204" pitchFamily="49" charset="0"/>
              </a:rPr>
              <a:t>”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cpu.eax</a:t>
            </a:r>
            <a:r>
              <a:rPr lang="en-US" altLang="zh-CN" sz="2800" dirty="0">
                <a:latin typeface="Consolas" panose="020B0609020204030204" pitchFamily="49" charset="0"/>
              </a:rPr>
              <a:t> = 0x12345678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cpu.ecx</a:t>
            </a:r>
            <a:r>
              <a:rPr lang="en-US" altLang="zh-CN" sz="2800" dirty="0">
                <a:latin typeface="Consolas" panose="020B0609020204030204" pitchFamily="49" charset="0"/>
              </a:rPr>
              <a:t> = 0x87654321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cpu.gpr[0]._</a:t>
            </a:r>
            <a:r>
              <a:rPr lang="en-US" altLang="zh-CN" sz="2800" dirty="0">
                <a:latin typeface="Consolas" panose="020B0609020204030204" pitchFamily="49" charset="0"/>
              </a:rPr>
              <a:t>8[0] = $0xFF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cpu.gpr[0]._</a:t>
            </a:r>
            <a:r>
              <a:rPr lang="en-US" altLang="zh-CN" sz="2800" dirty="0">
                <a:latin typeface="Consolas" panose="020B0609020204030204" pitchFamily="49" charset="0"/>
              </a:rPr>
              <a:t>8[1] = $0x00</a:t>
            </a:r>
          </a:p>
          <a:p>
            <a:r>
              <a:rPr lang="en-US" altLang="zh-CN" sz="2800">
                <a:latin typeface="Consolas" panose="020B0609020204030204" pitchFamily="49" charset="0"/>
              </a:rPr>
              <a:t>cpu.gpr[1]._16 =cpu.gpr[0]._</a:t>
            </a:r>
            <a:r>
              <a:rPr lang="en-US" altLang="zh-CN" sz="2800" dirty="0">
                <a:latin typeface="Consolas" panose="020B0609020204030204" pitchFamily="49" charset="0"/>
              </a:rPr>
              <a:t>16 </a:t>
            </a:r>
          </a:p>
        </p:txBody>
      </p:sp>
      <p:sp>
        <p:nvSpPr>
          <p:cNvPr id="9" name="右箭头 8"/>
          <p:cNvSpPr/>
          <p:nvPr/>
        </p:nvSpPr>
        <p:spPr>
          <a:xfrm>
            <a:off x="5320862" y="3575327"/>
            <a:ext cx="74623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94484" y="5646218"/>
            <a:ext cx="4128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cpu.ecx</a:t>
            </a:r>
            <a:r>
              <a:rPr lang="en-US" altLang="zh-CN" sz="2800" dirty="0">
                <a:latin typeface="Consolas" panose="020B0609020204030204" pitchFamily="49" charset="0"/>
              </a:rPr>
              <a:t> = 0x8765</a:t>
            </a:r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00FF</a:t>
            </a:r>
            <a:endParaRPr lang="zh-CN" alt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8496358" y="5171091"/>
            <a:ext cx="662152" cy="541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2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PA 1-1 </a:t>
            </a:r>
            <a:r>
              <a:rPr lang="zh-CN" altLang="en-US" b="1" dirty="0"/>
              <a:t>数据的类型和存取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PA 1-2 </a:t>
            </a:r>
            <a:r>
              <a:rPr lang="zh-CN" altLang="en-US" b="1" dirty="0"/>
              <a:t>整数的表示和运算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PA 1-3 </a:t>
            </a:r>
            <a:r>
              <a:rPr lang="zh-CN" altLang="en-US" b="1" dirty="0"/>
              <a:t>浮点数的表示和运算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47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1815106"/>
          </a:xfrm>
        </p:spPr>
        <p:txBody>
          <a:bodyPr>
            <a:normAutofit/>
          </a:bodyPr>
          <a:lstStyle/>
          <a:p>
            <a:r>
              <a:rPr lang="zh-CN" altLang="en-US" dirty="0"/>
              <a:t>针对通用寄存器的测试用例：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solidFill>
                  <a:schemeClr val="accent5"/>
                </a:solidFill>
                <a:latin typeface="Consolas" panose="020B0609020204030204" pitchFamily="49" charset="0"/>
              </a:rPr>
              <a:t>reg.c</a:t>
            </a:r>
            <a:endParaRPr lang="en-US" altLang="zh-CN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执行测试用例</a:t>
            </a:r>
            <a:endParaRPr lang="zh-CN" alt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2565" y="4294029"/>
            <a:ext cx="7391400" cy="87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dirty="0">
                <a:latin typeface="Consolas" panose="020B0609020204030204" pitchFamily="49" charset="0"/>
              </a:rPr>
              <a:t>~$ make test_pa-1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2565" y="3589526"/>
            <a:ext cx="2196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terminal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534" y="5397335"/>
            <a:ext cx="12297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j-ea"/>
                <a:ea typeface="+mj-ea"/>
              </a:rPr>
              <a:t>nemu: src/cpu/reg.c:91: reg_test: Assertion `r.val == (sample[REG_EAX] &amp; 0xff)' failed.</a:t>
            </a:r>
          </a:p>
        </p:txBody>
      </p:sp>
      <p:sp>
        <p:nvSpPr>
          <p:cNvPr id="13" name="线形标注 2 12"/>
          <p:cNvSpPr/>
          <p:nvPr/>
        </p:nvSpPr>
        <p:spPr>
          <a:xfrm>
            <a:off x="8702566" y="2822271"/>
            <a:ext cx="2732690" cy="1534510"/>
          </a:xfrm>
          <a:prstGeom prst="borderCallout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顺序执行</a:t>
            </a:r>
            <a:r>
              <a:rPr lang="en-US" altLang="zh-CN" dirty="0"/>
              <a:t>PA 1-1</a:t>
            </a:r>
            <a:r>
              <a:rPr lang="zh-CN" altLang="en-US" dirty="0"/>
              <a:t>，</a:t>
            </a:r>
            <a:r>
              <a:rPr lang="en-US" altLang="zh-CN" dirty="0"/>
              <a:t>1-2</a:t>
            </a:r>
            <a:r>
              <a:rPr lang="zh-CN" altLang="en-US" dirty="0"/>
              <a:t>，</a:t>
            </a:r>
            <a:r>
              <a:rPr lang="en-US" altLang="zh-CN" dirty="0"/>
              <a:t>1-3</a:t>
            </a:r>
            <a:r>
              <a:rPr lang="zh-CN" altLang="en-US" dirty="0"/>
              <a:t>的测试用例</a:t>
            </a:r>
          </a:p>
        </p:txBody>
      </p:sp>
    </p:spTree>
    <p:extLst>
      <p:ext uri="{BB962C8B-B14F-4D97-AF65-F5344CB8AC3E}">
        <p14:creationId xmlns:p14="http://schemas.microsoft.com/office/powerpoint/2010/main" val="353283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00034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2228" y="31530"/>
            <a:ext cx="7738242" cy="64633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uint32_t _32;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uint16_t _16;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uint8_t _8[2];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uint32_t 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 </a:t>
            </a:r>
            <a:r>
              <a:rPr lang="en-US" altLang="zh-CN" dirty="0" err="1">
                <a:latin typeface="Consolas" panose="020B0609020204030204" pitchFamily="49" charset="0"/>
              </a:rPr>
              <a:t>gpr</a:t>
            </a:r>
            <a:r>
              <a:rPr lang="en-US" altLang="zh-CN" dirty="0">
                <a:latin typeface="Consolas" panose="020B0609020204030204" pitchFamily="49" charset="0"/>
              </a:rPr>
              <a:t>[8];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{ // do not change the order of the registers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uint32_t </a:t>
            </a:r>
            <a:r>
              <a:rPr lang="en-US" altLang="zh-CN" dirty="0" err="1">
                <a:latin typeface="Consolas" panose="020B0609020204030204" pitchFamily="49" charset="0"/>
              </a:rPr>
              <a:t>eax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ecx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edx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esp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ebp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esi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edi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 CPU_STATE;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96807" y="208907"/>
            <a:ext cx="475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/include/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reg.h</a:t>
            </a:r>
            <a:endParaRPr lang="zh-CN" alt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92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600034"/>
          </a:xfrm>
        </p:spPr>
        <p:txBody>
          <a:bodyPr/>
          <a:lstStyle/>
          <a:p>
            <a:r>
              <a:rPr lang="zh-CN" altLang="en-US" dirty="0"/>
              <a:t>对通用寄存器的模拟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7300" y="1648526"/>
            <a:ext cx="6882962" cy="4628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2800" dirty="0">
                <a:latin typeface="Consolas" panose="020B0609020204030204" pitchFamily="49" charset="0"/>
              </a:rPr>
              <a:t>pa2020_fall$ make clean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pa2020_fall$ make test_pa-1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 --test-</a:t>
            </a:r>
            <a:r>
              <a:rPr lang="en-US" altLang="zh-CN" sz="2800" dirty="0" err="1">
                <a:latin typeface="Consolas" panose="020B0609020204030204" pitchFamily="49" charset="0"/>
              </a:rPr>
              <a:t>reg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reg_test</a:t>
            </a:r>
            <a:r>
              <a:rPr lang="en-US" altLang="zh-CN" sz="2800" dirty="0">
                <a:latin typeface="Consolas" panose="020B0609020204030204" pitchFamily="49" charset="0"/>
              </a:rPr>
              <a:t>()      </a:t>
            </a:r>
            <a:r>
              <a:rPr lang="en-US" altLang="zh-CN" sz="2800" dirty="0">
                <a:solidFill>
                  <a:srgbClr val="00B050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./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latin typeface="Consolas" panose="020B0609020204030204" pitchFamily="49" charset="0"/>
              </a:rPr>
              <a:t> --test-</a:t>
            </a:r>
            <a:r>
              <a:rPr lang="en-US" altLang="zh-CN" sz="2800" dirty="0" err="1">
                <a:latin typeface="Consolas" panose="020B0609020204030204" pitchFamily="49" charset="0"/>
              </a:rPr>
              <a:t>alu</a:t>
            </a:r>
            <a:r>
              <a:rPr lang="en-US" altLang="zh-CN" sz="2800" dirty="0">
                <a:latin typeface="Consolas" panose="020B0609020204030204" pitchFamily="49" charset="0"/>
              </a:rPr>
              <a:t> add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NEMU execute built-in tests</a:t>
            </a:r>
          </a:p>
          <a:p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Please implement me at </a:t>
            </a:r>
            <a:r>
              <a:rPr lang="en-US" altLang="zh-CN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alu.c</a:t>
            </a:r>
            <a:endParaRPr lang="en-US" altLang="zh-CN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01755" y="1018287"/>
            <a:ext cx="2196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terminal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933903" y="3497858"/>
            <a:ext cx="2953407" cy="12297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PA 1-1 pass</a:t>
            </a:r>
            <a:endParaRPr lang="zh-CN" altLang="en-US" sz="2800" dirty="0"/>
          </a:p>
        </p:txBody>
      </p:sp>
      <p:sp>
        <p:nvSpPr>
          <p:cNvPr id="12" name="右箭头 11"/>
          <p:cNvSpPr/>
          <p:nvPr/>
        </p:nvSpPr>
        <p:spPr>
          <a:xfrm>
            <a:off x="1933902" y="5152947"/>
            <a:ext cx="2953407" cy="12297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PA 1-2 fail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0831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95345" cy="734002"/>
          </a:xfrm>
        </p:spPr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73582" y="1755591"/>
            <a:ext cx="87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37157" y="1176947"/>
            <a:ext cx="87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6145426" y="5192212"/>
            <a:ext cx="3195145" cy="12402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042"/>
              <a:gd name="adj6" fmla="val -292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</a:rPr>
              <a:t>PA 1-2 </a:t>
            </a:r>
            <a:r>
              <a:rPr lang="zh-CN" altLang="en-US" sz="2800" dirty="0">
                <a:solidFill>
                  <a:srgbClr val="C00000"/>
                </a:solidFill>
              </a:rPr>
              <a:t>整数运算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PA 1-3 </a:t>
            </a:r>
            <a:r>
              <a:rPr lang="zh-CN" altLang="en-US" sz="2800" dirty="0">
                <a:solidFill>
                  <a:srgbClr val="C00000"/>
                </a:solidFill>
              </a:rPr>
              <a:t>浮点数运算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20970" y="1894199"/>
            <a:ext cx="250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PA 1-1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1-1 </a:t>
            </a:r>
            <a:r>
              <a:rPr lang="zh-CN" altLang="en-US"/>
              <a:t>结束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1706-EC5E-41D4-B484-5BB7224D3714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PA 1-1 </a:t>
            </a:r>
            <a:r>
              <a:rPr lang="zh-CN" altLang="en-US" b="1" dirty="0">
                <a:solidFill>
                  <a:srgbClr val="C00000"/>
                </a:solidFill>
              </a:rPr>
              <a:t>数据的类型和存取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b="1" dirty="0"/>
              <a:t>PA 1-2 </a:t>
            </a:r>
            <a:r>
              <a:rPr lang="zh-CN" altLang="en-US" b="1" dirty="0"/>
              <a:t>整数的表示和运算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PA 1-3 </a:t>
            </a:r>
            <a:r>
              <a:rPr lang="zh-CN" altLang="en-US" b="1" dirty="0"/>
              <a:t>浮点数的表示和运算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460937"/>
            <a:ext cx="41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数据（真值）的类型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6986" y="2407521"/>
            <a:ext cx="32582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123, 0x8048000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-123, 123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3.1415926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非数值型数据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字母、汉字、学号、操作码</a:t>
            </a:r>
          </a:p>
        </p:txBody>
      </p:sp>
    </p:spTree>
    <p:extLst>
      <p:ext uri="{BB962C8B-B14F-4D97-AF65-F5344CB8AC3E}">
        <p14:creationId xmlns:p14="http://schemas.microsoft.com/office/powerpoint/2010/main" val="78236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数据的类型及其机器级表示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460937"/>
            <a:ext cx="41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数据（真值）的类型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6985" y="2407521"/>
            <a:ext cx="597250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                        直接编码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123, 0x8048000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带符号整数           原码、补码、反码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-123, 123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IEEE 754</a:t>
            </a:r>
          </a:p>
          <a:p>
            <a:r>
              <a:rPr lang="en-US" altLang="zh-CN" dirty="0"/>
              <a:t>3.1415926</a:t>
            </a:r>
          </a:p>
          <a:p>
            <a:endParaRPr lang="en-US" altLang="zh-CN" dirty="0"/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非数值型数据         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</a:p>
          <a:p>
            <a:r>
              <a:rPr lang="zh-CN" altLang="en-US" dirty="0"/>
              <a:t>字母、汉字、学号、操作码</a:t>
            </a:r>
          </a:p>
        </p:txBody>
      </p:sp>
      <p:sp>
        <p:nvSpPr>
          <p:cNvPr id="3" name="右箭头 2"/>
          <p:cNvSpPr/>
          <p:nvPr/>
        </p:nvSpPr>
        <p:spPr>
          <a:xfrm>
            <a:off x="5136930" y="1127007"/>
            <a:ext cx="3016470" cy="12526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编码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24193" y="1460937"/>
            <a:ext cx="207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机器数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00087" y="2759101"/>
            <a:ext cx="320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1010010010…</a:t>
            </a:r>
          </a:p>
          <a:p>
            <a:r>
              <a:rPr lang="zh-CN" altLang="en-US" sz="3600" dirty="0"/>
              <a:t>二进制位串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38600" y="2701158"/>
            <a:ext cx="16921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38600" y="3631325"/>
            <a:ext cx="5018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38600" y="5633546"/>
            <a:ext cx="23306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038600" y="4608786"/>
            <a:ext cx="16921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609488" y="2701158"/>
            <a:ext cx="851340" cy="3451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700139" y="3331519"/>
            <a:ext cx="760689" cy="2998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700139" y="3581742"/>
            <a:ext cx="760689" cy="102704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54813" y="3881548"/>
            <a:ext cx="806015" cy="17519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610600" y="4543182"/>
            <a:ext cx="2856186" cy="1222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三进制计算机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az-Cyrl-AZ" altLang="zh-CN" dirty="0"/>
              <a:t>Сетунь</a:t>
            </a:r>
            <a:endParaRPr lang="en-US" altLang="zh-CN" dirty="0"/>
          </a:p>
          <a:p>
            <a:pPr algn="ctr"/>
            <a:r>
              <a:rPr lang="zh-CN" altLang="en-US" dirty="0"/>
              <a:t>莫斯科国立大学</a:t>
            </a:r>
          </a:p>
        </p:txBody>
      </p:sp>
      <p:sp>
        <p:nvSpPr>
          <p:cNvPr id="8" name="矩形 7"/>
          <p:cNvSpPr/>
          <p:nvPr/>
        </p:nvSpPr>
        <p:spPr>
          <a:xfrm>
            <a:off x="6451060" y="5789414"/>
            <a:ext cx="1213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52260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3460531" cy="732539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对数据的处理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0551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sp>
        <p:nvSpPr>
          <p:cNvPr id="8" name="矩形 7"/>
          <p:cNvSpPr/>
          <p:nvPr/>
        </p:nvSpPr>
        <p:spPr>
          <a:xfrm>
            <a:off x="7478110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存储器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（机器数）</a:t>
            </a:r>
          </a:p>
        </p:txBody>
      </p:sp>
      <p:cxnSp>
        <p:nvCxnSpPr>
          <p:cNvPr id="10" name="肘形连接符 9"/>
          <p:cNvCxnSpPr>
            <a:stCxn id="8" idx="0"/>
            <a:endCxn id="7" idx="0"/>
          </p:cNvCxnSpPr>
          <p:nvPr/>
        </p:nvCxnSpPr>
        <p:spPr>
          <a:xfrm rot="16200000" flipV="1">
            <a:off x="6134100" y="918800"/>
            <a:ext cx="12700" cy="4377559"/>
          </a:xfrm>
          <a:prstGeom prst="bentConnector3">
            <a:avLst>
              <a:gd name="adj1" fmla="val 3372402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8" idx="2"/>
          </p:cNvCxnSpPr>
          <p:nvPr/>
        </p:nvCxnSpPr>
        <p:spPr>
          <a:xfrm rot="16200000" flipH="1">
            <a:off x="6134099" y="2568924"/>
            <a:ext cx="12700" cy="4377559"/>
          </a:xfrm>
          <a:prstGeom prst="bentConnector3">
            <a:avLst>
              <a:gd name="adj1" fmla="val 353791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7517" y="1986955"/>
            <a:ext cx="287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(1) </a:t>
            </a:r>
            <a:r>
              <a:rPr lang="zh-CN" altLang="en-US" sz="3200" i="1" dirty="0"/>
              <a:t>读数据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90089" y="3624378"/>
            <a:ext cx="193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(2) </a:t>
            </a:r>
            <a:r>
              <a:rPr lang="zh-CN" altLang="en-US" sz="3200" i="1" dirty="0"/>
              <a:t>运算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72183" y="5333854"/>
            <a:ext cx="230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(3) </a:t>
            </a:r>
            <a:r>
              <a:rPr lang="zh-CN" altLang="en-US" sz="3200" i="1" dirty="0"/>
              <a:t>写结果</a:t>
            </a:r>
          </a:p>
        </p:txBody>
      </p:sp>
    </p:spTree>
    <p:extLst>
      <p:ext uri="{BB962C8B-B14F-4D97-AF65-F5344CB8AC3E}">
        <p14:creationId xmlns:p14="http://schemas.microsoft.com/office/powerpoint/2010/main" val="251147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3460531" cy="732539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对数据的处理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0551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sp>
        <p:nvSpPr>
          <p:cNvPr id="8" name="矩形 7"/>
          <p:cNvSpPr/>
          <p:nvPr/>
        </p:nvSpPr>
        <p:spPr>
          <a:xfrm>
            <a:off x="7478110" y="3107580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存储器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（机器数）</a:t>
            </a:r>
          </a:p>
        </p:txBody>
      </p:sp>
      <p:cxnSp>
        <p:nvCxnSpPr>
          <p:cNvPr id="10" name="肘形连接符 9"/>
          <p:cNvCxnSpPr>
            <a:stCxn id="8" idx="0"/>
            <a:endCxn id="7" idx="0"/>
          </p:cNvCxnSpPr>
          <p:nvPr/>
        </p:nvCxnSpPr>
        <p:spPr>
          <a:xfrm rot="16200000" flipV="1">
            <a:off x="6134100" y="918800"/>
            <a:ext cx="12700" cy="4377559"/>
          </a:xfrm>
          <a:prstGeom prst="bentConnector3">
            <a:avLst>
              <a:gd name="adj1" fmla="val 3372402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8" idx="2"/>
          </p:cNvCxnSpPr>
          <p:nvPr/>
        </p:nvCxnSpPr>
        <p:spPr>
          <a:xfrm rot="16200000" flipH="1">
            <a:off x="6134099" y="2568924"/>
            <a:ext cx="12700" cy="4377559"/>
          </a:xfrm>
          <a:prstGeom prst="bentConnector3">
            <a:avLst>
              <a:gd name="adj1" fmla="val 353791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7517" y="1986955"/>
            <a:ext cx="287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(1) </a:t>
            </a:r>
            <a:r>
              <a:rPr lang="zh-CN" altLang="en-US" sz="3200" i="1" dirty="0"/>
              <a:t>读数据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90089" y="3624378"/>
            <a:ext cx="1936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(2) </a:t>
            </a:r>
            <a:r>
              <a:rPr lang="zh-CN" altLang="en-US" sz="3200" i="1" dirty="0"/>
              <a:t>运算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172183" y="5333854"/>
            <a:ext cx="230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(3) </a:t>
            </a:r>
            <a:r>
              <a:rPr lang="zh-CN" altLang="en-US" sz="3200" i="1" dirty="0"/>
              <a:t>写结果</a:t>
            </a:r>
          </a:p>
        </p:txBody>
      </p:sp>
      <p:sp>
        <p:nvSpPr>
          <p:cNvPr id="19" name="线形标注 2 18"/>
          <p:cNvSpPr/>
          <p:nvPr/>
        </p:nvSpPr>
        <p:spPr>
          <a:xfrm>
            <a:off x="720709" y="4974599"/>
            <a:ext cx="2154621" cy="1303283"/>
          </a:xfrm>
          <a:prstGeom prst="borderCallout2">
            <a:avLst>
              <a:gd name="adj1" fmla="val 18750"/>
              <a:gd name="adj2" fmla="val 102817"/>
              <a:gd name="adj3" fmla="val 18750"/>
              <a:gd name="adj4" fmla="val 111155"/>
              <a:gd name="adj5" fmla="val -27823"/>
              <a:gd name="adj6" fmla="val 13319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5"/>
                </a:solidFill>
              </a:rPr>
              <a:t>PA 1-2</a:t>
            </a:r>
          </a:p>
          <a:p>
            <a:pPr algn="ctr"/>
            <a:r>
              <a:rPr lang="en-US" altLang="zh-CN" sz="3200" dirty="0">
                <a:solidFill>
                  <a:schemeClr val="accent5"/>
                </a:solidFill>
              </a:rPr>
              <a:t>PA 1-3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10071538" y="2139355"/>
            <a:ext cx="2154621" cy="1303283"/>
          </a:xfrm>
          <a:prstGeom prst="borderCallout2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</a:rPr>
              <a:t>PA 1-1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328226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38200" y="1586807"/>
            <a:ext cx="4686300" cy="4686300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机器数的存取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5828-6C6F-4B45-B294-2E6730CB9D1E}" type="datetime3">
              <a:rPr lang="zh-CN" altLang="en-US" smtClean="0"/>
              <a:t>2022年2月25日星期五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43F20-C16F-41D4-A29F-EB8E7BD2AA1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9021" y="3151122"/>
            <a:ext cx="1689538" cy="165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CPU</a:t>
            </a:r>
            <a:r>
              <a:rPr lang="zh-CN" altLang="en-US" sz="2800" dirty="0"/>
              <a:t>内的运算部件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36088"/>
              </p:ext>
            </p:extLst>
          </p:nvPr>
        </p:nvGraphicFramePr>
        <p:xfrm>
          <a:off x="1137557" y="2492824"/>
          <a:ext cx="18755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599">
                  <a:extLst>
                    <a:ext uri="{9D8B030D-6E8A-4147-A177-3AD203B41FA5}">
                      <a16:colId xmlns:a16="http://schemas.microsoft.com/office/drawing/2014/main" val="371785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EBP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0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9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EDI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79222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3140531" y="3657600"/>
            <a:ext cx="44631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58400" y="6030686"/>
            <a:ext cx="12954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254343" y="5572943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140531" y="4354285"/>
            <a:ext cx="446315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38728" y="188287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通用寄存器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586356" y="3385671"/>
            <a:ext cx="1132114" cy="1088572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dk1"/>
                </a:solidFill>
              </a:rPr>
              <a:t>北桥芯片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720379" y="3657600"/>
            <a:ext cx="72934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720379" y="4332513"/>
            <a:ext cx="729343" cy="0"/>
          </a:xfrm>
          <a:prstGeom prst="straightConnector1">
            <a:avLst/>
          </a:pr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60401"/>
              </p:ext>
            </p:extLst>
          </p:nvPr>
        </p:nvGraphicFramePr>
        <p:xfrm>
          <a:off x="6449722" y="2144482"/>
          <a:ext cx="5622340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4">
                  <a:extLst>
                    <a:ext uri="{9D8B030D-6E8A-4147-A177-3AD203B41FA5}">
                      <a16:colId xmlns:a16="http://schemas.microsoft.com/office/drawing/2014/main" val="74154778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23036861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67933950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450644794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578000007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84606993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3791316699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71183248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620772758"/>
                    </a:ext>
                  </a:extLst>
                </a:gridCol>
                <a:gridCol w="562234">
                  <a:extLst>
                    <a:ext uri="{9D8B030D-6E8A-4147-A177-3AD203B41FA5}">
                      <a16:colId xmlns:a16="http://schemas.microsoft.com/office/drawing/2014/main" val="127378653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5777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78029" y="1475696"/>
            <a:ext cx="416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主存（</a:t>
            </a:r>
            <a:r>
              <a:rPr lang="en-US" altLang="zh-CN" sz="2800" dirty="0"/>
              <a:t>RAM</a:t>
            </a:r>
            <a:r>
              <a:rPr lang="zh-CN" altLang="en-US" sz="2800" dirty="0"/>
              <a:t>）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819697" y="2932386"/>
            <a:ext cx="1135117" cy="756745"/>
          </a:xfrm>
          <a:custGeom>
            <a:avLst/>
            <a:gdLst>
              <a:gd name="connsiteX0" fmla="*/ 0 w 1135117"/>
              <a:gd name="connsiteY0" fmla="*/ 756745 h 756745"/>
              <a:gd name="connsiteX1" fmla="*/ 1135117 w 1135117"/>
              <a:gd name="connsiteY1" fmla="*/ 756745 h 756745"/>
              <a:gd name="connsiteX2" fmla="*/ 1135117 w 1135117"/>
              <a:gd name="connsiteY2" fmla="*/ 0 h 75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117" h="756745">
                <a:moveTo>
                  <a:pt x="0" y="756745"/>
                </a:moveTo>
                <a:lnTo>
                  <a:pt x="1135117" y="756745"/>
                </a:lnTo>
                <a:lnTo>
                  <a:pt x="1135117" y="0"/>
                </a:lnTo>
              </a:path>
            </a:pathLst>
          </a:cu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851228" y="2932386"/>
            <a:ext cx="1755227" cy="1387366"/>
          </a:xfrm>
          <a:custGeom>
            <a:avLst/>
            <a:gdLst>
              <a:gd name="connsiteX0" fmla="*/ 0 w 1755227"/>
              <a:gd name="connsiteY0" fmla="*/ 1387366 h 1387366"/>
              <a:gd name="connsiteX1" fmla="*/ 1755227 w 1755227"/>
              <a:gd name="connsiteY1" fmla="*/ 1387366 h 1387366"/>
              <a:gd name="connsiteX2" fmla="*/ 1755227 w 1755227"/>
              <a:gd name="connsiteY2" fmla="*/ 0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227" h="1387366">
                <a:moveTo>
                  <a:pt x="0" y="1387366"/>
                </a:moveTo>
                <a:lnTo>
                  <a:pt x="1755227" y="1387366"/>
                </a:lnTo>
                <a:lnTo>
                  <a:pt x="1755227" y="0"/>
                </a:lnTo>
              </a:path>
            </a:pathLst>
          </a:custGeom>
          <a:ln w="38100"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52458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1088</TotalTime>
  <Words>2056</Words>
  <Application>Microsoft Office PowerPoint</Application>
  <PresentationFormat>宽屏</PresentationFormat>
  <Paragraphs>653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微软雅黑</vt:lpstr>
      <vt:lpstr>幼圆</vt:lpstr>
      <vt:lpstr>Arial</vt:lpstr>
      <vt:lpstr>Consolas</vt:lpstr>
      <vt:lpstr>2020_spring_pa_0</vt:lpstr>
      <vt:lpstr>PA 1-1 – 数据的表示和存取</vt:lpstr>
      <vt:lpstr>前言</vt:lpstr>
      <vt:lpstr>目录</vt:lpstr>
      <vt:lpstr>目录</vt:lpstr>
      <vt:lpstr>数据的类型及其机器级表示</vt:lpstr>
      <vt:lpstr>数据的类型及其机器级表示</vt:lpstr>
      <vt:lpstr>机器数的存取</vt:lpstr>
      <vt:lpstr>机器数的存取</vt:lpstr>
      <vt:lpstr>机器数的存取</vt:lpstr>
      <vt:lpstr>机器数的存取</vt:lpstr>
      <vt:lpstr>机器数的存取</vt:lpstr>
      <vt:lpstr>机器数的存取</vt:lpstr>
      <vt:lpstr>数据的类型及其机器级表示</vt:lpstr>
      <vt:lpstr>数据的类型及其机器级表示</vt:lpstr>
      <vt:lpstr>数据的类型及其机器级表示</vt:lpstr>
      <vt:lpstr>数据的类型及其机器级表示</vt:lpstr>
      <vt:lpstr>存储器的模拟</vt:lpstr>
      <vt:lpstr>存储器的模拟</vt:lpstr>
      <vt:lpstr>存储器的模拟</vt:lpstr>
      <vt:lpstr>存储器的模拟</vt:lpstr>
      <vt:lpstr>存储器的模拟</vt:lpstr>
      <vt:lpstr>存储器的模拟</vt:lpstr>
      <vt:lpstr>存储器的模拟</vt:lpstr>
      <vt:lpstr>存储器的模拟</vt:lpstr>
      <vt:lpstr>机器数的存取</vt:lpstr>
      <vt:lpstr>存储器的模拟</vt:lpstr>
      <vt:lpstr>存储器的模拟</vt:lpstr>
      <vt:lpstr>存储器的模拟</vt:lpstr>
      <vt:lpstr>存储器的模拟</vt:lpstr>
      <vt:lpstr>存储器的模拟</vt:lpstr>
      <vt:lpstr>存储器的模拟</vt:lpstr>
      <vt:lpstr>存储器的模拟</vt:lpstr>
      <vt:lpstr>机器数的存取</vt:lpstr>
      <vt:lpstr>PA 1-1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0 – 实验环境配置与PA简介</dc:title>
  <dc:creator>wangliang</dc:creator>
  <cp:lastModifiedBy>cic</cp:lastModifiedBy>
  <cp:revision>309</cp:revision>
  <dcterms:created xsi:type="dcterms:W3CDTF">2020-02-27T03:11:39Z</dcterms:created>
  <dcterms:modified xsi:type="dcterms:W3CDTF">2022-02-25T02:19:00Z</dcterms:modified>
</cp:coreProperties>
</file>