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4" r:id="rId4"/>
    <p:sldId id="279" r:id="rId5"/>
    <p:sldId id="259" r:id="rId6"/>
    <p:sldId id="258" r:id="rId7"/>
    <p:sldId id="278" r:id="rId8"/>
    <p:sldId id="282" r:id="rId9"/>
    <p:sldId id="283" r:id="rId10"/>
    <p:sldId id="260" r:id="rId11"/>
    <p:sldId id="261" r:id="rId12"/>
    <p:sldId id="264" r:id="rId13"/>
    <p:sldId id="262" r:id="rId14"/>
    <p:sldId id="263" r:id="rId15"/>
    <p:sldId id="265" r:id="rId16"/>
    <p:sldId id="276" r:id="rId17"/>
    <p:sldId id="266" r:id="rId18"/>
    <p:sldId id="281" r:id="rId19"/>
    <p:sldId id="286" r:id="rId20"/>
    <p:sldId id="267" r:id="rId21"/>
    <p:sldId id="275" r:id="rId22"/>
    <p:sldId id="269" r:id="rId23"/>
    <p:sldId id="270" r:id="rId24"/>
    <p:sldId id="277" r:id="rId25"/>
    <p:sldId id="285" r:id="rId26"/>
    <p:sldId id="280" r:id="rId27"/>
    <p:sldId id="274" r:id="rId28"/>
    <p:sldId id="271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92" autoAdjust="0"/>
  </p:normalViewPr>
  <p:slideViewPr>
    <p:cSldViewPr snapToGrid="0">
      <p:cViewPr varScale="1">
        <p:scale>
          <a:sx n="137" d="100"/>
          <a:sy n="137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222B-C39D-4AE2-AD91-83A4679338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1820-6BDF-4A47-B026-1CDB3C42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4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ADC</a:t>
            </a:r>
            <a:r>
              <a:rPr lang="zh-CN" altLang="en-US"/>
              <a:t>需要对</a:t>
            </a:r>
            <a:r>
              <a:rPr lang="en-US" altLang="zh-CN"/>
              <a:t>CF</a:t>
            </a:r>
            <a:r>
              <a:rPr lang="zh-CN" altLang="en-US"/>
              <a:t>进行分情况讨论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SUB</a:t>
            </a:r>
            <a:r>
              <a:rPr lang="zh-CN" altLang="en-US"/>
              <a:t>直接转换成补码加法后，不能直接复用</a:t>
            </a:r>
            <a:r>
              <a:rPr lang="en-US" altLang="zh-CN"/>
              <a:t>add</a:t>
            </a:r>
            <a:r>
              <a:rPr lang="zh-CN" altLang="en-US"/>
              <a:t>的</a:t>
            </a:r>
            <a:r>
              <a:rPr lang="en-US" altLang="zh-CN"/>
              <a:t>CF</a:t>
            </a:r>
            <a:r>
              <a:rPr lang="zh-CN" altLang="en-US"/>
              <a:t>判断逻辑，例如</a:t>
            </a:r>
            <a:r>
              <a:rPr lang="en-US" altLang="zh-CN"/>
              <a:t>1-1</a:t>
            </a:r>
            <a:r>
              <a:rPr lang="zh-CN" altLang="en-US"/>
              <a:t>，转换成补码后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31820-6BDF-4A47-B026-1CDB3C4248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6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05AE-46D6-4DBC-9686-0EE90ACC3BD7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918-4C1B-467E-B080-DE7B965DE63A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B271-CD44-4092-A22C-1A4A30C7DE31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0E3-E9C1-4CEE-88D2-5D9ACE7CFFA3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3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C3A1-A853-4DEB-86C0-A489EF096BE9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67E-577B-48D9-B649-AC65C2D7DDA4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5B7E-9A89-4E4C-95D9-2D8BFBEF04BA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2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AD80-70B4-4E94-8CE3-8B01B7601480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66C1-1CE7-4280-B0D1-E6F9402AA0DC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303E-5355-4433-8FAE-819E4F8D5C28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3E2569A2-3055-4783-9980-A66B27C543A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B93AB2AF-F699-4493-A230-66784F1A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1-2 – </a:t>
            </a:r>
            <a:r>
              <a:rPr lang="zh-CN" altLang="en-US" sz="4800"/>
              <a:t>整数的表示和运算</a:t>
            </a:r>
            <a:endParaRPr lang="zh-CN" altLang="en-US" sz="48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D72-E1FB-4732-9AAA-07A7B9C0E590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整数的运算部件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13" y="1099128"/>
            <a:ext cx="8027687" cy="563868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7559" y="4417892"/>
            <a:ext cx="3013841" cy="20705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算术逻辑单元</a:t>
            </a:r>
            <a:r>
              <a:rPr lang="en-US" altLang="zh-CN" sz="2800" dirty="0">
                <a:solidFill>
                  <a:srgbClr val="C00000"/>
                </a:solidFill>
              </a:rPr>
              <a:t>ALU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6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算术逻辑单元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557"/>
            <a:ext cx="10515600" cy="3675436"/>
          </a:xfrm>
        </p:spPr>
        <p:txBody>
          <a:bodyPr/>
          <a:lstStyle/>
          <a:p>
            <a:r>
              <a:rPr lang="zh-CN" altLang="en-US" dirty="0"/>
              <a:t>我们对</a:t>
            </a:r>
            <a:r>
              <a:rPr lang="en-US" altLang="zh-CN" dirty="0"/>
              <a:t>ALU</a:t>
            </a:r>
            <a:r>
              <a:rPr lang="zh-CN" altLang="en-US" dirty="0"/>
              <a:t>的功能进行了抽象和包装</a:t>
            </a:r>
            <a:endParaRPr lang="en-US" altLang="zh-CN" dirty="0"/>
          </a:p>
          <a:p>
            <a:pPr lvl="1"/>
            <a:r>
              <a:rPr lang="zh-CN" altLang="en-US" dirty="0"/>
              <a:t>能进行各类算术运算：加减乘除、移位</a:t>
            </a:r>
          </a:p>
          <a:p>
            <a:pPr lvl="1"/>
            <a:r>
              <a:rPr lang="zh-CN" altLang="en-US" dirty="0"/>
              <a:t>能进行各种逻辑运算：与或非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对应代码：</a:t>
            </a:r>
            <a:endParaRPr lang="en-US" altLang="zh-CN" dirty="0"/>
          </a:p>
          <a:p>
            <a:pPr lvl="1"/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alu.h</a:t>
            </a:r>
            <a:endParaRPr lang="en-US" altLang="zh-CN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alu.c</a:t>
            </a:r>
            <a:endParaRPr lang="en-US" altLang="zh-CN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2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实现对一种运算的模拟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21764"/>
            <a:ext cx="10787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第一步：找到需要实现的函数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 test_pa-1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遇到错误提示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9192" y="2671577"/>
            <a:ext cx="7911662" cy="3816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pa_nju</a:t>
            </a:r>
            <a:r>
              <a:rPr lang="en-US" altLang="zh-CN" sz="2400" dirty="0">
                <a:latin typeface="Consolas" panose="020B0609020204030204" pitchFamily="49" charset="0"/>
              </a:rPr>
              <a:t>$ make clean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pa_nju</a:t>
            </a:r>
            <a:r>
              <a:rPr lang="en-US" altLang="zh-CN" sz="2400" dirty="0">
                <a:latin typeface="Consolas" panose="020B0609020204030204" pitchFamily="49" charset="0"/>
              </a:rPr>
              <a:t>$ make test_pa-1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./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 --test-</a:t>
            </a:r>
            <a:r>
              <a:rPr lang="en-US" altLang="zh-CN" sz="2400" dirty="0" err="1">
                <a:latin typeface="Consolas" panose="020B0609020204030204" pitchFamily="49" charset="0"/>
              </a:rPr>
              <a:t>reg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reg_test</a:t>
            </a:r>
            <a:r>
              <a:rPr lang="en-US" altLang="zh-CN" sz="2400" dirty="0">
                <a:latin typeface="Consolas" panose="020B0609020204030204" pitchFamily="49" charset="0"/>
              </a:rPr>
              <a:t>()     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./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 --test-</a:t>
            </a:r>
            <a:r>
              <a:rPr lang="en-US" altLang="zh-CN" sz="2400" dirty="0" err="1">
                <a:latin typeface="Consolas" panose="020B0609020204030204" pitchFamily="49" charset="0"/>
              </a:rPr>
              <a:t>alu</a:t>
            </a:r>
            <a:r>
              <a:rPr lang="en-US" altLang="zh-CN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Please implement me at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alu.c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32331" y="5150069"/>
            <a:ext cx="861848" cy="6411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78262" y="4885859"/>
            <a:ext cx="27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需要实现</a:t>
            </a:r>
            <a:r>
              <a:rPr lang="en-US" altLang="zh-CN" sz="3200" b="1" dirty="0">
                <a:solidFill>
                  <a:srgbClr val="C00000"/>
                </a:solidFill>
              </a:rPr>
              <a:t>add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7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</a:t>
            </a:r>
            <a:r>
              <a:rPr lang="zh-CN" altLang="en-US"/>
              <a:t>逻辑单元的模拟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722029"/>
          </a:xfrm>
        </p:spPr>
        <p:txBody>
          <a:bodyPr/>
          <a:lstStyle/>
          <a:p>
            <a:r>
              <a:rPr lang="zh-CN" altLang="en-US" dirty="0"/>
              <a:t>取</a:t>
            </a:r>
            <a:r>
              <a:rPr lang="en-US" altLang="zh-CN" dirty="0"/>
              <a:t>add</a:t>
            </a:r>
            <a:r>
              <a:rPr lang="zh-CN" altLang="en-US" dirty="0"/>
              <a:t>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3103" y="2944692"/>
            <a:ext cx="10622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alu_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2400" dirty="0">
                <a:latin typeface="Consolas" panose="020B0609020204030204" pitchFamily="49" charset="0"/>
              </a:rPr>
              <a:t>(uint32_t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zh-CN" altLang="en-US" sz="2400" dirty="0">
                <a:latin typeface="Consolas" panose="020B0609020204030204" pitchFamily="49" charset="0"/>
              </a:rPr>
              <a:t>, uint32_t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data_size</a:t>
            </a:r>
            <a:r>
              <a:rPr lang="zh-CN" alt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rintf("\e[0;31mPlease implement me at alu.c\e[0m\n");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assert(0);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13103" y="214987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函数名称，对应指令名称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53407" y="2690879"/>
            <a:ext cx="199696" cy="33315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38717" y="214987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参与运算的两个操作数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372538" y="2656203"/>
            <a:ext cx="218965" cy="3678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451834" y="2633872"/>
            <a:ext cx="249622" cy="3678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50984" y="2149717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操作数长度：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8, 16, 32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168758" y="2650633"/>
            <a:ext cx="249622" cy="3678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3149" y="46528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要替换成教程中说明的正确实现：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返回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dest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的结果，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data_size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时，高位清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设置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EFLAGS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标志位</a:t>
            </a:r>
          </a:p>
        </p:txBody>
      </p:sp>
      <p:cxnSp>
        <p:nvCxnSpPr>
          <p:cNvPr id="24" name="直接箭头连接符 23"/>
          <p:cNvCxnSpPr>
            <a:stCxn id="23" idx="1"/>
          </p:cNvCxnSpPr>
          <p:nvPr/>
        </p:nvCxnSpPr>
        <p:spPr>
          <a:xfrm flipH="1" flipV="1">
            <a:off x="4038600" y="4386932"/>
            <a:ext cx="714549" cy="1050749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0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实现对一种运算的模拟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21764"/>
            <a:ext cx="107877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第二步：掏出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i386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手册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i386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Sec. 17.2.2.11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指令的描述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p.g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261 of 421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 Affected: OF, SF, ZF, AF, CF, and PF as described in Appendix 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Appendix C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并仔细体会（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不模拟）</a:t>
            </a:r>
          </a:p>
          <a:p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02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实现对一种运算的模拟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453598"/>
            <a:ext cx="1078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第三步：按照手册规定的操作进行实现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1298566" y="2407705"/>
            <a:ext cx="9867009" cy="3893374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900" dirty="0">
                <a:latin typeface="Consolas" panose="020B0609020204030204" pitchFamily="49" charset="0"/>
              </a:rPr>
              <a:t>uint32_t alu_add(uint32_t src, uint32_t dest</a:t>
            </a:r>
            <a:r>
              <a:rPr lang="en-US" altLang="zh-CN" sz="1900" dirty="0">
                <a:latin typeface="Consolas" panose="020B0609020204030204" pitchFamily="49" charset="0"/>
              </a:rPr>
              <a:t>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900" dirty="0">
                <a:latin typeface="Consolas" panose="020B0609020204030204" pitchFamily="49" charset="0"/>
              </a:rPr>
              <a:t>	uint32_t res = 0;</a:t>
            </a:r>
          </a:p>
          <a:p>
            <a:r>
              <a:rPr lang="zh-CN" altLang="en-US" sz="1900" dirty="0">
                <a:latin typeface="Consolas" panose="020B0609020204030204" pitchFamily="49" charset="0"/>
              </a:rPr>
              <a:t>	res = dest + src;                  </a:t>
            </a:r>
            <a:r>
              <a:rPr lang="en-US" altLang="zh-CN" sz="1900" dirty="0">
                <a:latin typeface="Consolas" panose="020B0609020204030204" pitchFamily="49" charset="0"/>
              </a:rPr>
              <a:t>// </a:t>
            </a:r>
            <a:r>
              <a:rPr lang="zh-CN" altLang="en-US" sz="1900" dirty="0">
                <a:latin typeface="Consolas" panose="020B0609020204030204" pitchFamily="49" charset="0"/>
              </a:rPr>
              <a:t>获取计算结果</a:t>
            </a:r>
          </a:p>
          <a:p>
            <a:endParaRPr lang="zh-CN" altLang="en-US" sz="1900" dirty="0"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	set_CF_add(res, src</a:t>
            </a:r>
            <a:r>
              <a:rPr lang="en-US" altLang="zh-CN" sz="1900" dirty="0">
                <a:latin typeface="Consolas" panose="020B0609020204030204" pitchFamily="49" charset="0"/>
              </a:rPr>
              <a:t>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);   </a:t>
            </a:r>
            <a:r>
              <a:rPr lang="en-US" altLang="zh-CN" sz="1900" dirty="0">
                <a:latin typeface="Consolas" panose="020B0609020204030204" pitchFamily="49" charset="0"/>
              </a:rPr>
              <a:t>// </a:t>
            </a:r>
            <a:r>
              <a:rPr lang="zh-CN" altLang="en-US" sz="1900" dirty="0">
                <a:latin typeface="Consolas" panose="020B0609020204030204" pitchFamily="49" charset="0"/>
              </a:rPr>
              <a:t>设置标志位</a:t>
            </a:r>
          </a:p>
          <a:p>
            <a:r>
              <a:rPr lang="zh-CN" altLang="en-US" sz="1900" dirty="0">
                <a:latin typeface="Consolas" panose="020B0609020204030204" pitchFamily="49" charset="0"/>
              </a:rPr>
              <a:t>	set_PF(res);</a:t>
            </a:r>
          </a:p>
          <a:p>
            <a:r>
              <a:rPr lang="zh-CN" altLang="en-US" sz="1900" dirty="0">
                <a:latin typeface="Consolas" panose="020B0609020204030204" pitchFamily="49" charset="0"/>
              </a:rPr>
              <a:t>	// set_AF();                       </a:t>
            </a:r>
            <a:r>
              <a:rPr lang="en-US" altLang="zh-CN" sz="1900" dirty="0">
                <a:latin typeface="Consolas" panose="020B0609020204030204" pitchFamily="49" charset="0"/>
              </a:rPr>
              <a:t>// </a:t>
            </a:r>
            <a:r>
              <a:rPr lang="zh-CN" altLang="en-US" sz="1900" dirty="0">
                <a:latin typeface="Consolas" panose="020B0609020204030204" pitchFamily="49" charset="0"/>
              </a:rPr>
              <a:t>我们不模拟</a:t>
            </a:r>
            <a:r>
              <a:rPr lang="en-US" altLang="zh-CN" sz="1900" dirty="0">
                <a:latin typeface="Consolas" panose="020B0609020204030204" pitchFamily="49" charset="0"/>
              </a:rPr>
              <a:t>AF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	set_ZF(res</a:t>
            </a:r>
            <a:r>
              <a:rPr lang="en-US" altLang="zh-CN" sz="1900" dirty="0">
                <a:latin typeface="Consolas" panose="020B0609020204030204" pitchFamily="49" charset="0"/>
              </a:rPr>
              <a:t>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900" dirty="0">
                <a:latin typeface="Consolas" panose="020B0609020204030204" pitchFamily="49" charset="0"/>
              </a:rPr>
              <a:t>	set_SF(res</a:t>
            </a:r>
            <a:r>
              <a:rPr lang="en-US" altLang="zh-CN" sz="1900" dirty="0">
                <a:latin typeface="Consolas" panose="020B0609020204030204" pitchFamily="49" charset="0"/>
              </a:rPr>
              <a:t>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900" dirty="0">
                <a:latin typeface="Consolas" panose="020B0609020204030204" pitchFamily="49" charset="0"/>
              </a:rPr>
              <a:t>	set_OF_add(res, src, dest</a:t>
            </a:r>
            <a:r>
              <a:rPr lang="en-US" altLang="zh-CN" sz="1900" dirty="0">
                <a:latin typeface="Consolas" panose="020B0609020204030204" pitchFamily="49" charset="0"/>
              </a:rPr>
              <a:t>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);</a:t>
            </a:r>
          </a:p>
          <a:p>
            <a:endParaRPr lang="zh-CN" altLang="en-US" sz="1900" dirty="0"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latin typeface="Consolas" panose="020B0609020204030204" pitchFamily="49" charset="0"/>
              </a:rPr>
              <a:t>return res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)); // </a:t>
            </a:r>
            <a:r>
              <a:rPr lang="zh-CN" altLang="en-US" sz="1900" dirty="0">
                <a:latin typeface="Consolas" panose="020B0609020204030204" pitchFamily="49" charset="0"/>
              </a:rPr>
              <a:t>高位清零并返回</a:t>
            </a:r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7607262" y="1387975"/>
            <a:ext cx="3746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alu.c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>
                <a:solidFill>
                  <a:srgbClr val="0070C0"/>
                </a:solidFill>
              </a:rPr>
              <a:t>add</a:t>
            </a:r>
            <a:r>
              <a:rPr lang="zh-CN" altLang="en-US" sz="2800" dirty="0">
                <a:solidFill>
                  <a:srgbClr val="0070C0"/>
                </a:solidFill>
              </a:rPr>
              <a:t>的参考实现方案</a:t>
            </a:r>
          </a:p>
        </p:txBody>
      </p:sp>
    </p:spTree>
    <p:extLst>
      <p:ext uri="{BB962C8B-B14F-4D97-AF65-F5344CB8AC3E}">
        <p14:creationId xmlns:p14="http://schemas.microsoft.com/office/powerpoint/2010/main" val="7640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2C54A-2B7F-4941-B0C9-F610E8E7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运算</a:t>
            </a:r>
            <a:r>
              <a:rPr lang="en-US" altLang="zh-CN"/>
              <a:t>CF</a:t>
            </a:r>
            <a:r>
              <a:rPr lang="zh-CN" altLang="en-US"/>
              <a:t>的判断逻辑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ED0BA-7B6B-4610-ABC3-D100C8EE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815937"/>
          </a:xfrm>
        </p:spPr>
        <p:txBody>
          <a:bodyPr/>
          <a:lstStyle/>
          <a:p>
            <a:r>
              <a:rPr lang="zh-CN" altLang="en-US"/>
              <a:t>参考表盘这一模运算系统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5AE34-156C-4C72-BB11-BD4038B0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A08FE-3660-4A46-A0C0-5851A6BF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D378-E84A-4A4D-8E1C-B65DED99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2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5668" y="137340"/>
            <a:ext cx="11340663" cy="5955476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CF contains information relevant to unsigned integers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void set_CF_add(uint32_t result, uint32_t sr</a:t>
            </a:r>
            <a:r>
              <a:rPr lang="en-US" altLang="zh-CN" sz="1900" dirty="0">
                <a:latin typeface="Consolas" panose="020B0609020204030204" pitchFamily="49" charset="0"/>
              </a:rPr>
              <a:t>c,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cpu.eflags.CF = result &lt; </a:t>
            </a:r>
            <a:r>
              <a:rPr lang="en-US" altLang="zh-CN" sz="1900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; //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}</a:t>
            </a:r>
            <a:endParaRPr lang="en-US" altLang="zh-CN" sz="1900" dirty="0">
              <a:latin typeface="Consolas" panose="020B0609020204030204" pitchFamily="49" charset="0"/>
            </a:endParaRP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set_ZF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cpu.eflags.ZF</a:t>
            </a:r>
            <a:r>
              <a:rPr lang="en-US" altLang="zh-CN" sz="1900" dirty="0">
                <a:latin typeface="Consolas" panose="020B0609020204030204" pitchFamily="49" charset="0"/>
              </a:rPr>
              <a:t> = (result == 0);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SF and OF contain information relevant to signed integers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set_SF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cpu.eflags.SF</a:t>
            </a:r>
            <a:r>
              <a:rPr lang="en-US" altLang="zh-CN" sz="1900" dirty="0">
                <a:latin typeface="Consolas" panose="020B0609020204030204" pitchFamily="49" charset="0"/>
              </a:rPr>
              <a:t> = sign(result);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set_PF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result) { … } // </a:t>
            </a:r>
            <a:r>
              <a:rPr lang="zh-CN" altLang="en-US" sz="1900" dirty="0">
                <a:latin typeface="Consolas" panose="020B0609020204030204" pitchFamily="49" charset="0"/>
              </a:rPr>
              <a:t>简单暴力穷举也行</a:t>
            </a:r>
          </a:p>
        </p:txBody>
      </p:sp>
      <p:sp>
        <p:nvSpPr>
          <p:cNvPr id="8" name="矩形 7"/>
          <p:cNvSpPr/>
          <p:nvPr/>
        </p:nvSpPr>
        <p:spPr>
          <a:xfrm>
            <a:off x="8011910" y="5046377"/>
            <a:ext cx="3746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alu.c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>
                <a:solidFill>
                  <a:srgbClr val="0070C0"/>
                </a:solidFill>
              </a:rPr>
              <a:t>add</a:t>
            </a:r>
            <a:r>
              <a:rPr lang="zh-CN" altLang="en-US" sz="2800" dirty="0">
                <a:solidFill>
                  <a:srgbClr val="0070C0"/>
                </a:solidFill>
              </a:rPr>
              <a:t>的参考实现方案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7477" y="1313793"/>
            <a:ext cx="516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eflags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寄存器的访问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i386</a:t>
            </a:r>
            <a:r>
              <a:rPr lang="zh-CN" altLang="en-US" sz="2800" b="1" dirty="0">
                <a:solidFill>
                  <a:srgbClr val="C00000"/>
                </a:solidFill>
              </a:rPr>
              <a:t>手册 </a:t>
            </a:r>
            <a:r>
              <a:rPr lang="en-US" altLang="zh-CN" sz="2800" b="1" dirty="0">
                <a:solidFill>
                  <a:srgbClr val="C00000"/>
                </a:solidFill>
              </a:rPr>
              <a:t>sec 2.3.4.1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3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5668" y="137340"/>
            <a:ext cx="11340663" cy="5955476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CF contains information relevant to unsigned integers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void set_CF_add(uint32_t result, uint32_t sr</a:t>
            </a:r>
            <a:r>
              <a:rPr lang="en-US" altLang="zh-CN" sz="1900" dirty="0">
                <a:latin typeface="Consolas" panose="020B0609020204030204" pitchFamily="49" charset="0"/>
              </a:rPr>
              <a:t>c,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cpu.eflags.CF = result &lt; </a:t>
            </a:r>
            <a:r>
              <a:rPr lang="en-US" altLang="zh-CN" sz="1900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; //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}</a:t>
            </a:r>
            <a:endParaRPr lang="en-US" altLang="zh-CN" sz="1900" dirty="0">
              <a:latin typeface="Consolas" panose="020B0609020204030204" pitchFamily="49" charset="0"/>
            </a:endParaRP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set_ZF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cpu.eflags.ZF</a:t>
            </a:r>
            <a:r>
              <a:rPr lang="en-US" altLang="zh-CN" sz="1900" dirty="0">
                <a:latin typeface="Consolas" panose="020B0609020204030204" pitchFamily="49" charset="0"/>
              </a:rPr>
              <a:t> = (result == 0);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SF and OF contain information relevant to signed integers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set_SF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cpu.eflags.SF</a:t>
            </a:r>
            <a:r>
              <a:rPr lang="en-US" altLang="zh-CN" sz="1900" dirty="0">
                <a:latin typeface="Consolas" panose="020B0609020204030204" pitchFamily="49" charset="0"/>
              </a:rPr>
              <a:t> = sign(result);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set_PF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result) { … } // </a:t>
            </a:r>
            <a:r>
              <a:rPr lang="zh-CN" altLang="en-US" sz="1900" dirty="0">
                <a:latin typeface="Consolas" panose="020B0609020204030204" pitchFamily="49" charset="0"/>
              </a:rPr>
              <a:t>简单暴力穷举也行</a:t>
            </a:r>
          </a:p>
        </p:txBody>
      </p:sp>
      <p:sp>
        <p:nvSpPr>
          <p:cNvPr id="8" name="矩形 7"/>
          <p:cNvSpPr/>
          <p:nvPr/>
        </p:nvSpPr>
        <p:spPr>
          <a:xfrm>
            <a:off x="8011910" y="5046377"/>
            <a:ext cx="3746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alu.c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>
                <a:solidFill>
                  <a:srgbClr val="0070C0"/>
                </a:solidFill>
              </a:rPr>
              <a:t>add</a:t>
            </a:r>
            <a:r>
              <a:rPr lang="zh-CN" altLang="en-US" sz="2800" dirty="0">
                <a:solidFill>
                  <a:srgbClr val="0070C0"/>
                </a:solidFill>
              </a:rPr>
              <a:t>的参考实现方案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7477" y="1313793"/>
            <a:ext cx="516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eflags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寄存器的访问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i386</a:t>
            </a:r>
            <a:r>
              <a:rPr lang="zh-CN" altLang="en-US" sz="2800" b="1" dirty="0">
                <a:solidFill>
                  <a:srgbClr val="C00000"/>
                </a:solidFill>
              </a:rPr>
              <a:t>手册 </a:t>
            </a:r>
            <a:r>
              <a:rPr lang="en-US" altLang="zh-CN" sz="2800" b="1" dirty="0">
                <a:solidFill>
                  <a:srgbClr val="C00000"/>
                </a:solidFill>
              </a:rPr>
              <a:t>sec 2.3.4.1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9F4930-5D91-423E-96FE-5D3C13DEA445}"/>
              </a:ext>
            </a:extLst>
          </p:cNvPr>
          <p:cNvSpPr/>
          <p:nvPr/>
        </p:nvSpPr>
        <p:spPr>
          <a:xfrm>
            <a:off x="3432875" y="1313793"/>
            <a:ext cx="7702062" cy="501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07B8FC-D864-42A9-BC9D-D3560579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22" y="2247110"/>
            <a:ext cx="6754168" cy="37533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462684-50BF-444E-8C72-07EA4B4009F7}"/>
              </a:ext>
            </a:extLst>
          </p:cNvPr>
          <p:cNvSpPr txBox="1"/>
          <p:nvPr/>
        </p:nvSpPr>
        <p:spPr>
          <a:xfrm>
            <a:off x="3939113" y="1504367"/>
            <a:ext cx="474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3200" i="1">
                <a:solidFill>
                  <a:schemeClr val="bg1"/>
                </a:solidFill>
              </a:rPr>
              <a:t>nemu/include/cpu/alu.h</a:t>
            </a:r>
            <a:endParaRPr lang="zh-CN" altLang="en-US" sz="32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0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5668" y="137340"/>
            <a:ext cx="11340663" cy="5955476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CF contains information relevant to unsigned integers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void set_CF_add(uint32_t result, uint32_t sr</a:t>
            </a:r>
            <a:r>
              <a:rPr lang="en-US" altLang="zh-CN" sz="1900" dirty="0">
                <a:latin typeface="Consolas" panose="020B0609020204030204" pitchFamily="49" charset="0"/>
              </a:rPr>
              <a:t>c,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zh-CN" altLang="en-US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cpu.eflags.CF = result &lt; </a:t>
            </a:r>
            <a:r>
              <a:rPr lang="en-US" altLang="zh-CN" sz="1900" dirty="0" err="1">
                <a:solidFill>
                  <a:srgbClr val="C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; //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1900" dirty="0">
                <a:latin typeface="Consolas" panose="020B0609020204030204" pitchFamily="49" charset="0"/>
              </a:rPr>
              <a:t>}</a:t>
            </a:r>
            <a:endParaRPr lang="en-US" altLang="zh-CN" sz="1900" dirty="0">
              <a:latin typeface="Consolas" panose="020B0609020204030204" pitchFamily="49" charset="0"/>
            </a:endParaRP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set_ZF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cpu.eflags.ZF</a:t>
            </a:r>
            <a:r>
              <a:rPr lang="en-US" altLang="zh-CN" sz="1900" dirty="0">
                <a:latin typeface="Consolas" panose="020B0609020204030204" pitchFamily="49" charset="0"/>
              </a:rPr>
              <a:t> = (result == 0);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SF and OF contain information relevant to signed integers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set_SF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(0xFFFFFFFF &gt;&gt; (32 -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)),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cpu.eflags.SF</a:t>
            </a:r>
            <a:r>
              <a:rPr lang="en-US" altLang="zh-CN" sz="1900" dirty="0">
                <a:latin typeface="Consolas" panose="020B0609020204030204" pitchFamily="49" charset="0"/>
              </a:rPr>
              <a:t> = sign(result);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900" dirty="0">
              <a:latin typeface="Consolas" panose="020B0609020204030204" pitchFamily="49" charset="0"/>
            </a:endParaRPr>
          </a:p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set_PF</a:t>
            </a:r>
            <a:r>
              <a:rPr lang="en-US" altLang="zh-CN" sz="1900" dirty="0">
                <a:latin typeface="Consolas" panose="020B0609020204030204" pitchFamily="49" charset="0"/>
              </a:rPr>
              <a:t>(uint32_t result) { … } // </a:t>
            </a:r>
            <a:r>
              <a:rPr lang="zh-CN" altLang="en-US" sz="1900" dirty="0">
                <a:latin typeface="Consolas" panose="020B0609020204030204" pitchFamily="49" charset="0"/>
              </a:rPr>
              <a:t>简单暴力穷举也行</a:t>
            </a:r>
          </a:p>
        </p:txBody>
      </p:sp>
      <p:sp>
        <p:nvSpPr>
          <p:cNvPr id="8" name="矩形 7"/>
          <p:cNvSpPr/>
          <p:nvPr/>
        </p:nvSpPr>
        <p:spPr>
          <a:xfrm>
            <a:off x="8011910" y="5046377"/>
            <a:ext cx="3746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alu.c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>
                <a:solidFill>
                  <a:srgbClr val="0070C0"/>
                </a:solidFill>
              </a:rPr>
              <a:t>add</a:t>
            </a:r>
            <a:r>
              <a:rPr lang="zh-CN" altLang="en-US" sz="2800" dirty="0">
                <a:solidFill>
                  <a:srgbClr val="0070C0"/>
                </a:solidFill>
              </a:rPr>
              <a:t>的参考实现方案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7477" y="1313793"/>
            <a:ext cx="516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eflags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寄存器的访问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i386</a:t>
            </a:r>
            <a:r>
              <a:rPr lang="zh-CN" altLang="en-US" sz="2800" b="1" dirty="0">
                <a:solidFill>
                  <a:srgbClr val="C00000"/>
                </a:solidFill>
              </a:rPr>
              <a:t>手册 </a:t>
            </a:r>
            <a:r>
              <a:rPr lang="en-US" altLang="zh-CN" sz="2800" b="1" dirty="0">
                <a:solidFill>
                  <a:srgbClr val="C00000"/>
                </a:solidFill>
              </a:rPr>
              <a:t>sec 2.3.4.1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9F4930-5D91-423E-96FE-5D3C13DEA445}"/>
              </a:ext>
            </a:extLst>
          </p:cNvPr>
          <p:cNvSpPr/>
          <p:nvPr/>
        </p:nvSpPr>
        <p:spPr>
          <a:xfrm>
            <a:off x="3242603" y="164799"/>
            <a:ext cx="7892334" cy="616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462684-50BF-444E-8C72-07EA4B4009F7}"/>
              </a:ext>
            </a:extLst>
          </p:cNvPr>
          <p:cNvSpPr txBox="1"/>
          <p:nvPr/>
        </p:nvSpPr>
        <p:spPr>
          <a:xfrm>
            <a:off x="3288940" y="5595632"/>
            <a:ext cx="3027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i="1">
                <a:solidFill>
                  <a:schemeClr val="bg1"/>
                </a:solidFill>
              </a:rPr>
              <a:t>nemu/include/cpu/</a:t>
            </a:r>
            <a:r>
              <a:rPr lang="en-US" altLang="zh-CN" sz="2000" i="1">
                <a:solidFill>
                  <a:schemeClr val="bg1"/>
                </a:solidFill>
              </a:rPr>
              <a:t>reg</a:t>
            </a:r>
            <a:r>
              <a:rPr lang="pt-BR" altLang="zh-CN" sz="2000" i="1">
                <a:solidFill>
                  <a:schemeClr val="bg1"/>
                </a:solidFill>
              </a:rPr>
              <a:t>.h</a:t>
            </a:r>
            <a:endParaRPr lang="zh-CN" altLang="en-US" sz="2000" i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1049F-A363-485C-A3C2-CB01E6AC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8" y="328469"/>
            <a:ext cx="2734408" cy="51493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F745C9-C206-4BB4-A093-3C79623D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14" y="3956908"/>
            <a:ext cx="2388795" cy="22547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B0A1FA3-8431-4260-A296-5F7D3F7C5E02}"/>
              </a:ext>
            </a:extLst>
          </p:cNvPr>
          <p:cNvSpPr/>
          <p:nvPr/>
        </p:nvSpPr>
        <p:spPr>
          <a:xfrm>
            <a:off x="6052714" y="4256804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l-PL" altLang="zh-CN" sz="2000" i="1">
                <a:solidFill>
                  <a:schemeClr val="bg1"/>
                </a:solidFill>
              </a:rPr>
              <a:t>nemu/src/cpu/cpu.c</a:t>
            </a:r>
            <a:endParaRPr lang="zh-CN" altLang="en-US" sz="2000" i="1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04FFC64-2AC0-4A06-A27A-B9DB6BFB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02" y="328469"/>
            <a:ext cx="4657807" cy="34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/>
              <a:t>PA 1-1 </a:t>
            </a:r>
            <a:r>
              <a:rPr lang="zh-CN" altLang="en-US" b="1" dirty="0"/>
              <a:t>数据的类型和存取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PA 1-2 </a:t>
            </a:r>
            <a:r>
              <a:rPr lang="zh-CN" altLang="en-US" b="1" dirty="0">
                <a:solidFill>
                  <a:srgbClr val="C00000"/>
                </a:solidFill>
              </a:rPr>
              <a:t>整数的表示和运算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/>
              <a:t>PA 1-3 </a:t>
            </a:r>
            <a:r>
              <a:rPr lang="zh-CN" altLang="en-US" b="1" dirty="0"/>
              <a:t>浮点数的表示和运算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719-23B1-4676-A32E-50629200FFE7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7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59" y="19729"/>
            <a:ext cx="11498317" cy="6817251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 err="1">
                <a:latin typeface="Consolas" panose="020B0609020204030204" pitchFamily="49" charset="0"/>
              </a:rPr>
              <a:t>set_OF_add</a:t>
            </a:r>
            <a:r>
              <a:rPr lang="en-US" altLang="zh-CN" sz="1900" dirty="0">
                <a:latin typeface="Consolas" panose="020B0609020204030204" pitchFamily="49" charset="0"/>
              </a:rPr>
              <a:t>(uint32_t result, uint32_t 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, uint32_t </a:t>
            </a:r>
            <a:r>
              <a:rPr lang="en-US" altLang="zh-CN" sz="1900" dirty="0" err="1">
                <a:latin typeface="Consolas" panose="020B0609020204030204" pitchFamily="49" charset="0"/>
              </a:rPr>
              <a:t>dest</a:t>
            </a:r>
            <a:r>
              <a:rPr lang="en-US" altLang="zh-CN" sz="1900" dirty="0">
                <a:latin typeface="Consolas" panose="020B0609020204030204" pitchFamily="49" charset="0"/>
              </a:rPr>
              <a:t>, </a:t>
            </a:r>
            <a:r>
              <a:rPr lang="en-US" altLang="zh-CN" sz="1900" dirty="0" err="1">
                <a:latin typeface="Consolas" panose="020B0609020204030204" pitchFamily="49" charset="0"/>
              </a:rPr>
              <a:t>size_t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switch(</a:t>
            </a:r>
            <a:r>
              <a:rPr lang="en-US" altLang="zh-CN" sz="1900" dirty="0" err="1">
                <a:latin typeface="Consolas" panose="020B0609020204030204" pitchFamily="49" charset="0"/>
              </a:rPr>
              <a:t>data_size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case 8: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0xFF, 8);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&amp; 0xFF, 8);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</a:t>
            </a:r>
            <a:r>
              <a:rPr lang="en-US" altLang="zh-CN" sz="1900" dirty="0" err="1">
                <a:latin typeface="Consolas" panose="020B0609020204030204" pitchFamily="49" charset="0"/>
              </a:rPr>
              <a:t>dest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dest</a:t>
            </a:r>
            <a:r>
              <a:rPr lang="en-US" altLang="zh-CN" sz="1900" dirty="0">
                <a:latin typeface="Consolas" panose="020B0609020204030204" pitchFamily="49" charset="0"/>
              </a:rPr>
              <a:t> &amp; 0xFF, 8);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break;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case 16: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result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(result &amp; 0xFFFF, 16);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 &amp; 0xFFFF, 16);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</a:t>
            </a:r>
            <a:r>
              <a:rPr lang="en-US" altLang="zh-CN" sz="1900" dirty="0" err="1">
                <a:latin typeface="Consolas" panose="020B0609020204030204" pitchFamily="49" charset="0"/>
              </a:rPr>
              <a:t>dest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 err="1">
                <a:latin typeface="Consolas" panose="020B0609020204030204" pitchFamily="49" charset="0"/>
              </a:rPr>
              <a:t>sign_ext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 err="1">
                <a:latin typeface="Consolas" panose="020B0609020204030204" pitchFamily="49" charset="0"/>
              </a:rPr>
              <a:t>dest</a:t>
            </a:r>
            <a:r>
              <a:rPr lang="en-US" altLang="zh-CN" sz="1900" dirty="0">
                <a:latin typeface="Consolas" panose="020B0609020204030204" pitchFamily="49" charset="0"/>
              </a:rPr>
              <a:t> &amp; 0xFFFF, 16); 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break;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default: break;// do nothing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if(sign(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) == sign(</a:t>
            </a:r>
            <a:r>
              <a:rPr lang="en-US" altLang="zh-CN" sz="1900" dirty="0" err="1">
                <a:latin typeface="Consolas" panose="020B0609020204030204" pitchFamily="49" charset="0"/>
              </a:rPr>
              <a:t>dest</a:t>
            </a:r>
            <a:r>
              <a:rPr lang="en-US" altLang="zh-CN" sz="19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if(sign(</a:t>
            </a:r>
            <a:r>
              <a:rPr lang="en-US" altLang="zh-CN" sz="1900" dirty="0" err="1">
                <a:latin typeface="Consolas" panose="020B0609020204030204" pitchFamily="49" charset="0"/>
              </a:rPr>
              <a:t>src</a:t>
            </a:r>
            <a:r>
              <a:rPr lang="en-US" altLang="zh-CN" sz="1900" dirty="0">
                <a:latin typeface="Consolas" panose="020B0609020204030204" pitchFamily="49" charset="0"/>
              </a:rPr>
              <a:t>) != sign(result))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cpu.eflags.OF</a:t>
            </a:r>
            <a:r>
              <a:rPr lang="en-US" altLang="zh-CN" sz="1900" dirty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cpu.eflags.OF</a:t>
            </a:r>
            <a:r>
              <a:rPr lang="en-US" altLang="zh-CN" sz="19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} else {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	</a:t>
            </a:r>
            <a:r>
              <a:rPr lang="en-US" altLang="zh-CN" sz="1900" dirty="0" err="1">
                <a:latin typeface="Consolas" panose="020B0609020204030204" pitchFamily="49" charset="0"/>
              </a:rPr>
              <a:t>cpu.eflags.OF</a:t>
            </a:r>
            <a:r>
              <a:rPr lang="en-US" altLang="zh-CN" sz="19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900" dirty="0">
                <a:latin typeface="Consolas" panose="020B0609020204030204" pitchFamily="49" charset="0"/>
              </a:rPr>
              <a:t>}</a:t>
            </a:r>
            <a:endParaRPr lang="zh-CN" altLang="en-US" sz="19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4842" y="5016167"/>
            <a:ext cx="3746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alu.c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>
                <a:solidFill>
                  <a:srgbClr val="0070C0"/>
                </a:solidFill>
              </a:rPr>
              <a:t>add</a:t>
            </a:r>
            <a:r>
              <a:rPr lang="zh-CN" altLang="en-US" sz="2800" dirty="0">
                <a:solidFill>
                  <a:srgbClr val="0070C0"/>
                </a:solidFill>
              </a:rPr>
              <a:t>的参考实现方案</a:t>
            </a:r>
          </a:p>
        </p:txBody>
      </p:sp>
    </p:spTree>
    <p:extLst>
      <p:ext uri="{BB962C8B-B14F-4D97-AF65-F5344CB8AC3E}">
        <p14:creationId xmlns:p14="http://schemas.microsoft.com/office/powerpoint/2010/main" val="245732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29FC-D0B3-49AC-9C13-22716D7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ADC</a:t>
            </a:r>
            <a:r>
              <a:rPr lang="zh-CN" altLang="en-US"/>
              <a:t>和</a:t>
            </a:r>
            <a:r>
              <a:rPr lang="en-US" altLang="zh-CN"/>
              <a:t>SUB</a:t>
            </a:r>
            <a:r>
              <a:rPr lang="zh-CN" altLang="en-US"/>
              <a:t>的特殊说明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E3B99-EA60-480E-B465-CE8E907C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ADC</a:t>
            </a:r>
            <a:r>
              <a:rPr lang="zh-CN" altLang="en-US"/>
              <a:t>需要结合</a:t>
            </a:r>
            <a:r>
              <a:rPr lang="en-US" altLang="zh-CN"/>
              <a:t>CF</a:t>
            </a:r>
            <a:r>
              <a:rPr lang="zh-CN" altLang="en-US"/>
              <a:t>的取值判断</a:t>
            </a:r>
            <a:endParaRPr lang="en-US" altLang="zh-CN"/>
          </a:p>
          <a:p>
            <a:pPr lvl="1"/>
            <a:r>
              <a:rPr lang="zh-CN" altLang="en-US"/>
              <a:t>考虑</a:t>
            </a:r>
            <a:r>
              <a:rPr lang="en-US" altLang="zh-CN"/>
              <a:t>CF == 1</a:t>
            </a:r>
            <a:r>
              <a:rPr lang="zh-CN" altLang="en-US"/>
              <a:t>时，</a:t>
            </a:r>
            <a:r>
              <a:rPr lang="en-US" altLang="zh-CN"/>
              <a:t>src == res</a:t>
            </a:r>
            <a:r>
              <a:rPr lang="zh-CN" altLang="en-US"/>
              <a:t>的情况是否产生进位？</a:t>
            </a:r>
            <a:endParaRPr lang="en-US" altLang="zh-CN"/>
          </a:p>
          <a:p>
            <a:r>
              <a:rPr lang="en-US" altLang="zh-CN"/>
              <a:t>SUB</a:t>
            </a:r>
            <a:r>
              <a:rPr lang="zh-CN" altLang="en-US"/>
              <a:t>为什么不能对减数取补码后，简单复用</a:t>
            </a:r>
            <a:r>
              <a:rPr lang="en-US" altLang="zh-CN"/>
              <a:t>add</a:t>
            </a:r>
            <a:r>
              <a:rPr lang="zh-CN" altLang="en-US"/>
              <a:t>的</a:t>
            </a:r>
            <a:r>
              <a:rPr lang="en-US" altLang="zh-CN"/>
              <a:t>CF</a:t>
            </a:r>
            <a:r>
              <a:rPr lang="zh-CN" altLang="en-US"/>
              <a:t>判断标准？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F8C91-1241-4C25-9271-82279FBA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2822A-1CEB-46EF-A9B2-560095E7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49BC6-698B-46A7-9C1E-9350F6B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实现对一种运算的模拟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21764"/>
            <a:ext cx="10787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重复第一步：找到需要实现的函数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 test_pa-1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遇到错误提示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9192" y="2671577"/>
            <a:ext cx="7911662" cy="2446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 --test-</a:t>
            </a:r>
            <a:r>
              <a:rPr lang="en-US" altLang="zh-CN" sz="2400" dirty="0" err="1">
                <a:latin typeface="Consolas" panose="020B0609020204030204" pitchFamily="49" charset="0"/>
              </a:rPr>
              <a:t>alu</a:t>
            </a:r>
            <a:r>
              <a:rPr lang="en-US" altLang="zh-CN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alu_test_add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() 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./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 --test-</a:t>
            </a:r>
            <a:r>
              <a:rPr lang="en-US" altLang="zh-CN" sz="2400" dirty="0" err="1">
                <a:latin typeface="Consolas" panose="020B0609020204030204" pitchFamily="49" charset="0"/>
              </a:rPr>
              <a:t>alu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adc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Please implement me at </a:t>
            </a:r>
            <a:r>
              <a:rPr lang="en-US" altLang="zh-CN" sz="2400" dirty="0" err="1">
                <a:latin typeface="Consolas" panose="020B0609020204030204" pitchFamily="49" charset="0"/>
              </a:rPr>
              <a:t>alu.c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358758" y="3736006"/>
            <a:ext cx="861848" cy="6411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9283" y="3770018"/>
            <a:ext cx="27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需要实现</a:t>
            </a:r>
            <a:r>
              <a:rPr lang="en-US" altLang="zh-CN" sz="3200" b="1" dirty="0" err="1">
                <a:solidFill>
                  <a:srgbClr val="C00000"/>
                </a:solidFill>
              </a:rPr>
              <a:t>adc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9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实现对</a:t>
            </a:r>
            <a:r>
              <a:rPr lang="en-US" altLang="zh-CN" dirty="0"/>
              <a:t>ALU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8457" y="1911858"/>
            <a:ext cx="3260178" cy="424731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alu_test_add()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alu_test_adc()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alu_test_sub()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alu_test_sbb()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alu_test_and()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alu_test_or()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alu_test_xor()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alu_test_shl()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alu_test_shr()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alu_test_sal()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alu_test_sar()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alu_test_mul()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alu_test_div()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alu_test_imul()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alu_test_idiv()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48457" y="1339230"/>
            <a:ext cx="302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完成对</a:t>
            </a:r>
            <a:r>
              <a:rPr lang="en-US" altLang="zh-CN" sz="2800" dirty="0"/>
              <a:t>ALU</a:t>
            </a:r>
            <a:r>
              <a:rPr lang="zh-CN" altLang="en-US" sz="2800" dirty="0"/>
              <a:t>的模拟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00979" y="2591034"/>
            <a:ext cx="5810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注意：  移位操作不测试</a:t>
            </a:r>
            <a:r>
              <a:rPr lang="en-US" altLang="zh-CN" sz="2400" dirty="0">
                <a:solidFill>
                  <a:srgbClr val="C00000"/>
                </a:solidFill>
              </a:rPr>
              <a:t>OF</a:t>
            </a:r>
            <a:r>
              <a:rPr lang="zh-CN" altLang="en-US" sz="2400" dirty="0">
                <a:solidFill>
                  <a:srgbClr val="C00000"/>
                </a:solidFill>
              </a:rPr>
              <a:t>位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             </a:t>
            </a:r>
            <a:r>
              <a:rPr lang="zh-CN" altLang="en-US" sz="2400" dirty="0">
                <a:solidFill>
                  <a:srgbClr val="C00000"/>
                </a:solidFill>
              </a:rPr>
              <a:t>所有操作都不测试</a:t>
            </a:r>
            <a:r>
              <a:rPr lang="en-US" altLang="zh-CN" sz="2400" dirty="0">
                <a:solidFill>
                  <a:srgbClr val="C00000"/>
                </a:solidFill>
              </a:rPr>
              <a:t>AF</a:t>
            </a:r>
            <a:r>
              <a:rPr lang="zh-CN" altLang="en-US" sz="2400" dirty="0">
                <a:solidFill>
                  <a:srgbClr val="C00000"/>
                </a:solidFill>
              </a:rPr>
              <a:t>位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             </a:t>
            </a:r>
            <a:r>
              <a:rPr lang="en-US" altLang="zh-CN" sz="2400" dirty="0" err="1">
                <a:solidFill>
                  <a:srgbClr val="C00000"/>
                </a:solidFill>
              </a:rPr>
              <a:t>imul</a:t>
            </a:r>
            <a:r>
              <a:rPr lang="zh-CN" altLang="en-US" sz="2400" dirty="0">
                <a:solidFill>
                  <a:srgbClr val="C00000"/>
                </a:solidFill>
              </a:rPr>
              <a:t>操作所有标志位都不测试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00978" y="4222725"/>
            <a:ext cx="661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注意：禁止采用测试用例里面使用内联汇编进行实现的方法，但是可以学习这种交叉验证的方法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00979" y="1339230"/>
            <a:ext cx="712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测试用例代码：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/test/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alu_test.c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0978" y="5408129"/>
            <a:ext cx="645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说明：其中</a:t>
            </a:r>
            <a:r>
              <a:rPr lang="en-US" altLang="zh-CN" sz="2400" dirty="0">
                <a:solidFill>
                  <a:srgbClr val="C00000"/>
                </a:solidFill>
              </a:rPr>
              <a:t>mod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</a:rPr>
              <a:t>imod</a:t>
            </a:r>
            <a:r>
              <a:rPr lang="zh-CN" altLang="en-US" sz="2400" dirty="0">
                <a:solidFill>
                  <a:srgbClr val="C00000"/>
                </a:solidFill>
              </a:rPr>
              <a:t>运算是我们单独抽象出来的，需参照</a:t>
            </a:r>
            <a:r>
              <a:rPr lang="en-US" altLang="zh-CN" sz="2400" dirty="0">
                <a:solidFill>
                  <a:srgbClr val="C00000"/>
                </a:solidFill>
              </a:rPr>
              <a:t>div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</a:rPr>
              <a:t>idiv</a:t>
            </a:r>
            <a:r>
              <a:rPr lang="zh-CN" altLang="en-US" sz="2400" dirty="0">
                <a:solidFill>
                  <a:srgbClr val="C00000"/>
                </a:solidFill>
              </a:rPr>
              <a:t>的说明进行实现并测试</a:t>
            </a:r>
          </a:p>
        </p:txBody>
      </p:sp>
    </p:spTree>
    <p:extLst>
      <p:ext uri="{BB962C8B-B14F-4D97-AF65-F5344CB8AC3E}">
        <p14:creationId xmlns:p14="http://schemas.microsoft.com/office/powerpoint/2010/main" val="200696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7096-89C9-488A-A251-2A1A8031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框架代码对于</a:t>
            </a:r>
            <a:r>
              <a:rPr lang="en-US" altLang="zh-CN"/>
              <a:t>ALU</a:t>
            </a:r>
            <a:r>
              <a:rPr lang="zh-CN" altLang="en-US"/>
              <a:t>运算的测试方法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E7890-4BBA-4ACB-B3E6-8430EAE1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8030-892D-435B-9968-CEA4DED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9FCCF-4B8C-4FF2-B071-37205A42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B296CC-E131-4CEC-9B33-52DA83492120}"/>
              </a:ext>
            </a:extLst>
          </p:cNvPr>
          <p:cNvSpPr txBox="1"/>
          <p:nvPr/>
        </p:nvSpPr>
        <p:spPr>
          <a:xfrm>
            <a:off x="3953022" y="1688278"/>
            <a:ext cx="400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测试输入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EE567A-FB53-441D-AA47-ED17053E8B90}"/>
              </a:ext>
            </a:extLst>
          </p:cNvPr>
          <p:cNvSpPr/>
          <p:nvPr/>
        </p:nvSpPr>
        <p:spPr>
          <a:xfrm>
            <a:off x="2667000" y="3227709"/>
            <a:ext cx="2067951" cy="66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我的实现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D6612F-B828-48CE-A0F8-554EE4166DFD}"/>
              </a:ext>
            </a:extLst>
          </p:cNvPr>
          <p:cNvSpPr/>
          <p:nvPr/>
        </p:nvSpPr>
        <p:spPr>
          <a:xfrm>
            <a:off x="7576624" y="3227709"/>
            <a:ext cx="2067951" cy="66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黄金版本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E842DC-E67F-4515-B4E7-A050C8EB4170}"/>
              </a:ext>
            </a:extLst>
          </p:cNvPr>
          <p:cNvCxnSpPr/>
          <p:nvPr/>
        </p:nvCxnSpPr>
        <p:spPr>
          <a:xfrm flipH="1">
            <a:off x="4213274" y="2301890"/>
            <a:ext cx="837028" cy="703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842133F-3228-4FE6-BC9A-3F42DFF4251A}"/>
              </a:ext>
            </a:extLst>
          </p:cNvPr>
          <p:cNvSpPr txBox="1"/>
          <p:nvPr/>
        </p:nvSpPr>
        <p:spPr>
          <a:xfrm>
            <a:off x="1696329" y="4826062"/>
            <a:ext cx="400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08A02B-3127-44A2-95C4-076C5846CAE3}"/>
              </a:ext>
            </a:extLst>
          </p:cNvPr>
          <p:cNvSpPr txBox="1"/>
          <p:nvPr/>
        </p:nvSpPr>
        <p:spPr>
          <a:xfrm>
            <a:off x="6605953" y="4826062"/>
            <a:ext cx="400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输出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330A71-F522-4CBF-BA65-FF7B7AAAEC65}"/>
              </a:ext>
            </a:extLst>
          </p:cNvPr>
          <p:cNvCxnSpPr>
            <a:cxnSpLocks/>
          </p:cNvCxnSpPr>
          <p:nvPr/>
        </p:nvCxnSpPr>
        <p:spPr>
          <a:xfrm>
            <a:off x="6897858" y="2301890"/>
            <a:ext cx="837028" cy="703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60685E1-5EA6-4A32-943B-C6AA034929A6}"/>
              </a:ext>
            </a:extLst>
          </p:cNvPr>
          <p:cNvCxnSpPr/>
          <p:nvPr/>
        </p:nvCxnSpPr>
        <p:spPr>
          <a:xfrm>
            <a:off x="3700975" y="4032216"/>
            <a:ext cx="0" cy="71041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72B5C9-0BBD-4671-B1BE-0775A60982BC}"/>
              </a:ext>
            </a:extLst>
          </p:cNvPr>
          <p:cNvCxnSpPr/>
          <p:nvPr/>
        </p:nvCxnSpPr>
        <p:spPr>
          <a:xfrm>
            <a:off x="8630528" y="4032216"/>
            <a:ext cx="0" cy="71041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6D1F2C6C-1850-41B8-80EE-02FC3459E0D4}"/>
              </a:ext>
            </a:extLst>
          </p:cNvPr>
          <p:cNvSpPr/>
          <p:nvPr/>
        </p:nvSpPr>
        <p:spPr>
          <a:xfrm>
            <a:off x="4756051" y="4644539"/>
            <a:ext cx="2792436" cy="88626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32784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7096-89C9-488A-A251-2A1A8031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框架代码对于</a:t>
            </a:r>
            <a:r>
              <a:rPr lang="en-US" altLang="zh-CN"/>
              <a:t>ALU</a:t>
            </a:r>
            <a:r>
              <a:rPr lang="zh-CN" altLang="en-US"/>
              <a:t>运算的测试方法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E7890-4BBA-4ACB-B3E6-8430EAE1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8030-892D-435B-9968-CEA4DED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9FCCF-4B8C-4FF2-B071-37205A42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3B48C2-5E92-4F0E-A038-E5599CBF0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36" y="1431503"/>
            <a:ext cx="6142864" cy="48536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7F52F5-61D2-4AEA-B0CB-9804E71C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4" y="1431503"/>
            <a:ext cx="4629412" cy="10398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272C84-2F5B-4FF7-A0A0-F4885C934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" y="3111881"/>
            <a:ext cx="4654335" cy="254955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CB50D6-29C4-4B42-A943-4305FF5B3348}"/>
              </a:ext>
            </a:extLst>
          </p:cNvPr>
          <p:cNvCxnSpPr>
            <a:cxnSpLocks/>
          </p:cNvCxnSpPr>
          <p:nvPr/>
        </p:nvCxnSpPr>
        <p:spPr>
          <a:xfrm flipH="1" flipV="1">
            <a:off x="3953023" y="1709226"/>
            <a:ext cx="2342269" cy="1456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452E21-0D67-42B3-9C56-8091B8B9994F}"/>
              </a:ext>
            </a:extLst>
          </p:cNvPr>
          <p:cNvCxnSpPr>
            <a:cxnSpLocks/>
          </p:cNvCxnSpPr>
          <p:nvPr/>
        </p:nvCxnSpPr>
        <p:spPr>
          <a:xfrm>
            <a:off x="1589649" y="2471340"/>
            <a:ext cx="218050" cy="610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4735F3-5CE3-4311-A383-F73A93BC2D0D}"/>
              </a:ext>
            </a:extLst>
          </p:cNvPr>
          <p:cNvSpPr/>
          <p:nvPr/>
        </p:nvSpPr>
        <p:spPr>
          <a:xfrm>
            <a:off x="6985333" y="939317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0070C0"/>
                </a:solidFill>
              </a:rPr>
              <a:t>nemu/src/cpu/test/alu_test.c</a:t>
            </a:r>
          </a:p>
        </p:txBody>
      </p:sp>
    </p:spTree>
    <p:extLst>
      <p:ext uri="{BB962C8B-B14F-4D97-AF65-F5344CB8AC3E}">
        <p14:creationId xmlns:p14="http://schemas.microsoft.com/office/powerpoint/2010/main" val="45354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7096-89C9-488A-A251-2A1A8031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后续阶段对</a:t>
            </a:r>
            <a:r>
              <a:rPr lang="en-US" altLang="zh-CN"/>
              <a:t>ALU</a:t>
            </a:r>
            <a:r>
              <a:rPr lang="zh-CN" altLang="en-US"/>
              <a:t>模拟的依赖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20789-F934-442B-A034-49E8D066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533"/>
            <a:ext cx="10515600" cy="4819430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PA 2-1</a:t>
            </a:r>
            <a:r>
              <a:rPr lang="zh-CN" altLang="en-US"/>
              <a:t>阶段的算术运算指令中，调用本阶段所实现的</a:t>
            </a:r>
            <a:r>
              <a:rPr lang="en-US" altLang="zh-CN"/>
              <a:t>alu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E7890-4BBA-4ACB-B3E6-8430EAE1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8030-892D-435B-9968-CEA4DED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9FCCF-4B8C-4FF2-B071-37205A42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8F861-7CFA-4B9F-B794-8A196268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74" y="2496909"/>
            <a:ext cx="7822599" cy="29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1" y="2686051"/>
            <a:ext cx="11651089" cy="7687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1461" y="3613150"/>
            <a:ext cx="1091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该特别说明不再生效，移位操作也需要将高位</a:t>
            </a:r>
            <a:r>
              <a:rPr lang="zh-CN" altLang="en-US" b="1">
                <a:solidFill>
                  <a:srgbClr val="C00000"/>
                </a:solidFill>
              </a:rPr>
              <a:t>清零（此时就不存在是否影响高</a:t>
            </a:r>
            <a:r>
              <a:rPr lang="en-US" altLang="zh-CN" b="1">
                <a:solidFill>
                  <a:srgbClr val="C00000"/>
                </a:solidFill>
              </a:rPr>
              <a:t>32-data_size</a:t>
            </a:r>
            <a:r>
              <a:rPr lang="zh-CN" altLang="en-US" b="1">
                <a:solidFill>
                  <a:srgbClr val="C00000"/>
                </a:solidFill>
              </a:rPr>
              <a:t>位的问题了）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提醒注意</a:t>
            </a:r>
            <a:r>
              <a:rPr lang="en-US" altLang="zh-CN" b="1">
                <a:solidFill>
                  <a:srgbClr val="C00000"/>
                </a:solidFill>
              </a:rPr>
              <a:t>SLR</a:t>
            </a:r>
            <a:r>
              <a:rPr lang="zh-CN" altLang="en-US" b="1">
                <a:solidFill>
                  <a:srgbClr val="C00000"/>
                </a:solidFill>
              </a:rPr>
              <a:t>和</a:t>
            </a:r>
            <a:r>
              <a:rPr lang="en-US" altLang="zh-CN" b="1">
                <a:solidFill>
                  <a:srgbClr val="C00000"/>
                </a:solidFill>
              </a:rPr>
              <a:t>SAR</a:t>
            </a:r>
            <a:r>
              <a:rPr lang="zh-CN" altLang="en-US" b="1">
                <a:solidFill>
                  <a:srgbClr val="C00000"/>
                </a:solidFill>
              </a:rPr>
              <a:t>的区别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0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实现对</a:t>
            </a:r>
            <a:r>
              <a:rPr lang="en-US" altLang="zh-CN" dirty="0"/>
              <a:t>ALU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2526" y="1510315"/>
            <a:ext cx="1168947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ALU</a:t>
            </a:r>
            <a:r>
              <a:rPr lang="zh-CN" altLang="en-US" dirty="0"/>
              <a:t>的目的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复习课本第二章内容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alu.c</a:t>
            </a:r>
            <a:r>
              <a:rPr lang="zh-CN" altLang="en-US" dirty="0"/>
              <a:t>中实现的这些函数，到了</a:t>
            </a:r>
            <a:r>
              <a:rPr lang="en-US" altLang="zh-CN" dirty="0"/>
              <a:t>PA 2</a:t>
            </a:r>
            <a:r>
              <a:rPr lang="zh-CN" altLang="en-US" dirty="0"/>
              <a:t>实现对应指令的时候，就可以直接调用了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" altLang="zh-CN" dirty="0"/>
              <a:t>PA 1不设置小的阶段截止</a:t>
            </a:r>
            <a:r>
              <a:rPr lang="zh-CN" altLang="en-US" dirty="0"/>
              <a:t>，</a:t>
            </a:r>
            <a:r>
              <a:rPr lang="en-US" altLang="zh-CN" dirty="0"/>
              <a:t>PA 1-3</a:t>
            </a:r>
            <a:r>
              <a:rPr lang="zh-CN" altLang="en-US" dirty="0"/>
              <a:t>完成后统一提交</a:t>
            </a:r>
            <a:endParaRPr lang="" altLang="zh-CN" dirty="0"/>
          </a:p>
          <a:p>
            <a:pPr lvl="1">
              <a:lnSpc>
                <a:spcPct val="200000"/>
              </a:lnSpc>
            </a:pPr>
            <a:r>
              <a:rPr lang="" altLang="zh-CN" dirty="0"/>
              <a:t>建议PA </a:t>
            </a:r>
            <a:r>
              <a:rPr lang="en-US" altLang="zh-CN" dirty="0"/>
              <a:t>1-1</a:t>
            </a:r>
            <a:r>
              <a:rPr lang="zh-CN" altLang="en-US" dirty="0"/>
              <a:t>和</a:t>
            </a:r>
            <a:r>
              <a:rPr lang="en-US" altLang="zh-CN" dirty="0"/>
              <a:t>PA </a:t>
            </a:r>
            <a:r>
              <a:rPr lang="" altLang="zh-CN" dirty="0"/>
              <a:t>1-2在一周内完成</a:t>
            </a:r>
          </a:p>
        </p:txBody>
      </p:sp>
    </p:spTree>
    <p:extLst>
      <p:ext uri="{BB962C8B-B14F-4D97-AF65-F5344CB8AC3E}">
        <p14:creationId xmlns:p14="http://schemas.microsoft.com/office/powerpoint/2010/main" val="16294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1-2 </a:t>
            </a:r>
            <a:r>
              <a:rPr lang="zh-CN" altLang="en-US" dirty="0"/>
              <a:t>结束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05AE-46D6-4DBC-9686-0EE90ACC3BD7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0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3460531" cy="732539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对数据的处理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0551" y="3107580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sp>
        <p:nvSpPr>
          <p:cNvPr id="8" name="矩形 7"/>
          <p:cNvSpPr/>
          <p:nvPr/>
        </p:nvSpPr>
        <p:spPr>
          <a:xfrm>
            <a:off x="7478110" y="3107580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存储器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（机器数）</a:t>
            </a:r>
          </a:p>
        </p:txBody>
      </p:sp>
      <p:cxnSp>
        <p:nvCxnSpPr>
          <p:cNvPr id="10" name="肘形连接符 9"/>
          <p:cNvCxnSpPr>
            <a:stCxn id="8" idx="0"/>
            <a:endCxn id="7" idx="0"/>
          </p:cNvCxnSpPr>
          <p:nvPr/>
        </p:nvCxnSpPr>
        <p:spPr>
          <a:xfrm rot="16200000" flipV="1">
            <a:off x="6134100" y="918800"/>
            <a:ext cx="12700" cy="4377559"/>
          </a:xfrm>
          <a:prstGeom prst="bentConnector3">
            <a:avLst>
              <a:gd name="adj1" fmla="val 3372402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8" idx="2"/>
          </p:cNvCxnSpPr>
          <p:nvPr/>
        </p:nvCxnSpPr>
        <p:spPr>
          <a:xfrm rot="16200000" flipH="1">
            <a:off x="6134099" y="2568924"/>
            <a:ext cx="12700" cy="4377559"/>
          </a:xfrm>
          <a:prstGeom prst="bentConnector3">
            <a:avLst>
              <a:gd name="adj1" fmla="val 353791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7517" y="1986955"/>
            <a:ext cx="287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(1) </a:t>
            </a:r>
            <a:r>
              <a:rPr lang="zh-CN" altLang="en-US" sz="3200" i="1" dirty="0"/>
              <a:t>读数据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90089" y="3624378"/>
            <a:ext cx="193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(2) </a:t>
            </a:r>
            <a:r>
              <a:rPr lang="zh-CN" altLang="en-US" sz="3200" i="1" dirty="0"/>
              <a:t>运算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72183" y="5333854"/>
            <a:ext cx="230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(3) </a:t>
            </a:r>
            <a:r>
              <a:rPr lang="zh-CN" altLang="en-US" sz="3200" i="1" dirty="0"/>
              <a:t>写结果</a:t>
            </a:r>
          </a:p>
        </p:txBody>
      </p:sp>
      <p:sp>
        <p:nvSpPr>
          <p:cNvPr id="19" name="线形标注 2 18"/>
          <p:cNvSpPr/>
          <p:nvPr/>
        </p:nvSpPr>
        <p:spPr>
          <a:xfrm>
            <a:off x="720709" y="4974599"/>
            <a:ext cx="2154621" cy="1303283"/>
          </a:xfrm>
          <a:prstGeom prst="borderCallout2">
            <a:avLst>
              <a:gd name="adj1" fmla="val 18750"/>
              <a:gd name="adj2" fmla="val 102817"/>
              <a:gd name="adj3" fmla="val 18750"/>
              <a:gd name="adj4" fmla="val 111155"/>
              <a:gd name="adj5" fmla="val -27823"/>
              <a:gd name="adj6" fmla="val 13319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accent5"/>
                </a:solidFill>
              </a:rPr>
              <a:t>PA 1-2</a:t>
            </a:r>
          </a:p>
          <a:p>
            <a:pPr algn="ctr"/>
            <a:r>
              <a:rPr lang="en-US" altLang="zh-CN" sz="3200" dirty="0">
                <a:solidFill>
                  <a:schemeClr val="accent5"/>
                </a:solidFill>
              </a:rPr>
              <a:t>PA 1-3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10071538" y="2139355"/>
            <a:ext cx="2154621" cy="1303283"/>
          </a:xfrm>
          <a:prstGeom prst="borderCallout2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PA 1-1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328226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D9FD-8B90-47E1-9E07-60DF61FE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EA3A4-A735-4575-8B09-B47CA9A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E6EF-1924-46E9-B850-042EAEA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6AE635-504D-4BD3-B5B9-4B05297CFFC6}"/>
              </a:ext>
            </a:extLst>
          </p:cNvPr>
          <p:cNvSpPr/>
          <p:nvPr/>
        </p:nvSpPr>
        <p:spPr>
          <a:xfrm>
            <a:off x="2140169" y="1426586"/>
            <a:ext cx="7911662" cy="3816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pa_nju</a:t>
            </a:r>
            <a:r>
              <a:rPr lang="en-US" altLang="zh-CN" sz="2400" dirty="0">
                <a:latin typeface="Consolas" panose="020B0609020204030204" pitchFamily="49" charset="0"/>
              </a:rPr>
              <a:t>$ make clean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pa_nju</a:t>
            </a:r>
            <a:r>
              <a:rPr lang="en-US" altLang="zh-CN" sz="2400" dirty="0">
                <a:latin typeface="Consolas" panose="020B0609020204030204" pitchFamily="49" charset="0"/>
              </a:rPr>
              <a:t>$ make test_pa-1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./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 --test-</a:t>
            </a:r>
            <a:r>
              <a:rPr lang="en-US" altLang="zh-CN" sz="2400" dirty="0" err="1">
                <a:latin typeface="Consolas" panose="020B0609020204030204" pitchFamily="49" charset="0"/>
              </a:rPr>
              <a:t>reg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reg_test</a:t>
            </a:r>
            <a:r>
              <a:rPr lang="en-US" altLang="zh-CN" sz="2400" dirty="0">
                <a:latin typeface="Consolas" panose="020B0609020204030204" pitchFamily="49" charset="0"/>
              </a:rPr>
              <a:t>()     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./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latin typeface="Consolas" panose="020B0609020204030204" pitchFamily="49" charset="0"/>
              </a:rPr>
              <a:t> --test-</a:t>
            </a:r>
            <a:r>
              <a:rPr lang="en-US" altLang="zh-CN" sz="2400" dirty="0" err="1">
                <a:latin typeface="Consolas" panose="020B0609020204030204" pitchFamily="49" charset="0"/>
              </a:rPr>
              <a:t>alu</a:t>
            </a:r>
            <a:r>
              <a:rPr lang="en-US" altLang="zh-CN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Please implement me at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alu.c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83853C-2CE5-4A18-88D0-95DFB5C3EBCE}"/>
              </a:ext>
            </a:extLst>
          </p:cNvPr>
          <p:cNvSpPr txBox="1"/>
          <p:nvPr/>
        </p:nvSpPr>
        <p:spPr>
          <a:xfrm>
            <a:off x="2140169" y="5243439"/>
            <a:ext cx="388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需要实现</a:t>
            </a:r>
            <a:r>
              <a:rPr lang="en-US" altLang="zh-CN" sz="3200" b="1" dirty="0" err="1">
                <a:solidFill>
                  <a:srgbClr val="C00000"/>
                </a:solidFill>
              </a:rPr>
              <a:t>alu</a:t>
            </a:r>
            <a:r>
              <a:rPr lang="zh-CN" altLang="en-US" sz="3200" b="1" dirty="0">
                <a:solidFill>
                  <a:srgbClr val="C00000"/>
                </a:solidFill>
              </a:rPr>
              <a:t>的功能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6B1142-D4CA-4283-BB55-E05915EADA86}"/>
              </a:ext>
            </a:extLst>
          </p:cNvPr>
          <p:cNvSpPr txBox="1"/>
          <p:nvPr/>
        </p:nvSpPr>
        <p:spPr>
          <a:xfrm>
            <a:off x="2140169" y="858129"/>
            <a:ext cx="748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通过尝试测试，发现我们需要实现</a:t>
            </a:r>
            <a:r>
              <a:rPr lang="en-US" altLang="zh-CN" sz="2400"/>
              <a:t>ALU</a:t>
            </a:r>
            <a:r>
              <a:rPr lang="zh-CN" altLang="en-US" sz="2400"/>
              <a:t>中的相应功能</a:t>
            </a:r>
          </a:p>
        </p:txBody>
      </p:sp>
    </p:spTree>
    <p:extLst>
      <p:ext uri="{BB962C8B-B14F-4D97-AF65-F5344CB8AC3E}">
        <p14:creationId xmlns:p14="http://schemas.microsoft.com/office/powerpoint/2010/main" val="41159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112579"/>
            <a:ext cx="41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数据（真值）的类型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451" y="3059163"/>
            <a:ext cx="7400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                        直接编码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123, 0x8048000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           原码、补码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、反码、移码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-123, 123</a:t>
            </a:r>
          </a:p>
          <a:p>
            <a:endParaRPr lang="en-US" altLang="zh-CN" dirty="0"/>
          </a:p>
        </p:txBody>
      </p:sp>
      <p:sp>
        <p:nvSpPr>
          <p:cNvPr id="3" name="右箭头 2"/>
          <p:cNvSpPr/>
          <p:nvPr/>
        </p:nvSpPr>
        <p:spPr>
          <a:xfrm>
            <a:off x="5136930" y="1778649"/>
            <a:ext cx="3016470" cy="12526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编码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24193" y="2112579"/>
            <a:ext cx="207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机器数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88450" y="3363591"/>
            <a:ext cx="320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1010010010…</a:t>
            </a:r>
          </a:p>
          <a:p>
            <a:r>
              <a:rPr lang="zh-CN" altLang="en-US" sz="3600" dirty="0"/>
              <a:t>二进制位串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90900" y="3352800"/>
            <a:ext cx="16921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90900" y="4282967"/>
            <a:ext cx="5018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197851" y="3305648"/>
            <a:ext cx="851340" cy="3451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288502" y="3936009"/>
            <a:ext cx="760689" cy="2998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1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整数的表示和运算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无符号整数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8472" y="2056665"/>
            <a:ext cx="7880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32</a:t>
            </a:r>
            <a:r>
              <a:rPr lang="zh-CN" altLang="en-US" sz="2800" dirty="0"/>
              <a:t>位整数：</a:t>
            </a:r>
            <a:r>
              <a:rPr lang="en-US" altLang="zh-CN" sz="2800" dirty="0"/>
              <a:t>0x0 ~ 0xFFFFFFFF</a:t>
            </a:r>
            <a:r>
              <a:rPr lang="zh-CN" altLang="en-US" sz="2800" dirty="0"/>
              <a:t>（</a:t>
            </a:r>
            <a:r>
              <a:rPr lang="en-US" altLang="zh-CN" sz="2800" dirty="0"/>
              <a:t>32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7DBD5AE-83C8-4D2A-AB89-AA1DDE531EC1}"/>
              </a:ext>
            </a:extLst>
          </p:cNvPr>
          <p:cNvSpPr txBox="1">
            <a:spLocks/>
          </p:cNvSpPr>
          <p:nvPr/>
        </p:nvSpPr>
        <p:spPr>
          <a:xfrm>
            <a:off x="902970" y="2891352"/>
            <a:ext cx="8775602" cy="311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二进制编码：熟练掌握不同进制之间的转换方法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AC01E4-BF66-4AA4-BEE1-6D68B4CDFE2E}"/>
              </a:ext>
            </a:extLst>
          </p:cNvPr>
          <p:cNvSpPr txBox="1"/>
          <p:nvPr/>
        </p:nvSpPr>
        <p:spPr>
          <a:xfrm>
            <a:off x="3475917" y="3833696"/>
            <a:ext cx="4348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1010</a:t>
            </a:r>
            <a:r>
              <a:rPr lang="en-US" altLang="zh-CN" sz="3200" dirty="0">
                <a:solidFill>
                  <a:srgbClr val="C00000"/>
                </a:solidFill>
              </a:rPr>
              <a:t>B</a:t>
            </a: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=     12</a:t>
            </a:r>
            <a:r>
              <a:rPr lang="en-US" altLang="zh-CN" sz="3200" dirty="0">
                <a:solidFill>
                  <a:srgbClr val="C00000"/>
                </a:solidFill>
              </a:rPr>
              <a:t>O</a:t>
            </a:r>
          </a:p>
          <a:p>
            <a:r>
              <a:rPr lang="en-US" altLang="zh-CN" sz="3200" dirty="0"/>
              <a:t>=     10</a:t>
            </a:r>
            <a:r>
              <a:rPr lang="en-US" altLang="zh-CN" sz="3200" dirty="0">
                <a:solidFill>
                  <a:srgbClr val="C00000"/>
                </a:solidFill>
              </a:rPr>
              <a:t>D</a:t>
            </a:r>
            <a:endParaRPr lang="en-US" altLang="zh-CN" sz="3200" dirty="0"/>
          </a:p>
          <a:p>
            <a:r>
              <a:rPr lang="en-US" altLang="zh-CN" sz="3200" dirty="0"/>
              <a:t>=       A</a:t>
            </a:r>
            <a:r>
              <a:rPr lang="en-US" altLang="zh-CN" sz="3200" dirty="0">
                <a:solidFill>
                  <a:srgbClr val="C00000"/>
                </a:solidFill>
              </a:rPr>
              <a:t>H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54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整数的表示和运算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带符号</a:t>
            </a:r>
            <a:r>
              <a:rPr lang="zh-CN" altLang="en-US" dirty="0"/>
              <a:t>整数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2062037"/>
            <a:ext cx="98408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原码表示法：最高位为符号位</a:t>
            </a:r>
            <a:endParaRPr lang="en-US" altLang="zh-CN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补码表示法（普遍采用）：各位取反末位加一</a:t>
            </a:r>
            <a:endParaRPr lang="en-US" altLang="zh-CN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用加法来实现减法</a:t>
            </a:r>
            <a:endParaRPr lang="en-US" altLang="zh-CN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可以试试</a:t>
            </a:r>
            <a:r>
              <a:rPr lang="en-US" altLang="zh-CN" sz="2800" dirty="0"/>
              <a:t>X+(-X)</a:t>
            </a:r>
            <a:r>
              <a:rPr lang="zh-CN" altLang="en-US" sz="2800" dirty="0"/>
              <a:t>等于多少，其中</a:t>
            </a:r>
            <a:r>
              <a:rPr lang="en-US" altLang="zh-CN" sz="2800" dirty="0"/>
              <a:t>X</a:t>
            </a:r>
            <a:r>
              <a:rPr lang="zh-CN" altLang="en-US" sz="2800" dirty="0"/>
              <a:t>为某一</a:t>
            </a:r>
            <a:r>
              <a:rPr lang="en-US" altLang="zh-CN" sz="2800" dirty="0"/>
              <a:t>32</a:t>
            </a:r>
            <a:r>
              <a:rPr lang="zh-CN" altLang="en-US" sz="2800" dirty="0"/>
              <a:t>位正整数，</a:t>
            </a:r>
            <a:r>
              <a:rPr lang="en-US" altLang="zh-CN" sz="2800" dirty="0"/>
              <a:t>-X</a:t>
            </a:r>
            <a:r>
              <a:rPr lang="zh-CN" altLang="en-US" sz="2800" dirty="0"/>
              <a:t>为其补码表示，运算结果截取低</a:t>
            </a:r>
            <a:r>
              <a:rPr lang="en-US" altLang="zh-CN" sz="2800"/>
              <a:t>32</a:t>
            </a:r>
            <a:r>
              <a:rPr lang="zh-CN" altLang="en-US" sz="2800"/>
              <a:t>位</a:t>
            </a:r>
            <a:endParaRPr lang="en-US" altLang="zh-CN" sz="280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移码表示法：增加偏置常数，将在浮点数的</a:t>
            </a:r>
            <a:r>
              <a:rPr lang="en-US" altLang="zh-CN" sz="2800"/>
              <a:t>IEEE 754</a:t>
            </a:r>
            <a:r>
              <a:rPr lang="zh-CN" altLang="en-US" sz="2800"/>
              <a:t>标准中得到应用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07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112579"/>
            <a:ext cx="41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数据（真值）的类型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451" y="3059163"/>
            <a:ext cx="7400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                        直接编码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123, 0x8048000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           原码、补码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、反码、移码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-123, 123</a:t>
            </a:r>
          </a:p>
          <a:p>
            <a:endParaRPr lang="en-US" altLang="zh-CN" dirty="0"/>
          </a:p>
        </p:txBody>
      </p:sp>
      <p:sp>
        <p:nvSpPr>
          <p:cNvPr id="3" name="右箭头 2"/>
          <p:cNvSpPr/>
          <p:nvPr/>
        </p:nvSpPr>
        <p:spPr>
          <a:xfrm>
            <a:off x="5136930" y="1778649"/>
            <a:ext cx="3016470" cy="12526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编码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24193" y="2112579"/>
            <a:ext cx="207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机器数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88450" y="3363591"/>
            <a:ext cx="320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1010010010…</a:t>
            </a:r>
          </a:p>
          <a:p>
            <a:r>
              <a:rPr lang="zh-CN" altLang="en-US" sz="3600" dirty="0"/>
              <a:t>二进制位串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90900" y="3352800"/>
            <a:ext cx="16921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90900" y="4282967"/>
            <a:ext cx="5018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197851" y="3305648"/>
            <a:ext cx="851340" cy="3451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288502" y="3936009"/>
            <a:ext cx="760689" cy="2998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箭头: 下 7">
            <a:extLst>
              <a:ext uri="{FF2B5EF4-FFF2-40B4-BE49-F238E27FC236}">
                <a16:creationId xmlns:a16="http://schemas.microsoft.com/office/drawing/2014/main" id="{1C25973F-7082-4959-A658-2897D67D65E6}"/>
              </a:ext>
            </a:extLst>
          </p:cNvPr>
          <p:cNvSpPr/>
          <p:nvPr/>
        </p:nvSpPr>
        <p:spPr>
          <a:xfrm>
            <a:off x="9798148" y="4684542"/>
            <a:ext cx="801858" cy="970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EB15A0-2DE6-4185-AC02-7FE1300A2B33}"/>
              </a:ext>
            </a:extLst>
          </p:cNvPr>
          <p:cNvSpPr txBox="1"/>
          <p:nvPr/>
        </p:nvSpPr>
        <p:spPr>
          <a:xfrm>
            <a:off x="7529992" y="4853354"/>
            <a:ext cx="213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rgbClr val="FF0000"/>
                </a:solidFill>
              </a:rPr>
              <a:t>小端方式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2A314B-9E92-46D4-9DD5-1E1DAD69BB27}"/>
              </a:ext>
            </a:extLst>
          </p:cNvPr>
          <p:cNvSpPr/>
          <p:nvPr/>
        </p:nvSpPr>
        <p:spPr>
          <a:xfrm>
            <a:off x="8913055" y="5760725"/>
            <a:ext cx="1187548" cy="590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寄存器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CBC5A1-F9AE-4D29-9C6F-CF4D85368C4B}"/>
              </a:ext>
            </a:extLst>
          </p:cNvPr>
          <p:cNvSpPr/>
          <p:nvPr/>
        </p:nvSpPr>
        <p:spPr>
          <a:xfrm>
            <a:off x="10405403" y="5757163"/>
            <a:ext cx="1187548" cy="590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主存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543011-CFEF-4556-BC35-B18C76C9E86F}"/>
              </a:ext>
            </a:extLst>
          </p:cNvPr>
          <p:cNvSpPr txBox="1"/>
          <p:nvPr/>
        </p:nvSpPr>
        <p:spPr>
          <a:xfrm>
            <a:off x="11718388" y="5867675"/>
            <a:ext cx="35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C35407-90B5-4E9E-8187-66D6B908A32E}"/>
              </a:ext>
            </a:extLst>
          </p:cNvPr>
          <p:cNvSpPr txBox="1"/>
          <p:nvPr/>
        </p:nvSpPr>
        <p:spPr>
          <a:xfrm>
            <a:off x="7872045" y="5884383"/>
            <a:ext cx="10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16094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598E-54B0-4AB8-8C44-262F71C9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机器数存储到存储器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C3B48-E4CC-42CB-8F65-1978888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AC22-F84A-46D4-B659-10301641531F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FF96D-32F0-4637-B79C-60873612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E57F-3F3C-4BD4-85D5-7D4C405F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2AF-F699-4493-A230-66784F1A7FC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04DA7-7349-4D3C-928E-495FA6875F13}"/>
              </a:ext>
            </a:extLst>
          </p:cNvPr>
          <p:cNvSpPr txBox="1"/>
          <p:nvPr/>
        </p:nvSpPr>
        <p:spPr>
          <a:xfrm>
            <a:off x="1717430" y="1589077"/>
            <a:ext cx="826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机器数：</a:t>
            </a:r>
            <a:r>
              <a:rPr lang="en-US" altLang="zh-CN" sz="2800"/>
              <a:t>0x 12 34 56 78</a:t>
            </a:r>
            <a:endParaRPr lang="zh-CN" altLang="en-US" sz="2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A4CA3F-B9C9-4B7C-B765-9FB2A8F1BA58}"/>
              </a:ext>
            </a:extLst>
          </p:cNvPr>
          <p:cNvSpPr/>
          <p:nvPr/>
        </p:nvSpPr>
        <p:spPr>
          <a:xfrm>
            <a:off x="1871223" y="2808297"/>
            <a:ext cx="59647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3592C1-79F0-492C-A87D-32C68C710FF9}"/>
              </a:ext>
            </a:extLst>
          </p:cNvPr>
          <p:cNvSpPr txBox="1"/>
          <p:nvPr/>
        </p:nvSpPr>
        <p:spPr>
          <a:xfrm>
            <a:off x="7901574" y="2885241"/>
            <a:ext cx="18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EAX </a:t>
            </a:r>
            <a:r>
              <a:rPr lang="zh-CN" altLang="en-US"/>
              <a:t>寄存器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D5CC4B-1BB4-44DE-B2C6-E6185562B3A5}"/>
              </a:ext>
            </a:extLst>
          </p:cNvPr>
          <p:cNvSpPr txBox="1"/>
          <p:nvPr/>
        </p:nvSpPr>
        <p:spPr>
          <a:xfrm>
            <a:off x="7540504" y="2453033"/>
            <a:ext cx="29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0D795D-5613-4532-9A9A-CBDE4275F137}"/>
              </a:ext>
            </a:extLst>
          </p:cNvPr>
          <p:cNvSpPr txBox="1"/>
          <p:nvPr/>
        </p:nvSpPr>
        <p:spPr>
          <a:xfrm>
            <a:off x="1805574" y="2453033"/>
            <a:ext cx="50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C6B07E-5C65-4D21-BC23-7283E13419B4}"/>
              </a:ext>
            </a:extLst>
          </p:cNvPr>
          <p:cNvSpPr/>
          <p:nvPr/>
        </p:nvSpPr>
        <p:spPr>
          <a:xfrm>
            <a:off x="1871223" y="2844213"/>
            <a:ext cx="6134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0001 0010 0011 0100 0101 0110 0111 1000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62FA964-6904-4DF1-AF15-F5D15FEF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86119"/>
              </p:ext>
            </p:extLst>
          </p:nvPr>
        </p:nvGraphicFramePr>
        <p:xfrm>
          <a:off x="1860333" y="4574033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0x78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0BA3731F-54E6-4FB4-87C2-50770C735BA4}"/>
              </a:ext>
            </a:extLst>
          </p:cNvPr>
          <p:cNvSpPr txBox="1"/>
          <p:nvPr/>
        </p:nvSpPr>
        <p:spPr>
          <a:xfrm>
            <a:off x="6684580" y="5653743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D151D3-91DE-44A5-A85D-65660EBCCEB9}"/>
              </a:ext>
            </a:extLst>
          </p:cNvPr>
          <p:cNvSpPr txBox="1"/>
          <p:nvPr/>
        </p:nvSpPr>
        <p:spPr>
          <a:xfrm>
            <a:off x="1860333" y="5749159"/>
            <a:ext cx="3899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小端：低有效字节在低地址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458AF0-80DA-4FE6-BAB9-91ED519EC778}"/>
              </a:ext>
            </a:extLst>
          </p:cNvPr>
          <p:cNvSpPr txBox="1"/>
          <p:nvPr/>
        </p:nvSpPr>
        <p:spPr>
          <a:xfrm>
            <a:off x="586709" y="4050813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0E32FA2-B382-44D2-9DFB-1D56A9584AF6}"/>
              </a:ext>
            </a:extLst>
          </p:cNvPr>
          <p:cNvSpPr txBox="1"/>
          <p:nvPr/>
        </p:nvSpPr>
        <p:spPr>
          <a:xfrm>
            <a:off x="10608129" y="4050813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4D1FDA-324F-42E4-9CEF-F406FB9BF6FD}"/>
              </a:ext>
            </a:extLst>
          </p:cNvPr>
          <p:cNvSpPr txBox="1"/>
          <p:nvPr/>
        </p:nvSpPr>
        <p:spPr>
          <a:xfrm>
            <a:off x="197097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77ABD4-1D78-49F6-8082-757896E7126F}"/>
              </a:ext>
            </a:extLst>
          </p:cNvPr>
          <p:cNvSpPr txBox="1"/>
          <p:nvPr/>
        </p:nvSpPr>
        <p:spPr>
          <a:xfrm>
            <a:off x="286111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09538B-7457-4AEF-BAF9-A9B31D5AB2C1}"/>
              </a:ext>
            </a:extLst>
          </p:cNvPr>
          <p:cNvSpPr txBox="1"/>
          <p:nvPr/>
        </p:nvSpPr>
        <p:spPr>
          <a:xfrm>
            <a:off x="375124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84CAF8-0891-47DD-85F7-3FD53A060BCD}"/>
              </a:ext>
            </a:extLst>
          </p:cNvPr>
          <p:cNvSpPr txBox="1"/>
          <p:nvPr/>
        </p:nvSpPr>
        <p:spPr>
          <a:xfrm>
            <a:off x="464138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7A4F03-7FBA-44AC-ABB1-BFDE14A0633A}"/>
              </a:ext>
            </a:extLst>
          </p:cNvPr>
          <p:cNvSpPr txBox="1"/>
          <p:nvPr/>
        </p:nvSpPr>
        <p:spPr>
          <a:xfrm>
            <a:off x="5531521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78BE14-9FB2-4E14-9A05-3A3EF7049FCB}"/>
              </a:ext>
            </a:extLst>
          </p:cNvPr>
          <p:cNvSpPr txBox="1"/>
          <p:nvPr/>
        </p:nvSpPr>
        <p:spPr>
          <a:xfrm>
            <a:off x="642165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879709-1760-4B03-A419-B6AB03B27D6F}"/>
              </a:ext>
            </a:extLst>
          </p:cNvPr>
          <p:cNvSpPr txBox="1"/>
          <p:nvPr/>
        </p:nvSpPr>
        <p:spPr>
          <a:xfrm>
            <a:off x="731179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4A3D8B-E898-495D-B56B-4639323D7816}"/>
              </a:ext>
            </a:extLst>
          </p:cNvPr>
          <p:cNvSpPr txBox="1"/>
          <p:nvPr/>
        </p:nvSpPr>
        <p:spPr>
          <a:xfrm>
            <a:off x="820192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EE8260-7989-407C-BBAB-BC13FFE1B879}"/>
              </a:ext>
            </a:extLst>
          </p:cNvPr>
          <p:cNvSpPr txBox="1"/>
          <p:nvPr/>
        </p:nvSpPr>
        <p:spPr>
          <a:xfrm>
            <a:off x="909206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693BE9-0D2C-4763-8495-E2955A0F253E}"/>
              </a:ext>
            </a:extLst>
          </p:cNvPr>
          <p:cNvSpPr txBox="1"/>
          <p:nvPr/>
        </p:nvSpPr>
        <p:spPr>
          <a:xfrm>
            <a:off x="9982200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B901F7-5341-4A60-8B8D-B4601C9EC6BD}"/>
              </a:ext>
            </a:extLst>
          </p:cNvPr>
          <p:cNvSpPr txBox="1"/>
          <p:nvPr/>
        </p:nvSpPr>
        <p:spPr>
          <a:xfrm>
            <a:off x="7835925" y="2445999"/>
            <a:ext cx="7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DE7448-A207-4DE1-BAC9-393EC08F51C3}"/>
              </a:ext>
            </a:extLst>
          </p:cNvPr>
          <p:cNvSpPr txBox="1"/>
          <p:nvPr/>
        </p:nvSpPr>
        <p:spPr>
          <a:xfrm>
            <a:off x="1148826" y="2445999"/>
            <a:ext cx="7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高位</a:t>
            </a:r>
          </a:p>
        </p:txBody>
      </p:sp>
    </p:spTree>
    <p:extLst>
      <p:ext uri="{BB962C8B-B14F-4D97-AF65-F5344CB8AC3E}">
        <p14:creationId xmlns:p14="http://schemas.microsoft.com/office/powerpoint/2010/main" val="3205505521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557</TotalTime>
  <Words>1587</Words>
  <Application>Microsoft Office PowerPoint</Application>
  <PresentationFormat>宽屏</PresentationFormat>
  <Paragraphs>421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Microsoft YaHei</vt:lpstr>
      <vt:lpstr>Microsoft YaHei</vt:lpstr>
      <vt:lpstr>幼圆</vt:lpstr>
      <vt:lpstr>Arial</vt:lpstr>
      <vt:lpstr>Consolas</vt:lpstr>
      <vt:lpstr>2020_spring_pa_0</vt:lpstr>
      <vt:lpstr>PA 1-2 – 整数的表示和运算</vt:lpstr>
      <vt:lpstr>目录</vt:lpstr>
      <vt:lpstr>机器数的存取</vt:lpstr>
      <vt:lpstr>PowerPoint 演示文稿</vt:lpstr>
      <vt:lpstr>数据的类型及其机器级表示</vt:lpstr>
      <vt:lpstr>整数的表示和运算</vt:lpstr>
      <vt:lpstr>整数的表示和运算</vt:lpstr>
      <vt:lpstr>数据的类型及其机器级表示</vt:lpstr>
      <vt:lpstr>机器数存储到存储器</vt:lpstr>
      <vt:lpstr>整数的运算部件</vt:lpstr>
      <vt:lpstr>算术逻辑单元</vt:lpstr>
      <vt:lpstr>实现对一种运算的模拟</vt:lpstr>
      <vt:lpstr>算术逻辑单元的模拟</vt:lpstr>
      <vt:lpstr>实现对一种运算的模拟</vt:lpstr>
      <vt:lpstr>实现对一种运算的模拟</vt:lpstr>
      <vt:lpstr>ADD运算CF的判断逻辑</vt:lpstr>
      <vt:lpstr>PowerPoint 演示文稿</vt:lpstr>
      <vt:lpstr>PowerPoint 演示文稿</vt:lpstr>
      <vt:lpstr>PowerPoint 演示文稿</vt:lpstr>
      <vt:lpstr>PowerPoint 演示文稿</vt:lpstr>
      <vt:lpstr>对于ADC和SUB的特殊说明</vt:lpstr>
      <vt:lpstr>实现对一种运算的模拟</vt:lpstr>
      <vt:lpstr>实现对ALU的模拟</vt:lpstr>
      <vt:lpstr>框架代码对于ALU运算的测试方法</vt:lpstr>
      <vt:lpstr>框架代码对于ALU运算的测试方法</vt:lpstr>
      <vt:lpstr>后续阶段对ALU模拟的依赖</vt:lpstr>
      <vt:lpstr>重要说明</vt:lpstr>
      <vt:lpstr>实现对ALU的模拟</vt:lpstr>
      <vt:lpstr>PA 1-2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1 – 数据的表示、存取和运算</dc:title>
  <dc:creator>wangliang</dc:creator>
  <cp:lastModifiedBy>cic</cp:lastModifiedBy>
  <cp:revision>289</cp:revision>
  <dcterms:created xsi:type="dcterms:W3CDTF">2020-02-28T02:08:41Z</dcterms:created>
  <dcterms:modified xsi:type="dcterms:W3CDTF">2022-02-25T02:19:22Z</dcterms:modified>
</cp:coreProperties>
</file>