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8" r:id="rId3"/>
    <p:sldId id="257" r:id="rId4"/>
    <p:sldId id="278" r:id="rId5"/>
    <p:sldId id="31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6" r:id="rId21"/>
    <p:sldId id="277" r:id="rId22"/>
    <p:sldId id="274" r:id="rId23"/>
    <p:sldId id="275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295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7" r:id="rId60"/>
    <p:sldId id="31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58B2-E5D2-43D8-9A2A-F63FDDE59AE5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C161B-A9C2-46A6-8C32-014108CF8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FA84-EAF4-4339-BDEC-060012F97AB9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9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D54-3D40-4602-8A43-B70FDB145F87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C7FA-4661-44B6-A47E-407A17E7E168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0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6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8B1D-C9F0-4514-8B71-7951DD053CC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8944-B7EF-4BAE-B0C0-70BA6238E515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2DFD-344B-4A2B-AE0F-34C3E9F6948B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9F0E-3F8E-4915-A2AA-25336EC96CA2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E293-5419-4384-99A4-84F946C36A77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CF72-818D-4492-83E2-4CA228F09CF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0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76D0-244B-4ABF-93B7-A2CBBED08F75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2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6CC3E04F-1FA0-408C-8423-7418D0649E9C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9A6AF54F-F0B0-4455-BE05-B2A179885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softfp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BD5-1745-49DB-938D-35C1CC181109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524000" y="2692400"/>
            <a:ext cx="9144000" cy="120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PA 1-3 – </a:t>
            </a:r>
            <a:r>
              <a:rPr lang="zh-CN" altLang="en-US" sz="4800" dirty="0"/>
              <a:t>浮点数的表示和运算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82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定点数和浮点数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84618" y="1167257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带小数的实数</a:t>
            </a:r>
            <a:endParaRPr lang="en-US" altLang="zh-CN" sz="3200" dirty="0"/>
          </a:p>
          <a:p>
            <a:pPr algn="ctr"/>
            <a:r>
              <a:rPr lang="zh-CN" altLang="en-US" sz="3200" dirty="0"/>
              <a:t>（真值）</a:t>
            </a:r>
          </a:p>
        </p:txBody>
      </p:sp>
      <p:sp>
        <p:nvSpPr>
          <p:cNvPr id="8" name="矩形 7"/>
          <p:cNvSpPr/>
          <p:nvPr/>
        </p:nvSpPr>
        <p:spPr>
          <a:xfrm>
            <a:off x="730904" y="2209052"/>
            <a:ext cx="3547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定点数（机器数）</a:t>
            </a:r>
          </a:p>
        </p:txBody>
      </p:sp>
      <p:sp>
        <p:nvSpPr>
          <p:cNvPr id="9" name="矩形 8"/>
          <p:cNvSpPr/>
          <p:nvPr/>
        </p:nvSpPr>
        <p:spPr>
          <a:xfrm>
            <a:off x="8137444" y="2209053"/>
            <a:ext cx="3096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浮点数（机器数）</a:t>
            </a:r>
          </a:p>
        </p:txBody>
      </p:sp>
      <p:cxnSp>
        <p:nvCxnSpPr>
          <p:cNvPr id="11" name="肘形连接符 10"/>
          <p:cNvCxnSpPr>
            <a:stCxn id="7" idx="1"/>
            <a:endCxn id="8" idx="0"/>
          </p:cNvCxnSpPr>
          <p:nvPr/>
        </p:nvCxnSpPr>
        <p:spPr>
          <a:xfrm rot="10800000" flipV="1">
            <a:off x="2504788" y="1705866"/>
            <a:ext cx="2379831" cy="503186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9" idx="0"/>
          </p:cNvCxnSpPr>
          <p:nvPr/>
        </p:nvCxnSpPr>
        <p:spPr>
          <a:xfrm>
            <a:off x="7531496" y="1705866"/>
            <a:ext cx="2154130" cy="503187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69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</a:t>
            </a:r>
            <a:r>
              <a:rPr lang="zh-CN" altLang="en-US" sz="2800" dirty="0"/>
              <a:t>位整数</a:t>
            </a:r>
          </a:p>
        </p:txBody>
      </p:sp>
      <p:sp>
        <p:nvSpPr>
          <p:cNvPr id="18" name="矩形 17"/>
          <p:cNvSpPr/>
          <p:nvPr/>
        </p:nvSpPr>
        <p:spPr>
          <a:xfrm>
            <a:off x="2358886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</a:t>
            </a:r>
            <a:r>
              <a:rPr lang="zh-CN" altLang="en-US" sz="2800" dirty="0"/>
              <a:t>位小数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8670" y="2832227"/>
            <a:ext cx="236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自定义一种</a:t>
            </a:r>
            <a:r>
              <a:rPr lang="en-US" altLang="zh-CN" sz="2400" i="1" dirty="0"/>
              <a:t>32</a:t>
            </a:r>
            <a:r>
              <a:rPr lang="zh-CN" altLang="en-US" sz="2400" i="1" dirty="0"/>
              <a:t>位定点数表示法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022600" y="3813491"/>
            <a:ext cx="161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27" name="肘形连接符 26"/>
          <p:cNvCxnSpPr>
            <a:stCxn id="25" idx="1"/>
          </p:cNvCxnSpPr>
          <p:nvPr/>
        </p:nvCxnSpPr>
        <p:spPr>
          <a:xfrm rot="10800000">
            <a:off x="2358886" y="3536989"/>
            <a:ext cx="663714" cy="538113"/>
          </a:xfrm>
          <a:prstGeom prst="bentConnector3">
            <a:avLst>
              <a:gd name="adj1" fmla="val 10067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96615" y="2958464"/>
            <a:ext cx="536186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9641331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尾数</a:t>
            </a:r>
          </a:p>
        </p:txBody>
      </p:sp>
      <p:sp>
        <p:nvSpPr>
          <p:cNvPr id="32" name="矩形 31"/>
          <p:cNvSpPr/>
          <p:nvPr/>
        </p:nvSpPr>
        <p:spPr>
          <a:xfrm>
            <a:off x="8432801" y="2958463"/>
            <a:ext cx="1208530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</a:rPr>
              <a:t>阶码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423400" y="3613436"/>
            <a:ext cx="236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IEEE 754</a:t>
            </a:r>
            <a:endParaRPr lang="zh-CN" altLang="en-US" sz="2400" i="1" dirty="0"/>
          </a:p>
        </p:txBody>
      </p:sp>
      <p:sp>
        <p:nvSpPr>
          <p:cNvPr id="3" name="矩形 2"/>
          <p:cNvSpPr/>
          <p:nvPr/>
        </p:nvSpPr>
        <p:spPr>
          <a:xfrm>
            <a:off x="5422425" y="488661"/>
            <a:ext cx="1571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11.11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660" y="4621421"/>
            <a:ext cx="42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nsolas" panose="020B0609020204030204" pitchFamily="49" charset="0"/>
              </a:rPr>
              <a:t>00…00111100…00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13" name="左大括号 12"/>
          <p:cNvSpPr/>
          <p:nvPr/>
        </p:nvSpPr>
        <p:spPr>
          <a:xfrm rot="16200000">
            <a:off x="892235" y="4900611"/>
            <a:ext cx="391457" cy="1289171"/>
          </a:xfrm>
          <a:prstGeom prst="leftBrace">
            <a:avLst>
              <a:gd name="adj1" fmla="val 375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16200000">
            <a:off x="3438356" y="4900610"/>
            <a:ext cx="391457" cy="1289171"/>
          </a:xfrm>
          <a:prstGeom prst="leftBrace">
            <a:avLst>
              <a:gd name="adj1" fmla="val 375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5549" y="5875625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14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881670" y="5875625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14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640544" y="4597185"/>
            <a:ext cx="5195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nsolas" panose="020B0609020204030204" pitchFamily="49" charset="0"/>
              </a:rPr>
              <a:t>0</a:t>
            </a:r>
            <a:r>
              <a:rPr lang="en-US" altLang="zh-CN" sz="4000" dirty="0">
                <a:solidFill>
                  <a:schemeClr val="accent5"/>
                </a:solidFill>
                <a:latin typeface="Consolas" panose="020B0609020204030204" pitchFamily="49" charset="0"/>
              </a:rPr>
              <a:t>10000000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11100…0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07015" y="5394656"/>
            <a:ext cx="487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11.11 </a:t>
            </a:r>
            <a:r>
              <a:rPr lang="en-US" altLang="zh-CN" sz="4400" b="1" dirty="0"/>
              <a:t>=</a:t>
            </a:r>
            <a:r>
              <a:rPr lang="en-US" altLang="zh-CN" sz="4400" b="1" dirty="0">
                <a:solidFill>
                  <a:srgbClr val="C00000"/>
                </a:solidFill>
              </a:rPr>
              <a:t> 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</a:rPr>
              <a:t>1.111</a:t>
            </a:r>
            <a:r>
              <a:rPr lang="en-US" altLang="zh-CN" sz="4400" b="1" dirty="0">
                <a:solidFill>
                  <a:srgbClr val="C00000"/>
                </a:solidFill>
              </a:rPr>
              <a:t> </a:t>
            </a:r>
            <a:r>
              <a:rPr lang="en-US" altLang="zh-CN" sz="4400" b="1" dirty="0"/>
              <a:t>x</a:t>
            </a:r>
            <a:r>
              <a:rPr lang="en-US" altLang="zh-CN" sz="4400" b="1" dirty="0">
                <a:solidFill>
                  <a:srgbClr val="C00000"/>
                </a:solidFill>
              </a:rPr>
              <a:t> </a:t>
            </a:r>
            <a:r>
              <a:rPr lang="en-US" altLang="zh-CN" sz="4400" b="1" dirty="0">
                <a:solidFill>
                  <a:schemeClr val="accent5"/>
                </a:solidFill>
              </a:rPr>
              <a:t>2</a:t>
            </a:r>
            <a:r>
              <a:rPr lang="en-US" altLang="zh-CN" sz="4400" b="1" baseline="30000" dirty="0">
                <a:solidFill>
                  <a:schemeClr val="accent5"/>
                </a:solidFill>
              </a:rPr>
              <a:t>1</a:t>
            </a:r>
            <a:endParaRPr lang="zh-CN" altLang="en-US" sz="4400" b="1" baseline="30000" dirty="0">
              <a:solidFill>
                <a:schemeClr val="accent5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40544" y="2209052"/>
            <a:ext cx="5288697" cy="4065624"/>
          </a:xfrm>
          <a:prstGeom prst="roundRect">
            <a:avLst>
              <a:gd name="adj" fmla="val 7262"/>
            </a:avLst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5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5187" y="4519905"/>
            <a:ext cx="38651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William Kahan （</a:t>
            </a:r>
            <a:r>
              <a:rPr lang="en-US" altLang="zh-CN" sz="2400" dirty="0"/>
              <a:t>1933 - ?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ACM Turing Award, 1989</a:t>
            </a:r>
          </a:p>
        </p:txBody>
      </p:sp>
      <p:sp>
        <p:nvSpPr>
          <p:cNvPr id="9" name="矩形 8"/>
          <p:cNvSpPr/>
          <p:nvPr/>
        </p:nvSpPr>
        <p:spPr>
          <a:xfrm>
            <a:off x="5853075" y="2272091"/>
            <a:ext cx="50246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1" dirty="0"/>
              <a:t>For his fundamental contributions to numerical analysis. One of the foremost experts on floating-point computations. Kahan has dedicated himself to "making the world safe for numerical computations"!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71" y="1984322"/>
            <a:ext cx="3967192" cy="24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71816" y="2130705"/>
            <a:ext cx="236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/>
              <a:t>IEEE 754</a:t>
            </a:r>
            <a:endParaRPr lang="zh-CN" altLang="en-US" sz="36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5" y="1937190"/>
            <a:ext cx="5732930" cy="1237726"/>
          </a:xfrm>
          <a:prstGeom prst="rect">
            <a:avLst/>
          </a:prstGeom>
        </p:spPr>
      </p:pic>
      <p:sp>
        <p:nvSpPr>
          <p:cNvPr id="15" name="左大括号 14"/>
          <p:cNvSpPr/>
          <p:nvPr/>
        </p:nvSpPr>
        <p:spPr>
          <a:xfrm rot="16200000">
            <a:off x="5280161" y="504179"/>
            <a:ext cx="391457" cy="5732930"/>
          </a:xfrm>
          <a:prstGeom prst="leftBrace">
            <a:avLst>
              <a:gd name="adj1" fmla="val 375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84634" y="3877566"/>
            <a:ext cx="479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位单精度浮点数：</a:t>
            </a:r>
            <a:r>
              <a:rPr lang="en-US" altLang="zh-CN" sz="2800" dirty="0"/>
              <a:t>float</a:t>
            </a:r>
          </a:p>
          <a:p>
            <a:r>
              <a:rPr lang="en-US" altLang="zh-CN" sz="2800" dirty="0"/>
              <a:t>64</a:t>
            </a:r>
            <a:r>
              <a:rPr lang="zh-CN" altLang="en-US" sz="2800" dirty="0"/>
              <a:t>位双精度浮点数：</a:t>
            </a:r>
            <a:r>
              <a:rPr lang="en-US" altLang="zh-CN" sz="2800" dirty="0"/>
              <a:t>double</a:t>
            </a:r>
            <a:endParaRPr lang="zh-CN" altLang="en-US" sz="2800" dirty="0"/>
          </a:p>
        </p:txBody>
      </p:sp>
      <p:sp>
        <p:nvSpPr>
          <p:cNvPr id="17" name="右箭头 16"/>
          <p:cNvSpPr/>
          <p:nvPr/>
        </p:nvSpPr>
        <p:spPr>
          <a:xfrm>
            <a:off x="1714500" y="3683000"/>
            <a:ext cx="1470134" cy="914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nemu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9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71816" y="2130705"/>
            <a:ext cx="236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/>
              <a:t>IEEE 754</a:t>
            </a:r>
            <a:endParaRPr lang="zh-CN" altLang="en-US" sz="36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5" y="1937190"/>
            <a:ext cx="5732930" cy="1237726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3731172" y="3668111"/>
            <a:ext cx="307428" cy="1627072"/>
          </a:xfrm>
          <a:prstGeom prst="leftBrace">
            <a:avLst>
              <a:gd name="adj1" fmla="val 4594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10130" y="3720591"/>
            <a:ext cx="184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正数：</a:t>
            </a: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110130" y="4710408"/>
            <a:ext cx="184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负数：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1" name="肘形连接符 10"/>
          <p:cNvCxnSpPr>
            <a:endCxn id="7" idx="1"/>
          </p:cNvCxnSpPr>
          <p:nvPr/>
        </p:nvCxnSpPr>
        <p:spPr>
          <a:xfrm rot="16200000" flipH="1">
            <a:off x="2641230" y="3391705"/>
            <a:ext cx="1528242" cy="65164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78213" y="4246277"/>
            <a:ext cx="567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（类比带符号整数原码表示法）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09425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37295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71816" y="2130705"/>
            <a:ext cx="236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/>
              <a:t>IEEE 754</a:t>
            </a:r>
            <a:endParaRPr lang="zh-CN" altLang="en-US" sz="36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5" y="1937190"/>
            <a:ext cx="5732930" cy="1237726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5093046" y="3674868"/>
            <a:ext cx="307428" cy="1627072"/>
          </a:xfrm>
          <a:prstGeom prst="leftBrace">
            <a:avLst>
              <a:gd name="adj1" fmla="val 4594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72004" y="3489688"/>
            <a:ext cx="6440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非零 </a:t>
            </a:r>
            <a:r>
              <a:rPr lang="en-US" altLang="zh-CN" sz="3200" dirty="0"/>
              <a:t>[</a:t>
            </a:r>
            <a:r>
              <a:rPr lang="zh-CN" altLang="en-US" sz="3200" dirty="0"/>
              <a:t>规格化数</a:t>
            </a:r>
            <a:r>
              <a:rPr lang="en-US" altLang="zh-CN" sz="3200" dirty="0"/>
              <a:t>]</a:t>
            </a:r>
            <a:r>
              <a:rPr lang="zh-CN" altLang="en-US" sz="3200" dirty="0"/>
              <a:t>：表示 </a:t>
            </a:r>
            <a:r>
              <a:rPr lang="en-US" altLang="zh-CN" sz="4400" dirty="0"/>
              <a:t>2</a:t>
            </a:r>
            <a:r>
              <a:rPr lang="en-US" altLang="zh-CN" sz="4400" b="1" baseline="30000" dirty="0">
                <a:solidFill>
                  <a:schemeClr val="accent5"/>
                </a:solidFill>
              </a:rPr>
              <a:t>exp - </a:t>
            </a:r>
            <a:r>
              <a:rPr lang="en-US" altLang="zh-CN" sz="4400" b="1" baseline="30000" dirty="0">
                <a:solidFill>
                  <a:schemeClr val="accent6">
                    <a:lumMod val="75000"/>
                  </a:schemeClr>
                </a:solidFill>
              </a:rPr>
              <a:t>127</a:t>
            </a:r>
            <a:endParaRPr lang="zh-CN" altLang="en-US" sz="4400" b="1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72004" y="4544000"/>
            <a:ext cx="63389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dirty="0"/>
              <a:t>全零 </a:t>
            </a:r>
            <a:r>
              <a:rPr lang="en-US" altLang="zh-CN" sz="3200" dirty="0"/>
              <a:t>[</a:t>
            </a:r>
            <a:r>
              <a:rPr lang="zh-CN" altLang="en-US" sz="3200" dirty="0"/>
              <a:t>非规格化数</a:t>
            </a:r>
            <a:r>
              <a:rPr lang="en-US" altLang="zh-CN" sz="3200" dirty="0"/>
              <a:t>]</a:t>
            </a:r>
            <a:r>
              <a:rPr lang="zh-CN" altLang="en-US" sz="3200" dirty="0"/>
              <a:t>：表示 </a:t>
            </a:r>
            <a:r>
              <a:rPr lang="en-US" altLang="zh-CN" sz="4400" dirty="0">
                <a:solidFill>
                  <a:prstClr val="black"/>
                </a:solidFill>
              </a:rPr>
              <a:t>2</a:t>
            </a:r>
            <a:r>
              <a:rPr lang="en-US" altLang="zh-CN" sz="4400" b="1" baseline="30000" dirty="0">
                <a:solidFill>
                  <a:schemeClr val="accent5"/>
                </a:solidFill>
              </a:rPr>
              <a:t>-126</a:t>
            </a:r>
            <a:endParaRPr lang="zh-CN" altLang="en-US" sz="4400" b="1" baseline="30000" dirty="0">
              <a:solidFill>
                <a:schemeClr val="accent5"/>
              </a:solidFill>
            </a:endParaRPr>
          </a:p>
          <a:p>
            <a:endParaRPr lang="zh-CN" altLang="en-US" sz="3200" dirty="0"/>
          </a:p>
        </p:txBody>
      </p:sp>
      <p:cxnSp>
        <p:nvCxnSpPr>
          <p:cNvPr id="11" name="肘形连接符 10"/>
          <p:cNvCxnSpPr>
            <a:endCxn id="7" idx="1"/>
          </p:cNvCxnSpPr>
          <p:nvPr/>
        </p:nvCxnSpPr>
        <p:spPr>
          <a:xfrm rot="16200000" flipH="1">
            <a:off x="4003104" y="3398462"/>
            <a:ext cx="1528242" cy="65164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020097" y="2881651"/>
            <a:ext cx="79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偏置常数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016068" y="2881651"/>
            <a:ext cx="79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阶码数值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609425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74072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20617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71816" y="2130705"/>
            <a:ext cx="236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/>
              <a:t>IEEE 754</a:t>
            </a:r>
            <a:endParaRPr lang="zh-CN" altLang="en-US" sz="36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5" y="1937190"/>
            <a:ext cx="5732930" cy="1237726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1879946" y="3827011"/>
            <a:ext cx="307428" cy="1627072"/>
          </a:xfrm>
          <a:prstGeom prst="leftBrace">
            <a:avLst>
              <a:gd name="adj1" fmla="val 4594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58904" y="3643763"/>
            <a:ext cx="8474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尾数真值 </a:t>
            </a:r>
            <a:r>
              <a:rPr lang="en-US" altLang="zh-CN" sz="3200" dirty="0"/>
              <a:t>[</a:t>
            </a:r>
            <a:r>
              <a:rPr lang="zh-CN" altLang="en-US" sz="3200" dirty="0"/>
              <a:t>规格化数</a:t>
            </a:r>
            <a:r>
              <a:rPr lang="en-US" altLang="zh-CN" sz="3200" dirty="0"/>
              <a:t>]</a:t>
            </a:r>
            <a:r>
              <a:rPr lang="zh-CN" altLang="en-US" sz="3200" dirty="0"/>
              <a:t>：     </a:t>
            </a:r>
            <a:r>
              <a:rPr lang="en-US" altLang="zh-CN" sz="4800" b="1" dirty="0">
                <a:solidFill>
                  <a:srgbClr val="C00000"/>
                </a:solidFill>
              </a:rPr>
              <a:t>1.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23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位尾数的编码</a:t>
            </a:r>
            <a:endParaRPr lang="zh-CN" altLang="en-US" sz="4400" b="1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8904" y="4696143"/>
            <a:ext cx="8474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dirty="0"/>
              <a:t>尾数真值 </a:t>
            </a:r>
            <a:r>
              <a:rPr lang="en-US" altLang="zh-CN" sz="3200" dirty="0"/>
              <a:t>[</a:t>
            </a:r>
            <a:r>
              <a:rPr lang="zh-CN" altLang="en-US" sz="3200" dirty="0"/>
              <a:t>非规格化数</a:t>
            </a:r>
            <a:r>
              <a:rPr lang="en-US" altLang="zh-CN" sz="3200" dirty="0"/>
              <a:t>]</a:t>
            </a:r>
            <a:r>
              <a:rPr lang="zh-CN" altLang="en-US" sz="3200" dirty="0"/>
              <a:t>：</a:t>
            </a:r>
            <a:r>
              <a:rPr lang="en-US" altLang="zh-CN" sz="4800" b="1" dirty="0">
                <a:solidFill>
                  <a:srgbClr val="C00000"/>
                </a:solidFill>
              </a:rPr>
              <a:t> 0.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23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位尾数的编码</a:t>
            </a:r>
            <a:endParaRPr lang="zh-CN" altLang="en-US" sz="4400" b="1" baseline="30000" dirty="0">
              <a:solidFill>
                <a:schemeClr val="accent5"/>
              </a:solidFill>
            </a:endParaRPr>
          </a:p>
          <a:p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609425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74072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99772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23</a:t>
            </a:r>
            <a:r>
              <a:rPr lang="zh-CN" altLang="en-US" sz="3200" dirty="0"/>
              <a:t>位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1270000" y="2961543"/>
            <a:ext cx="5626100" cy="1673957"/>
          </a:xfrm>
          <a:custGeom>
            <a:avLst/>
            <a:gdLst>
              <a:gd name="connsiteX0" fmla="*/ 5626100 w 5626100"/>
              <a:gd name="connsiteY0" fmla="*/ 0 h 1638300"/>
              <a:gd name="connsiteX1" fmla="*/ 5626100 w 5626100"/>
              <a:gd name="connsiteY1" fmla="*/ 431800 h 1638300"/>
              <a:gd name="connsiteX2" fmla="*/ 0 w 5626100"/>
              <a:gd name="connsiteY2" fmla="*/ 431800 h 1638300"/>
              <a:gd name="connsiteX3" fmla="*/ 0 w 5626100"/>
              <a:gd name="connsiteY3" fmla="*/ 1638300 h 1638300"/>
              <a:gd name="connsiteX4" fmla="*/ 495300 w 5626100"/>
              <a:gd name="connsiteY4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6100" h="1638300">
                <a:moveTo>
                  <a:pt x="5626100" y="0"/>
                </a:moveTo>
                <a:lnTo>
                  <a:pt x="5626100" y="431800"/>
                </a:lnTo>
                <a:lnTo>
                  <a:pt x="0" y="431800"/>
                </a:lnTo>
                <a:lnTo>
                  <a:pt x="0" y="1638300"/>
                </a:lnTo>
                <a:lnTo>
                  <a:pt x="495300" y="163830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88330" y="3112798"/>
            <a:ext cx="339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implied bit</a:t>
            </a:r>
            <a:endParaRPr lang="zh-CN" altLang="en-US" sz="28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213600" y="3532169"/>
            <a:ext cx="292100" cy="32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5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71816" y="2130705"/>
            <a:ext cx="236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/>
              <a:t>IEEE 754</a:t>
            </a:r>
            <a:endParaRPr lang="zh-CN" altLang="en-US" sz="36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5" y="1937190"/>
            <a:ext cx="5732930" cy="1237726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1879946" y="3827011"/>
            <a:ext cx="307428" cy="1627072"/>
          </a:xfrm>
          <a:prstGeom prst="leftBrace">
            <a:avLst>
              <a:gd name="adj1" fmla="val 4594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58904" y="3643763"/>
            <a:ext cx="8474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尾数真值 </a:t>
            </a:r>
            <a:r>
              <a:rPr lang="en-US" altLang="zh-CN" sz="3200" dirty="0"/>
              <a:t>[</a:t>
            </a:r>
            <a:r>
              <a:rPr lang="zh-CN" altLang="en-US" sz="3200" dirty="0"/>
              <a:t>规格化数</a:t>
            </a:r>
            <a:r>
              <a:rPr lang="en-US" altLang="zh-CN" sz="3200" dirty="0"/>
              <a:t>]</a:t>
            </a:r>
            <a:r>
              <a:rPr lang="zh-CN" altLang="en-US" sz="3200" dirty="0"/>
              <a:t>：     </a:t>
            </a:r>
            <a:r>
              <a:rPr lang="en-US" altLang="zh-CN" sz="4800" b="1" dirty="0">
                <a:solidFill>
                  <a:srgbClr val="C00000"/>
                </a:solidFill>
              </a:rPr>
              <a:t>1.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23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位尾数的编码</a:t>
            </a:r>
            <a:endParaRPr lang="zh-CN" altLang="en-US" sz="4400" b="1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8904" y="4696143"/>
            <a:ext cx="8474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dirty="0"/>
              <a:t>尾数真值 </a:t>
            </a:r>
            <a:r>
              <a:rPr lang="en-US" altLang="zh-CN" sz="3200" dirty="0"/>
              <a:t>[</a:t>
            </a:r>
            <a:r>
              <a:rPr lang="zh-CN" altLang="en-US" sz="3200" dirty="0"/>
              <a:t>非规格化数</a:t>
            </a:r>
            <a:r>
              <a:rPr lang="en-US" altLang="zh-CN" sz="3200" dirty="0"/>
              <a:t>]</a:t>
            </a:r>
            <a:r>
              <a:rPr lang="zh-CN" altLang="en-US" sz="3200" dirty="0"/>
              <a:t>：</a:t>
            </a:r>
            <a:r>
              <a:rPr lang="en-US" altLang="zh-CN" sz="4800" b="1" dirty="0">
                <a:solidFill>
                  <a:srgbClr val="C00000"/>
                </a:solidFill>
              </a:rPr>
              <a:t> 0.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23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位尾数的编码</a:t>
            </a:r>
            <a:endParaRPr lang="zh-CN" altLang="en-US" sz="4400" b="1" baseline="30000" dirty="0">
              <a:solidFill>
                <a:schemeClr val="accent5"/>
              </a:solidFill>
            </a:endParaRPr>
          </a:p>
          <a:p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609425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74072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99772" y="1342421"/>
            <a:ext cx="112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23</a:t>
            </a:r>
            <a:r>
              <a:rPr lang="zh-CN" altLang="en-US" sz="3200" dirty="0"/>
              <a:t>位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1270000" y="2961543"/>
            <a:ext cx="5626100" cy="1673957"/>
          </a:xfrm>
          <a:custGeom>
            <a:avLst/>
            <a:gdLst>
              <a:gd name="connsiteX0" fmla="*/ 5626100 w 5626100"/>
              <a:gd name="connsiteY0" fmla="*/ 0 h 1638300"/>
              <a:gd name="connsiteX1" fmla="*/ 5626100 w 5626100"/>
              <a:gd name="connsiteY1" fmla="*/ 431800 h 1638300"/>
              <a:gd name="connsiteX2" fmla="*/ 0 w 5626100"/>
              <a:gd name="connsiteY2" fmla="*/ 431800 h 1638300"/>
              <a:gd name="connsiteX3" fmla="*/ 0 w 5626100"/>
              <a:gd name="connsiteY3" fmla="*/ 1638300 h 1638300"/>
              <a:gd name="connsiteX4" fmla="*/ 495300 w 5626100"/>
              <a:gd name="connsiteY4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6100" h="1638300">
                <a:moveTo>
                  <a:pt x="5626100" y="0"/>
                </a:moveTo>
                <a:lnTo>
                  <a:pt x="5626100" y="431800"/>
                </a:lnTo>
                <a:lnTo>
                  <a:pt x="0" y="431800"/>
                </a:lnTo>
                <a:lnTo>
                  <a:pt x="0" y="1638300"/>
                </a:lnTo>
                <a:lnTo>
                  <a:pt x="495300" y="163830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80072" y="5818615"/>
            <a:ext cx="893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nemu</a:t>
            </a:r>
            <a:r>
              <a:rPr lang="zh-CN" altLang="en-US" sz="2800" dirty="0"/>
              <a:t>变量起名：</a:t>
            </a:r>
            <a:r>
              <a:rPr lang="en-US" altLang="zh-CN" sz="2800" dirty="0"/>
              <a:t>significand                          fraction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171950" y="556895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带上隐藏位的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981950" y="556895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不带隐藏位的</a:t>
            </a:r>
          </a:p>
        </p:txBody>
      </p:sp>
    </p:spTree>
    <p:extLst>
      <p:ext uri="{BB962C8B-B14F-4D97-AF65-F5344CB8AC3E}">
        <p14:creationId xmlns:p14="http://schemas.microsoft.com/office/powerpoint/2010/main" val="270476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49" y="1535900"/>
            <a:ext cx="9946399" cy="45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8200" y="1683903"/>
            <a:ext cx="7048500" cy="4401205"/>
          </a:xfrm>
          <a:prstGeom prst="rect">
            <a:avLst/>
          </a:prstGeom>
          <a:ln w="12700"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typedef union {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	struct </a:t>
            </a:r>
            <a:r>
              <a:rPr lang="en-US" altLang="zh-CN" sz="2800" dirty="0">
                <a:latin typeface="Consolas" panose="020B0609020204030204" pitchFamily="49" charset="0"/>
              </a:rPr>
              <a:t>// IEEE 754 float</a:t>
            </a:r>
            <a:r>
              <a:rPr lang="zh-CN" altLang="en-US" sz="2800" dirty="0">
                <a:latin typeface="Consolas" panose="020B0609020204030204" pitchFamily="49" charset="0"/>
              </a:rPr>
              <a:t>结构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	{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		uint32_t fraction : 23;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		uint32_t exponent : 8;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		uint32_t sign : 1;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	};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	float fval;    </a:t>
            </a:r>
            <a:r>
              <a:rPr lang="en-US" altLang="zh-CN" sz="2800" dirty="0">
                <a:latin typeface="Consolas" panose="020B0609020204030204" pitchFamily="49" charset="0"/>
              </a:rPr>
              <a:t>// </a:t>
            </a:r>
            <a:r>
              <a:rPr lang="zh-CN" altLang="en-US" sz="2800" dirty="0">
                <a:latin typeface="Consolas" panose="020B0609020204030204" pitchFamily="49" charset="0"/>
              </a:rPr>
              <a:t>浮点数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	uint32_t val;  </a:t>
            </a:r>
            <a:r>
              <a:rPr lang="en-US" altLang="zh-CN" sz="2800" dirty="0">
                <a:latin typeface="Consolas" panose="020B0609020204030204" pitchFamily="49" charset="0"/>
              </a:rPr>
              <a:t>// </a:t>
            </a:r>
            <a:r>
              <a:rPr lang="zh-CN" altLang="en-US" sz="2800" dirty="0">
                <a:latin typeface="Consolas" panose="020B0609020204030204" pitchFamily="49" charset="0"/>
              </a:rPr>
              <a:t>机器数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} FLOAT;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05000" y="1080656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reg_fpu.h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0" y="3275870"/>
            <a:ext cx="3784600" cy="81708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7531100" y="2822228"/>
            <a:ext cx="622300" cy="17243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1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NEMU</a:t>
            </a:r>
            <a:r>
              <a:rPr lang="zh-CN" altLang="en-US" sz="4000" dirty="0"/>
              <a:t>中模拟浮点数的算术运算的部件</a:t>
            </a:r>
            <a:endParaRPr lang="en-US" altLang="zh-CN" sz="4000" dirty="0"/>
          </a:p>
          <a:p>
            <a:pPr lvl="1">
              <a:lnSpc>
                <a:spcPct val="150000"/>
              </a:lnSpc>
            </a:pPr>
            <a:r>
              <a:rPr lang="en-US" altLang="zh-CN" sz="3600" dirty="0"/>
              <a:t>FPU - </a:t>
            </a:r>
            <a:r>
              <a:rPr lang="zh-CN" altLang="en-US" sz="3600" dirty="0"/>
              <a:t>浮点运算单元（大部分由框架代码实现）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600" dirty="0"/>
              <a:t>实现浮点数运算：加减乘除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600" dirty="0"/>
              <a:t>相关代码：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en-US" altLang="zh-CN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600" dirty="0"/>
              <a:t>需要实现</a:t>
            </a:r>
            <a:r>
              <a:rPr lang="en-US" altLang="zh-CN" sz="3600" dirty="0" err="1">
                <a:latin typeface="Consolas" panose="020B0609020204030204" pitchFamily="49" charset="0"/>
              </a:rPr>
              <a:t>internal_float_xxx</a:t>
            </a:r>
            <a:r>
              <a:rPr lang="en-US" altLang="zh-CN" sz="3600" dirty="0">
                <a:latin typeface="Consolas" panose="020B0609020204030204" pitchFamily="49" charset="0"/>
              </a:rPr>
              <a:t>()</a:t>
            </a:r>
            <a:r>
              <a:rPr lang="zh-CN" altLang="en-US" sz="3600" dirty="0"/>
              <a:t>函数</a:t>
            </a:r>
            <a:endParaRPr lang="en-US" altLang="zh-CN" sz="3600" dirty="0"/>
          </a:p>
          <a:p>
            <a:pPr lvl="2">
              <a:lnSpc>
                <a:spcPct val="150000"/>
              </a:lnSpc>
            </a:pPr>
            <a:r>
              <a:rPr lang="en-US" altLang="zh-CN" sz="3200" dirty="0">
                <a:latin typeface="Consolas" panose="020B0609020204030204" pitchFamily="49" charset="0"/>
              </a:rPr>
              <a:t>xxx</a:t>
            </a:r>
            <a:r>
              <a:rPr lang="zh-CN" altLang="en-US" sz="3200" dirty="0"/>
              <a:t>可以是</a:t>
            </a:r>
            <a:r>
              <a:rPr lang="en-US" altLang="zh-CN" sz="3200" dirty="0">
                <a:latin typeface="Consolas" panose="020B0609020204030204" pitchFamily="49" charset="0"/>
              </a:rPr>
              <a:t>add</a:t>
            </a:r>
            <a:r>
              <a:rPr lang="zh-CN" altLang="en-US" sz="3200" dirty="0"/>
              <a:t>、</a:t>
            </a:r>
            <a:r>
              <a:rPr lang="en-US" altLang="zh-CN" sz="3200" dirty="0">
                <a:latin typeface="Consolas" panose="020B0609020204030204" pitchFamily="49" charset="0"/>
              </a:rPr>
              <a:t>sub</a:t>
            </a:r>
            <a:r>
              <a:rPr lang="zh-CN" altLang="en-US" sz="3200" dirty="0"/>
              <a:t>、</a:t>
            </a:r>
            <a:r>
              <a:rPr lang="en-US" altLang="zh-CN" sz="3200" dirty="0" err="1">
                <a:latin typeface="Consolas" panose="020B0609020204030204" pitchFamily="49" charset="0"/>
              </a:rPr>
              <a:t>mul</a:t>
            </a:r>
            <a:r>
              <a:rPr lang="zh-CN" altLang="en-US" sz="3200" dirty="0"/>
              <a:t>或</a:t>
            </a:r>
            <a:r>
              <a:rPr lang="en-US" altLang="zh-CN" sz="3200" dirty="0">
                <a:latin typeface="Consolas" panose="020B0609020204030204" pitchFamily="49" charset="0"/>
              </a:rPr>
              <a:t>div</a:t>
            </a:r>
          </a:p>
          <a:p>
            <a:pPr lvl="2">
              <a:lnSpc>
                <a:spcPct val="150000"/>
              </a:lnSpc>
            </a:pPr>
            <a:r>
              <a:rPr lang="zh-CN" altLang="en-US" sz="3200" dirty="0"/>
              <a:t>需要实现</a:t>
            </a:r>
            <a:r>
              <a:rPr lang="en-US" altLang="zh-CN" sz="3200" dirty="0" err="1">
                <a:latin typeface="Consolas" panose="020B0609020204030204" pitchFamily="49" charset="0"/>
              </a:rPr>
              <a:t>internal_normalize</a:t>
            </a:r>
            <a:r>
              <a:rPr lang="en-US" altLang="zh-CN" sz="3200" dirty="0">
                <a:latin typeface="Consolas" panose="020B0609020204030204" pitchFamily="49" charset="0"/>
              </a:rPr>
              <a:t>()</a:t>
            </a:r>
            <a:r>
              <a:rPr lang="zh-CN" altLang="en-US" sz="3200" dirty="0"/>
              <a:t>函数</a:t>
            </a:r>
            <a:endParaRPr lang="en-US" altLang="zh-CN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2500" y="1981200"/>
            <a:ext cx="97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浮点栈</a:t>
            </a:r>
            <a:endParaRPr lang="en-US" altLang="zh-CN" dirty="0"/>
          </a:p>
          <a:p>
            <a:r>
              <a:rPr lang="zh-CN" altLang="en-US" dirty="0"/>
              <a:t>状态字</a:t>
            </a:r>
            <a:endParaRPr lang="en-US" altLang="zh-CN" dirty="0"/>
          </a:p>
          <a:p>
            <a:r>
              <a:rPr lang="zh-CN" altLang="en-US" dirty="0"/>
              <a:t>控制字</a:t>
            </a:r>
          </a:p>
        </p:txBody>
      </p:sp>
    </p:spTree>
    <p:extLst>
      <p:ext uri="{BB962C8B-B14F-4D97-AF65-F5344CB8AC3E}">
        <p14:creationId xmlns:p14="http://schemas.microsoft.com/office/powerpoint/2010/main" val="376868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42497" y="149240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src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231890" y="3483133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dest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098897" y="25027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result</a:t>
            </a:r>
            <a:endParaRPr lang="zh-CN" altLang="en-US" sz="2800" dirty="0"/>
          </a:p>
        </p:txBody>
      </p:sp>
      <p:sp>
        <p:nvSpPr>
          <p:cNvPr id="8" name="梯形 7"/>
          <p:cNvSpPr/>
          <p:nvPr/>
        </p:nvSpPr>
        <p:spPr>
          <a:xfrm rot="5400000">
            <a:off x="7828308" y="2322956"/>
            <a:ext cx="2081049" cy="882869"/>
          </a:xfrm>
          <a:prstGeom prst="trapezoid">
            <a:avLst>
              <a:gd name="adj" fmla="val 40455"/>
            </a:avLst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ALU</a:t>
            </a:r>
            <a:endParaRPr lang="zh-CN" altLang="en-US" sz="3600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9630831" y="2443826"/>
            <a:ext cx="1" cy="64112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329067" y="2118003"/>
            <a:ext cx="1082565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329067" y="3447562"/>
            <a:ext cx="1082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8360498" y="4108504"/>
            <a:ext cx="10166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012239" y="4603340"/>
            <a:ext cx="1713186" cy="69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EFLAGS</a:t>
            </a:r>
            <a:endParaRPr lang="zh-CN" altLang="en-US" sz="28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30072"/>
              </p:ext>
            </p:extLst>
          </p:nvPr>
        </p:nvGraphicFramePr>
        <p:xfrm>
          <a:off x="608396" y="5687684"/>
          <a:ext cx="5622340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4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336703" y="5018898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88752"/>
              </p:ext>
            </p:extLst>
          </p:nvPr>
        </p:nvGraphicFramePr>
        <p:xfrm>
          <a:off x="4355137" y="1906612"/>
          <a:ext cx="18755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99">
                  <a:extLst>
                    <a:ext uri="{9D8B030D-6E8A-4147-A177-3AD203B41FA5}">
                      <a16:colId xmlns:a16="http://schemas.microsoft.com/office/drawing/2014/main" val="371785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79222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356308" y="12966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通用寄存器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78947" y="3037395"/>
            <a:ext cx="2049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PA 1-1</a:t>
            </a:r>
            <a:endParaRPr lang="zh-CN" altLang="en-US" sz="4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844073" y="597757"/>
            <a:ext cx="2049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PA 1-2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9782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4117" y="3021112"/>
            <a:ext cx="11937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Consolas" panose="020B0609020204030204" pitchFamily="49" charset="0"/>
              </a:rPr>
              <a:t>uint32_t internal_float_add(uint32_t b, uint32_t a)</a:t>
            </a:r>
            <a:r>
              <a:rPr lang="en-US" altLang="zh-CN" sz="3200" dirty="0">
                <a:latin typeface="Consolas" panose="020B0609020204030204" pitchFamily="49" charset="0"/>
              </a:rPr>
              <a:t>;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4932" y="1974733"/>
            <a:ext cx="5262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4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4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4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4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4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4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5676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4117" y="3021112"/>
            <a:ext cx="11937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uint32_t </a:t>
            </a:r>
            <a:r>
              <a:rPr lang="zh-CN" altLang="en-US" sz="3200" dirty="0">
                <a:latin typeface="Consolas" panose="020B0609020204030204" pitchFamily="49" charset="0"/>
              </a:rPr>
              <a:t>internal_float_</a:t>
            </a:r>
            <a:r>
              <a:rPr lang="zh-CN" alt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add</a:t>
            </a:r>
            <a:r>
              <a:rPr lang="zh-CN" altLang="en-US" sz="3200" dirty="0">
                <a:latin typeface="Consolas" panose="020B0609020204030204" pitchFamily="49" charset="0"/>
              </a:rPr>
              <a:t>(</a:t>
            </a:r>
            <a:r>
              <a:rPr lang="zh-CN" altLang="en-US" sz="3200" b="1" dirty="0">
                <a:solidFill>
                  <a:schemeClr val="accent5"/>
                </a:solidFill>
                <a:latin typeface="Consolas" panose="020B0609020204030204" pitchFamily="49" charset="0"/>
              </a:rPr>
              <a:t>uint32_t b</a:t>
            </a:r>
            <a:r>
              <a:rPr lang="zh-CN" altLang="en-US" sz="3200" dirty="0">
                <a:latin typeface="Consolas" panose="020B0609020204030204" pitchFamily="49" charset="0"/>
              </a:rPr>
              <a:t>, </a:t>
            </a:r>
            <a:r>
              <a:rPr lang="zh-CN" altLang="en-US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uint32_t a</a:t>
            </a:r>
            <a:r>
              <a:rPr lang="zh-CN" altLang="en-US" sz="3200" dirty="0">
                <a:latin typeface="Consolas" panose="020B0609020204030204" pitchFamily="49" charset="0"/>
              </a:rPr>
              <a:t>)</a:t>
            </a:r>
            <a:r>
              <a:rPr lang="en-US" altLang="zh-CN" sz="3200" dirty="0">
                <a:latin typeface="Consolas" panose="020B0609020204030204" pitchFamily="49" charset="0"/>
              </a:rPr>
              <a:t>;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95800" y="23081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运算名称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2100" y="3769884"/>
            <a:ext cx="19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5"/>
                </a:solidFill>
              </a:rPr>
              <a:t>操作数</a:t>
            </a:r>
            <a:r>
              <a:rPr lang="en-US" altLang="zh-CN" sz="3600" dirty="0">
                <a:solidFill>
                  <a:schemeClr val="accent5"/>
                </a:solidFill>
              </a:rPr>
              <a:t>b</a:t>
            </a:r>
            <a:endParaRPr lang="zh-CN" altLang="en-US" sz="3600" dirty="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4578" y="3769884"/>
            <a:ext cx="209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7030A0"/>
                </a:solidFill>
              </a:rPr>
              <a:t>操作数</a:t>
            </a:r>
            <a:r>
              <a:rPr lang="en-US" altLang="zh-CN" sz="3600" dirty="0">
                <a:solidFill>
                  <a:srgbClr val="7030A0"/>
                </a:solidFill>
              </a:rPr>
              <a:t>a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800" y="376988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6"/>
                </a:solidFill>
              </a:rPr>
              <a:t>运算结果</a:t>
            </a:r>
          </a:p>
        </p:txBody>
      </p:sp>
    </p:spTree>
    <p:extLst>
      <p:ext uri="{BB962C8B-B14F-4D97-AF65-F5344CB8AC3E}">
        <p14:creationId xmlns:p14="http://schemas.microsoft.com/office/powerpoint/2010/main" val="250279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4117" y="3021112"/>
            <a:ext cx="11937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uint32_t </a:t>
            </a:r>
            <a:r>
              <a:rPr lang="zh-CN" altLang="en-US" sz="3200" dirty="0">
                <a:latin typeface="Consolas" panose="020B0609020204030204" pitchFamily="49" charset="0"/>
              </a:rPr>
              <a:t>internal_float_</a:t>
            </a:r>
            <a:r>
              <a:rPr lang="zh-CN" alt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add</a:t>
            </a:r>
            <a:r>
              <a:rPr lang="zh-CN" altLang="en-US" sz="3200" dirty="0">
                <a:latin typeface="Consolas" panose="020B0609020204030204" pitchFamily="49" charset="0"/>
              </a:rPr>
              <a:t>(</a:t>
            </a:r>
            <a:r>
              <a:rPr lang="zh-CN" altLang="en-US" sz="3200" b="1" dirty="0">
                <a:solidFill>
                  <a:schemeClr val="accent5"/>
                </a:solidFill>
                <a:latin typeface="Consolas" panose="020B0609020204030204" pitchFamily="49" charset="0"/>
              </a:rPr>
              <a:t>uint32_t b</a:t>
            </a:r>
            <a:r>
              <a:rPr lang="zh-CN" altLang="en-US" sz="3200" dirty="0">
                <a:latin typeface="Consolas" panose="020B0609020204030204" pitchFamily="49" charset="0"/>
              </a:rPr>
              <a:t>, </a:t>
            </a:r>
            <a:r>
              <a:rPr lang="zh-CN" altLang="en-US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uint32_t a</a:t>
            </a:r>
            <a:r>
              <a:rPr lang="zh-CN" altLang="en-US" sz="3200" dirty="0">
                <a:latin typeface="Consolas" panose="020B0609020204030204" pitchFamily="49" charset="0"/>
              </a:rPr>
              <a:t>)</a:t>
            </a:r>
            <a:r>
              <a:rPr lang="en-US" altLang="zh-CN" sz="3200" dirty="0">
                <a:latin typeface="Consolas" panose="020B0609020204030204" pitchFamily="49" charset="0"/>
              </a:rPr>
              <a:t>;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5800" y="23081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运算名称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42100" y="3769884"/>
            <a:ext cx="19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5"/>
                </a:solidFill>
              </a:rPr>
              <a:t>操作数</a:t>
            </a:r>
            <a:r>
              <a:rPr lang="en-US" altLang="zh-CN" sz="3600" dirty="0">
                <a:solidFill>
                  <a:schemeClr val="accent5"/>
                </a:solidFill>
              </a:rPr>
              <a:t>b</a:t>
            </a:r>
            <a:endParaRPr lang="zh-CN" altLang="en-US" sz="3600" dirty="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54578" y="3769884"/>
            <a:ext cx="209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7030A0"/>
                </a:solidFill>
              </a:rPr>
              <a:t>操作数</a:t>
            </a:r>
            <a:r>
              <a:rPr lang="en-US" altLang="zh-CN" sz="3600" dirty="0">
                <a:solidFill>
                  <a:srgbClr val="7030A0"/>
                </a:solidFill>
              </a:rPr>
              <a:t>a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800" y="376988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6"/>
                </a:solidFill>
              </a:rPr>
              <a:t>运算结果</a:t>
            </a:r>
          </a:p>
        </p:txBody>
      </p:sp>
      <p:sp>
        <p:nvSpPr>
          <p:cNvPr id="12" name="左大括号 11"/>
          <p:cNvSpPr/>
          <p:nvPr/>
        </p:nvSpPr>
        <p:spPr>
          <a:xfrm rot="16200000">
            <a:off x="5755754" y="-368117"/>
            <a:ext cx="431800" cy="10266903"/>
          </a:xfrm>
          <a:prstGeom prst="leftBrace">
            <a:avLst>
              <a:gd name="adj1" fmla="val 4362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50981" y="5235483"/>
            <a:ext cx="555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float</a:t>
            </a:r>
            <a:r>
              <a:rPr lang="zh-CN" altLang="en-US" sz="3200" dirty="0"/>
              <a:t>对应的机器数，</a:t>
            </a:r>
            <a:r>
              <a:rPr lang="en-US" altLang="zh-CN" sz="3200" dirty="0"/>
              <a:t>IEEE 754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688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24030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internal_float_add(uint32_t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2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浮点数的运算模拟（禁用方法）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24030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internal_float_add(uint32_t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FLOAT fa, fb, f;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en-US" altLang="zh-CN" sz="2800" dirty="0" err="1">
                <a:latin typeface="Consolas" panose="020B0609020204030204" pitchFamily="49" charset="0"/>
              </a:rPr>
              <a:t>fa.val</a:t>
            </a:r>
            <a:r>
              <a:rPr lang="en-US" altLang="zh-CN" sz="2800" dirty="0"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en-US" altLang="zh-CN" sz="2800" dirty="0" err="1">
                <a:latin typeface="Consolas" panose="020B0609020204030204" pitchFamily="49" charset="0"/>
              </a:rPr>
              <a:t>fb.val</a:t>
            </a:r>
            <a:r>
              <a:rPr lang="en-US" altLang="zh-CN" sz="2800" dirty="0">
                <a:latin typeface="Consolas" panose="020B0609020204030204" pitchFamily="49" charset="0"/>
              </a:rPr>
              <a:t> = b;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en-US" altLang="zh-CN" sz="2800" dirty="0" err="1">
                <a:latin typeface="Consolas" panose="020B0609020204030204" pitchFamily="49" charset="0"/>
              </a:rPr>
              <a:t>f.fval</a:t>
            </a:r>
            <a:r>
              <a:rPr lang="en-US" altLang="zh-CN" sz="2800" dirty="0">
                <a:latin typeface="Consolas" panose="020B0609020204030204" pitchFamily="49" charset="0"/>
              </a:rPr>
              <a:t> = </a:t>
            </a:r>
            <a:r>
              <a:rPr lang="en-US" altLang="zh-CN" sz="2800" dirty="0" err="1">
                <a:latin typeface="Consolas" panose="020B0609020204030204" pitchFamily="49" charset="0"/>
              </a:rPr>
              <a:t>fa.fval</a:t>
            </a:r>
            <a:r>
              <a:rPr lang="en-US" altLang="zh-CN" sz="2800" dirty="0">
                <a:latin typeface="Consolas" panose="020B0609020204030204" pitchFamily="49" charset="0"/>
              </a:rPr>
              <a:t> + </a:t>
            </a:r>
            <a:r>
              <a:rPr lang="en-US" altLang="zh-CN" sz="2800" dirty="0" err="1">
                <a:latin typeface="Consolas" panose="020B0609020204030204" pitchFamily="49" charset="0"/>
              </a:rPr>
              <a:t>fb.fval</a:t>
            </a:r>
            <a:r>
              <a:rPr lang="en-US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return </a:t>
            </a:r>
            <a:r>
              <a:rPr lang="en-US" altLang="zh-CN" sz="2800" dirty="0" err="1">
                <a:latin typeface="Consolas" panose="020B0609020204030204" pitchFamily="49" charset="0"/>
              </a:rPr>
              <a:t>f.val</a:t>
            </a:r>
            <a:r>
              <a:rPr lang="en-US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78549" y="1479470"/>
            <a:ext cx="36449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>
                <a:solidFill>
                  <a:srgbClr val="C00000"/>
                </a:solidFill>
              </a:rPr>
              <a:t>x</a:t>
            </a:r>
            <a:endParaRPr lang="zh-CN" altLang="en-US" sz="287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0" y="4777785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但可以用来测试</a:t>
            </a:r>
          </a:p>
        </p:txBody>
      </p:sp>
    </p:spTree>
    <p:extLst>
      <p:ext uri="{BB962C8B-B14F-4D97-AF65-F5344CB8AC3E}">
        <p14:creationId xmlns:p14="http://schemas.microsoft.com/office/powerpoint/2010/main" val="163174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浮点数的运算模拟（要求的方法）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24030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internal_float_add(uint32_t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en-US" sz="2800" dirty="0">
                <a:latin typeface="Consolas" panose="020B0609020204030204" pitchFamily="49" charset="0"/>
              </a:rPr>
              <a:t>利用位操作和整数运算来实现浮点数运算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Soft Floating Point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51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浮点数的运算模拟（要求的方法）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24030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internal_float_add(uint32_t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en-US" sz="2800" dirty="0">
                <a:latin typeface="Consolas" panose="020B0609020204030204" pitchFamily="49" charset="0"/>
              </a:rPr>
              <a:t>利用位操作和整数运算来实现浮点数运算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Soft Floating Point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1844" y="4557236"/>
            <a:ext cx="59346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参考：</a:t>
            </a:r>
            <a:r>
              <a:rPr lang="zh-CN" altLang="en-US" sz="3200" dirty="0">
                <a:hlinkClick r:id="rId2"/>
              </a:rPr>
              <a:t>https://bellard.org/softfp/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传奇程序员：</a:t>
            </a:r>
            <a:r>
              <a:rPr lang="en-US" altLang="zh-CN" sz="3200" dirty="0"/>
              <a:t>QEMU</a:t>
            </a:r>
            <a:r>
              <a:rPr lang="zh-CN" altLang="en-US" sz="3200" dirty="0"/>
              <a:t>、</a:t>
            </a:r>
            <a:r>
              <a:rPr lang="en-US" altLang="zh-CN" sz="3200" dirty="0"/>
              <a:t>FFMPEG</a:t>
            </a:r>
            <a:endParaRPr lang="zh-CN" altLang="en-US" sz="32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60700" y="5181600"/>
            <a:ext cx="8255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04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浮点数的运算模拟（基本流程）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634643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</a:t>
            </a:r>
            <a:r>
              <a:rPr lang="en-US" altLang="zh-CN" sz="2800" dirty="0">
                <a:latin typeface="Consolas" panose="020B0609020204030204" pitchFamily="49" charset="0"/>
              </a:rPr>
              <a:t>add</a:t>
            </a:r>
            <a:r>
              <a:rPr lang="zh-CN" altLang="en-US" sz="2800" dirty="0">
                <a:latin typeface="Consolas" panose="020B0609020204030204" pitchFamily="49" charset="0"/>
              </a:rPr>
              <a:t>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1. </a:t>
            </a:r>
            <a:r>
              <a:rPr lang="zh-CN" altLang="en-US" sz="2800" dirty="0">
                <a:latin typeface="Consolas" panose="020B0609020204030204" pitchFamily="49" charset="0"/>
              </a:rPr>
              <a:t>处理边界情况（</a:t>
            </a:r>
            <a:r>
              <a:rPr lang="en-US" altLang="zh-CN" sz="2800" dirty="0" err="1">
                <a:latin typeface="Consolas" panose="020B0609020204030204" pitchFamily="49" charset="0"/>
              </a:rPr>
              <a:t>NaN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0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INF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2. </a:t>
            </a:r>
            <a:r>
              <a:rPr lang="zh-CN" altLang="en-US" sz="2800" dirty="0">
                <a:latin typeface="Consolas" panose="020B0609020204030204" pitchFamily="49" charset="0"/>
              </a:rPr>
              <a:t>提取符号、阶码、尾数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3. </a:t>
            </a:r>
            <a:r>
              <a:rPr lang="zh-CN" altLang="en-US" sz="2800" dirty="0">
                <a:latin typeface="Consolas" panose="020B0609020204030204" pitchFamily="49" charset="0"/>
              </a:rPr>
              <a:t>整数运算得到中间结果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4. </a:t>
            </a:r>
            <a:r>
              <a:rPr lang="zh-CN" altLang="en-US" sz="2800" dirty="0">
                <a:latin typeface="Consolas" panose="020B0609020204030204" pitchFamily="49" charset="0"/>
              </a:rPr>
              <a:t>舍入并规格化后返回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44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浮点数的运算模拟（以加法为例）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240304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internal_float_add(uint32_t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处理边界情况（</a:t>
            </a:r>
            <a:r>
              <a:rPr lang="en-US" altLang="zh-C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NaN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INF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）</a:t>
            </a:r>
            <a:endParaRPr lang="en-US" altLang="zh-C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2. </a:t>
            </a:r>
            <a:r>
              <a:rPr lang="zh-CN" altLang="en-US" sz="2800" dirty="0">
                <a:latin typeface="Consolas" panose="020B0609020204030204" pitchFamily="49" charset="0"/>
              </a:rPr>
              <a:t>提取符号、阶码、尾数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3. </a:t>
            </a:r>
            <a:r>
              <a:rPr lang="zh-CN" altLang="en-US" sz="2800" dirty="0">
                <a:latin typeface="Consolas" panose="020B0609020204030204" pitchFamily="49" charset="0"/>
              </a:rPr>
              <a:t>整数运算得到中间结果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4. </a:t>
            </a:r>
            <a:r>
              <a:rPr lang="zh-CN" altLang="en-US" sz="2800" dirty="0">
                <a:latin typeface="Consolas" panose="020B0609020204030204" pitchFamily="49" charset="0"/>
              </a:rPr>
              <a:t>舍入并规格化后返回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9792" y="2810707"/>
            <a:ext cx="430924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框架代码已经针对浮点数的加减乘除运算完成了对边界情况的处理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6579475" y="4581535"/>
            <a:ext cx="513955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CORNER_CASE_RULE corner_add[] =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{P_ZERO_F, P_ZERO_F, P_ZERO_F},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{N_ZERO_F, P_ZERO_F, P_ZERO_F},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83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240304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internal_float_add(uint32_t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1. </a:t>
            </a:r>
            <a:r>
              <a:rPr lang="zh-CN" altLang="en-US" sz="2800" dirty="0">
                <a:latin typeface="Consolas" panose="020B0609020204030204" pitchFamily="49" charset="0"/>
              </a:rPr>
              <a:t>处理边界情况（</a:t>
            </a:r>
            <a:r>
              <a:rPr lang="en-US" altLang="zh-CN" sz="2800" dirty="0" err="1">
                <a:latin typeface="Consolas" panose="020B0609020204030204" pitchFamily="49" charset="0"/>
              </a:rPr>
              <a:t>NaN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0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INF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提取符号、阶码、尾数</a:t>
            </a:r>
            <a:endParaRPr lang="en-US" altLang="zh-C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3. </a:t>
            </a:r>
            <a:r>
              <a:rPr lang="zh-CN" altLang="en-US" sz="2800" dirty="0">
                <a:latin typeface="Consolas" panose="020B0609020204030204" pitchFamily="49" charset="0"/>
              </a:rPr>
              <a:t>整数运算得到中间结果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4. </a:t>
            </a:r>
            <a:r>
              <a:rPr lang="zh-CN" altLang="en-US" sz="2800" dirty="0">
                <a:latin typeface="Consolas" panose="020B0609020204030204" pitchFamily="49" charset="0"/>
              </a:rPr>
              <a:t>舍入并规格化后返回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0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b="1" dirty="0"/>
              <a:t>PA 1-1 </a:t>
            </a:r>
            <a:r>
              <a:rPr lang="zh-CN" altLang="en-US" b="1" dirty="0"/>
              <a:t>数据的类型和存取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PA 1-2 </a:t>
            </a:r>
            <a:r>
              <a:rPr lang="zh-CN" altLang="en-US" b="1" dirty="0"/>
              <a:t>整数的表示和运算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PA 1-3 </a:t>
            </a:r>
            <a:r>
              <a:rPr lang="zh-CN" altLang="en-US" b="1" dirty="0">
                <a:solidFill>
                  <a:srgbClr val="C00000"/>
                </a:solidFill>
              </a:rPr>
              <a:t>浮点数的表示和运算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0719-23B1-4676-A32E-50629200FFE7}" type="datetime3">
              <a:rPr lang="zh-CN" altLang="en-US" smtClean="0"/>
              <a:t>2022年3月4日星期五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05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提取符号、阶码、尾数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366346"/>
            <a:ext cx="9291145" cy="526297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internal_float_add(uint32_t b, uint32_t a)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FLOAT f, fa, fb;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fa.val</a:t>
            </a:r>
            <a:r>
              <a:rPr lang="en-US" altLang="zh-CN" sz="2400" dirty="0"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fb.val</a:t>
            </a:r>
            <a:r>
              <a:rPr lang="en-US" altLang="zh-CN" sz="2400" dirty="0">
                <a:latin typeface="Consolas" panose="020B0609020204030204" pitchFamily="49" charset="0"/>
              </a:rPr>
              <a:t> = 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uint32_t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sig_res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fa.fraction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fa.exponent</a:t>
            </a:r>
            <a:r>
              <a:rPr lang="en-US" altLang="zh-CN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|= 0x800000;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fb.fraction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fb.exponent</a:t>
            </a:r>
            <a:r>
              <a:rPr lang="en-US" altLang="zh-CN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|= 0x800000;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07" y="2717447"/>
            <a:ext cx="5382871" cy="37709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文本框 8"/>
          <p:cNvSpPr txBox="1"/>
          <p:nvPr/>
        </p:nvSpPr>
        <p:spPr>
          <a:xfrm>
            <a:off x="6011917" y="806740"/>
            <a:ext cx="482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5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提取符号、阶码、尾数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366346"/>
            <a:ext cx="9291145" cy="526297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internal_float_add(uint32_t b, uint32_t a)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FLOAT f, fa, fb;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fa.val</a:t>
            </a:r>
            <a:r>
              <a:rPr lang="en-US" altLang="zh-CN" sz="2400" dirty="0"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fb.val</a:t>
            </a:r>
            <a:r>
              <a:rPr lang="en-US" altLang="zh-CN" sz="2400" dirty="0">
                <a:latin typeface="Consolas" panose="020B0609020204030204" pitchFamily="49" charset="0"/>
              </a:rPr>
              <a:t> = 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uint32_t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sig_res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fa.fraction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fa.exponent</a:t>
            </a:r>
            <a:r>
              <a:rPr lang="en-US" altLang="zh-CN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|= 0x800000;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fb.fraction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fb.exponent</a:t>
            </a:r>
            <a:r>
              <a:rPr lang="en-US" altLang="zh-CN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|= 0x800000;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1917" y="806740"/>
            <a:ext cx="482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59735"/>
              </p:ext>
            </p:extLst>
          </p:nvPr>
        </p:nvGraphicFramePr>
        <p:xfrm>
          <a:off x="6490205" y="4550228"/>
          <a:ext cx="4918029" cy="91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857">
                  <a:extLst>
                    <a:ext uri="{9D8B030D-6E8A-4147-A177-3AD203B41FA5}">
                      <a16:colId xmlns:a16="http://schemas.microsoft.com/office/drawing/2014/main" val="893639864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346147040"/>
                    </a:ext>
                  </a:extLst>
                </a:gridCol>
                <a:gridCol w="2775858">
                  <a:extLst>
                    <a:ext uri="{9D8B030D-6E8A-4147-A177-3AD203B41FA5}">
                      <a16:colId xmlns:a16="http://schemas.microsoft.com/office/drawing/2014/main" val="903689203"/>
                    </a:ext>
                  </a:extLst>
                </a:gridCol>
              </a:tblGrid>
              <a:tr h="914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 … 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fraction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8981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216920" y="3016237"/>
            <a:ext cx="319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uint32_t </a:t>
            </a:r>
            <a:r>
              <a:rPr lang="en-US" altLang="zh-CN" sz="3200" dirty="0" err="1"/>
              <a:t>sig_x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77293" y="3972578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8 bits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641275" y="3972578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 bit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550565" y="3972578"/>
            <a:ext cx="1563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23 bits</a:t>
            </a:r>
            <a:endParaRPr lang="zh-CN" altLang="en-US" sz="2800" dirty="0"/>
          </a:p>
        </p:txBody>
      </p:sp>
      <p:sp>
        <p:nvSpPr>
          <p:cNvPr id="14" name="右大括号 13"/>
          <p:cNvSpPr/>
          <p:nvPr/>
        </p:nvSpPr>
        <p:spPr>
          <a:xfrm rot="16200000">
            <a:off x="8659499" y="1790965"/>
            <a:ext cx="294099" cy="41347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91261" y="5339959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25427" y="5802535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20" name="肘形连接符 19"/>
          <p:cNvCxnSpPr>
            <a:stCxn id="18" idx="1"/>
            <a:endCxn id="17" idx="4"/>
          </p:cNvCxnSpPr>
          <p:nvPr/>
        </p:nvCxnSpPr>
        <p:spPr>
          <a:xfrm rot="10800000">
            <a:off x="8615997" y="5589430"/>
            <a:ext cx="409430" cy="443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690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240304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internal_float_add(uint32_t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1. </a:t>
            </a:r>
            <a:r>
              <a:rPr lang="zh-CN" altLang="en-US" sz="2800" dirty="0">
                <a:latin typeface="Consolas" panose="020B0609020204030204" pitchFamily="49" charset="0"/>
              </a:rPr>
              <a:t>处理边界情况（</a:t>
            </a:r>
            <a:r>
              <a:rPr lang="en-US" altLang="zh-CN" sz="2800" dirty="0" err="1">
                <a:latin typeface="Consolas" panose="020B0609020204030204" pitchFamily="49" charset="0"/>
              </a:rPr>
              <a:t>NaN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0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INF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2. </a:t>
            </a:r>
            <a:r>
              <a:rPr lang="zh-CN" altLang="en-US" sz="2800" dirty="0">
                <a:latin typeface="Consolas" panose="020B0609020204030204" pitchFamily="49" charset="0"/>
              </a:rPr>
              <a:t>提取符号、阶码、尾数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    3. 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整数运算得到中间结果</a:t>
            </a:r>
            <a:endParaRPr lang="en-US" altLang="zh-C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4. </a:t>
            </a:r>
            <a:r>
              <a:rPr lang="zh-CN" altLang="en-US" sz="2800" dirty="0">
                <a:latin typeface="Consolas" panose="020B0609020204030204" pitchFamily="49" charset="0"/>
              </a:rPr>
              <a:t>舍入并规格化后返回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79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整数运算得到中间结果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浮点数做加法（减法）的步骤</a:t>
            </a:r>
            <a:endParaRPr lang="en-US" altLang="zh-CN" dirty="0"/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zh-CN" altLang="en-US" sz="2800" dirty="0"/>
              <a:t>对阶：小阶向大阶看齐</a:t>
            </a:r>
            <a:endParaRPr lang="en-US" altLang="zh-CN" sz="2800" dirty="0"/>
          </a:p>
          <a:p>
            <a:pPr marL="971550" lvl="1" indent="-514350">
              <a:lnSpc>
                <a:spcPct val="200000"/>
              </a:lnSpc>
              <a:buAutoNum type="arabicPeriod"/>
            </a:pPr>
            <a:endParaRPr lang="en-US" altLang="zh-CN" sz="2800" dirty="0"/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zh-CN" altLang="en-US" sz="2800" dirty="0"/>
              <a:t>尾数相加（相减）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7944" y="1523999"/>
            <a:ext cx="550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1.1 x 2</a:t>
            </a:r>
            <a:r>
              <a:rPr lang="en-US" altLang="zh-CN" sz="4000" baseline="30000" dirty="0"/>
              <a:t>10</a:t>
            </a:r>
            <a:r>
              <a:rPr lang="en-US" altLang="zh-CN" sz="4000" dirty="0"/>
              <a:t>  +  1.11 x 2</a:t>
            </a:r>
            <a:r>
              <a:rPr lang="en-US" altLang="zh-CN" sz="4000" baseline="30000" dirty="0"/>
              <a:t>12</a:t>
            </a:r>
            <a:endParaRPr lang="zh-CN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2725812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整数运算得到中间结果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5615152" cy="48284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浮点数做加法（减法）的步骤</a:t>
            </a:r>
            <a:endParaRPr lang="en-US" altLang="zh-CN" dirty="0"/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对阶：小阶向大阶看齐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971550" lvl="1" indent="-514350">
              <a:lnSpc>
                <a:spcPct val="200000"/>
              </a:lnSpc>
              <a:buAutoNum type="arabicPeriod"/>
            </a:pPr>
            <a:endParaRPr lang="en-US" altLang="zh-CN" sz="2800" dirty="0"/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尾数相加（相减）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7944" y="1523999"/>
            <a:ext cx="550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1.1 x 2</a:t>
            </a:r>
            <a:r>
              <a:rPr lang="en-US" altLang="zh-CN" sz="4000" baseline="30000" dirty="0"/>
              <a:t>10</a:t>
            </a:r>
            <a:r>
              <a:rPr lang="en-US" altLang="zh-CN" sz="4000" dirty="0"/>
              <a:t>  +  1.11 x 2</a:t>
            </a:r>
            <a:r>
              <a:rPr lang="en-US" altLang="zh-CN" sz="4000" baseline="30000" dirty="0"/>
              <a:t>12</a:t>
            </a:r>
            <a:endParaRPr lang="zh-CN" altLang="en-US" sz="4000" baseline="30000" dirty="0"/>
          </a:p>
        </p:txBody>
      </p:sp>
      <p:sp>
        <p:nvSpPr>
          <p:cNvPr id="20" name="任意多边形 19"/>
          <p:cNvSpPr/>
          <p:nvPr/>
        </p:nvSpPr>
        <p:spPr>
          <a:xfrm>
            <a:off x="8639504" y="798786"/>
            <a:ext cx="2743200" cy="777766"/>
          </a:xfrm>
          <a:custGeom>
            <a:avLst/>
            <a:gdLst>
              <a:gd name="connsiteX0" fmla="*/ 0 w 2743200"/>
              <a:gd name="connsiteY0" fmla="*/ 830526 h 830526"/>
              <a:gd name="connsiteX1" fmla="*/ 1261242 w 2743200"/>
              <a:gd name="connsiteY1" fmla="*/ 208 h 830526"/>
              <a:gd name="connsiteX2" fmla="*/ 2743200 w 2743200"/>
              <a:gd name="connsiteY2" fmla="*/ 767464 h 83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830526">
                <a:moveTo>
                  <a:pt x="0" y="830526"/>
                </a:moveTo>
                <a:cubicBezTo>
                  <a:pt x="402021" y="420622"/>
                  <a:pt x="804042" y="10718"/>
                  <a:pt x="1261242" y="208"/>
                </a:cubicBezTo>
                <a:cubicBezTo>
                  <a:pt x="1718442" y="-10302"/>
                  <a:pt x="2230821" y="378581"/>
                  <a:pt x="2743200" y="767464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559159" y="798786"/>
            <a:ext cx="90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看齐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3205656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小阶增加至大阶，同时尾数右移，保证对应真值不变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15450" y="2851713"/>
            <a:ext cx="6076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= 0.011 x 2</a:t>
            </a:r>
            <a:r>
              <a:rPr lang="en-US" altLang="zh-CN" sz="4000" baseline="30000" dirty="0"/>
              <a:t>12</a:t>
            </a:r>
            <a:r>
              <a:rPr lang="en-US" altLang="zh-CN" sz="4000" dirty="0"/>
              <a:t>  +  1.11 x 2</a:t>
            </a:r>
            <a:r>
              <a:rPr lang="en-US" altLang="zh-CN" sz="4000" baseline="30000" dirty="0"/>
              <a:t>12</a:t>
            </a:r>
            <a:endParaRPr lang="zh-CN" altLang="en-US" sz="4000" baseline="30000" dirty="0"/>
          </a:p>
        </p:txBody>
      </p:sp>
      <p:sp>
        <p:nvSpPr>
          <p:cNvPr id="24" name="下箭头 23"/>
          <p:cNvSpPr/>
          <p:nvPr/>
        </p:nvSpPr>
        <p:spPr>
          <a:xfrm>
            <a:off x="7756634" y="2264137"/>
            <a:ext cx="396766" cy="6093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27531" y="4272099"/>
            <a:ext cx="5680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= 10.001 x 2</a:t>
            </a:r>
            <a:r>
              <a:rPr lang="en-US" altLang="zh-CN" sz="4000" baseline="30000" dirty="0"/>
              <a:t>12</a:t>
            </a:r>
            <a:endParaRPr lang="zh-CN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762246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750" y="62448"/>
            <a:ext cx="11620500" cy="67403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internal_float_add(uint32_t b, uint32_t a)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FLOAT f, fa, fb;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fa.val</a:t>
            </a:r>
            <a:r>
              <a:rPr lang="en-US" altLang="zh-CN" sz="2400" dirty="0"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fb.val</a:t>
            </a:r>
            <a:r>
              <a:rPr lang="en-US" altLang="zh-CN" sz="2400" dirty="0">
                <a:latin typeface="Consolas" panose="020B0609020204030204" pitchFamily="49" charset="0"/>
              </a:rPr>
              <a:t> = 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fa.exponent</a:t>
            </a:r>
            <a:r>
              <a:rPr lang="en-US" altLang="zh-CN" sz="2400" dirty="0">
                <a:latin typeface="Consolas" panose="020B0609020204030204" pitchFamily="49" charset="0"/>
              </a:rPr>
              <a:t> &gt; </a:t>
            </a:r>
            <a:r>
              <a:rPr lang="en-US" altLang="zh-CN" sz="2400" dirty="0" err="1">
                <a:latin typeface="Consolas" panose="020B0609020204030204" pitchFamily="49" charset="0"/>
              </a:rPr>
              <a:t>fb.exponent</a:t>
            </a:r>
            <a:r>
              <a:rPr lang="en-US" altLang="zh-CN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fa.val</a:t>
            </a:r>
            <a:r>
              <a:rPr lang="en-US" altLang="zh-CN" sz="2400" dirty="0">
                <a:latin typeface="Consolas" panose="020B0609020204030204" pitchFamily="49" charset="0"/>
              </a:rPr>
              <a:t> = 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fb.val</a:t>
            </a:r>
            <a:r>
              <a:rPr lang="en-US" altLang="zh-CN" sz="2400" dirty="0"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// alignment shift for fa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uint32_t shift = 0;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/* TODO: shift = ? */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</a:rPr>
              <a:t>("\e[0;31mPlease implement me at </a:t>
            </a:r>
            <a:r>
              <a:rPr lang="en-US" altLang="zh-CN" sz="2400" dirty="0" err="1">
                <a:latin typeface="Consolas" panose="020B0609020204030204" pitchFamily="49" charset="0"/>
              </a:rPr>
              <a:t>fpu.c</a:t>
            </a:r>
            <a:r>
              <a:rPr lang="en-US" altLang="zh-CN" sz="2400" dirty="0">
                <a:latin typeface="Consolas" panose="020B0609020204030204" pitchFamily="49" charset="0"/>
              </a:rPr>
              <a:t>\e[0m\n");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assert(0);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assert(shift &gt;= 0);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01775" y="575125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30310" y="827704"/>
            <a:ext cx="5775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对阶：小阶向大阶看齐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5710" y="3247213"/>
            <a:ext cx="5372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将移位的位数计算出来，将阶较小的数的尾数部分右移，计算</a:t>
            </a:r>
            <a:r>
              <a:rPr lang="en-US" altLang="zh-CN" sz="2800" dirty="0">
                <a:solidFill>
                  <a:srgbClr val="C00000"/>
                </a:solidFill>
              </a:rPr>
              <a:t>shift</a:t>
            </a:r>
            <a:r>
              <a:rPr lang="zh-CN" altLang="en-US" sz="2800" dirty="0">
                <a:solidFill>
                  <a:srgbClr val="C00000"/>
                </a:solidFill>
              </a:rPr>
              <a:t>时注意非规格化数的情形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71525" y="1914348"/>
            <a:ext cx="537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fa</a:t>
            </a:r>
            <a:r>
              <a:rPr lang="zh-CN" altLang="en-US" sz="2800" dirty="0">
                <a:solidFill>
                  <a:srgbClr val="C00000"/>
                </a:solidFill>
              </a:rPr>
              <a:t>中保留阶较小的数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>
                <a:solidFill>
                  <a:srgbClr val="C00000"/>
                </a:solidFill>
              </a:rPr>
              <a:t>fb</a:t>
            </a:r>
            <a:r>
              <a:rPr lang="zh-CN" altLang="en-US" sz="2800" dirty="0">
                <a:solidFill>
                  <a:srgbClr val="C00000"/>
                </a:solidFill>
              </a:rPr>
              <a:t>中保留阶较大的数</a:t>
            </a:r>
          </a:p>
        </p:txBody>
      </p:sp>
    </p:spTree>
    <p:extLst>
      <p:ext uri="{BB962C8B-B14F-4D97-AF65-F5344CB8AC3E}">
        <p14:creationId xmlns:p14="http://schemas.microsoft.com/office/powerpoint/2010/main" val="1221658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对阶：小阶向大阶看齐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20564"/>
              </p:ext>
            </p:extLst>
          </p:nvPr>
        </p:nvGraphicFramePr>
        <p:xfrm>
          <a:off x="838200" y="3851728"/>
          <a:ext cx="4918029" cy="91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857">
                  <a:extLst>
                    <a:ext uri="{9D8B030D-6E8A-4147-A177-3AD203B41FA5}">
                      <a16:colId xmlns:a16="http://schemas.microsoft.com/office/drawing/2014/main" val="893639864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346147040"/>
                    </a:ext>
                  </a:extLst>
                </a:gridCol>
                <a:gridCol w="2775858">
                  <a:extLst>
                    <a:ext uri="{9D8B030D-6E8A-4147-A177-3AD203B41FA5}">
                      <a16:colId xmlns:a16="http://schemas.microsoft.com/office/drawing/2014/main" val="903689203"/>
                    </a:ext>
                  </a:extLst>
                </a:gridCol>
              </a:tblGrid>
              <a:tr h="914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 … 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fraction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8981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64915" y="2317737"/>
            <a:ext cx="319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uint32_t </a:t>
            </a:r>
            <a:r>
              <a:rPr lang="en-US" altLang="zh-CN" sz="3200" dirty="0" err="1"/>
              <a:t>sig_x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925288" y="3274078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8 bits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89270" y="3274078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 bit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898560" y="3274078"/>
            <a:ext cx="1563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23 bits</a:t>
            </a:r>
            <a:endParaRPr lang="zh-CN" altLang="en-US" sz="2800" dirty="0"/>
          </a:p>
        </p:txBody>
      </p:sp>
      <p:sp>
        <p:nvSpPr>
          <p:cNvPr id="12" name="右大括号 11"/>
          <p:cNvSpPr/>
          <p:nvPr/>
        </p:nvSpPr>
        <p:spPr>
          <a:xfrm rot="16200000">
            <a:off x="3007494" y="1092465"/>
            <a:ext cx="294099" cy="41347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39256" y="4641459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73422" y="5104035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15" name="肘形连接符 14"/>
          <p:cNvCxnSpPr>
            <a:stCxn id="14" idx="1"/>
            <a:endCxn id="13" idx="4"/>
          </p:cNvCxnSpPr>
          <p:nvPr/>
        </p:nvCxnSpPr>
        <p:spPr>
          <a:xfrm rot="10800000">
            <a:off x="2963992" y="4890930"/>
            <a:ext cx="409430" cy="443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44042" y="5874828"/>
            <a:ext cx="223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尾数（含隐藏位）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71384" y="3851728"/>
            <a:ext cx="3825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Consolas" panose="020B0609020204030204" pitchFamily="49" charset="0"/>
              </a:rPr>
              <a:t>&gt;&gt; shift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81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对阶：小阶向大阶看齐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37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3851728"/>
          <a:ext cx="4918029" cy="91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857">
                  <a:extLst>
                    <a:ext uri="{9D8B030D-6E8A-4147-A177-3AD203B41FA5}">
                      <a16:colId xmlns:a16="http://schemas.microsoft.com/office/drawing/2014/main" val="893639864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346147040"/>
                    </a:ext>
                  </a:extLst>
                </a:gridCol>
                <a:gridCol w="2775858">
                  <a:extLst>
                    <a:ext uri="{9D8B030D-6E8A-4147-A177-3AD203B41FA5}">
                      <a16:colId xmlns:a16="http://schemas.microsoft.com/office/drawing/2014/main" val="903689203"/>
                    </a:ext>
                  </a:extLst>
                </a:gridCol>
              </a:tblGrid>
              <a:tr h="914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 … 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fraction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8981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64915" y="2317737"/>
            <a:ext cx="319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uint32_t </a:t>
            </a:r>
            <a:r>
              <a:rPr lang="en-US" altLang="zh-CN" sz="3200" dirty="0" err="1"/>
              <a:t>sig_x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925288" y="3274078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8 bits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89270" y="3274078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 bit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898560" y="3274078"/>
            <a:ext cx="1563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23 bits</a:t>
            </a:r>
            <a:endParaRPr lang="zh-CN" altLang="en-US" sz="2800" dirty="0"/>
          </a:p>
        </p:txBody>
      </p:sp>
      <p:sp>
        <p:nvSpPr>
          <p:cNvPr id="12" name="右大括号 11"/>
          <p:cNvSpPr/>
          <p:nvPr/>
        </p:nvSpPr>
        <p:spPr>
          <a:xfrm rot="16200000">
            <a:off x="3007494" y="1092465"/>
            <a:ext cx="294099" cy="41347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39256" y="4641459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73422" y="5104035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15" name="肘形连接符 14"/>
          <p:cNvCxnSpPr>
            <a:stCxn id="14" idx="1"/>
            <a:endCxn id="13" idx="4"/>
          </p:cNvCxnSpPr>
          <p:nvPr/>
        </p:nvCxnSpPr>
        <p:spPr>
          <a:xfrm rot="10800000">
            <a:off x="2963992" y="4890930"/>
            <a:ext cx="409430" cy="443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44042" y="5874828"/>
            <a:ext cx="223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尾数（含隐藏位）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71384" y="3851728"/>
            <a:ext cx="3825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Consolas" panose="020B0609020204030204" pitchFamily="49" charset="0"/>
              </a:rPr>
              <a:t>&gt;&gt; shift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5905" y="2768285"/>
            <a:ext cx="6010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丢弃移出的位？精度的严重损失</a:t>
            </a:r>
            <a:endParaRPr lang="en-US" altLang="zh-CN" sz="3200" dirty="0"/>
          </a:p>
          <a:p>
            <a:r>
              <a:rPr lang="en-US" altLang="zh-CN" sz="3200" dirty="0"/>
              <a:t>shift &gt;= 24?</a:t>
            </a:r>
          </a:p>
        </p:txBody>
      </p:sp>
    </p:spTree>
    <p:extLst>
      <p:ext uri="{BB962C8B-B14F-4D97-AF65-F5344CB8AC3E}">
        <p14:creationId xmlns:p14="http://schemas.microsoft.com/office/powerpoint/2010/main" val="586887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对阶：小阶向大阶看齐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3851728"/>
          <a:ext cx="4918029" cy="91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857">
                  <a:extLst>
                    <a:ext uri="{9D8B030D-6E8A-4147-A177-3AD203B41FA5}">
                      <a16:colId xmlns:a16="http://schemas.microsoft.com/office/drawing/2014/main" val="893639864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346147040"/>
                    </a:ext>
                  </a:extLst>
                </a:gridCol>
                <a:gridCol w="2775858">
                  <a:extLst>
                    <a:ext uri="{9D8B030D-6E8A-4147-A177-3AD203B41FA5}">
                      <a16:colId xmlns:a16="http://schemas.microsoft.com/office/drawing/2014/main" val="903689203"/>
                    </a:ext>
                  </a:extLst>
                </a:gridCol>
              </a:tblGrid>
              <a:tr h="914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 … 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fraction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8981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64915" y="2317737"/>
            <a:ext cx="319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uint32_t </a:t>
            </a:r>
            <a:r>
              <a:rPr lang="en-US" altLang="zh-CN" sz="3200" dirty="0" err="1"/>
              <a:t>sig_x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925288" y="3274078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8 bits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89270" y="3274078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 bit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898560" y="3274078"/>
            <a:ext cx="1563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23 bits</a:t>
            </a:r>
            <a:endParaRPr lang="zh-CN" altLang="en-US" sz="2800" dirty="0"/>
          </a:p>
        </p:txBody>
      </p:sp>
      <p:sp>
        <p:nvSpPr>
          <p:cNvPr id="12" name="右大括号 11"/>
          <p:cNvSpPr/>
          <p:nvPr/>
        </p:nvSpPr>
        <p:spPr>
          <a:xfrm rot="16200000">
            <a:off x="3007494" y="1092465"/>
            <a:ext cx="294099" cy="41347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39256" y="4641459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73422" y="5104035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15" name="肘形连接符 14"/>
          <p:cNvCxnSpPr>
            <a:stCxn id="14" idx="1"/>
            <a:endCxn id="13" idx="4"/>
          </p:cNvCxnSpPr>
          <p:nvPr/>
        </p:nvCxnSpPr>
        <p:spPr>
          <a:xfrm rot="10800000">
            <a:off x="2963992" y="4890930"/>
            <a:ext cx="409430" cy="443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44042" y="5874828"/>
            <a:ext cx="223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尾数（含隐藏位）</a:t>
            </a:r>
          </a:p>
        </p:txBody>
      </p:sp>
      <p:sp>
        <p:nvSpPr>
          <p:cNvPr id="17" name="矩形 16"/>
          <p:cNvSpPr/>
          <p:nvPr/>
        </p:nvSpPr>
        <p:spPr>
          <a:xfrm>
            <a:off x="6718300" y="3851728"/>
            <a:ext cx="914467" cy="914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G</a:t>
            </a:r>
            <a:endParaRPr lang="zh-CN" altLang="en-US" sz="4400" dirty="0"/>
          </a:p>
        </p:txBody>
      </p:sp>
      <p:sp>
        <p:nvSpPr>
          <p:cNvPr id="18" name="矩形 17"/>
          <p:cNvSpPr/>
          <p:nvPr/>
        </p:nvSpPr>
        <p:spPr>
          <a:xfrm>
            <a:off x="8001000" y="3851728"/>
            <a:ext cx="914467" cy="9144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R</a:t>
            </a:r>
            <a:endParaRPr lang="zh-CN" altLang="en-US" sz="4400" dirty="0"/>
          </a:p>
        </p:txBody>
      </p:sp>
      <p:sp>
        <p:nvSpPr>
          <p:cNvPr id="19" name="矩形 18"/>
          <p:cNvSpPr/>
          <p:nvPr/>
        </p:nvSpPr>
        <p:spPr>
          <a:xfrm>
            <a:off x="9283700" y="3857687"/>
            <a:ext cx="914467" cy="914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578683" y="3067198"/>
            <a:ext cx="210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保护位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59783" y="4890930"/>
            <a:ext cx="210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舍入位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44083" y="3063296"/>
            <a:ext cx="210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粘位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56229" y="3893462"/>
            <a:ext cx="92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onsolas" panose="020B0609020204030204" pitchFamily="49" charset="0"/>
              </a:rPr>
              <a:t>&gt;&gt;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0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750" y="62448"/>
            <a:ext cx="11620500" cy="67403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internal_float_add(uint32_t b, uint32_t a)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FLOAT f, fa, fb;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fa.val</a:t>
            </a:r>
            <a:r>
              <a:rPr lang="en-US" altLang="zh-CN" sz="2400" dirty="0"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fb.val</a:t>
            </a:r>
            <a:r>
              <a:rPr lang="en-US" altLang="zh-CN" sz="2400" dirty="0">
                <a:latin typeface="Consolas" panose="020B0609020204030204" pitchFamily="49" charset="0"/>
              </a:rPr>
              <a:t> = 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= (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&lt;&lt; 3); // guard, round, sticky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= (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&lt;&lt; 3);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01775" y="575125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30310" y="827704"/>
            <a:ext cx="5775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对阶：小阶向大阶看齐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30310" y="2391402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尾数左移留出</a:t>
            </a:r>
            <a:r>
              <a:rPr lang="en-US" altLang="zh-CN" sz="2800" dirty="0">
                <a:solidFill>
                  <a:srgbClr val="C00000"/>
                </a:solidFill>
              </a:rPr>
              <a:t>GRS bits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33420"/>
              </p:ext>
            </p:extLst>
          </p:nvPr>
        </p:nvGraphicFramePr>
        <p:xfrm>
          <a:off x="1834695" y="4587259"/>
          <a:ext cx="4918029" cy="91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857">
                  <a:extLst>
                    <a:ext uri="{9D8B030D-6E8A-4147-A177-3AD203B41FA5}">
                      <a16:colId xmlns:a16="http://schemas.microsoft.com/office/drawing/2014/main" val="893639864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346147040"/>
                    </a:ext>
                  </a:extLst>
                </a:gridCol>
                <a:gridCol w="2775858">
                  <a:extLst>
                    <a:ext uri="{9D8B030D-6E8A-4147-A177-3AD203B41FA5}">
                      <a16:colId xmlns:a16="http://schemas.microsoft.com/office/drawing/2014/main" val="903689203"/>
                    </a:ext>
                  </a:extLst>
                </a:gridCol>
              </a:tblGrid>
              <a:tr h="914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 … 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fraction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89819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960486" y="2980896"/>
            <a:ext cx="319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uint32_t </a:t>
            </a:r>
            <a:r>
              <a:rPr lang="en-US" altLang="zh-CN" sz="3200" dirty="0" err="1"/>
              <a:t>sig_x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921783" y="4009609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5 bits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85765" y="4009609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 bit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427374" y="4029881"/>
            <a:ext cx="35239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23+3 = 26 bits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 rot="16200000">
            <a:off x="5642843" y="189141"/>
            <a:ext cx="294099" cy="74124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835751" y="5376990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69917" y="583956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21" name="肘形连接符 20"/>
          <p:cNvCxnSpPr>
            <a:stCxn id="20" idx="1"/>
            <a:endCxn id="19" idx="4"/>
          </p:cNvCxnSpPr>
          <p:nvPr/>
        </p:nvCxnSpPr>
        <p:spPr>
          <a:xfrm rot="10800000">
            <a:off x="3960487" y="5626461"/>
            <a:ext cx="409430" cy="443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752724" y="4587259"/>
            <a:ext cx="914467" cy="914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G</a:t>
            </a:r>
            <a:endParaRPr lang="zh-CN" altLang="en-US" sz="4400" dirty="0"/>
          </a:p>
        </p:txBody>
      </p:sp>
      <p:sp>
        <p:nvSpPr>
          <p:cNvPr id="23" name="矩形 22"/>
          <p:cNvSpPr/>
          <p:nvPr/>
        </p:nvSpPr>
        <p:spPr>
          <a:xfrm>
            <a:off x="7667191" y="4587259"/>
            <a:ext cx="914467" cy="9144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R</a:t>
            </a:r>
            <a:endParaRPr lang="zh-CN" altLang="en-US" sz="4400" dirty="0"/>
          </a:p>
        </p:txBody>
      </p:sp>
      <p:sp>
        <p:nvSpPr>
          <p:cNvPr id="24" name="矩形 23"/>
          <p:cNvSpPr/>
          <p:nvPr/>
        </p:nvSpPr>
        <p:spPr>
          <a:xfrm>
            <a:off x="8581658" y="4591491"/>
            <a:ext cx="914467" cy="914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766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8" y="-62172"/>
            <a:ext cx="7370539" cy="39861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56400" y="4351250"/>
            <a:ext cx="2398614" cy="1079500"/>
          </a:xfrm>
          <a:prstGeom prst="rect">
            <a:avLst/>
          </a:prstGeom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FPU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9447114" y="4850852"/>
            <a:ext cx="114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x87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499479" y="5687732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u="sng" dirty="0">
                <a:solidFill>
                  <a:schemeClr val="accent5"/>
                </a:solidFill>
              </a:rPr>
              <a:t>http://www.felixcloutier.com/x86/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74921" y="4637712"/>
            <a:ext cx="188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PA 1-3</a:t>
            </a:r>
            <a:endParaRPr lang="zh-CN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5A5651-6D30-4A95-9B4C-9943CF05F4D1}"/>
              </a:ext>
            </a:extLst>
          </p:cNvPr>
          <p:cNvSpPr/>
          <p:nvPr/>
        </p:nvSpPr>
        <p:spPr>
          <a:xfrm>
            <a:off x="7800513" y="3100028"/>
            <a:ext cx="3974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>
                <a:solidFill>
                  <a:srgbClr val="0070C0"/>
                </a:solidFill>
              </a:rPr>
              <a:t>nemu/include/cpu/reg_fpu.h</a:t>
            </a:r>
            <a:endParaRPr lang="en-US" altLang="zh-CN" sz="2400" i="1">
              <a:solidFill>
                <a:srgbClr val="0070C0"/>
              </a:solidFill>
            </a:endParaRPr>
          </a:p>
          <a:p>
            <a:r>
              <a:rPr lang="zh-CN" altLang="en-US" sz="2400" i="1">
                <a:solidFill>
                  <a:srgbClr val="0070C0"/>
                </a:solidFill>
              </a:rPr>
              <a:t>nemu/include/cpu/fpu.h</a:t>
            </a:r>
          </a:p>
          <a:p>
            <a:r>
              <a:rPr lang="pl-PL" altLang="zh-CN" sz="2400" i="1">
                <a:solidFill>
                  <a:srgbClr val="0070C0"/>
                </a:solidFill>
              </a:rPr>
              <a:t>nemu/src/cpu/fpu.c</a:t>
            </a:r>
            <a:endParaRPr lang="zh-CN" altLang="en-US" sz="2400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33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750" y="62448"/>
            <a:ext cx="11620500" cy="67403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internal_float_add(uint32_t b, uint32_t a)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FLOAT f, fa, fb;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fa.val</a:t>
            </a:r>
            <a:r>
              <a:rPr lang="en-US" altLang="zh-CN" sz="2400" dirty="0"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fb.val</a:t>
            </a:r>
            <a:r>
              <a:rPr lang="en-US" altLang="zh-CN" sz="2400" dirty="0">
                <a:latin typeface="Consolas" panose="020B0609020204030204" pitchFamily="49" charset="0"/>
              </a:rPr>
              <a:t> = 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= (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&lt;&lt; 3); // guard, round, sticky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= (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&lt;&lt; 3);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uint32_t sticky = 0;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while (shift &gt; 0)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sticky = sticky | (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&amp; 0x1);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&gt;&gt;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|= sticky;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shift--;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01775" y="575125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30310" y="827704"/>
            <a:ext cx="5775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对阶：小阶向大阶看齐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0" y="4921003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尾数右移对阶，注意粘位的操作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30310" y="2391402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尾数左移留出</a:t>
            </a:r>
            <a:r>
              <a:rPr lang="en-US" altLang="zh-CN" sz="2800" dirty="0">
                <a:solidFill>
                  <a:srgbClr val="C00000"/>
                </a:solidFill>
              </a:rPr>
              <a:t>GRS bits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69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750" y="62448"/>
            <a:ext cx="11620500" cy="67403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internal_float_add(uint32_t b, uint32_t a)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FLOAT f, fa, fb;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fa.val</a:t>
            </a:r>
            <a:r>
              <a:rPr lang="en-US" altLang="zh-CN" sz="2400" dirty="0"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fb.val</a:t>
            </a:r>
            <a:r>
              <a:rPr lang="en-US" altLang="zh-CN" sz="2400" dirty="0">
                <a:latin typeface="Consolas" panose="020B0609020204030204" pitchFamily="49" charset="0"/>
              </a:rPr>
              <a:t> = b;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fa.sign</a:t>
            </a:r>
            <a:r>
              <a:rPr lang="en-US" altLang="zh-CN" sz="2400" dirty="0">
                <a:latin typeface="Consolas" panose="020B0609020204030204" pitchFamily="49" charset="0"/>
              </a:rPr>
              <a:t>) {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*= -1; 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fb.sign</a:t>
            </a:r>
            <a:r>
              <a:rPr lang="en-US" altLang="zh-CN" sz="2400" dirty="0">
                <a:latin typeface="Consolas" panose="020B0609020204030204" pitchFamily="49" charset="0"/>
              </a:rPr>
              <a:t>) {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 *= -1; }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sig_res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+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if (sign(</a:t>
            </a:r>
            <a:r>
              <a:rPr lang="en-US" altLang="zh-CN" sz="2400" dirty="0" err="1">
                <a:latin typeface="Consolas" panose="020B0609020204030204" pitchFamily="49" charset="0"/>
              </a:rPr>
              <a:t>sig_res</a:t>
            </a:r>
            <a:r>
              <a:rPr lang="en-US" altLang="zh-CN" sz="24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f.sign</a:t>
            </a:r>
            <a:r>
              <a:rPr lang="en-US" altLang="zh-CN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latin typeface="Consolas" panose="020B0609020204030204" pitchFamily="49" charset="0"/>
              </a:rPr>
              <a:t>sig_res</a:t>
            </a:r>
            <a:r>
              <a:rPr lang="en-US" altLang="zh-CN" sz="2400" dirty="0">
                <a:latin typeface="Consolas" panose="020B0609020204030204" pitchFamily="49" charset="0"/>
              </a:rPr>
              <a:t> *= -1;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else { </a:t>
            </a:r>
            <a:r>
              <a:rPr lang="en-US" altLang="zh-CN" sz="2400" dirty="0" err="1">
                <a:latin typeface="Consolas" panose="020B0609020204030204" pitchFamily="49" charset="0"/>
              </a:rPr>
              <a:t>f.sign</a:t>
            </a:r>
            <a:r>
              <a:rPr lang="en-US" altLang="zh-CN" sz="2400" dirty="0">
                <a:latin typeface="Consolas" panose="020B0609020204030204" pitchFamily="49" charset="0"/>
              </a:rPr>
              <a:t> = 0; }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01775" y="575125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29153" y="680326"/>
            <a:ext cx="26981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尾数相加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7255" y="4481361"/>
            <a:ext cx="575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根据符号，尾数相加得到中间结果</a:t>
            </a:r>
          </a:p>
        </p:txBody>
      </p:sp>
    </p:spTree>
    <p:extLst>
      <p:ext uri="{BB962C8B-B14F-4D97-AF65-F5344CB8AC3E}">
        <p14:creationId xmlns:p14="http://schemas.microsoft.com/office/powerpoint/2010/main" val="3452085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整数运算得到中间结果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5615152" cy="48284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浮点数做加法（减法）的步骤</a:t>
            </a:r>
            <a:endParaRPr lang="en-US" altLang="zh-CN" dirty="0"/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zh-CN" altLang="en-US" sz="2800" dirty="0"/>
              <a:t>对阶：小阶向大阶看齐</a:t>
            </a:r>
            <a:endParaRPr lang="en-US" altLang="zh-CN" sz="2800" dirty="0"/>
          </a:p>
          <a:p>
            <a:pPr marL="971550" lvl="1" indent="-514350">
              <a:lnSpc>
                <a:spcPct val="200000"/>
              </a:lnSpc>
              <a:buAutoNum type="arabicPeriod"/>
            </a:pPr>
            <a:endParaRPr lang="en-US" altLang="zh-CN" sz="2800" dirty="0"/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zh-CN" altLang="en-US" sz="2800" dirty="0"/>
              <a:t>尾数相加（相减）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7944" y="1523999"/>
            <a:ext cx="550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1.1 x 2</a:t>
            </a:r>
            <a:r>
              <a:rPr lang="en-US" altLang="zh-CN" sz="4000" baseline="30000" dirty="0"/>
              <a:t>10</a:t>
            </a:r>
            <a:r>
              <a:rPr lang="en-US" altLang="zh-CN" sz="4000" dirty="0"/>
              <a:t>  +  1.11 x 2</a:t>
            </a:r>
            <a:r>
              <a:rPr lang="en-US" altLang="zh-CN" sz="4000" baseline="30000" dirty="0"/>
              <a:t>12</a:t>
            </a:r>
            <a:endParaRPr lang="zh-CN" altLang="en-US" sz="4000" baseline="30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57400" y="3205656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小阶增加至大阶，同时尾数右移，保证对应真值不变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15450" y="2851713"/>
            <a:ext cx="6076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= 0.011 x 2</a:t>
            </a:r>
            <a:r>
              <a:rPr lang="en-US" altLang="zh-CN" sz="4000" baseline="30000" dirty="0"/>
              <a:t>12</a:t>
            </a:r>
            <a:r>
              <a:rPr lang="en-US" altLang="zh-CN" sz="4000" dirty="0"/>
              <a:t>  +  1.11 x 2</a:t>
            </a:r>
            <a:r>
              <a:rPr lang="en-US" altLang="zh-CN" sz="4000" baseline="30000" dirty="0"/>
              <a:t>12</a:t>
            </a:r>
            <a:endParaRPr lang="zh-CN" altLang="en-US" sz="4000" baseline="30000" dirty="0"/>
          </a:p>
        </p:txBody>
      </p:sp>
      <p:sp>
        <p:nvSpPr>
          <p:cNvPr id="24" name="下箭头 23"/>
          <p:cNvSpPr/>
          <p:nvPr/>
        </p:nvSpPr>
        <p:spPr>
          <a:xfrm>
            <a:off x="7756634" y="2264137"/>
            <a:ext cx="396766" cy="6093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27531" y="4272099"/>
            <a:ext cx="5680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= 10.001 x 2</a:t>
            </a:r>
            <a:r>
              <a:rPr lang="en-US" altLang="zh-CN" sz="4000" baseline="30000" dirty="0"/>
              <a:t>12</a:t>
            </a:r>
            <a:endParaRPr lang="zh-CN" altLang="en-US" sz="4000" baseline="30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670307" y="5091764"/>
            <a:ext cx="269507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70531" y="5210987"/>
            <a:ext cx="339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不符合</a:t>
            </a:r>
            <a:r>
              <a:rPr lang="en-US" altLang="zh-CN" sz="2800" dirty="0">
                <a:solidFill>
                  <a:srgbClr val="C00000"/>
                </a:solidFill>
              </a:rPr>
              <a:t>IEEE 754</a:t>
            </a:r>
            <a:r>
              <a:rPr lang="zh-CN" altLang="en-US" sz="2800" dirty="0">
                <a:solidFill>
                  <a:srgbClr val="C00000"/>
                </a:solidFill>
              </a:rPr>
              <a:t>标准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必须进行规格化</a:t>
            </a:r>
          </a:p>
        </p:txBody>
      </p:sp>
    </p:spTree>
    <p:extLst>
      <p:ext uri="{BB962C8B-B14F-4D97-AF65-F5344CB8AC3E}">
        <p14:creationId xmlns:p14="http://schemas.microsoft.com/office/powerpoint/2010/main" val="52025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浮点数的运算模拟（基本流程）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634643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</a:t>
            </a:r>
            <a:r>
              <a:rPr lang="en-US" altLang="zh-CN" sz="2800" dirty="0">
                <a:latin typeface="Consolas" panose="020B0609020204030204" pitchFamily="49" charset="0"/>
              </a:rPr>
              <a:t>add</a:t>
            </a:r>
            <a:r>
              <a:rPr lang="zh-CN" altLang="en-US" sz="2800" dirty="0">
                <a:latin typeface="Consolas" panose="020B0609020204030204" pitchFamily="49" charset="0"/>
              </a:rPr>
              <a:t>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1. </a:t>
            </a:r>
            <a:r>
              <a:rPr lang="zh-CN" altLang="en-US" sz="2800" dirty="0">
                <a:latin typeface="Consolas" panose="020B0609020204030204" pitchFamily="49" charset="0"/>
              </a:rPr>
              <a:t>处理边界情况（</a:t>
            </a:r>
            <a:r>
              <a:rPr lang="en-US" altLang="zh-CN" sz="2800" dirty="0" err="1">
                <a:latin typeface="Consolas" panose="020B0609020204030204" pitchFamily="49" charset="0"/>
              </a:rPr>
              <a:t>NaN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0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INF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2. </a:t>
            </a:r>
            <a:r>
              <a:rPr lang="zh-CN" altLang="en-US" sz="2800" dirty="0">
                <a:latin typeface="Consolas" panose="020B0609020204030204" pitchFamily="49" charset="0"/>
              </a:rPr>
              <a:t>提取符号、阶码、尾数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3. </a:t>
            </a:r>
            <a:r>
              <a:rPr lang="zh-CN" altLang="en-US" sz="2800" dirty="0">
                <a:latin typeface="Consolas" panose="020B0609020204030204" pitchFamily="49" charset="0"/>
              </a:rPr>
              <a:t>整数运算得到中间结果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    4. 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舍入并规格化后返回</a:t>
            </a:r>
            <a:endParaRPr lang="en-US" altLang="zh-C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07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规格化与舍入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171" y="1194644"/>
            <a:ext cx="11876690" cy="156966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internal_normalize(uint32_t sign,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                    </a:t>
            </a:r>
            <a:r>
              <a:rPr lang="zh-CN" altLang="en-US" sz="2400" dirty="0">
                <a:latin typeface="Consolas" panose="020B0609020204030204" pitchFamily="49" charset="0"/>
              </a:rPr>
              <a:t>int32_t exp,   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                    </a:t>
            </a:r>
            <a:r>
              <a:rPr lang="zh-CN" altLang="en-US" sz="2400" dirty="0">
                <a:latin typeface="Consolas" panose="020B0609020204030204" pitchFamily="49" charset="0"/>
              </a:rPr>
              <a:t>uint64_t sig_grs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                   </a:t>
            </a:r>
            <a:r>
              <a:rPr lang="zh-CN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67751" y="435003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79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规格化与舍入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171" y="1194644"/>
            <a:ext cx="11876690" cy="156966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zh-CN" altLang="en-US" sz="2400" dirty="0">
                <a:latin typeface="Consolas" panose="020B0609020204030204" pitchFamily="49" charset="0"/>
              </a:rPr>
              <a:t>internal_normalize(uint32_t sign,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结果的符号</a:t>
            </a:r>
            <a:r>
              <a:rPr lang="en-US" altLang="zh-CN" sz="2400" dirty="0">
                <a:latin typeface="Consolas" panose="020B0609020204030204" pitchFamily="49" charset="0"/>
              </a:rPr>
              <a:t>                           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                    </a:t>
            </a:r>
            <a:r>
              <a:rPr lang="zh-CN" altLang="en-US" sz="2400" dirty="0">
                <a:latin typeface="Consolas" panose="020B0609020204030204" pitchFamily="49" charset="0"/>
              </a:rPr>
              <a:t>int32_t exp,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中间结果阶数（含偏置常数，可能为负）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                    </a:t>
            </a:r>
            <a:r>
              <a:rPr lang="zh-CN" altLang="en-US" sz="2400" dirty="0">
                <a:latin typeface="Consolas" panose="020B0609020204030204" pitchFamily="49" charset="0"/>
              </a:rPr>
              <a:t>uint64_t sig_grs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中间结果尾数，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26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位小数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                       </a:t>
            </a:r>
            <a:r>
              <a:rPr lang="zh-CN" alt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50380" y="4738969"/>
          <a:ext cx="4918029" cy="91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171">
                  <a:extLst>
                    <a:ext uri="{9D8B030D-6E8A-4147-A177-3AD203B41FA5}">
                      <a16:colId xmlns:a16="http://schemas.microsoft.com/office/drawing/2014/main" val="893639864"/>
                    </a:ext>
                  </a:extLst>
                </a:gridCol>
                <a:gridCol w="2775858">
                  <a:extLst>
                    <a:ext uri="{9D8B030D-6E8A-4147-A177-3AD203B41FA5}">
                      <a16:colId xmlns:a16="http://schemas.microsoft.com/office/drawing/2014/main" val="903689203"/>
                    </a:ext>
                  </a:extLst>
                </a:gridCol>
              </a:tblGrid>
              <a:tr h="914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整数部分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fraction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8981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76171" y="3132606"/>
            <a:ext cx="319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uint64_t </a:t>
            </a:r>
            <a:r>
              <a:rPr lang="en-US" altLang="zh-CN" sz="3200" dirty="0" err="1"/>
              <a:t>sig_grs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660973" y="4194135"/>
            <a:ext cx="137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38 bits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43059" y="4181591"/>
            <a:ext cx="35239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23+3 = 26 bits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830401" y="228637"/>
            <a:ext cx="310014" cy="7652809"/>
          </a:xfrm>
          <a:prstGeom prst="rightBrace">
            <a:avLst>
              <a:gd name="adj1" fmla="val 2676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51436" y="5528700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85602" y="599127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16" name="肘形连接符 15"/>
          <p:cNvCxnSpPr>
            <a:stCxn id="15" idx="1"/>
            <a:endCxn id="14" idx="4"/>
          </p:cNvCxnSpPr>
          <p:nvPr/>
        </p:nvCxnSpPr>
        <p:spPr>
          <a:xfrm rot="10800000">
            <a:off x="4276172" y="5778171"/>
            <a:ext cx="409430" cy="443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68409" y="4738969"/>
            <a:ext cx="914467" cy="914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G</a:t>
            </a:r>
            <a:endParaRPr lang="zh-CN" altLang="en-US" sz="4400" dirty="0"/>
          </a:p>
        </p:txBody>
      </p:sp>
      <p:sp>
        <p:nvSpPr>
          <p:cNvPr id="18" name="矩形 17"/>
          <p:cNvSpPr/>
          <p:nvPr/>
        </p:nvSpPr>
        <p:spPr>
          <a:xfrm>
            <a:off x="7982876" y="4738969"/>
            <a:ext cx="914467" cy="9144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R</a:t>
            </a:r>
            <a:endParaRPr lang="zh-CN" altLang="en-US" sz="4400" dirty="0"/>
          </a:p>
        </p:txBody>
      </p:sp>
      <p:sp>
        <p:nvSpPr>
          <p:cNvPr id="19" name="矩形 18"/>
          <p:cNvSpPr/>
          <p:nvPr/>
        </p:nvSpPr>
        <p:spPr>
          <a:xfrm>
            <a:off x="8897343" y="4743201"/>
            <a:ext cx="914467" cy="914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67751" y="435003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8600" y="1557592"/>
            <a:ext cx="175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返回</a:t>
            </a:r>
            <a:r>
              <a:rPr lang="en-US" altLang="zh-CN" sz="2400" dirty="0">
                <a:solidFill>
                  <a:srgbClr val="C00000"/>
                </a:solidFill>
              </a:rPr>
              <a:t>IEEE 754</a:t>
            </a:r>
            <a:r>
              <a:rPr lang="zh-CN" altLang="en-US" sz="2400" dirty="0">
                <a:solidFill>
                  <a:srgbClr val="C00000"/>
                </a:solidFill>
              </a:rPr>
              <a:t>标准的浮点数编码</a:t>
            </a:r>
          </a:p>
        </p:txBody>
      </p:sp>
    </p:spTree>
    <p:extLst>
      <p:ext uri="{BB962C8B-B14F-4D97-AF65-F5344CB8AC3E}">
        <p14:creationId xmlns:p14="http://schemas.microsoft.com/office/powerpoint/2010/main" val="3874288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规格化与舍入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715" y="1250032"/>
            <a:ext cx="12346276" cy="4462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300" dirty="0">
                <a:latin typeface="Consolas" panose="020B0609020204030204" pitchFamily="49" charset="0"/>
              </a:rPr>
              <a:t>uint32_t internal_normalize(uint32_t sign, 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chemeClr val="accent6"/>
                </a:solidFill>
                <a:latin typeface="Consolas" panose="020B0609020204030204" pitchFamily="49" charset="0"/>
              </a:rPr>
              <a:t>int32_t exp</a:t>
            </a:r>
            <a:r>
              <a:rPr lang="zh-CN" altLang="en-US" sz="2300" dirty="0">
                <a:latin typeface="Consolas" panose="020B0609020204030204" pitchFamily="49" charset="0"/>
              </a:rPr>
              <a:t>,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rgbClr val="7030A0"/>
                </a:solidFill>
                <a:latin typeface="Consolas" panose="020B0609020204030204" pitchFamily="49" charset="0"/>
              </a:rPr>
              <a:t>uint64_t sig_grs</a:t>
            </a:r>
            <a:r>
              <a:rPr lang="zh-CN" altLang="en-US" sz="23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89171" y="651360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对于加减法，中间结果</a:t>
            </a:r>
            <a:r>
              <a:rPr lang="en-US" altLang="zh-CN" sz="2800" dirty="0" err="1">
                <a:solidFill>
                  <a:srgbClr val="C00000"/>
                </a:solidFill>
              </a:rPr>
              <a:t>exp</a:t>
            </a:r>
            <a:r>
              <a:rPr lang="en-US" altLang="zh-CN" sz="2800" dirty="0">
                <a:solidFill>
                  <a:srgbClr val="C00000"/>
                </a:solidFill>
              </a:rPr>
              <a:t> &gt;= 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12370" y="2505870"/>
            <a:ext cx="1251857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4"/>
            <a:r>
              <a:rPr lang="en-US" altLang="zh-CN" sz="3200" b="1" dirty="0"/>
              <a:t>Case 1</a:t>
            </a:r>
            <a:r>
              <a:rPr lang="en-US" altLang="zh-CN" sz="3200" dirty="0"/>
              <a:t>: 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en-US" altLang="zh-CN" sz="3200" dirty="0">
                <a:solidFill>
                  <a:srgbClr val="00B050"/>
                </a:solidFill>
              </a:rPr>
              <a:t> &gt; 0</a:t>
            </a:r>
            <a:r>
              <a:rPr lang="zh-CN" altLang="en-US" sz="3200" dirty="0"/>
              <a:t>，且，</a:t>
            </a:r>
            <a:r>
              <a:rPr lang="en-US" altLang="zh-CN" sz="3200" dirty="0" err="1">
                <a:solidFill>
                  <a:srgbClr val="7030A0"/>
                </a:solidFill>
              </a:rPr>
              <a:t>sig_grs</a:t>
            </a:r>
            <a:r>
              <a:rPr lang="zh-CN" altLang="en-US" sz="3200" dirty="0"/>
              <a:t>隐藏位后面超过了</a:t>
            </a:r>
            <a:r>
              <a:rPr lang="en-US" altLang="zh-CN" sz="3200" dirty="0"/>
              <a:t>26</a:t>
            </a:r>
            <a:r>
              <a:rPr lang="zh-CN" altLang="en-US" sz="3200" dirty="0"/>
              <a:t>位</a:t>
            </a:r>
            <a:endParaRPr lang="en-US" altLang="zh-CN" sz="3200" dirty="0"/>
          </a:p>
          <a:p>
            <a:pPr lvl="5"/>
            <a:r>
              <a:rPr lang="zh-CN" altLang="en-US" sz="3200" dirty="0"/>
              <a:t>条件：</a:t>
            </a:r>
            <a:r>
              <a:rPr lang="en-US" altLang="zh-CN" sz="3200" dirty="0" err="1">
                <a:solidFill>
                  <a:srgbClr val="7030A0"/>
                </a:solidFill>
              </a:rPr>
              <a:t>sig_grs</a:t>
            </a:r>
            <a:r>
              <a:rPr lang="en-US" altLang="zh-CN" sz="3200" dirty="0">
                <a:solidFill>
                  <a:srgbClr val="7030A0"/>
                </a:solidFill>
              </a:rPr>
              <a:t> &gt;&gt; 26 &gt; 1</a:t>
            </a:r>
            <a:r>
              <a:rPr lang="en-US" altLang="zh-CN" sz="3200" dirty="0"/>
              <a:t> </a:t>
            </a:r>
            <a:r>
              <a:rPr lang="zh-CN" altLang="en-US" sz="3200" dirty="0"/>
              <a:t>且 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en-US" altLang="zh-CN" sz="3200" dirty="0">
                <a:solidFill>
                  <a:srgbClr val="00B050"/>
                </a:solidFill>
              </a:rPr>
              <a:t> &gt; 0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5"/>
            <a:r>
              <a:rPr lang="zh-CN" altLang="en-US" sz="3200" dirty="0"/>
              <a:t>操作：将尾数右移</a:t>
            </a:r>
            <a:r>
              <a:rPr lang="en-US" altLang="zh-CN" sz="3200" dirty="0"/>
              <a:t>1</a:t>
            </a:r>
            <a:r>
              <a:rPr lang="zh-CN" altLang="en-US" sz="3200" dirty="0"/>
              <a:t>位，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en-US" altLang="zh-CN" sz="3200" dirty="0">
                <a:solidFill>
                  <a:srgbClr val="00B050"/>
                </a:solidFill>
              </a:rPr>
              <a:t>++</a:t>
            </a:r>
            <a:r>
              <a:rPr lang="zh-CN" altLang="en-US" sz="3200" dirty="0"/>
              <a:t>，直至</a:t>
            </a:r>
            <a:r>
              <a:rPr lang="en-US" altLang="zh-CN" sz="3200" dirty="0" err="1">
                <a:solidFill>
                  <a:srgbClr val="7030A0"/>
                </a:solidFill>
              </a:rPr>
              <a:t>sig_grs</a:t>
            </a:r>
            <a:r>
              <a:rPr lang="en-US" altLang="zh-CN" sz="3200" dirty="0">
                <a:solidFill>
                  <a:srgbClr val="7030A0"/>
                </a:solidFill>
              </a:rPr>
              <a:t> &gt;&gt; 26 == 1</a:t>
            </a:r>
          </a:p>
          <a:p>
            <a:pPr lvl="6"/>
            <a:r>
              <a:rPr lang="zh-CN" altLang="en-US" sz="3200" dirty="0"/>
              <a:t>注意</a:t>
            </a:r>
            <a:r>
              <a:rPr lang="en-US" altLang="zh-CN" sz="3200" dirty="0"/>
              <a:t>sticky bit</a:t>
            </a:r>
            <a:r>
              <a:rPr lang="zh-CN" altLang="en-US" sz="3200" dirty="0"/>
              <a:t>的操作</a:t>
            </a:r>
            <a:endParaRPr lang="en-US" altLang="zh-CN" sz="3200" dirty="0"/>
          </a:p>
          <a:p>
            <a:pPr lvl="5"/>
            <a:r>
              <a:rPr lang="zh-CN" altLang="en-US" sz="3200" dirty="0"/>
              <a:t>例外：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zh-CN" altLang="en-US" sz="3200" dirty="0"/>
              <a:t>加过了头（</a:t>
            </a:r>
            <a:r>
              <a:rPr lang="en-US" altLang="zh-CN" sz="3200" dirty="0">
                <a:solidFill>
                  <a:srgbClr val="00B050"/>
                </a:solidFill>
              </a:rPr>
              <a:t> &gt;= 0xFF</a:t>
            </a:r>
            <a:r>
              <a:rPr lang="zh-CN" altLang="en-US" sz="3200" dirty="0">
                <a:solidFill>
                  <a:srgbClr val="00B050"/>
                </a:solidFill>
              </a:rPr>
              <a:t>了</a:t>
            </a:r>
            <a:r>
              <a:rPr lang="zh-CN" altLang="en-US" sz="3200" dirty="0"/>
              <a:t>），阶码上溢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62714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规格化与舍入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715" y="1250032"/>
            <a:ext cx="123462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>
                <a:latin typeface="Consolas" panose="020B0609020204030204" pitchFamily="49" charset="0"/>
              </a:rPr>
              <a:t>uint32_t internal_normalize(uint32_t sign, 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chemeClr val="accent6"/>
                </a:solidFill>
                <a:latin typeface="Consolas" panose="020B0609020204030204" pitchFamily="49" charset="0"/>
              </a:rPr>
              <a:t>int32_t exp</a:t>
            </a:r>
            <a:r>
              <a:rPr lang="zh-CN" altLang="en-US" sz="2300" dirty="0">
                <a:latin typeface="Consolas" panose="020B0609020204030204" pitchFamily="49" charset="0"/>
              </a:rPr>
              <a:t>,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rgbClr val="7030A0"/>
                </a:solidFill>
                <a:latin typeface="Consolas" panose="020B0609020204030204" pitchFamily="49" charset="0"/>
              </a:rPr>
              <a:t>uint64_t sig_grs</a:t>
            </a:r>
            <a:r>
              <a:rPr lang="zh-CN" altLang="en-US" sz="23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89171" y="651360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对于加减法，中间结果</a:t>
            </a:r>
            <a:r>
              <a:rPr lang="en-US" altLang="zh-CN" sz="2800" dirty="0" err="1">
                <a:solidFill>
                  <a:srgbClr val="C00000"/>
                </a:solidFill>
              </a:rPr>
              <a:t>exp</a:t>
            </a:r>
            <a:r>
              <a:rPr lang="en-US" altLang="zh-CN" sz="2800" dirty="0">
                <a:solidFill>
                  <a:srgbClr val="C00000"/>
                </a:solidFill>
              </a:rPr>
              <a:t> &gt;= 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710871" y="2300855"/>
            <a:ext cx="137123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altLang="zh-CN" sz="3200" b="1" dirty="0"/>
              <a:t>Case 2</a:t>
            </a:r>
            <a:r>
              <a:rPr lang="en-US" altLang="zh-CN" sz="3200" dirty="0"/>
              <a:t>: 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en-US" altLang="zh-CN" sz="3200" dirty="0">
                <a:solidFill>
                  <a:srgbClr val="00B050"/>
                </a:solidFill>
              </a:rPr>
              <a:t> &gt; 0</a:t>
            </a:r>
            <a:r>
              <a:rPr lang="zh-CN" altLang="en-US" sz="3200" dirty="0"/>
              <a:t>，且，</a:t>
            </a:r>
            <a:r>
              <a:rPr lang="en-US" altLang="zh-CN" sz="3200" dirty="0" err="1">
                <a:solidFill>
                  <a:srgbClr val="7030A0"/>
                </a:solidFill>
              </a:rPr>
              <a:t>sig_grs</a:t>
            </a:r>
            <a:r>
              <a:rPr lang="zh-CN" altLang="en-US" sz="3200" dirty="0"/>
              <a:t>隐藏位后面不足</a:t>
            </a:r>
            <a:r>
              <a:rPr lang="en-US" altLang="zh-CN" sz="3200" dirty="0"/>
              <a:t>26</a:t>
            </a:r>
            <a:r>
              <a:rPr lang="zh-CN" altLang="en-US" sz="3200" dirty="0"/>
              <a:t>位</a:t>
            </a:r>
            <a:r>
              <a:rPr lang="en-US" altLang="zh-CN" sz="3200" dirty="0"/>
              <a:t>, </a:t>
            </a:r>
            <a:r>
              <a:rPr lang="zh-CN" altLang="en-US" sz="3200" dirty="0"/>
              <a:t>如：</a:t>
            </a:r>
            <a:r>
              <a:rPr lang="en-US" altLang="zh-CN" sz="3200" dirty="0"/>
              <a:t>1.x + (–1.0)</a:t>
            </a:r>
          </a:p>
          <a:p>
            <a:pPr lvl="5"/>
            <a:r>
              <a:rPr lang="zh-CN" altLang="en-US" sz="3200" dirty="0"/>
              <a:t>条件：</a:t>
            </a:r>
            <a:r>
              <a:rPr lang="en-US" altLang="zh-CN" sz="3200" dirty="0"/>
              <a:t> </a:t>
            </a:r>
            <a:r>
              <a:rPr lang="en-US" altLang="zh-CN" sz="3200" dirty="0" err="1">
                <a:solidFill>
                  <a:srgbClr val="7030A0"/>
                </a:solidFill>
              </a:rPr>
              <a:t>sig_grs</a:t>
            </a:r>
            <a:r>
              <a:rPr lang="en-US" altLang="zh-CN" sz="3200" dirty="0">
                <a:solidFill>
                  <a:srgbClr val="7030A0"/>
                </a:solidFill>
              </a:rPr>
              <a:t> &gt;&gt; (23 + 3) == 0</a:t>
            </a:r>
            <a:r>
              <a:rPr lang="en-US" altLang="zh-CN" sz="3200" dirty="0"/>
              <a:t> </a:t>
            </a:r>
            <a:r>
              <a:rPr lang="zh-CN" altLang="en-US" sz="3200" dirty="0"/>
              <a:t>且 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en-US" altLang="zh-CN" sz="3200" dirty="0">
                <a:solidFill>
                  <a:srgbClr val="00B050"/>
                </a:solidFill>
              </a:rPr>
              <a:t> &gt; 0</a:t>
            </a:r>
          </a:p>
          <a:p>
            <a:pPr lvl="5"/>
            <a:r>
              <a:rPr lang="zh-CN" altLang="en-US" sz="3200" dirty="0"/>
              <a:t>操作：尾数左移</a:t>
            </a:r>
            <a:r>
              <a:rPr lang="en-US" altLang="zh-CN" sz="3200" dirty="0"/>
              <a:t>1</a:t>
            </a:r>
            <a:r>
              <a:rPr lang="zh-CN" altLang="en-US" sz="3200" dirty="0"/>
              <a:t>位，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en-US" altLang="zh-CN" sz="3200" dirty="0">
                <a:solidFill>
                  <a:srgbClr val="00B050"/>
                </a:solidFill>
              </a:rPr>
              <a:t>--</a:t>
            </a:r>
            <a:r>
              <a:rPr lang="zh-CN" altLang="en-US" sz="3200" dirty="0"/>
              <a:t>，直至</a:t>
            </a:r>
            <a:r>
              <a:rPr lang="en-US" altLang="zh-CN" sz="3200" dirty="0" err="1">
                <a:solidFill>
                  <a:srgbClr val="7030A0"/>
                </a:solidFill>
              </a:rPr>
              <a:t>sig_grs</a:t>
            </a:r>
            <a:r>
              <a:rPr lang="en-US" altLang="zh-CN" sz="3200" dirty="0">
                <a:solidFill>
                  <a:srgbClr val="7030A0"/>
                </a:solidFill>
              </a:rPr>
              <a:t> &gt;&gt; 26 == 1</a:t>
            </a:r>
          </a:p>
          <a:p>
            <a:pPr lvl="5"/>
            <a:r>
              <a:rPr lang="zh-CN" altLang="en-US" sz="3200" dirty="0"/>
              <a:t>例外：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zh-CN" altLang="en-US" sz="3200" dirty="0"/>
              <a:t>减过了头（</a:t>
            </a:r>
            <a:r>
              <a:rPr lang="en-US" altLang="zh-CN" sz="3200" dirty="0">
                <a:solidFill>
                  <a:srgbClr val="00B050"/>
                </a:solidFill>
              </a:rPr>
              <a:t>==0</a:t>
            </a:r>
            <a:r>
              <a:rPr lang="zh-CN" altLang="en-US" sz="3200" dirty="0"/>
              <a:t>了），得到了非规格化数</a:t>
            </a:r>
            <a:endParaRPr lang="en-US" altLang="zh-CN" sz="3200" dirty="0"/>
          </a:p>
          <a:p>
            <a:pPr lvl="6"/>
            <a:r>
              <a:rPr lang="zh-CN" altLang="en-US" sz="3200" dirty="0"/>
              <a:t>注意为了配合非规格化数的阶码为</a:t>
            </a:r>
            <a:r>
              <a:rPr lang="en-US" altLang="zh-CN" sz="3200" dirty="0"/>
              <a:t>0</a:t>
            </a:r>
            <a:r>
              <a:rPr lang="zh-CN" altLang="en-US" sz="3200" dirty="0"/>
              <a:t>表示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-126</a:t>
            </a:r>
            <a:r>
              <a:rPr lang="zh-CN" altLang="en-US" sz="3200" dirty="0"/>
              <a:t>，需要额外将尾数右移一次，注意</a:t>
            </a:r>
            <a:r>
              <a:rPr lang="en-US" altLang="zh-CN" sz="3200" dirty="0"/>
              <a:t>sticky bit</a:t>
            </a:r>
            <a:r>
              <a:rPr lang="zh-CN" altLang="en-US" sz="3200" dirty="0"/>
              <a:t>的操作</a:t>
            </a:r>
          </a:p>
        </p:txBody>
      </p:sp>
    </p:spTree>
    <p:extLst>
      <p:ext uri="{BB962C8B-B14F-4D97-AF65-F5344CB8AC3E}">
        <p14:creationId xmlns:p14="http://schemas.microsoft.com/office/powerpoint/2010/main" val="2594507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规格化与舍入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715" y="1250032"/>
            <a:ext cx="123462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>
                <a:latin typeface="Consolas" panose="020B0609020204030204" pitchFamily="49" charset="0"/>
              </a:rPr>
              <a:t>uint32_t internal_normalize(uint32_t sign, 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chemeClr val="accent6"/>
                </a:solidFill>
                <a:latin typeface="Consolas" panose="020B0609020204030204" pitchFamily="49" charset="0"/>
              </a:rPr>
              <a:t>int32_t exp</a:t>
            </a:r>
            <a:r>
              <a:rPr lang="zh-CN" altLang="en-US" sz="2300" dirty="0">
                <a:latin typeface="Consolas" panose="020B0609020204030204" pitchFamily="49" charset="0"/>
              </a:rPr>
              <a:t>,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rgbClr val="7030A0"/>
                </a:solidFill>
                <a:latin typeface="Consolas" panose="020B0609020204030204" pitchFamily="49" charset="0"/>
              </a:rPr>
              <a:t>uint64_t sig_grs</a:t>
            </a:r>
            <a:r>
              <a:rPr lang="zh-CN" altLang="en-US" sz="23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89171" y="651360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对于加减法，中间结果</a:t>
            </a:r>
            <a:r>
              <a:rPr lang="en-US" altLang="zh-CN" sz="2800" dirty="0" err="1">
                <a:solidFill>
                  <a:srgbClr val="C00000"/>
                </a:solidFill>
              </a:rPr>
              <a:t>exp</a:t>
            </a:r>
            <a:r>
              <a:rPr lang="en-US" altLang="zh-CN" sz="2800" dirty="0">
                <a:solidFill>
                  <a:srgbClr val="C00000"/>
                </a:solidFill>
              </a:rPr>
              <a:t> &gt;= 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74170" y="2415155"/>
            <a:ext cx="106353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altLang="zh-CN" sz="3200" b="1" dirty="0"/>
              <a:t>Case 3</a:t>
            </a:r>
            <a:r>
              <a:rPr lang="zh-CN" altLang="en-US" sz="3200" dirty="0"/>
              <a:t>：</a:t>
            </a:r>
            <a:r>
              <a:rPr lang="en-US" altLang="zh-CN" sz="3200" dirty="0" err="1">
                <a:solidFill>
                  <a:srgbClr val="00B050"/>
                </a:solidFill>
              </a:rPr>
              <a:t>exp</a:t>
            </a:r>
            <a:r>
              <a:rPr lang="en-US" altLang="zh-CN" sz="3200" dirty="0">
                <a:solidFill>
                  <a:srgbClr val="00B050"/>
                </a:solidFill>
              </a:rPr>
              <a:t> == 0</a:t>
            </a:r>
            <a:r>
              <a:rPr lang="zh-CN" altLang="en-US" sz="3200" dirty="0"/>
              <a:t>，且，</a:t>
            </a:r>
            <a:r>
              <a:rPr lang="en-US" altLang="zh-CN" sz="3200" dirty="0">
                <a:solidFill>
                  <a:srgbClr val="7030A0"/>
                </a:solidFill>
              </a:rPr>
              <a:t> </a:t>
            </a:r>
            <a:r>
              <a:rPr lang="en-US" altLang="zh-CN" sz="3200" dirty="0" err="1">
                <a:solidFill>
                  <a:srgbClr val="7030A0"/>
                </a:solidFill>
              </a:rPr>
              <a:t>sig_grs</a:t>
            </a:r>
            <a:r>
              <a:rPr lang="en-US" altLang="zh-CN" sz="3200" dirty="0">
                <a:solidFill>
                  <a:srgbClr val="7030A0"/>
                </a:solidFill>
              </a:rPr>
              <a:t> &gt;&gt; 26 == 1</a:t>
            </a:r>
          </a:p>
          <a:p>
            <a:pPr lvl="5"/>
            <a:r>
              <a:rPr lang="en-US" altLang="zh-CN" sz="3200" b="1" dirty="0" err="1">
                <a:solidFill>
                  <a:srgbClr val="FF0000"/>
                </a:solidFill>
              </a:rPr>
              <a:t>需要将exp</a:t>
            </a:r>
            <a:r>
              <a:rPr lang="en-US" altLang="zh-CN" sz="3200" b="1" dirty="0">
                <a:solidFill>
                  <a:srgbClr val="FF0000"/>
                </a:solidFill>
              </a:rPr>
              <a:t>++，保证阶码真值为-126</a:t>
            </a:r>
          </a:p>
          <a:p>
            <a:pPr lvl="5"/>
            <a:endParaRPr lang="en-US" altLang="zh-CN" sz="3200" b="1" dirty="0">
              <a:solidFill>
                <a:srgbClr val="FF0000"/>
              </a:solidFill>
            </a:endParaRPr>
          </a:p>
          <a:p>
            <a:pPr lvl="5"/>
            <a:endParaRPr lang="en-US" altLang="zh-CN" sz="3200" dirty="0"/>
          </a:p>
          <a:p>
            <a:pPr lvl="4"/>
            <a:r>
              <a:rPr lang="zh-CN" altLang="en-US" sz="3200" dirty="0"/>
              <a:t>其它情形：无需进行规格化（有哪些情形？）</a:t>
            </a:r>
            <a:endParaRPr lang="en-US" altLang="zh-CN" sz="3200" dirty="0"/>
          </a:p>
          <a:p>
            <a:pPr lvl="4"/>
            <a:r>
              <a:rPr lang="zh-CN" altLang="en-US" sz="3200" dirty="0"/>
              <a:t>理解教程中的伪代码</a:t>
            </a:r>
          </a:p>
        </p:txBody>
      </p:sp>
    </p:spTree>
    <p:extLst>
      <p:ext uri="{BB962C8B-B14F-4D97-AF65-F5344CB8AC3E}">
        <p14:creationId xmlns:p14="http://schemas.microsoft.com/office/powerpoint/2010/main" val="4173935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规格化与舍入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85585" y="2000977"/>
            <a:ext cx="12977585" cy="270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3200" dirty="0"/>
              <a:t>如果前面的过程没有产生溢出，根据</a:t>
            </a:r>
            <a:r>
              <a:rPr lang="en-US" altLang="zh-CN" sz="3200" dirty="0"/>
              <a:t>GRS bits</a:t>
            </a:r>
            <a:r>
              <a:rPr lang="zh-CN" altLang="en-US" sz="3200" dirty="0"/>
              <a:t>的取值情况进行舍入</a:t>
            </a:r>
            <a:endParaRPr lang="en-US" altLang="zh-CN" sz="3200" dirty="0"/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/>
              <a:t>就近舍入到偶数</a:t>
            </a:r>
            <a:endParaRPr lang="en-US" altLang="zh-CN" sz="2800" dirty="0"/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舍入若产生尾数加</a:t>
            </a:r>
            <a:r>
              <a:rPr lang="en-US" altLang="zh-CN" sz="2800" dirty="0"/>
              <a:t>1</a:t>
            </a:r>
            <a:r>
              <a:rPr lang="zh-CN" altLang="en-US" sz="2800" dirty="0"/>
              <a:t>，有可能出现破坏规格化的情况</a:t>
            </a:r>
            <a:endParaRPr lang="en-US" altLang="zh-CN" sz="2800" dirty="0"/>
          </a:p>
          <a:p>
            <a:pPr marL="2286000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此时需要进行额外的一次右规并判断阶码上溢的情况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217715" y="1250032"/>
            <a:ext cx="123462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>
                <a:latin typeface="Consolas" panose="020B0609020204030204" pitchFamily="49" charset="0"/>
              </a:rPr>
              <a:t>uint32_t internal_normalize(uint32_t sign, 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chemeClr val="accent6"/>
                </a:solidFill>
                <a:latin typeface="Consolas" panose="020B0609020204030204" pitchFamily="49" charset="0"/>
              </a:rPr>
              <a:t>int32_t exp</a:t>
            </a:r>
            <a:r>
              <a:rPr lang="zh-CN" altLang="en-US" sz="2300" dirty="0">
                <a:latin typeface="Consolas" panose="020B0609020204030204" pitchFamily="49" charset="0"/>
              </a:rPr>
              <a:t>,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rgbClr val="7030A0"/>
                </a:solidFill>
                <a:latin typeface="Consolas" panose="020B0609020204030204" pitchFamily="49" charset="0"/>
              </a:rPr>
              <a:t>uint64_t sig_grs</a:t>
            </a:r>
            <a:r>
              <a:rPr lang="zh-CN" altLang="en-US" sz="23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188325"/>
            <a:ext cx="3784600" cy="8170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3" y="5188325"/>
            <a:ext cx="5286741" cy="817086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395984" y="5016500"/>
            <a:ext cx="2057400" cy="9889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5901692" y="4860902"/>
            <a:ext cx="1447800" cy="13001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舍入</a:t>
            </a:r>
            <a:endParaRPr lang="en-US" altLang="zh-CN" dirty="0"/>
          </a:p>
          <a:p>
            <a:pPr algn="ctr"/>
            <a:r>
              <a:rPr lang="zh-CN" altLang="en-US" dirty="0"/>
              <a:t>并返回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5730" y="5125788"/>
            <a:ext cx="2057400" cy="9889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6691" y="600981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此时只剩隐藏位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67390" y="6009810"/>
            <a:ext cx="304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</a:t>
            </a:r>
            <a:r>
              <a:rPr lang="en-US" altLang="zh-CN" dirty="0"/>
              <a:t>IEEE 754</a:t>
            </a:r>
            <a:r>
              <a:rPr lang="zh-CN" altLang="en-US" dirty="0"/>
              <a:t>标准的机器数</a:t>
            </a:r>
          </a:p>
        </p:txBody>
      </p:sp>
    </p:spTree>
    <p:extLst>
      <p:ext uri="{BB962C8B-B14F-4D97-AF65-F5344CB8AC3E}">
        <p14:creationId xmlns:p14="http://schemas.microsoft.com/office/powerpoint/2010/main" val="20776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56400" y="4351250"/>
            <a:ext cx="2398614" cy="1079500"/>
          </a:xfrm>
          <a:prstGeom prst="rect">
            <a:avLst/>
          </a:prstGeom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FPU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9447114" y="4850852"/>
            <a:ext cx="114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x87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499479" y="5687732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u="sng" dirty="0">
                <a:solidFill>
                  <a:schemeClr val="accent5"/>
                </a:solidFill>
              </a:rPr>
              <a:t>http://www.felixcloutier.com/x86/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74921" y="4637712"/>
            <a:ext cx="188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PA 1-3</a:t>
            </a:r>
            <a:endParaRPr lang="zh-CN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5A5651-6D30-4A95-9B4C-9943CF05F4D1}"/>
              </a:ext>
            </a:extLst>
          </p:cNvPr>
          <p:cNvSpPr/>
          <p:nvPr/>
        </p:nvSpPr>
        <p:spPr>
          <a:xfrm>
            <a:off x="7800513" y="3100028"/>
            <a:ext cx="39741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>
                <a:solidFill>
                  <a:srgbClr val="0070C0"/>
                </a:solidFill>
              </a:rPr>
              <a:t>nemu/include/cpu/reg_fpu.h</a:t>
            </a:r>
            <a:endParaRPr lang="en-US" altLang="zh-CN" sz="2400" i="1">
              <a:solidFill>
                <a:srgbClr val="0070C0"/>
              </a:solidFill>
            </a:endParaRPr>
          </a:p>
          <a:p>
            <a:r>
              <a:rPr lang="zh-CN" altLang="en-US" sz="2400" i="1">
                <a:solidFill>
                  <a:srgbClr val="0070C0"/>
                </a:solidFill>
              </a:rPr>
              <a:t>nemu/include/cpu/fpu.h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74E0AA-AB68-4DDE-AE2F-87A36C32B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3" y="1351233"/>
            <a:ext cx="2514951" cy="1676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F9C86C-09C1-4CB7-8EB1-A4613528E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34" y="617507"/>
            <a:ext cx="3086531" cy="1143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99B071E-BC98-4FC3-9FA2-38D32BC8DF0D}"/>
              </a:ext>
            </a:extLst>
          </p:cNvPr>
          <p:cNvSpPr/>
          <p:nvPr/>
        </p:nvSpPr>
        <p:spPr>
          <a:xfrm>
            <a:off x="4552734" y="142710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400" i="1">
                <a:solidFill>
                  <a:srgbClr val="0070C0"/>
                </a:solidFill>
              </a:rPr>
              <a:t>nemu/src/cpu/fpu.c</a:t>
            </a:r>
            <a:endParaRPr lang="zh-CN" altLang="en-US" sz="2400" i="1">
              <a:solidFill>
                <a:srgbClr val="0070C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5E4527-5164-4A20-A06D-7FBAE3AA5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886"/>
            <a:ext cx="3010320" cy="301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3E6F75E-0320-44DF-A32B-FA580A4A8FD2}"/>
              </a:ext>
            </a:extLst>
          </p:cNvPr>
          <p:cNvSpPr/>
          <p:nvPr/>
        </p:nvSpPr>
        <p:spPr>
          <a:xfrm>
            <a:off x="788648" y="2189550"/>
            <a:ext cx="284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400" i="1">
                <a:solidFill>
                  <a:srgbClr val="0070C0"/>
                </a:solidFill>
              </a:rPr>
              <a:t>nemu/src/cpu/</a:t>
            </a:r>
            <a:r>
              <a:rPr lang="en-US" altLang="zh-CN" sz="2400" i="1">
                <a:solidFill>
                  <a:srgbClr val="0070C0"/>
                </a:solidFill>
              </a:rPr>
              <a:t>c</a:t>
            </a:r>
            <a:r>
              <a:rPr lang="pl-PL" altLang="zh-CN" sz="2400" i="1">
                <a:solidFill>
                  <a:srgbClr val="0070C0"/>
                </a:solidFill>
              </a:rPr>
              <a:t>pu.c</a:t>
            </a:r>
            <a:endParaRPr lang="zh-CN" altLang="en-US" sz="2400" i="1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21A323-C221-4C47-B994-0DCA588F15DA}"/>
              </a:ext>
            </a:extLst>
          </p:cNvPr>
          <p:cNvSpPr txBox="1"/>
          <p:nvPr/>
        </p:nvSpPr>
        <p:spPr>
          <a:xfrm>
            <a:off x="4590314" y="1841113"/>
            <a:ext cx="258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以及各个运算函数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B077E5-AF3E-4EA4-B712-B3DEB045E342}"/>
              </a:ext>
            </a:extLst>
          </p:cNvPr>
          <p:cNvSpPr txBox="1"/>
          <p:nvPr/>
        </p:nvSpPr>
        <p:spPr>
          <a:xfrm>
            <a:off x="482600" y="5345598"/>
            <a:ext cx="30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+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659A5E-AE00-47F3-BC8D-D8019F069F22}"/>
              </a:ext>
            </a:extLst>
          </p:cNvPr>
          <p:cNvSpPr/>
          <p:nvPr/>
        </p:nvSpPr>
        <p:spPr>
          <a:xfrm>
            <a:off x="4141192" y="2753250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>
                <a:solidFill>
                  <a:srgbClr val="0070C0"/>
                </a:solidFill>
              </a:rPr>
              <a:t>nemu/src/cpu/instr/x87.c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C5EB30-2713-4DA1-BB3E-DB2777981D47}"/>
              </a:ext>
            </a:extLst>
          </p:cNvPr>
          <p:cNvCxnSpPr>
            <a:cxnSpLocks/>
          </p:cNvCxnSpPr>
          <p:nvPr/>
        </p:nvCxnSpPr>
        <p:spPr>
          <a:xfrm flipV="1">
            <a:off x="5393646" y="2210445"/>
            <a:ext cx="0" cy="52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17772A7-F2A2-4B53-A678-77AC54062E63}"/>
              </a:ext>
            </a:extLst>
          </p:cNvPr>
          <p:cNvSpPr txBox="1"/>
          <p:nvPr/>
        </p:nvSpPr>
        <p:spPr>
          <a:xfrm>
            <a:off x="5487748" y="2249418"/>
            <a:ext cx="146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4292344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浮点数的运算模拟（基本流程）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634643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</a:t>
            </a:r>
            <a:r>
              <a:rPr lang="en-US" altLang="zh-CN" sz="2800" dirty="0">
                <a:latin typeface="Consolas" panose="020B0609020204030204" pitchFamily="49" charset="0"/>
              </a:rPr>
              <a:t>add</a:t>
            </a:r>
            <a:r>
              <a:rPr lang="zh-CN" altLang="en-US" sz="2800" dirty="0">
                <a:latin typeface="Consolas" panose="020B0609020204030204" pitchFamily="49" charset="0"/>
              </a:rPr>
              <a:t>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1. </a:t>
            </a:r>
            <a:r>
              <a:rPr lang="zh-CN" altLang="en-US" sz="2800" dirty="0">
                <a:latin typeface="Consolas" panose="020B0609020204030204" pitchFamily="49" charset="0"/>
              </a:rPr>
              <a:t>处理边界情况（</a:t>
            </a:r>
            <a:r>
              <a:rPr lang="en-US" altLang="zh-CN" sz="2800" dirty="0" err="1">
                <a:latin typeface="Consolas" panose="020B0609020204030204" pitchFamily="49" charset="0"/>
              </a:rPr>
              <a:t>NaN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0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INF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2. </a:t>
            </a:r>
            <a:r>
              <a:rPr lang="zh-CN" altLang="en-US" sz="2800" dirty="0">
                <a:latin typeface="Consolas" panose="020B0609020204030204" pitchFamily="49" charset="0"/>
              </a:rPr>
              <a:t>提取符号、阶码、尾数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3. </a:t>
            </a:r>
            <a:r>
              <a:rPr lang="zh-CN" altLang="en-US" sz="2800" dirty="0">
                <a:latin typeface="Consolas" panose="020B0609020204030204" pitchFamily="49" charset="0"/>
              </a:rPr>
              <a:t>整数运算得到中间结果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4. </a:t>
            </a:r>
            <a:r>
              <a:rPr lang="zh-CN" altLang="en-US" sz="2800" dirty="0">
                <a:latin typeface="Consolas" panose="020B0609020204030204" pitchFamily="49" charset="0"/>
              </a:rPr>
              <a:t>舍入并规格化后返回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34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浮点数的运算模拟（基本流程）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844" y="1948934"/>
            <a:ext cx="10634643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uint32_t internal_float_</a:t>
            </a:r>
            <a:r>
              <a:rPr lang="en-US" altLang="zh-CN" sz="2800" dirty="0">
                <a:latin typeface="Consolas" panose="020B0609020204030204" pitchFamily="49" charset="0"/>
              </a:rPr>
              <a:t>add</a:t>
            </a:r>
            <a:r>
              <a:rPr lang="zh-CN" altLang="en-US" sz="2800" dirty="0">
                <a:latin typeface="Consolas" panose="020B0609020204030204" pitchFamily="49" charset="0"/>
              </a:rPr>
              <a:t>(uint32_t b, uint32_t a)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1. </a:t>
            </a:r>
            <a:r>
              <a:rPr lang="zh-CN" altLang="en-US" sz="2800" dirty="0">
                <a:latin typeface="Consolas" panose="020B0609020204030204" pitchFamily="49" charset="0"/>
              </a:rPr>
              <a:t>处理边界情况（</a:t>
            </a:r>
            <a:r>
              <a:rPr lang="en-US" altLang="zh-CN" sz="2800" dirty="0" err="1">
                <a:latin typeface="Consolas" panose="020B0609020204030204" pitchFamily="49" charset="0"/>
              </a:rPr>
              <a:t>NaN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0</a:t>
            </a:r>
            <a:r>
              <a:rPr lang="zh-CN" altLang="en-US" sz="2800" dirty="0">
                <a:latin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</a:rPr>
              <a:t>INF</a:t>
            </a:r>
            <a:r>
              <a:rPr lang="zh-CN" altLang="en-US" sz="2800" dirty="0">
                <a:latin typeface="Consolas" panose="020B0609020204030204" pitchFamily="49" charset="0"/>
              </a:rPr>
              <a:t>）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2. </a:t>
            </a:r>
            <a:r>
              <a:rPr lang="zh-CN" altLang="en-US" sz="2800" dirty="0">
                <a:latin typeface="Consolas" panose="020B0609020204030204" pitchFamily="49" charset="0"/>
              </a:rPr>
              <a:t>提取符号、阶码、尾数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    3. 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整数运算得到中间结果</a:t>
            </a:r>
            <a:endParaRPr lang="en-US" altLang="zh-C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4. </a:t>
            </a:r>
            <a:r>
              <a:rPr lang="zh-CN" altLang="en-US" sz="2800" dirty="0">
                <a:latin typeface="Consolas" panose="020B0609020204030204" pitchFamily="49" charset="0"/>
              </a:rPr>
              <a:t>舍入并规格化后返回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1600" y="4149536"/>
            <a:ext cx="5354887" cy="20621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乘法：尾数相乘，阶码相加</a:t>
            </a:r>
            <a:endParaRPr lang="en-US" altLang="zh-CN" sz="3200" dirty="0"/>
          </a:p>
          <a:p>
            <a:r>
              <a:rPr lang="zh-CN" altLang="en-US" sz="3200" dirty="0"/>
              <a:t>除法：尾数相除，阶码相减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注意偏置常数的加减操作</a:t>
            </a:r>
          </a:p>
        </p:txBody>
      </p:sp>
    </p:spTree>
    <p:extLst>
      <p:ext uri="{BB962C8B-B14F-4D97-AF65-F5344CB8AC3E}">
        <p14:creationId xmlns:p14="http://schemas.microsoft.com/office/powerpoint/2010/main" val="2906079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19991"/>
          </a:xfrm>
        </p:spPr>
        <p:txBody>
          <a:bodyPr/>
          <a:lstStyle/>
          <a:p>
            <a:r>
              <a:rPr lang="zh-CN" altLang="en-US" dirty="0"/>
              <a:t>乘法：尾数相乘，阶码相加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5750" y="2488148"/>
            <a:ext cx="11620500" cy="41549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uint32_t internal_float_</a:t>
            </a:r>
            <a:r>
              <a:rPr lang="en-US" altLang="zh-CN" sz="2400" dirty="0" err="1">
                <a:latin typeface="Consolas" panose="020B0609020204030204" pitchFamily="49" charset="0"/>
              </a:rPr>
              <a:t>mul</a:t>
            </a:r>
            <a:r>
              <a:rPr lang="zh-CN" altLang="en-US" sz="2400" dirty="0">
                <a:latin typeface="Consolas" panose="020B0609020204030204" pitchFamily="49" charset="0"/>
              </a:rPr>
              <a:t>(uint32_t b, uint32_t a)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uint64_t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sig_res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sig_res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</a:rPr>
              <a:t>sig_a</a:t>
            </a:r>
            <a:r>
              <a:rPr lang="en-US" altLang="zh-CN" sz="2400" dirty="0">
                <a:latin typeface="Consolas" panose="020B0609020204030204" pitchFamily="49" charset="0"/>
              </a:rPr>
              <a:t> * </a:t>
            </a:r>
            <a:r>
              <a:rPr lang="en-US" altLang="zh-CN" sz="2400" dirty="0" err="1">
                <a:latin typeface="Consolas" panose="020B0609020204030204" pitchFamily="49" charset="0"/>
              </a:rPr>
              <a:t>sig_b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uint32_t </a:t>
            </a:r>
            <a:r>
              <a:rPr lang="en-US" altLang="zh-CN" sz="2400" dirty="0" err="1">
                <a:latin typeface="Consolas" panose="020B0609020204030204" pitchFamily="49" charset="0"/>
              </a:rPr>
              <a:t>exp_res</a:t>
            </a:r>
            <a:r>
              <a:rPr lang="en-US" altLang="zh-CN" sz="2400" dirty="0">
                <a:latin typeface="Consolas" panose="020B0609020204030204" pitchFamily="49" charset="0"/>
              </a:rPr>
              <a:t> = 0;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/* TODO: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exp_res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 = ? leave space for GRS bits. */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</a:rPr>
              <a:t>("\e[0;31mPlease implement me at </a:t>
            </a:r>
            <a:r>
              <a:rPr lang="en-US" altLang="zh-CN" sz="2400" dirty="0" err="1">
                <a:latin typeface="Consolas" panose="020B0609020204030204" pitchFamily="49" charset="0"/>
              </a:rPr>
              <a:t>fpu.c</a:t>
            </a:r>
            <a:r>
              <a:rPr lang="en-US" altLang="zh-CN" sz="2400" dirty="0">
                <a:latin typeface="Consolas" panose="020B0609020204030204" pitchFamily="49" charset="0"/>
              </a:rPr>
              <a:t>\e[0m\n");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assert(0);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66151" y="106811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13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19991"/>
          </a:xfrm>
        </p:spPr>
        <p:txBody>
          <a:bodyPr/>
          <a:lstStyle/>
          <a:p>
            <a:r>
              <a:rPr lang="zh-CN" altLang="en-US" dirty="0"/>
              <a:t>乘法：尾数相乘，阶码相加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66151" y="106811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69520"/>
              </p:ext>
            </p:extLst>
          </p:nvPr>
        </p:nvGraphicFramePr>
        <p:xfrm>
          <a:off x="3135206" y="2996962"/>
          <a:ext cx="8128000" cy="69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02071564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684675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9951854"/>
                    </a:ext>
                  </a:extLst>
                </a:gridCol>
              </a:tblGrid>
              <a:tr h="695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40</a:t>
                      </a:r>
                      <a:r>
                        <a:rPr lang="zh-CN" altLang="en-US" sz="3200" dirty="0"/>
                        <a:t>个</a:t>
                      </a: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23</a:t>
                      </a:r>
                      <a:r>
                        <a:rPr lang="zh-CN" altLang="en-US" sz="3200" dirty="0"/>
                        <a:t>位小数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0061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047306" y="25480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5206" y="25480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44552"/>
              </p:ext>
            </p:extLst>
          </p:nvPr>
        </p:nvGraphicFramePr>
        <p:xfrm>
          <a:off x="3135206" y="4443419"/>
          <a:ext cx="8128000" cy="69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02071564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684675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9951854"/>
                    </a:ext>
                  </a:extLst>
                </a:gridCol>
              </a:tblGrid>
              <a:tr h="695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40</a:t>
                      </a:r>
                      <a:r>
                        <a:rPr lang="zh-CN" altLang="en-US" sz="3200" dirty="0"/>
                        <a:t>个</a:t>
                      </a: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23</a:t>
                      </a:r>
                      <a:r>
                        <a:rPr lang="zh-CN" altLang="en-US" sz="3200" dirty="0"/>
                        <a:t>位小数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00614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047306" y="39944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35206" y="39944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3097483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uint64_t </a:t>
            </a:r>
            <a:r>
              <a:rPr lang="en-US" altLang="zh-CN" sz="2800" dirty="0" err="1">
                <a:latin typeface="Consolas" panose="020B0609020204030204" pitchFamily="49" charset="0"/>
              </a:rPr>
              <a:t>sig_a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0" y="4488076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uint64_t </a:t>
            </a:r>
            <a:r>
              <a:rPr lang="en-US" altLang="zh-CN" sz="2800" dirty="0" err="1">
                <a:latin typeface="Consolas" panose="020B0609020204030204" pitchFamily="49" charset="0"/>
              </a:rPr>
              <a:t>sig_b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006600" y="3486652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C00000"/>
                </a:solidFill>
              </a:rPr>
              <a:t>x</a:t>
            </a:r>
            <a:endParaRPr lang="zh-CN" altLang="en-US" sz="6000" dirty="0">
              <a:solidFill>
                <a:srgbClr val="C0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74470" y="3620703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74470" y="5041973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62881" y="553312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25" name="肘形连接符 24"/>
          <p:cNvCxnSpPr>
            <a:stCxn id="24" idx="1"/>
          </p:cNvCxnSpPr>
          <p:nvPr/>
        </p:nvCxnSpPr>
        <p:spPr>
          <a:xfrm rot="10800000">
            <a:off x="7253451" y="5320018"/>
            <a:ext cx="409430" cy="443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28366" y="5412884"/>
            <a:ext cx="6478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无符号整数相乘得到的中间结果，如何对应带小数点的尾数真值相乘中间结果？</a:t>
            </a:r>
          </a:p>
        </p:txBody>
      </p:sp>
    </p:spTree>
    <p:extLst>
      <p:ext uri="{BB962C8B-B14F-4D97-AF65-F5344CB8AC3E}">
        <p14:creationId xmlns:p14="http://schemas.microsoft.com/office/powerpoint/2010/main" val="10510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4" grpId="0"/>
      <p:bldP spid="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19991"/>
          </a:xfrm>
        </p:spPr>
        <p:txBody>
          <a:bodyPr/>
          <a:lstStyle/>
          <a:p>
            <a:r>
              <a:rPr lang="zh-CN" altLang="en-US" dirty="0"/>
              <a:t>乘法：尾数相乘，阶码相加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66151" y="106811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8366" y="5412884"/>
            <a:ext cx="4045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与我们约定的</a:t>
            </a:r>
            <a:r>
              <a:rPr lang="en-US" altLang="zh-CN" sz="2800" dirty="0" err="1">
                <a:solidFill>
                  <a:srgbClr val="C00000"/>
                </a:solidFill>
              </a:rPr>
              <a:t>sig_grs</a:t>
            </a:r>
            <a:r>
              <a:rPr lang="zh-CN" altLang="en-US" sz="2800" dirty="0">
                <a:solidFill>
                  <a:srgbClr val="C00000"/>
                </a:solidFill>
              </a:rPr>
              <a:t>的标准之间有没有不一致？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77850"/>
              </p:ext>
            </p:extLst>
          </p:nvPr>
        </p:nvGraphicFramePr>
        <p:xfrm>
          <a:off x="2348122" y="3993863"/>
          <a:ext cx="4918029" cy="91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171">
                  <a:extLst>
                    <a:ext uri="{9D8B030D-6E8A-4147-A177-3AD203B41FA5}">
                      <a16:colId xmlns:a16="http://schemas.microsoft.com/office/drawing/2014/main" val="893639864"/>
                    </a:ext>
                  </a:extLst>
                </a:gridCol>
                <a:gridCol w="2775858">
                  <a:extLst>
                    <a:ext uri="{9D8B030D-6E8A-4147-A177-3AD203B41FA5}">
                      <a16:colId xmlns:a16="http://schemas.microsoft.com/office/drawing/2014/main" val="903689203"/>
                    </a:ext>
                  </a:extLst>
                </a:gridCol>
              </a:tblGrid>
              <a:tr h="914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整数部分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fraction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89819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473913" y="2387500"/>
            <a:ext cx="319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uint64_t </a:t>
            </a:r>
            <a:r>
              <a:rPr lang="en-US" altLang="zh-CN" sz="3200" dirty="0" err="1"/>
              <a:t>sig_grs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858715" y="3449029"/>
            <a:ext cx="137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38 bits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40801" y="3436485"/>
            <a:ext cx="35239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23+3 = 26 bits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0" name="右大括号 29"/>
          <p:cNvSpPr/>
          <p:nvPr/>
        </p:nvSpPr>
        <p:spPr>
          <a:xfrm rot="16200000">
            <a:off x="6156270" y="-404255"/>
            <a:ext cx="294099" cy="74124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49178" y="4783594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266151" y="3993863"/>
            <a:ext cx="914467" cy="914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G</a:t>
            </a:r>
            <a:endParaRPr lang="zh-CN" altLang="en-US" sz="4400" dirty="0"/>
          </a:p>
        </p:txBody>
      </p:sp>
      <p:sp>
        <p:nvSpPr>
          <p:cNvPr id="34" name="矩形 33"/>
          <p:cNvSpPr/>
          <p:nvPr/>
        </p:nvSpPr>
        <p:spPr>
          <a:xfrm>
            <a:off x="8180618" y="3993863"/>
            <a:ext cx="914467" cy="9144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R</a:t>
            </a:r>
            <a:endParaRPr lang="zh-CN" altLang="en-US" sz="4400" dirty="0"/>
          </a:p>
        </p:txBody>
      </p:sp>
      <p:sp>
        <p:nvSpPr>
          <p:cNvPr id="35" name="矩形 34"/>
          <p:cNvSpPr/>
          <p:nvPr/>
        </p:nvSpPr>
        <p:spPr>
          <a:xfrm>
            <a:off x="9095085" y="3998095"/>
            <a:ext cx="914467" cy="914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9" name="右箭头 8"/>
          <p:cNvSpPr/>
          <p:nvPr/>
        </p:nvSpPr>
        <p:spPr>
          <a:xfrm>
            <a:off x="4863830" y="5412884"/>
            <a:ext cx="1984442" cy="9541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66151" y="5197439"/>
            <a:ext cx="4578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保持尾数中间结果编码不变，通过调整阶码</a:t>
            </a:r>
            <a:r>
              <a:rPr lang="en-US" altLang="zh-CN" sz="2800" b="1" dirty="0" err="1">
                <a:solidFill>
                  <a:schemeClr val="accent5"/>
                </a:solidFill>
              </a:rPr>
              <a:t>exp</a:t>
            </a:r>
            <a:r>
              <a:rPr lang="zh-CN" altLang="en-US" sz="2800" b="1" dirty="0">
                <a:solidFill>
                  <a:schemeClr val="accent5"/>
                </a:solidFill>
              </a:rPr>
              <a:t>，使得真值符合</a:t>
            </a:r>
            <a:r>
              <a:rPr lang="en-US" altLang="zh-CN" sz="2800" b="1" dirty="0" err="1">
                <a:solidFill>
                  <a:schemeClr val="accent5"/>
                </a:solidFill>
              </a:rPr>
              <a:t>sig_grs</a:t>
            </a:r>
            <a:r>
              <a:rPr lang="zh-CN" altLang="en-US" sz="2800" b="1" dirty="0">
                <a:solidFill>
                  <a:schemeClr val="accent5"/>
                </a:solidFill>
              </a:rPr>
              <a:t>约定</a:t>
            </a:r>
          </a:p>
        </p:txBody>
      </p:sp>
    </p:spTree>
    <p:extLst>
      <p:ext uri="{BB962C8B-B14F-4D97-AF65-F5344CB8AC3E}">
        <p14:creationId xmlns:p14="http://schemas.microsoft.com/office/powerpoint/2010/main" val="893627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19991"/>
          </a:xfrm>
        </p:spPr>
        <p:txBody>
          <a:bodyPr/>
          <a:lstStyle/>
          <a:p>
            <a:r>
              <a:rPr lang="zh-CN" altLang="en-US" dirty="0"/>
              <a:t>除法：尾数相除，阶码相减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66151" y="106811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35206" y="2996962"/>
          <a:ext cx="8128000" cy="69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02071564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684675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9951854"/>
                    </a:ext>
                  </a:extLst>
                </a:gridCol>
              </a:tblGrid>
              <a:tr h="695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40</a:t>
                      </a:r>
                      <a:r>
                        <a:rPr lang="zh-CN" altLang="en-US" sz="3200" dirty="0"/>
                        <a:t>个</a:t>
                      </a: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23</a:t>
                      </a:r>
                      <a:r>
                        <a:rPr lang="zh-CN" altLang="en-US" sz="3200" dirty="0"/>
                        <a:t>位小数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0061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047306" y="25480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5206" y="25480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35206" y="4443419"/>
          <a:ext cx="8128000" cy="69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02071564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684675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9951854"/>
                    </a:ext>
                  </a:extLst>
                </a:gridCol>
              </a:tblGrid>
              <a:tr h="695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40</a:t>
                      </a:r>
                      <a:r>
                        <a:rPr lang="zh-CN" altLang="en-US" sz="3200" dirty="0"/>
                        <a:t>个</a:t>
                      </a: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23</a:t>
                      </a:r>
                      <a:r>
                        <a:rPr lang="zh-CN" altLang="en-US" sz="3200" dirty="0"/>
                        <a:t>位小数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00614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047306" y="39944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35206" y="39944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06600" y="3486652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C00000"/>
                </a:solidFill>
              </a:rPr>
              <a:t>/</a:t>
            </a:r>
            <a:endParaRPr lang="zh-CN" altLang="en-US" sz="6000" dirty="0">
              <a:solidFill>
                <a:srgbClr val="C0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74470" y="3620703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74470" y="5041973"/>
            <a:ext cx="249471" cy="24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62881" y="553312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25" name="肘形连接符 24"/>
          <p:cNvCxnSpPr>
            <a:stCxn id="24" idx="1"/>
          </p:cNvCxnSpPr>
          <p:nvPr/>
        </p:nvCxnSpPr>
        <p:spPr>
          <a:xfrm rot="10800000">
            <a:off x="7253451" y="5320018"/>
            <a:ext cx="409430" cy="443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0" y="3097483"/>
            <a:ext cx="3252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uint64_t </a:t>
            </a:r>
            <a:r>
              <a:rPr lang="zh-CN" altLang="en-US" sz="2400" dirty="0">
                <a:latin typeface="Consolas" panose="020B0609020204030204" pitchFamily="49" charset="0"/>
              </a:rPr>
              <a:t>被除数尾数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0" y="4488076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uint64_t </a:t>
            </a:r>
            <a:r>
              <a:rPr lang="zh-CN" altLang="en-US" sz="2400" dirty="0">
                <a:latin typeface="Consolas" panose="020B0609020204030204" pitchFamily="49" charset="0"/>
              </a:rPr>
              <a:t>除数尾数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0605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19991"/>
          </a:xfrm>
        </p:spPr>
        <p:txBody>
          <a:bodyPr/>
          <a:lstStyle/>
          <a:p>
            <a:r>
              <a:rPr lang="zh-CN" altLang="en-US" dirty="0"/>
              <a:t>除法：尾数相除，阶码相减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66151" y="1068115"/>
            <a:ext cx="482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35206" y="2996962"/>
          <a:ext cx="8128000" cy="69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02071564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684675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9951854"/>
                    </a:ext>
                  </a:extLst>
                </a:gridCol>
              </a:tblGrid>
              <a:tr h="695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40</a:t>
                      </a:r>
                      <a:r>
                        <a:rPr lang="zh-CN" altLang="en-US" sz="3200" dirty="0"/>
                        <a:t>个</a:t>
                      </a: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23</a:t>
                      </a:r>
                      <a:r>
                        <a:rPr lang="zh-CN" altLang="en-US" sz="3200" dirty="0"/>
                        <a:t>位小数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0061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047306" y="25480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5206" y="25480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35206" y="4443419"/>
          <a:ext cx="8128000" cy="69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02071564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684675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9951854"/>
                    </a:ext>
                  </a:extLst>
                </a:gridCol>
              </a:tblGrid>
              <a:tr h="695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40</a:t>
                      </a:r>
                      <a:r>
                        <a:rPr lang="zh-CN" altLang="en-US" sz="3200" dirty="0"/>
                        <a:t>个</a:t>
                      </a: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1/0</a:t>
                      </a:r>
                      <a:endParaRPr lang="zh-CN" altLang="en-US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23</a:t>
                      </a:r>
                      <a:r>
                        <a:rPr lang="zh-CN" altLang="en-US" sz="3200" dirty="0"/>
                        <a:t>位小数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00614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047306" y="39944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35206" y="39944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3097483"/>
            <a:ext cx="3252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uint64_t </a:t>
            </a:r>
            <a:r>
              <a:rPr lang="zh-CN" altLang="en-US" sz="2400" dirty="0">
                <a:latin typeface="Consolas" panose="020B0609020204030204" pitchFamily="49" charset="0"/>
              </a:rPr>
              <a:t>被除数尾数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4488076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uint64_t </a:t>
            </a:r>
            <a:r>
              <a:rPr lang="zh-CN" altLang="en-US" sz="2400" dirty="0">
                <a:latin typeface="Consolas" panose="020B0609020204030204" pitchFamily="49" charset="0"/>
              </a:rPr>
              <a:t>除数尾数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006600" y="3486652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C00000"/>
                </a:solidFill>
              </a:rPr>
              <a:t>/</a:t>
            </a:r>
            <a:endParaRPr lang="zh-CN" altLang="en-US" sz="60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60126" y="2331245"/>
            <a:ext cx="433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&lt;&lt; </a:t>
            </a:r>
            <a:r>
              <a:rPr lang="zh-CN" altLang="en-US" sz="2800" dirty="0">
                <a:solidFill>
                  <a:srgbClr val="C00000"/>
                </a:solidFill>
              </a:rPr>
              <a:t>左移直至高位没有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09362" y="5289227"/>
            <a:ext cx="433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&gt;&gt; </a:t>
            </a:r>
            <a:r>
              <a:rPr lang="zh-CN" altLang="en-US" sz="2800">
                <a:solidFill>
                  <a:srgbClr val="C00000"/>
                </a:solidFill>
              </a:rPr>
              <a:t>右移直至低位</a:t>
            </a:r>
            <a:r>
              <a:rPr lang="zh-CN" altLang="en-US" sz="2800" dirty="0">
                <a:solidFill>
                  <a:srgbClr val="C00000"/>
                </a:solidFill>
              </a:rPr>
              <a:t>没有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5882" y="5323093"/>
            <a:ext cx="295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为提高计算精度所做的操作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52815" y="5369587"/>
            <a:ext cx="4256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同样需要调整阶码</a:t>
            </a:r>
            <a:r>
              <a:rPr lang="en-US" altLang="zh-CN" sz="2800" b="1" dirty="0" err="1">
                <a:solidFill>
                  <a:schemeClr val="accent5"/>
                </a:solidFill>
              </a:rPr>
              <a:t>exp</a:t>
            </a:r>
            <a:r>
              <a:rPr lang="zh-CN" altLang="en-US" sz="2800" b="1" dirty="0">
                <a:solidFill>
                  <a:schemeClr val="accent5"/>
                </a:solidFill>
              </a:rPr>
              <a:t>，使得真值符合</a:t>
            </a:r>
            <a:r>
              <a:rPr lang="en-US" altLang="zh-CN" sz="2800" b="1" dirty="0" err="1">
                <a:solidFill>
                  <a:schemeClr val="accent5"/>
                </a:solidFill>
              </a:rPr>
              <a:t>sig_grs</a:t>
            </a:r>
            <a:r>
              <a:rPr lang="zh-CN" altLang="en-US" sz="2800" b="1" dirty="0">
                <a:solidFill>
                  <a:schemeClr val="accent5"/>
                </a:solidFill>
              </a:rPr>
              <a:t>约定</a:t>
            </a:r>
          </a:p>
        </p:txBody>
      </p:sp>
    </p:spTree>
    <p:extLst>
      <p:ext uri="{BB962C8B-B14F-4D97-AF65-F5344CB8AC3E}">
        <p14:creationId xmlns:p14="http://schemas.microsoft.com/office/powerpoint/2010/main" val="2736182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乘除法的尾数规格化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44965" y="2222645"/>
            <a:ext cx="120024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2800" dirty="0"/>
              <a:t>加减法规则基础上的额外情形：</a:t>
            </a:r>
            <a:r>
              <a:rPr lang="en-US" altLang="zh-CN" sz="2800" dirty="0" err="1">
                <a:solidFill>
                  <a:srgbClr val="00B050"/>
                </a:solidFill>
              </a:rPr>
              <a:t>exp</a:t>
            </a:r>
            <a:r>
              <a:rPr lang="en-US" altLang="zh-CN" sz="2800" dirty="0">
                <a:solidFill>
                  <a:srgbClr val="00B050"/>
                </a:solidFill>
              </a:rPr>
              <a:t> &lt; 0 </a:t>
            </a:r>
          </a:p>
          <a:p>
            <a:pPr lvl="3"/>
            <a:r>
              <a:rPr lang="zh-CN" altLang="en-US" sz="2400" dirty="0"/>
              <a:t>操作：和</a:t>
            </a:r>
            <a:r>
              <a:rPr lang="en-US" altLang="zh-CN" sz="2400" dirty="0" err="1">
                <a:solidFill>
                  <a:srgbClr val="7030A0"/>
                </a:solidFill>
              </a:rPr>
              <a:t>sig_grs</a:t>
            </a:r>
            <a:r>
              <a:rPr lang="en-US" altLang="zh-CN" sz="2400" dirty="0">
                <a:solidFill>
                  <a:srgbClr val="7030A0"/>
                </a:solidFill>
              </a:rPr>
              <a:t> &gt;&gt; 26 &gt; 1</a:t>
            </a:r>
            <a:r>
              <a:rPr lang="zh-CN" altLang="en-US" sz="2400" dirty="0"/>
              <a:t>的情形一样，需要右规，直至</a:t>
            </a:r>
            <a:endParaRPr lang="en-US" altLang="zh-CN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得到非规格化数：</a:t>
            </a:r>
            <a:r>
              <a:rPr lang="en-US" altLang="zh-CN" sz="2400" dirty="0" err="1">
                <a:solidFill>
                  <a:srgbClr val="00B050"/>
                </a:solidFill>
              </a:rPr>
              <a:t>exp</a:t>
            </a:r>
            <a:r>
              <a:rPr lang="en-US" altLang="zh-CN" sz="2400" dirty="0">
                <a:solidFill>
                  <a:srgbClr val="00B050"/>
                </a:solidFill>
              </a:rPr>
              <a:t> == 0 </a:t>
            </a:r>
            <a:r>
              <a:rPr lang="zh-CN" altLang="en-US" sz="2400" dirty="0"/>
              <a:t>且 </a:t>
            </a:r>
            <a:r>
              <a:rPr lang="en-US" altLang="zh-CN" sz="2400" dirty="0" err="1">
                <a:solidFill>
                  <a:srgbClr val="7030A0"/>
                </a:solidFill>
              </a:rPr>
              <a:t>sig_grs</a:t>
            </a:r>
            <a:r>
              <a:rPr lang="en-US" altLang="zh-CN" sz="2400" dirty="0">
                <a:solidFill>
                  <a:srgbClr val="7030A0"/>
                </a:solidFill>
              </a:rPr>
              <a:t> &gt;&gt; 26 &lt;= 1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/>
              <a:t>且 </a:t>
            </a:r>
            <a:r>
              <a:rPr lang="en-US" altLang="zh-CN" sz="2400" dirty="0" err="1">
                <a:solidFill>
                  <a:srgbClr val="7030A0"/>
                </a:solidFill>
              </a:rPr>
              <a:t>sig_grs</a:t>
            </a:r>
            <a:r>
              <a:rPr lang="en-US" altLang="zh-CN" sz="2400" dirty="0">
                <a:solidFill>
                  <a:srgbClr val="7030A0"/>
                </a:solidFill>
              </a:rPr>
              <a:t> &gt; 0 </a:t>
            </a:r>
            <a:r>
              <a:rPr lang="zh-CN" altLang="en-US" sz="2400" dirty="0">
                <a:solidFill>
                  <a:srgbClr val="7030A0"/>
                </a:solidFill>
              </a:rPr>
              <a:t>（舍入之后仍大于</a:t>
            </a:r>
            <a:r>
              <a:rPr lang="en-US" altLang="zh-CN" sz="2400" dirty="0">
                <a:solidFill>
                  <a:srgbClr val="7030A0"/>
                </a:solidFill>
              </a:rPr>
              <a:t>0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循环外多右移一次配合非规格化数阶码的约定</a:t>
            </a:r>
            <a:endParaRPr lang="en-US" altLang="zh-CN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或，得到规格化数：</a:t>
            </a:r>
            <a:r>
              <a:rPr lang="en-US" altLang="zh-CN" sz="2400" dirty="0" err="1">
                <a:solidFill>
                  <a:srgbClr val="00B050"/>
                </a:solidFill>
              </a:rPr>
              <a:t>exp</a:t>
            </a:r>
            <a:r>
              <a:rPr lang="en-US" altLang="zh-CN" sz="2400" dirty="0">
                <a:solidFill>
                  <a:srgbClr val="00B050"/>
                </a:solidFill>
              </a:rPr>
              <a:t> &gt; 0</a:t>
            </a:r>
            <a:r>
              <a:rPr lang="en-US" altLang="zh-CN" sz="2400" dirty="0"/>
              <a:t> </a:t>
            </a:r>
            <a:r>
              <a:rPr lang="zh-CN" altLang="en-US" sz="2400" dirty="0"/>
              <a:t>且 </a:t>
            </a:r>
            <a:r>
              <a:rPr lang="en-US" altLang="zh-CN" sz="2400" dirty="0" err="1">
                <a:solidFill>
                  <a:srgbClr val="7030A0"/>
                </a:solidFill>
              </a:rPr>
              <a:t>sig_grs</a:t>
            </a:r>
            <a:r>
              <a:rPr lang="en-US" altLang="zh-CN" sz="2400" dirty="0">
                <a:solidFill>
                  <a:srgbClr val="7030A0"/>
                </a:solidFill>
              </a:rPr>
              <a:t> &gt;&gt; 26 == 1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3"/>
            <a:r>
              <a:rPr lang="zh-CN" altLang="en-US" sz="2400" dirty="0"/>
              <a:t>例外：</a:t>
            </a:r>
            <a:endParaRPr lang="en-US" altLang="zh-CN" sz="2400" dirty="0"/>
          </a:p>
          <a:p>
            <a:pPr lvl="4"/>
            <a:r>
              <a:rPr lang="zh-CN" altLang="en-US" sz="2400" dirty="0"/>
              <a:t>已经无法右规了</a:t>
            </a:r>
            <a:r>
              <a:rPr lang="en-US" altLang="zh-CN" sz="2400" dirty="0" err="1">
                <a:solidFill>
                  <a:srgbClr val="7030A0"/>
                </a:solidFill>
              </a:rPr>
              <a:t>sig_grs</a:t>
            </a:r>
            <a:r>
              <a:rPr lang="en-US" altLang="zh-CN" sz="2400" dirty="0">
                <a:solidFill>
                  <a:srgbClr val="7030A0"/>
                </a:solidFill>
              </a:rPr>
              <a:t> &lt;= 4 </a:t>
            </a:r>
            <a:r>
              <a:rPr lang="zh-CN" altLang="en-US" sz="2400" dirty="0">
                <a:solidFill>
                  <a:srgbClr val="7030A0"/>
                </a:solidFill>
              </a:rPr>
              <a:t>（舍入后就是</a:t>
            </a:r>
            <a:r>
              <a:rPr lang="en-US" altLang="zh-CN" sz="2400" dirty="0">
                <a:solidFill>
                  <a:srgbClr val="7030A0"/>
                </a:solidFill>
              </a:rPr>
              <a:t>0</a:t>
            </a:r>
            <a:r>
              <a:rPr lang="zh-CN" altLang="en-US" sz="2400" dirty="0">
                <a:solidFill>
                  <a:srgbClr val="7030A0"/>
                </a:solidFill>
              </a:rPr>
              <a:t>了）</a:t>
            </a:r>
            <a:r>
              <a:rPr lang="zh-CN" altLang="en-US" sz="2400" dirty="0"/>
              <a:t>，</a:t>
            </a:r>
            <a:r>
              <a:rPr lang="en-US" altLang="zh-CN" sz="2400" dirty="0" err="1">
                <a:solidFill>
                  <a:srgbClr val="00B050"/>
                </a:solidFill>
              </a:rPr>
              <a:t>exp</a:t>
            </a:r>
            <a:r>
              <a:rPr lang="zh-CN" altLang="en-US" sz="2400" dirty="0"/>
              <a:t>仍然小于</a:t>
            </a:r>
            <a:r>
              <a:rPr lang="en-US" altLang="zh-CN" sz="2400" dirty="0"/>
              <a:t>0</a:t>
            </a:r>
            <a:r>
              <a:rPr lang="zh-CN" altLang="en-US" sz="2400" dirty="0"/>
              <a:t>，产生阶码下溢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207204" y="1567919"/>
            <a:ext cx="123462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>
                <a:latin typeface="Consolas" panose="020B0609020204030204" pitchFamily="49" charset="0"/>
              </a:rPr>
              <a:t>uint32_t internal_normalize(uint32_t sign, 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chemeClr val="accent6"/>
                </a:solidFill>
                <a:latin typeface="Consolas" panose="020B0609020204030204" pitchFamily="49" charset="0"/>
              </a:rPr>
              <a:t>int32_t exp</a:t>
            </a:r>
            <a:r>
              <a:rPr lang="zh-CN" altLang="en-US" sz="2300" dirty="0">
                <a:latin typeface="Consolas" panose="020B0609020204030204" pitchFamily="49" charset="0"/>
              </a:rPr>
              <a:t>,</a:t>
            </a:r>
            <a:r>
              <a:rPr lang="en-US" altLang="zh-CN" sz="2300" dirty="0">
                <a:latin typeface="Consolas" panose="020B0609020204030204" pitchFamily="49" charset="0"/>
              </a:rPr>
              <a:t> </a:t>
            </a:r>
            <a:r>
              <a:rPr lang="zh-CN" altLang="en-US" sz="2300" dirty="0">
                <a:solidFill>
                  <a:srgbClr val="7030A0"/>
                </a:solidFill>
                <a:latin typeface="Consolas" panose="020B0609020204030204" pitchFamily="49" charset="0"/>
              </a:rPr>
              <a:t>uint64_t sig_grs</a:t>
            </a:r>
            <a:r>
              <a:rPr lang="zh-CN" altLang="en-US" sz="23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01766" y="987689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对于加减法，中间结果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 &gt;= 0</a:t>
            </a:r>
            <a:endParaRPr lang="zh-CN" altLang="en-US" sz="2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1249299"/>
            <a:ext cx="59919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69050" y="711200"/>
            <a:ext cx="274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乘除法这一条不再成立</a:t>
            </a:r>
          </a:p>
        </p:txBody>
      </p:sp>
    </p:spTree>
    <p:extLst>
      <p:ext uri="{BB962C8B-B14F-4D97-AF65-F5344CB8AC3E}">
        <p14:creationId xmlns:p14="http://schemas.microsoft.com/office/powerpoint/2010/main" val="2549368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实验过程及要求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545" y="1099128"/>
            <a:ext cx="7654159" cy="5301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实现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fpu.c</a:t>
            </a:r>
            <a:r>
              <a:rPr lang="zh-CN" altLang="en-US" sz="2000" dirty="0"/>
              <a:t>中的四个浮点数运算函数；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将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internal_normalize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/>
              <a:t>函数补完；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使用</a:t>
            </a:r>
            <a:r>
              <a:rPr lang="en-US" altLang="zh-CN" sz="2000" dirty="0"/>
              <a:t>make</a:t>
            </a:r>
            <a:r>
              <a:rPr lang="zh-CN" altLang="en-US" sz="2000" dirty="0"/>
              <a:t>命令编译项目；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使用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./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--test-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fpu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xxx</a:t>
            </a:r>
            <a:r>
              <a:rPr lang="zh-CN" altLang="en-US" sz="2000" dirty="0"/>
              <a:t>或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make test_pa-1</a:t>
            </a:r>
            <a:r>
              <a:rPr lang="zh-CN" altLang="en-US" sz="2000" dirty="0"/>
              <a:t>命令执行</a:t>
            </a:r>
            <a:r>
              <a:rPr lang="en-US" altLang="zh-CN" sz="2000" dirty="0"/>
              <a:t>NEMU</a:t>
            </a:r>
            <a:r>
              <a:rPr lang="zh-CN" altLang="en-US" sz="2000" dirty="0"/>
              <a:t>并通过各个浮点数运算测试用例。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在实验报告中，回答以下问题：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为浮点数加法和乘法各找两个例子：</a:t>
            </a:r>
            <a:r>
              <a:rPr lang="en-US" altLang="zh-CN" sz="2000" dirty="0"/>
              <a:t>1</a:t>
            </a:r>
            <a:r>
              <a:rPr lang="zh-CN" altLang="en-US" sz="2000" dirty="0"/>
              <a:t>）对应输入是规格化或非规格化数，而输出产生了阶码上溢结果为正（负）无穷的情况；</a:t>
            </a:r>
            <a:r>
              <a:rPr lang="en-US" altLang="zh-CN" sz="2000" dirty="0"/>
              <a:t>2</a:t>
            </a:r>
            <a:r>
              <a:rPr lang="zh-CN" altLang="en-US" sz="2000" dirty="0"/>
              <a:t>）对应输入是规格化或非规格化数，而输出产生了阶码下溢结果为正（负）零的情况。是否都能找到？若找不到，说出理由。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41129" y="2814415"/>
            <a:ext cx="30162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pu_test_add()  </a:t>
            </a:r>
            <a:r>
              <a:rPr lang="zh-CN" altLang="en-US" dirty="0">
                <a:solidFill>
                  <a:srgbClr val="00B050"/>
                </a:solidFill>
              </a:rPr>
              <a:t>pass</a:t>
            </a:r>
          </a:p>
          <a:p>
            <a:r>
              <a:rPr lang="zh-CN" altLang="en-US" dirty="0"/>
              <a:t>fpu_test_sub()  </a:t>
            </a:r>
            <a:r>
              <a:rPr lang="zh-CN" altLang="en-US" dirty="0">
                <a:solidFill>
                  <a:srgbClr val="00B050"/>
                </a:solidFill>
              </a:rPr>
              <a:t>pass</a:t>
            </a:r>
          </a:p>
          <a:p>
            <a:r>
              <a:rPr lang="zh-CN" altLang="en-US" dirty="0"/>
              <a:t>fpu_test_mul()  </a:t>
            </a:r>
            <a:r>
              <a:rPr lang="zh-CN" altLang="en-US" dirty="0">
                <a:solidFill>
                  <a:srgbClr val="00B050"/>
                </a:solidFill>
              </a:rPr>
              <a:t>pass</a:t>
            </a:r>
          </a:p>
          <a:p>
            <a:r>
              <a:rPr lang="zh-CN" altLang="en-US" dirty="0"/>
              <a:t>fpu_test_div()  </a:t>
            </a:r>
            <a:r>
              <a:rPr lang="zh-CN" alt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10600" y="2143647"/>
            <a:ext cx="327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~PA 1-3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顺利完成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~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697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路线图进展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2"/>
          <a:stretch>
            <a:fillRect/>
          </a:stretch>
        </p:blipFill>
        <p:spPr>
          <a:xfrm>
            <a:off x="1577905" y="1669669"/>
            <a:ext cx="8818019" cy="43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带小数的实数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30263" y="1650126"/>
            <a:ext cx="5087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3.75</a:t>
            </a:r>
            <a:r>
              <a:rPr lang="en-US" altLang="zh-CN" sz="4000" dirty="0"/>
              <a:t>    </a:t>
            </a:r>
            <a:r>
              <a:rPr lang="zh-CN" altLang="en-US" sz="2400" dirty="0"/>
              <a:t>（十进制）</a:t>
            </a:r>
            <a:endParaRPr lang="en-US" altLang="zh-CN" sz="2400" dirty="0"/>
          </a:p>
          <a:p>
            <a:endParaRPr lang="en-US" altLang="zh-CN" sz="4000" dirty="0"/>
          </a:p>
          <a:p>
            <a:r>
              <a:rPr lang="en-US" altLang="zh-CN" sz="6000" dirty="0"/>
              <a:t>11.11</a:t>
            </a:r>
            <a:r>
              <a:rPr lang="en-US" altLang="zh-CN" sz="4000" dirty="0"/>
              <a:t> </a:t>
            </a:r>
            <a:r>
              <a:rPr lang="zh-CN" altLang="en-US" sz="2400" dirty="0"/>
              <a:t>（二进制）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15862" y="4638664"/>
            <a:ext cx="4225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2</a:t>
            </a:r>
            <a:r>
              <a:rPr lang="en-US" altLang="zh-CN" sz="4000" baseline="30000" dirty="0"/>
              <a:t>1</a:t>
            </a:r>
            <a:r>
              <a:rPr lang="en-US" altLang="zh-CN" sz="4000" dirty="0"/>
              <a:t>   2</a:t>
            </a:r>
            <a:r>
              <a:rPr lang="en-US" altLang="zh-CN" sz="4000" baseline="30000" dirty="0"/>
              <a:t>0</a:t>
            </a:r>
            <a:r>
              <a:rPr lang="en-US" altLang="zh-CN" sz="4000" dirty="0"/>
              <a:t>   2</a:t>
            </a:r>
            <a:r>
              <a:rPr lang="en-US" altLang="zh-CN" sz="4000" baseline="30000" dirty="0"/>
              <a:t>-1</a:t>
            </a:r>
            <a:r>
              <a:rPr lang="en-US" altLang="zh-CN" sz="4000" dirty="0"/>
              <a:t>   2</a:t>
            </a:r>
            <a:r>
              <a:rPr lang="en-US" altLang="zh-CN" sz="4000" baseline="30000" dirty="0"/>
              <a:t>-2</a:t>
            </a:r>
            <a:endParaRPr lang="zh-CN" altLang="en-US" sz="4000" baseline="300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960884" y="4167619"/>
            <a:ext cx="84081" cy="471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146331" y="4130566"/>
            <a:ext cx="436179" cy="50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44055" y="4167619"/>
            <a:ext cx="152399" cy="471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01408" y="4130566"/>
            <a:ext cx="630620" cy="50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96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9494"/>
            <a:ext cx="9144000" cy="2387600"/>
          </a:xfrm>
        </p:spPr>
        <p:txBody>
          <a:bodyPr/>
          <a:lstStyle/>
          <a:p>
            <a:r>
              <a:rPr lang="en-US" altLang="zh-CN" dirty="0"/>
              <a:t>PA 1-3 </a:t>
            </a:r>
            <a:r>
              <a:rPr lang="zh-CN" altLang="en-US" dirty="0"/>
              <a:t>结束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FA84-EAF4-4339-BDEC-060012F97AB9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100" y="2698750"/>
            <a:ext cx="108775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整个</a:t>
            </a:r>
            <a:r>
              <a:rPr lang="en-US" altLang="zh-CN" sz="3200" dirty="0"/>
              <a:t>PA 1</a:t>
            </a:r>
            <a:r>
              <a:rPr lang="zh-CN" altLang="en-US" sz="3200" dirty="0"/>
              <a:t>截止</a:t>
            </a:r>
            <a:endParaRPr lang="en-US" altLang="zh-C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</a:rPr>
              <a:t>2022</a:t>
            </a:r>
            <a:r>
              <a:rPr lang="zh-CN" altLang="en-US" sz="3200" dirty="0" smtClean="0">
                <a:solidFill>
                  <a:srgbClr val="C00000"/>
                </a:solidFill>
              </a:rPr>
              <a:t>年</a:t>
            </a:r>
            <a:r>
              <a:rPr lang="en-US" altLang="zh-CN" sz="3200" dirty="0" smtClean="0">
                <a:solidFill>
                  <a:srgbClr val="C00000"/>
                </a:solidFill>
              </a:rPr>
              <a:t>3</a:t>
            </a:r>
            <a:r>
              <a:rPr lang="zh-CN" altLang="en-US" sz="3200" dirty="0" smtClean="0">
                <a:solidFill>
                  <a:srgbClr val="C00000"/>
                </a:solidFill>
              </a:rPr>
              <a:t>月</a:t>
            </a:r>
            <a:r>
              <a:rPr lang="en-US" altLang="zh-CN" sz="3200" smtClean="0">
                <a:solidFill>
                  <a:srgbClr val="C00000"/>
                </a:solidFill>
              </a:rPr>
              <a:t>17</a:t>
            </a:r>
            <a:r>
              <a:rPr lang="zh-CN" altLang="en-US" sz="3200" smtClean="0">
                <a:solidFill>
                  <a:srgbClr val="C00000"/>
                </a:solidFill>
              </a:rPr>
              <a:t>日</a:t>
            </a:r>
            <a:r>
              <a:rPr lang="zh-CN" altLang="en-US" sz="3200" dirty="0">
                <a:solidFill>
                  <a:srgbClr val="C00000"/>
                </a:solidFill>
              </a:rPr>
              <a:t>（周四）</a:t>
            </a:r>
            <a:r>
              <a:rPr lang="en-US" altLang="zh-CN" sz="3200" dirty="0">
                <a:solidFill>
                  <a:srgbClr val="C00000"/>
                </a:solidFill>
              </a:rPr>
              <a:t>24:00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提交方式</a:t>
            </a:r>
            <a:endParaRPr lang="en-US" altLang="zh-C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C00000"/>
                </a:solidFill>
              </a:rPr>
              <a:t>make submit_pa-1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下载</a:t>
            </a:r>
            <a:r>
              <a:rPr lang="en-US" altLang="zh-CN" sz="3200" dirty="0">
                <a:solidFill>
                  <a:srgbClr val="C00000"/>
                </a:solidFill>
              </a:rPr>
              <a:t>submit/</a:t>
            </a:r>
            <a:r>
              <a:rPr lang="zh-CN" altLang="en-US" sz="3200" dirty="0"/>
              <a:t>下面产生的</a:t>
            </a:r>
            <a:r>
              <a:rPr lang="zh-CN" altLang="en-US" sz="3200" dirty="0">
                <a:solidFill>
                  <a:srgbClr val="C00000"/>
                </a:solidFill>
              </a:rPr>
              <a:t>压缩包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将</a:t>
            </a:r>
            <a:r>
              <a:rPr lang="zh-CN" altLang="en-US" sz="3200" dirty="0">
                <a:solidFill>
                  <a:srgbClr val="C00000"/>
                </a:solidFill>
              </a:rPr>
              <a:t>压缩包</a:t>
            </a:r>
            <a:r>
              <a:rPr lang="zh-CN" altLang="en-US" sz="3200" dirty="0"/>
              <a:t>和</a:t>
            </a:r>
            <a:r>
              <a:rPr lang="zh-CN" altLang="en-US" sz="3200" dirty="0">
                <a:solidFill>
                  <a:srgbClr val="C00000"/>
                </a:solidFill>
              </a:rPr>
              <a:t>实验报告</a:t>
            </a:r>
            <a:r>
              <a:rPr lang="zh-CN" altLang="en-US" sz="3200" dirty="0"/>
              <a:t>分别提交到</a:t>
            </a:r>
            <a:r>
              <a:rPr lang="en-US" altLang="zh-CN" sz="3200" dirty="0" err="1"/>
              <a:t>cslab</a:t>
            </a:r>
            <a:r>
              <a:rPr lang="zh-CN" altLang="en-US" sz="3200" dirty="0"/>
              <a:t>中对应的备用窗口</a:t>
            </a:r>
            <a:endParaRPr lang="en-US" altLang="zh-C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实验报告中需回答</a:t>
            </a:r>
            <a:r>
              <a:rPr lang="en-US" altLang="zh-CN" sz="3200" dirty="0"/>
              <a:t>PA 1-1 </a:t>
            </a:r>
            <a:r>
              <a:rPr lang="zh-CN" altLang="en-US" sz="3200" dirty="0"/>
              <a:t>到 </a:t>
            </a:r>
            <a:r>
              <a:rPr lang="en-US" altLang="zh-CN" sz="3200" dirty="0"/>
              <a:t>PA 1-3</a:t>
            </a:r>
            <a:r>
              <a:rPr lang="zh-CN" altLang="en-US" sz="3200" dirty="0"/>
              <a:t>教程后面的问题</a:t>
            </a:r>
            <a:endParaRPr lang="en-US" altLang="zh-CN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也可以报告在做实验过程中遇到的问题，心得和建议</a:t>
            </a:r>
          </a:p>
        </p:txBody>
      </p:sp>
    </p:spTree>
    <p:extLst>
      <p:ext uri="{BB962C8B-B14F-4D97-AF65-F5344CB8AC3E}">
        <p14:creationId xmlns:p14="http://schemas.microsoft.com/office/powerpoint/2010/main" val="124706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定点数和浮点数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84618" y="1167257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带小数的实数</a:t>
            </a:r>
            <a:endParaRPr lang="en-US" altLang="zh-CN" sz="3200" dirty="0"/>
          </a:p>
          <a:p>
            <a:pPr algn="ctr"/>
            <a:r>
              <a:rPr lang="zh-CN" altLang="en-US" sz="3200" dirty="0"/>
              <a:t>（真值）</a:t>
            </a:r>
          </a:p>
        </p:txBody>
      </p:sp>
      <p:sp>
        <p:nvSpPr>
          <p:cNvPr id="8" name="矩形 7"/>
          <p:cNvSpPr/>
          <p:nvPr/>
        </p:nvSpPr>
        <p:spPr>
          <a:xfrm>
            <a:off x="730904" y="2209052"/>
            <a:ext cx="3547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定点数（机器数）</a:t>
            </a:r>
          </a:p>
        </p:txBody>
      </p:sp>
      <p:sp>
        <p:nvSpPr>
          <p:cNvPr id="9" name="矩形 8"/>
          <p:cNvSpPr/>
          <p:nvPr/>
        </p:nvSpPr>
        <p:spPr>
          <a:xfrm>
            <a:off x="8137444" y="2209053"/>
            <a:ext cx="3096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浮点数（机器数）</a:t>
            </a:r>
          </a:p>
        </p:txBody>
      </p:sp>
      <p:cxnSp>
        <p:nvCxnSpPr>
          <p:cNvPr id="11" name="肘形连接符 10"/>
          <p:cNvCxnSpPr>
            <a:stCxn id="7" idx="1"/>
            <a:endCxn id="8" idx="0"/>
          </p:cNvCxnSpPr>
          <p:nvPr/>
        </p:nvCxnSpPr>
        <p:spPr>
          <a:xfrm rot="10800000" flipV="1">
            <a:off x="2504788" y="1705866"/>
            <a:ext cx="2379831" cy="503186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9" idx="0"/>
          </p:cNvCxnSpPr>
          <p:nvPr/>
        </p:nvCxnSpPr>
        <p:spPr>
          <a:xfrm>
            <a:off x="7531496" y="1705866"/>
            <a:ext cx="2154130" cy="503187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69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</a:t>
            </a:r>
            <a:r>
              <a:rPr lang="zh-CN" altLang="en-US" sz="2800" dirty="0"/>
              <a:t>位整数</a:t>
            </a:r>
          </a:p>
        </p:txBody>
      </p:sp>
      <p:sp>
        <p:nvSpPr>
          <p:cNvPr id="18" name="矩形 17"/>
          <p:cNvSpPr/>
          <p:nvPr/>
        </p:nvSpPr>
        <p:spPr>
          <a:xfrm>
            <a:off x="2358886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</a:t>
            </a:r>
            <a:r>
              <a:rPr lang="zh-CN" altLang="en-US" sz="2800" dirty="0"/>
              <a:t>位小数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8670" y="2832227"/>
            <a:ext cx="236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自定义一种</a:t>
            </a:r>
            <a:r>
              <a:rPr lang="en-US" altLang="zh-CN" sz="2400" i="1" dirty="0"/>
              <a:t>32</a:t>
            </a:r>
            <a:r>
              <a:rPr lang="zh-CN" altLang="en-US" sz="2400" i="1" dirty="0"/>
              <a:t>位定点数表示法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022600" y="3813491"/>
            <a:ext cx="161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27" name="肘形连接符 26"/>
          <p:cNvCxnSpPr>
            <a:stCxn id="25" idx="1"/>
          </p:cNvCxnSpPr>
          <p:nvPr/>
        </p:nvCxnSpPr>
        <p:spPr>
          <a:xfrm rot="10800000">
            <a:off x="2358886" y="3536989"/>
            <a:ext cx="663714" cy="538113"/>
          </a:xfrm>
          <a:prstGeom prst="bentConnector3">
            <a:avLst>
              <a:gd name="adj1" fmla="val 10067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96615" y="2958464"/>
            <a:ext cx="536186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9641331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尾数</a:t>
            </a:r>
          </a:p>
        </p:txBody>
      </p:sp>
      <p:sp>
        <p:nvSpPr>
          <p:cNvPr id="32" name="矩形 31"/>
          <p:cNvSpPr/>
          <p:nvPr/>
        </p:nvSpPr>
        <p:spPr>
          <a:xfrm>
            <a:off x="8432801" y="2958463"/>
            <a:ext cx="1208530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阶码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423400" y="3613436"/>
            <a:ext cx="236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IEEE 754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2135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定点数和浮点数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84618" y="1167257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带小数的实数</a:t>
            </a:r>
            <a:endParaRPr lang="en-US" altLang="zh-CN" sz="3200" dirty="0"/>
          </a:p>
          <a:p>
            <a:pPr algn="ctr"/>
            <a:r>
              <a:rPr lang="zh-CN" altLang="en-US" sz="3200" dirty="0"/>
              <a:t>（真值）</a:t>
            </a:r>
          </a:p>
        </p:txBody>
      </p:sp>
      <p:sp>
        <p:nvSpPr>
          <p:cNvPr id="8" name="矩形 7"/>
          <p:cNvSpPr/>
          <p:nvPr/>
        </p:nvSpPr>
        <p:spPr>
          <a:xfrm>
            <a:off x="730904" y="2209052"/>
            <a:ext cx="3547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定点数（机器数）</a:t>
            </a:r>
          </a:p>
        </p:txBody>
      </p:sp>
      <p:sp>
        <p:nvSpPr>
          <p:cNvPr id="9" name="矩形 8"/>
          <p:cNvSpPr/>
          <p:nvPr/>
        </p:nvSpPr>
        <p:spPr>
          <a:xfrm>
            <a:off x="8137444" y="2209053"/>
            <a:ext cx="3096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浮点数（机器数）</a:t>
            </a:r>
          </a:p>
        </p:txBody>
      </p:sp>
      <p:cxnSp>
        <p:nvCxnSpPr>
          <p:cNvPr id="11" name="肘形连接符 10"/>
          <p:cNvCxnSpPr>
            <a:stCxn id="7" idx="1"/>
            <a:endCxn id="8" idx="0"/>
          </p:cNvCxnSpPr>
          <p:nvPr/>
        </p:nvCxnSpPr>
        <p:spPr>
          <a:xfrm rot="10800000" flipV="1">
            <a:off x="2504788" y="1705866"/>
            <a:ext cx="2379831" cy="503186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9" idx="0"/>
          </p:cNvCxnSpPr>
          <p:nvPr/>
        </p:nvCxnSpPr>
        <p:spPr>
          <a:xfrm>
            <a:off x="7531496" y="1705866"/>
            <a:ext cx="2154130" cy="503187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69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5"/>
                </a:solidFill>
              </a:rPr>
              <a:t>16</a:t>
            </a:r>
            <a:r>
              <a:rPr lang="zh-CN" altLang="en-US" sz="2800" b="1" dirty="0">
                <a:solidFill>
                  <a:schemeClr val="accent5"/>
                </a:solidFill>
              </a:rPr>
              <a:t>位整数</a:t>
            </a:r>
          </a:p>
        </p:txBody>
      </p:sp>
      <p:sp>
        <p:nvSpPr>
          <p:cNvPr id="18" name="矩形 17"/>
          <p:cNvSpPr/>
          <p:nvPr/>
        </p:nvSpPr>
        <p:spPr>
          <a:xfrm>
            <a:off x="2358886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位小数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8670" y="2832227"/>
            <a:ext cx="236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自定义一种</a:t>
            </a:r>
            <a:r>
              <a:rPr lang="en-US" altLang="zh-CN" sz="2400" i="1" dirty="0"/>
              <a:t>32</a:t>
            </a:r>
            <a:r>
              <a:rPr lang="zh-CN" altLang="en-US" sz="2400" i="1" dirty="0"/>
              <a:t>位定点数表示法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022600" y="3813491"/>
            <a:ext cx="161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27" name="肘形连接符 26"/>
          <p:cNvCxnSpPr>
            <a:stCxn id="25" idx="1"/>
          </p:cNvCxnSpPr>
          <p:nvPr/>
        </p:nvCxnSpPr>
        <p:spPr>
          <a:xfrm rot="10800000">
            <a:off x="2358886" y="3536989"/>
            <a:ext cx="663714" cy="538113"/>
          </a:xfrm>
          <a:prstGeom prst="bentConnector3">
            <a:avLst>
              <a:gd name="adj1" fmla="val 10067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96615" y="2958464"/>
            <a:ext cx="536186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9641331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尾数</a:t>
            </a:r>
          </a:p>
        </p:txBody>
      </p:sp>
      <p:sp>
        <p:nvSpPr>
          <p:cNvPr id="32" name="矩形 31"/>
          <p:cNvSpPr/>
          <p:nvPr/>
        </p:nvSpPr>
        <p:spPr>
          <a:xfrm>
            <a:off x="8432801" y="2958463"/>
            <a:ext cx="1208530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阶码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423400" y="3613436"/>
            <a:ext cx="236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IEEE 754</a:t>
            </a:r>
            <a:endParaRPr lang="zh-CN" altLang="en-US" sz="2400" i="1" dirty="0"/>
          </a:p>
        </p:txBody>
      </p:sp>
      <p:sp>
        <p:nvSpPr>
          <p:cNvPr id="3" name="矩形 2"/>
          <p:cNvSpPr/>
          <p:nvPr/>
        </p:nvSpPr>
        <p:spPr>
          <a:xfrm>
            <a:off x="5422425" y="488661"/>
            <a:ext cx="1571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11.11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660" y="4621421"/>
            <a:ext cx="42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5"/>
                </a:solidFill>
                <a:latin typeface="Consolas" panose="020B0609020204030204" pitchFamily="49" charset="0"/>
              </a:rPr>
              <a:t>00…0011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1100…00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左大括号 12"/>
          <p:cNvSpPr/>
          <p:nvPr/>
        </p:nvSpPr>
        <p:spPr>
          <a:xfrm rot="16200000">
            <a:off x="892235" y="4900611"/>
            <a:ext cx="391457" cy="1289171"/>
          </a:xfrm>
          <a:prstGeom prst="leftBrace">
            <a:avLst>
              <a:gd name="adj1" fmla="val 375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16200000">
            <a:off x="3438356" y="4900610"/>
            <a:ext cx="391457" cy="1289171"/>
          </a:xfrm>
          <a:prstGeom prst="leftBrace">
            <a:avLst>
              <a:gd name="adj1" fmla="val 375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5549" y="5875625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14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881670" y="5875625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14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361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定点数和浮点数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AA1B-276C-4689-9DC4-FD611E4D7A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84618" y="1167257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带小数的实数</a:t>
            </a:r>
            <a:endParaRPr lang="en-US" altLang="zh-CN" sz="3200" dirty="0"/>
          </a:p>
          <a:p>
            <a:pPr algn="ctr"/>
            <a:r>
              <a:rPr lang="zh-CN" altLang="en-US" sz="3200" dirty="0"/>
              <a:t>（真值）</a:t>
            </a:r>
          </a:p>
        </p:txBody>
      </p:sp>
      <p:sp>
        <p:nvSpPr>
          <p:cNvPr id="8" name="矩形 7"/>
          <p:cNvSpPr/>
          <p:nvPr/>
        </p:nvSpPr>
        <p:spPr>
          <a:xfrm>
            <a:off x="730904" y="2209052"/>
            <a:ext cx="3547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定点数（机器数）</a:t>
            </a:r>
          </a:p>
        </p:txBody>
      </p:sp>
      <p:sp>
        <p:nvSpPr>
          <p:cNvPr id="9" name="矩形 8"/>
          <p:cNvSpPr/>
          <p:nvPr/>
        </p:nvSpPr>
        <p:spPr>
          <a:xfrm>
            <a:off x="8137444" y="2209053"/>
            <a:ext cx="3096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浮点数（机器数）</a:t>
            </a:r>
          </a:p>
        </p:txBody>
      </p:sp>
      <p:cxnSp>
        <p:nvCxnSpPr>
          <p:cNvPr id="11" name="肘形连接符 10"/>
          <p:cNvCxnSpPr>
            <a:stCxn id="7" idx="1"/>
            <a:endCxn id="8" idx="0"/>
          </p:cNvCxnSpPr>
          <p:nvPr/>
        </p:nvCxnSpPr>
        <p:spPr>
          <a:xfrm rot="10800000" flipV="1">
            <a:off x="2504788" y="1705866"/>
            <a:ext cx="2379831" cy="503186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9" idx="0"/>
          </p:cNvCxnSpPr>
          <p:nvPr/>
        </p:nvCxnSpPr>
        <p:spPr>
          <a:xfrm>
            <a:off x="7531496" y="1705866"/>
            <a:ext cx="2154130" cy="503187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69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</a:t>
            </a:r>
            <a:r>
              <a:rPr lang="zh-CN" altLang="en-US" sz="2800" dirty="0"/>
              <a:t>位整数</a:t>
            </a:r>
          </a:p>
        </p:txBody>
      </p:sp>
      <p:sp>
        <p:nvSpPr>
          <p:cNvPr id="18" name="矩形 17"/>
          <p:cNvSpPr/>
          <p:nvPr/>
        </p:nvSpPr>
        <p:spPr>
          <a:xfrm>
            <a:off x="2358886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</a:t>
            </a:r>
            <a:r>
              <a:rPr lang="zh-CN" altLang="en-US" sz="2800" dirty="0"/>
              <a:t>位小数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8670" y="2832227"/>
            <a:ext cx="236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自定义一种</a:t>
            </a:r>
            <a:r>
              <a:rPr lang="en-US" altLang="zh-CN" sz="2400" i="1" dirty="0"/>
              <a:t>32</a:t>
            </a:r>
            <a:r>
              <a:rPr lang="zh-CN" altLang="en-US" sz="2400" i="1" dirty="0"/>
              <a:t>位定点数表示法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022600" y="3813491"/>
            <a:ext cx="161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小数点</a:t>
            </a:r>
          </a:p>
        </p:txBody>
      </p:sp>
      <p:cxnSp>
        <p:nvCxnSpPr>
          <p:cNvPr id="27" name="肘形连接符 26"/>
          <p:cNvCxnSpPr>
            <a:stCxn id="25" idx="1"/>
          </p:cNvCxnSpPr>
          <p:nvPr/>
        </p:nvCxnSpPr>
        <p:spPr>
          <a:xfrm rot="10800000">
            <a:off x="2358886" y="3536989"/>
            <a:ext cx="663714" cy="538113"/>
          </a:xfrm>
          <a:prstGeom prst="bentConnector3">
            <a:avLst>
              <a:gd name="adj1" fmla="val 10067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96615" y="2958464"/>
            <a:ext cx="536186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9641331" y="2958464"/>
            <a:ext cx="1744717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尾数</a:t>
            </a:r>
          </a:p>
        </p:txBody>
      </p:sp>
      <p:sp>
        <p:nvSpPr>
          <p:cNvPr id="32" name="矩形 31"/>
          <p:cNvSpPr/>
          <p:nvPr/>
        </p:nvSpPr>
        <p:spPr>
          <a:xfrm>
            <a:off x="8432801" y="2958463"/>
            <a:ext cx="1208530" cy="57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</a:rPr>
              <a:t>阶码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423400" y="3613436"/>
            <a:ext cx="236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IEEE 754</a:t>
            </a:r>
            <a:endParaRPr lang="zh-CN" altLang="en-US" sz="2400" i="1" dirty="0"/>
          </a:p>
        </p:txBody>
      </p:sp>
      <p:sp>
        <p:nvSpPr>
          <p:cNvPr id="3" name="矩形 2"/>
          <p:cNvSpPr/>
          <p:nvPr/>
        </p:nvSpPr>
        <p:spPr>
          <a:xfrm>
            <a:off x="5422425" y="488661"/>
            <a:ext cx="1571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11.11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660" y="4621421"/>
            <a:ext cx="42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nsolas" panose="020B0609020204030204" pitchFamily="49" charset="0"/>
              </a:rPr>
              <a:t>00…00111100…00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13" name="左大括号 12"/>
          <p:cNvSpPr/>
          <p:nvPr/>
        </p:nvSpPr>
        <p:spPr>
          <a:xfrm rot="16200000">
            <a:off x="892235" y="4900611"/>
            <a:ext cx="391457" cy="1289171"/>
          </a:xfrm>
          <a:prstGeom prst="leftBrace">
            <a:avLst>
              <a:gd name="adj1" fmla="val 375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16200000">
            <a:off x="3438356" y="4900610"/>
            <a:ext cx="391457" cy="1289171"/>
          </a:xfrm>
          <a:prstGeom prst="leftBrace">
            <a:avLst>
              <a:gd name="adj1" fmla="val 375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5549" y="5875625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14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881670" y="5875625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14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640544" y="4597185"/>
            <a:ext cx="5195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nsolas" panose="020B0609020204030204" pitchFamily="49" charset="0"/>
              </a:rPr>
              <a:t>0</a:t>
            </a:r>
            <a:r>
              <a:rPr lang="en-US" altLang="zh-CN" sz="4000" dirty="0">
                <a:solidFill>
                  <a:schemeClr val="accent5"/>
                </a:solidFill>
                <a:latin typeface="Consolas" panose="020B0609020204030204" pitchFamily="49" charset="0"/>
              </a:rPr>
              <a:t>10000000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11100…0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07015" y="5394656"/>
            <a:ext cx="487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11.11 </a:t>
            </a:r>
            <a:r>
              <a:rPr lang="en-US" altLang="zh-CN" sz="4400" b="1" dirty="0"/>
              <a:t>=</a:t>
            </a:r>
            <a:r>
              <a:rPr lang="en-US" altLang="zh-CN" sz="4400" b="1" dirty="0">
                <a:solidFill>
                  <a:srgbClr val="C00000"/>
                </a:solidFill>
              </a:rPr>
              <a:t> 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</a:rPr>
              <a:t>1.111</a:t>
            </a:r>
            <a:r>
              <a:rPr lang="en-US" altLang="zh-CN" sz="4400" b="1" dirty="0">
                <a:solidFill>
                  <a:srgbClr val="C00000"/>
                </a:solidFill>
              </a:rPr>
              <a:t> </a:t>
            </a:r>
            <a:r>
              <a:rPr lang="en-US" altLang="zh-CN" sz="4400" b="1" dirty="0"/>
              <a:t>x</a:t>
            </a:r>
            <a:r>
              <a:rPr lang="en-US" altLang="zh-CN" sz="4400" b="1" dirty="0">
                <a:solidFill>
                  <a:srgbClr val="C00000"/>
                </a:solidFill>
              </a:rPr>
              <a:t> </a:t>
            </a:r>
            <a:r>
              <a:rPr lang="en-US" altLang="zh-CN" sz="4400" b="1" dirty="0">
                <a:solidFill>
                  <a:schemeClr val="accent5"/>
                </a:solidFill>
              </a:rPr>
              <a:t>2</a:t>
            </a:r>
            <a:r>
              <a:rPr lang="en-US" altLang="zh-CN" sz="4400" b="1" baseline="30000" dirty="0">
                <a:solidFill>
                  <a:schemeClr val="accent5"/>
                </a:solidFill>
              </a:rPr>
              <a:t>1</a:t>
            </a:r>
            <a:endParaRPr lang="zh-CN" altLang="en-US" sz="4400" b="1" baseline="30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62130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1181</TotalTime>
  <Words>4242</Words>
  <Application>Microsoft Office PowerPoint</Application>
  <PresentationFormat>宽屏</PresentationFormat>
  <Paragraphs>860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等线</vt:lpstr>
      <vt:lpstr>微软雅黑</vt:lpstr>
      <vt:lpstr>微软雅黑</vt:lpstr>
      <vt:lpstr>幼圆</vt:lpstr>
      <vt:lpstr>Arial</vt:lpstr>
      <vt:lpstr>Consolas</vt:lpstr>
      <vt:lpstr>2020_spring_pa_0</vt:lpstr>
      <vt:lpstr>PA 1-3 – 浮点数的表示和运算</vt:lpstr>
      <vt:lpstr>前情提要</vt:lpstr>
      <vt:lpstr>目录</vt:lpstr>
      <vt:lpstr>概览</vt:lpstr>
      <vt:lpstr>概览</vt:lpstr>
      <vt:lpstr>带小数的实数</vt:lpstr>
      <vt:lpstr>定点数和浮点数</vt:lpstr>
      <vt:lpstr>定点数和浮点数</vt:lpstr>
      <vt:lpstr>定点数和浮点数</vt:lpstr>
      <vt:lpstr>定点数和浮点数</vt:lpstr>
      <vt:lpstr>IEEE 754 浮点数标准</vt:lpstr>
      <vt:lpstr>IEEE 754 浮点数标准</vt:lpstr>
      <vt:lpstr>IEEE 754 浮点数标准</vt:lpstr>
      <vt:lpstr>IEEE 754 浮点数标准</vt:lpstr>
      <vt:lpstr>IEEE 754 浮点数标准</vt:lpstr>
      <vt:lpstr>IEEE 754 浮点数标准</vt:lpstr>
      <vt:lpstr>IEEE 754 浮点数标准</vt:lpstr>
      <vt:lpstr>IEEE 754 浮点数标准</vt:lpstr>
      <vt:lpstr>浮点数的运算模拟</vt:lpstr>
      <vt:lpstr>浮点数的运算模拟</vt:lpstr>
      <vt:lpstr>浮点数的运算模拟</vt:lpstr>
      <vt:lpstr>浮点数的运算模拟</vt:lpstr>
      <vt:lpstr>浮点数的运算模拟</vt:lpstr>
      <vt:lpstr>浮点数的运算模拟（禁用方法）</vt:lpstr>
      <vt:lpstr>浮点数的运算模拟（要求的方法）</vt:lpstr>
      <vt:lpstr>浮点数的运算模拟（要求的方法）</vt:lpstr>
      <vt:lpstr>浮点数的运算模拟（基本流程）</vt:lpstr>
      <vt:lpstr>浮点数的运算模拟（以加法为例）</vt:lpstr>
      <vt:lpstr>浮点数的运算模拟</vt:lpstr>
      <vt:lpstr>提取符号、阶码、尾数</vt:lpstr>
      <vt:lpstr>提取符号、阶码、尾数</vt:lpstr>
      <vt:lpstr>浮点数的运算模拟</vt:lpstr>
      <vt:lpstr>整数运算得到中间结果</vt:lpstr>
      <vt:lpstr>整数运算得到中间结果</vt:lpstr>
      <vt:lpstr>PowerPoint 演示文稿</vt:lpstr>
      <vt:lpstr>对阶：小阶向大阶看齐</vt:lpstr>
      <vt:lpstr>对阶：小阶向大阶看齐</vt:lpstr>
      <vt:lpstr>对阶：小阶向大阶看齐</vt:lpstr>
      <vt:lpstr>PowerPoint 演示文稿</vt:lpstr>
      <vt:lpstr>PowerPoint 演示文稿</vt:lpstr>
      <vt:lpstr>PowerPoint 演示文稿</vt:lpstr>
      <vt:lpstr>整数运算得到中间结果</vt:lpstr>
      <vt:lpstr>浮点数的运算模拟（基本流程）</vt:lpstr>
      <vt:lpstr>规格化与舍入</vt:lpstr>
      <vt:lpstr>规格化与舍入</vt:lpstr>
      <vt:lpstr>规格化与舍入</vt:lpstr>
      <vt:lpstr>规格化与舍入</vt:lpstr>
      <vt:lpstr>规格化与舍入</vt:lpstr>
      <vt:lpstr>规格化与舍入</vt:lpstr>
      <vt:lpstr>浮点数的运算模拟（基本流程）</vt:lpstr>
      <vt:lpstr>浮点数的运算模拟（基本流程）</vt:lpstr>
      <vt:lpstr>乘除法提示</vt:lpstr>
      <vt:lpstr>乘除法提示</vt:lpstr>
      <vt:lpstr>乘除法提示</vt:lpstr>
      <vt:lpstr>乘除法提示</vt:lpstr>
      <vt:lpstr>乘除法提示</vt:lpstr>
      <vt:lpstr>乘除法的尾数规格化</vt:lpstr>
      <vt:lpstr>实验过程及要求</vt:lpstr>
      <vt:lpstr>路线图进展</vt:lpstr>
      <vt:lpstr>PA 1-3 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1-2 – 整数的表示和运算</dc:title>
  <dc:creator>wangliang</dc:creator>
  <cp:lastModifiedBy>wangliang</cp:lastModifiedBy>
  <cp:revision>463</cp:revision>
  <dcterms:created xsi:type="dcterms:W3CDTF">2020-03-05T02:49:14Z</dcterms:created>
  <dcterms:modified xsi:type="dcterms:W3CDTF">2022-03-04T05:05:23Z</dcterms:modified>
</cp:coreProperties>
</file>