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309" r:id="rId18"/>
    <p:sldId id="272" r:id="rId19"/>
    <p:sldId id="273" r:id="rId20"/>
    <p:sldId id="275" r:id="rId21"/>
    <p:sldId id="300" r:id="rId22"/>
    <p:sldId id="278" r:id="rId23"/>
    <p:sldId id="276" r:id="rId24"/>
    <p:sldId id="285" r:id="rId25"/>
    <p:sldId id="305" r:id="rId26"/>
    <p:sldId id="284" r:id="rId27"/>
    <p:sldId id="286" r:id="rId28"/>
    <p:sldId id="287" r:id="rId29"/>
    <p:sldId id="288" r:id="rId30"/>
    <p:sldId id="289" r:id="rId31"/>
    <p:sldId id="304" r:id="rId32"/>
    <p:sldId id="308" r:id="rId33"/>
    <p:sldId id="310" r:id="rId34"/>
    <p:sldId id="311" r:id="rId35"/>
    <p:sldId id="312" r:id="rId36"/>
    <p:sldId id="313" r:id="rId37"/>
    <p:sldId id="314" r:id="rId38"/>
    <p:sldId id="315" r:id="rId39"/>
    <p:sldId id="306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1" r:id="rId51"/>
    <p:sldId id="303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BAB4B-959A-4700-A1F1-3B02BAA6B90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0AC51-7B3F-48DC-8F0B-823121F5D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1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1B24-5E2C-45B9-BE6B-03F008665A68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9DD-EE54-43A2-B754-3E063513E4C8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9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162B-ED38-4A6F-B53D-1A4B313090F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9C0-6054-4E27-BA04-50D02BB76443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0F71-0B98-4774-877C-1570A51CC243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3E12-19C6-46AF-9862-FC2A51BE1D5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37-C0EF-4FD6-A606-D785E177DE3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7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7036-5CC7-43A8-943B-3C5D6A9B1649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1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EB83-D24C-483C-8106-87CBC3DE9ABE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5441-DD53-4816-9378-791F75944F47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1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99C9E755-F461-4D3A-97E5-398F194FE2A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BD9A7F64-ADB9-46C6-ABA3-86F0361C0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8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2-0 – </a:t>
            </a:r>
            <a:r>
              <a:rPr lang="zh-CN" altLang="en-US" sz="4800" dirty="0"/>
              <a:t>汇编基础知识先导课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smtClean="0"/>
              <a:t>11</a:t>
            </a:r>
            <a:r>
              <a:rPr lang="zh-CN" altLang="en-US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48A-9C81-4241-9FDD-A8E1BDBBC8B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1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1688219" y="1567023"/>
            <a:ext cx="47019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740122" y="16420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一条命令执行了四个步骤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88219" y="2409840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hello_world.c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90643" y="3200882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hello_world.i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644427" y="3991924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hello_world.S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95491" y="4782966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hello_world.o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97917" y="5585473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</a:t>
            </a:r>
            <a:endParaRPr lang="zh-CN" altLang="en-US" sz="3200" dirty="0"/>
          </a:p>
        </p:txBody>
      </p:sp>
      <p:cxnSp>
        <p:nvCxnSpPr>
          <p:cNvPr id="31" name="肘形连接符 30"/>
          <p:cNvCxnSpPr>
            <a:stCxn id="26" idx="2"/>
            <a:endCxn id="27" idx="1"/>
          </p:cNvCxnSpPr>
          <p:nvPr/>
        </p:nvCxnSpPr>
        <p:spPr>
          <a:xfrm rot="16200000" flipH="1">
            <a:off x="2843207" y="3145833"/>
            <a:ext cx="498655" cy="196217"/>
          </a:xfrm>
          <a:prstGeom prst="bentConnector2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3"/>
            <a:endCxn id="28" idx="0"/>
          </p:cNvCxnSpPr>
          <p:nvPr/>
        </p:nvCxnSpPr>
        <p:spPr>
          <a:xfrm>
            <a:off x="5803056" y="3493270"/>
            <a:ext cx="147578" cy="49865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8" idx="2"/>
            <a:endCxn id="29" idx="1"/>
          </p:cNvCxnSpPr>
          <p:nvPr/>
        </p:nvCxnSpPr>
        <p:spPr>
          <a:xfrm rot="16200000" flipH="1">
            <a:off x="5823735" y="4703597"/>
            <a:ext cx="498655" cy="24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3"/>
            <a:endCxn id="30" idx="0"/>
          </p:cNvCxnSpPr>
          <p:nvPr/>
        </p:nvCxnSpPr>
        <p:spPr>
          <a:xfrm>
            <a:off x="8807904" y="5075354"/>
            <a:ext cx="196220" cy="51011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30061" y="345180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gcc</a:t>
            </a:r>
            <a:r>
              <a:rPr lang="en-US" altLang="zh-CN" sz="2800" dirty="0">
                <a:solidFill>
                  <a:srgbClr val="C00000"/>
                </a:solidFill>
              </a:rPr>
              <a:t> -E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0061" y="3930368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Preprocess: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    展开</a:t>
            </a:r>
            <a:r>
              <a:rPr lang="en-US" altLang="zh-CN" sz="2000" dirty="0">
                <a:solidFill>
                  <a:srgbClr val="C00000"/>
                </a:solidFill>
              </a:rPr>
              <a:t>#include, </a:t>
            </a:r>
            <a:r>
              <a:rPr lang="zh-CN" altLang="en-US" sz="2000" dirty="0">
                <a:solidFill>
                  <a:srgbClr val="C00000"/>
                </a:solidFill>
              </a:rPr>
              <a:t>宏定义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48874" y="232683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7030A0"/>
                </a:solidFill>
              </a:rPr>
              <a:t>gcc</a:t>
            </a:r>
            <a:r>
              <a:rPr lang="en-US" altLang="zh-CN" sz="2800" dirty="0">
                <a:solidFill>
                  <a:srgbClr val="7030A0"/>
                </a:solidFill>
              </a:rPr>
              <a:t> -S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00163" y="2837590"/>
            <a:ext cx="276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Compile: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    将高级语言程序转变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</a:t>
            </a:r>
            <a:r>
              <a:rPr lang="zh-CN" altLang="en-US" sz="2000" dirty="0">
                <a:solidFill>
                  <a:srgbClr val="7030A0"/>
                </a:solidFill>
              </a:rPr>
              <a:t>成汇编语言程序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00632" y="4872185"/>
            <a:ext cx="10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gcc</a:t>
            </a:r>
            <a:r>
              <a:rPr lang="en-US" altLang="zh-CN" sz="2800" dirty="0">
                <a:solidFill>
                  <a:srgbClr val="0070C0"/>
                </a:solidFill>
              </a:rPr>
              <a:t> -c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51920" y="5382942"/>
            <a:ext cx="28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Assemble: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   将汇编语言程序转变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成机器语言程序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898457" y="3311889"/>
            <a:ext cx="6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gcc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49745" y="3822646"/>
            <a:ext cx="286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link: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通过</a:t>
            </a:r>
            <a:r>
              <a:rPr lang="en-US" altLang="zh-CN" sz="2000" dirty="0" err="1">
                <a:solidFill>
                  <a:srgbClr val="00B050"/>
                </a:solidFill>
              </a:rPr>
              <a:t>ld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进行链接，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变成可执行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文件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929555" y="37091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7252058" y="22962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F21A-903F-4AD2-B3F4-D515E056796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8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25" name="矩形 24"/>
          <p:cNvSpPr/>
          <p:nvPr/>
        </p:nvSpPr>
        <p:spPr>
          <a:xfrm>
            <a:off x="1335811" y="2139708"/>
            <a:ext cx="9540737" cy="440120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.file   "hello_world.c"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.section        .rodata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只读数据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.LC0: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.string "Hello World!"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.text         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代码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.globl  main  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全局符号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.type   main, @function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main:                       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main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函数的汇编代码从这里开始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.LFB0: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.cfi_startproc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leal    4(%esp), %ecx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.cfi_def_cfa 1, 0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andl    $-16, %esp</a:t>
            </a:r>
          </a:p>
          <a:p>
            <a:r>
              <a:rPr lang="zh-CN" alt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     pushl   -4(%ecx)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678905" y="1433841"/>
            <a:ext cx="572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hello_world.S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编译的结果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4678-A778-4C47-AB9F-BBDDB6AF6130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7945" y="5686419"/>
            <a:ext cx="25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5"/>
                </a:solidFill>
              </a:rPr>
              <a:t>汇编指令</a:t>
            </a: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5559972" y="5447850"/>
            <a:ext cx="987973" cy="5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5202621" y="5978807"/>
            <a:ext cx="1345324" cy="7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1"/>
          </p:cNvCxnSpPr>
          <p:nvPr/>
        </p:nvCxnSpPr>
        <p:spPr>
          <a:xfrm flipV="1">
            <a:off x="5065986" y="5978807"/>
            <a:ext cx="1481959" cy="38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92504" y="1099128"/>
            <a:ext cx="536746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–S –o </a:t>
            </a:r>
            <a:r>
              <a:rPr lang="en-US" altLang="zh-CN" sz="2400" dirty="0" err="1"/>
              <a:t>hello_world.S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hello_world.i</a:t>
            </a:r>
            <a:endParaRPr lang="en-US" altLang="zh-CN" sz="2400" dirty="0"/>
          </a:p>
          <a:p>
            <a:r>
              <a:rPr lang="en-US" altLang="zh-CN" sz="2400" dirty="0"/>
              <a:t>$ cat </a:t>
            </a:r>
            <a:r>
              <a:rPr lang="en-US" altLang="zh-CN" sz="2400" dirty="0" err="1"/>
              <a:t>hello_world.S</a:t>
            </a:r>
            <a:r>
              <a:rPr lang="en-US" altLang="zh-CN" sz="2400" dirty="0"/>
              <a:t> | less</a:t>
            </a:r>
          </a:p>
        </p:txBody>
      </p:sp>
    </p:spTree>
    <p:extLst>
      <p:ext uri="{BB962C8B-B14F-4D97-AF65-F5344CB8AC3E}">
        <p14:creationId xmlns:p14="http://schemas.microsoft.com/office/powerpoint/2010/main" val="189441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24" name="矩形 23"/>
          <p:cNvSpPr/>
          <p:nvPr/>
        </p:nvSpPr>
        <p:spPr>
          <a:xfrm>
            <a:off x="192504" y="1099128"/>
            <a:ext cx="536746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–S –o </a:t>
            </a:r>
            <a:r>
              <a:rPr lang="en-US" altLang="zh-CN" sz="2400" dirty="0" err="1"/>
              <a:t>hello_world.S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hello_world.i</a:t>
            </a:r>
            <a:endParaRPr lang="en-US" altLang="zh-CN" sz="2400" dirty="0"/>
          </a:p>
          <a:p>
            <a:r>
              <a:rPr lang="en-US" altLang="zh-CN" sz="2400" dirty="0"/>
              <a:t>$ cat </a:t>
            </a:r>
            <a:r>
              <a:rPr lang="en-US" altLang="zh-CN" sz="2400" dirty="0" err="1"/>
              <a:t>hello_world.S</a:t>
            </a:r>
            <a:r>
              <a:rPr lang="en-US" altLang="zh-CN" sz="2400" dirty="0"/>
              <a:t> | less</a:t>
            </a:r>
          </a:p>
        </p:txBody>
      </p:sp>
      <p:sp>
        <p:nvSpPr>
          <p:cNvPr id="25" name="矩形 24"/>
          <p:cNvSpPr/>
          <p:nvPr/>
        </p:nvSpPr>
        <p:spPr>
          <a:xfrm>
            <a:off x="1335811" y="2139708"/>
            <a:ext cx="9540737" cy="440120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.file   "hello_world.c"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.section        .rodata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只读数据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.LC0: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.string "Hello World!"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.text         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代码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.globl  main  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全局符号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.type   main, @function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main:                       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main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函数的汇编代码从这里开始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.LFB0: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.cfi_startproc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leal    4(%esp), %ecx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.cfi_def_cfa 1, 0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andl    $-16, %esp</a:t>
            </a:r>
          </a:p>
          <a:p>
            <a:r>
              <a:rPr lang="zh-CN" alt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     pushl   -4(%ecx)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678905" y="1433841"/>
            <a:ext cx="572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hello_world.S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编译的结果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4678-A778-4C47-AB9F-BBDDB6AF6130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7945" y="5686419"/>
            <a:ext cx="25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5"/>
                </a:solidFill>
              </a:rPr>
              <a:t>汇编指令</a:t>
            </a: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5559972" y="5447850"/>
            <a:ext cx="987973" cy="5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5202621" y="5978807"/>
            <a:ext cx="1345324" cy="7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1"/>
          </p:cNvCxnSpPr>
          <p:nvPr/>
        </p:nvCxnSpPr>
        <p:spPr>
          <a:xfrm flipV="1">
            <a:off x="5065986" y="5978807"/>
            <a:ext cx="1481959" cy="38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663354" y="3015879"/>
            <a:ext cx="4003128" cy="29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>
                <a:latin typeface="Consolas" panose="020B0609020204030204" pitchFamily="49" charset="0"/>
              </a:rPr>
              <a:t>如何从</a:t>
            </a:r>
            <a:r>
              <a:rPr lang="en-US" altLang="zh-CN" sz="2800" dirty="0">
                <a:latin typeface="Consolas" panose="020B0609020204030204" pitchFamily="49" charset="0"/>
              </a:rPr>
              <a:t>C</a:t>
            </a:r>
            <a:r>
              <a:rPr lang="zh-CN" altLang="en-US" sz="2800" dirty="0">
                <a:latin typeface="Consolas" panose="020B0609020204030204" pitchFamily="49" charset="0"/>
              </a:rPr>
              <a:t>语言程序转化为汇编语言程序</a:t>
            </a:r>
            <a:r>
              <a:rPr lang="en-US" altLang="zh-CN" sz="2800" dirty="0">
                <a:latin typeface="Consolas" panose="020B0609020204030204" pitchFamily="49" charset="0"/>
              </a:rPr>
              <a:t>?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进一步学习：编译原理</a:t>
            </a:r>
          </a:p>
        </p:txBody>
      </p:sp>
    </p:spTree>
    <p:extLst>
      <p:ext uri="{BB962C8B-B14F-4D97-AF65-F5344CB8AC3E}">
        <p14:creationId xmlns:p14="http://schemas.microsoft.com/office/powerpoint/2010/main" val="398461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1688219" y="1567023"/>
            <a:ext cx="47019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740122" y="16420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一条命令执行了四个步骤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88219" y="2409840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hello_world.c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90643" y="3200882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hello_world.i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644427" y="3991924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hello_world.S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95491" y="4782966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hello_world.o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97917" y="5585473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</a:t>
            </a:r>
            <a:endParaRPr lang="zh-CN" altLang="en-US" sz="3200" dirty="0"/>
          </a:p>
        </p:txBody>
      </p:sp>
      <p:cxnSp>
        <p:nvCxnSpPr>
          <p:cNvPr id="31" name="肘形连接符 30"/>
          <p:cNvCxnSpPr>
            <a:stCxn id="26" idx="2"/>
            <a:endCxn id="27" idx="1"/>
          </p:cNvCxnSpPr>
          <p:nvPr/>
        </p:nvCxnSpPr>
        <p:spPr>
          <a:xfrm rot="16200000" flipH="1">
            <a:off x="2843207" y="3145833"/>
            <a:ext cx="498655" cy="196217"/>
          </a:xfrm>
          <a:prstGeom prst="bentConnector2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3"/>
            <a:endCxn id="28" idx="0"/>
          </p:cNvCxnSpPr>
          <p:nvPr/>
        </p:nvCxnSpPr>
        <p:spPr>
          <a:xfrm>
            <a:off x="5803056" y="3493270"/>
            <a:ext cx="147578" cy="49865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8" idx="2"/>
            <a:endCxn id="29" idx="1"/>
          </p:cNvCxnSpPr>
          <p:nvPr/>
        </p:nvCxnSpPr>
        <p:spPr>
          <a:xfrm rot="16200000" flipH="1">
            <a:off x="5823735" y="4703597"/>
            <a:ext cx="498655" cy="24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3"/>
            <a:endCxn id="30" idx="0"/>
          </p:cNvCxnSpPr>
          <p:nvPr/>
        </p:nvCxnSpPr>
        <p:spPr>
          <a:xfrm>
            <a:off x="8807904" y="5075354"/>
            <a:ext cx="196220" cy="51011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30061" y="345180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gcc</a:t>
            </a:r>
            <a:r>
              <a:rPr lang="en-US" altLang="zh-CN" sz="2800" dirty="0">
                <a:solidFill>
                  <a:srgbClr val="C00000"/>
                </a:solidFill>
              </a:rPr>
              <a:t> -E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0061" y="3930368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Preprocess: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    展开</a:t>
            </a:r>
            <a:r>
              <a:rPr lang="en-US" altLang="zh-CN" sz="2000" dirty="0">
                <a:solidFill>
                  <a:srgbClr val="C00000"/>
                </a:solidFill>
              </a:rPr>
              <a:t>#include, </a:t>
            </a:r>
            <a:r>
              <a:rPr lang="zh-CN" altLang="en-US" sz="2000" dirty="0">
                <a:solidFill>
                  <a:srgbClr val="C00000"/>
                </a:solidFill>
              </a:rPr>
              <a:t>宏定义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48874" y="232683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7030A0"/>
                </a:solidFill>
              </a:rPr>
              <a:t>gcc</a:t>
            </a:r>
            <a:r>
              <a:rPr lang="en-US" altLang="zh-CN" sz="2800" dirty="0">
                <a:solidFill>
                  <a:srgbClr val="7030A0"/>
                </a:solidFill>
              </a:rPr>
              <a:t> -S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00163" y="2837590"/>
            <a:ext cx="276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Compile: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    将高级语言程序转变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</a:t>
            </a:r>
            <a:r>
              <a:rPr lang="zh-CN" altLang="en-US" sz="2000" dirty="0">
                <a:solidFill>
                  <a:srgbClr val="7030A0"/>
                </a:solidFill>
              </a:rPr>
              <a:t>成汇编语言程序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00632" y="4872185"/>
            <a:ext cx="10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gcc</a:t>
            </a:r>
            <a:r>
              <a:rPr lang="en-US" altLang="zh-CN" sz="2800" dirty="0">
                <a:solidFill>
                  <a:srgbClr val="0070C0"/>
                </a:solidFill>
              </a:rPr>
              <a:t> -c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51920" y="5382942"/>
            <a:ext cx="28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Assemble: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   将汇编语言程序转变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成机器语言程序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898457" y="3311889"/>
            <a:ext cx="6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gcc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49745" y="3822646"/>
            <a:ext cx="286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link: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通过</a:t>
            </a:r>
            <a:r>
              <a:rPr lang="en-US" altLang="zh-CN" sz="2000" dirty="0" err="1">
                <a:solidFill>
                  <a:srgbClr val="00B050"/>
                </a:solidFill>
              </a:rPr>
              <a:t>ld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进行链接，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变成可执行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文件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929555" y="37091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7252058" y="22962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F21A-903F-4AD2-B3F4-D515E056796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flipH="1">
            <a:off x="3384374" y="5382941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2745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F21A-903F-4AD2-B3F4-D515E056796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28600" y="1302325"/>
            <a:ext cx="54864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–c –o </a:t>
            </a:r>
            <a:r>
              <a:rPr lang="en-US" altLang="zh-CN" sz="2400" dirty="0" err="1"/>
              <a:t>hello_world.o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hello_world.S</a:t>
            </a:r>
            <a:endParaRPr lang="en-US" altLang="zh-CN" sz="2400" dirty="0"/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hexdump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hello_world.o</a:t>
            </a:r>
            <a:r>
              <a:rPr lang="en-US" altLang="zh-CN" sz="2400" dirty="0"/>
              <a:t> | less</a:t>
            </a:r>
          </a:p>
        </p:txBody>
      </p:sp>
      <p:sp>
        <p:nvSpPr>
          <p:cNvPr id="45" name="矩形 44"/>
          <p:cNvSpPr/>
          <p:nvPr/>
        </p:nvSpPr>
        <p:spPr>
          <a:xfrm>
            <a:off x="1436605" y="2472617"/>
            <a:ext cx="7332225" cy="317009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0000000 457f 464c 0101 0001 0000 0000 0000 0000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0000010 0001 0003 0001 0000 0000 0000 0000 0000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0000020 02fc 0000 0000 0000 0034 0000 0000 0028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0000030 000f 000e 0001 0000 0007 0000 4c8d 0424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0000040 e483 fff0 fc71 8955 53e5 e851 </a:t>
            </a:r>
            <a:r>
              <a:rPr lang="en-US" altLang="zh-CN" sz="2000" dirty="0" err="1">
                <a:latin typeface="Consolas" panose="020B0609020204030204" pitchFamily="49" charset="0"/>
              </a:rPr>
              <a:t>fffc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ffff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0000050 0105 0000 8300 0cec 908d 0000 0000 8952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0000060 e8c3 </a:t>
            </a:r>
            <a:r>
              <a:rPr lang="en-US" altLang="zh-CN" sz="2000" dirty="0" err="1">
                <a:latin typeface="Consolas" panose="020B0609020204030204" pitchFamily="49" charset="0"/>
              </a:rPr>
              <a:t>fffc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ffff</a:t>
            </a:r>
            <a:r>
              <a:rPr lang="en-US" altLang="zh-CN" sz="2000" dirty="0">
                <a:latin typeface="Consolas" panose="020B0609020204030204" pitchFamily="49" charset="0"/>
              </a:rPr>
              <a:t> c483 b810 0000 0000 658d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0000070 59f8 5d5b 618d c3fc 6548 6c6c 206f 6f57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0000080 6c72 2164 8b00 2404 00c3 4347 3a43 2820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0000090 6544 6962 6e61 3620 332e 302e 312d 2938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71936" y="1652454"/>
            <a:ext cx="579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hello_world.o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查看其内容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073630" y="5057941"/>
            <a:ext cx="289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机器语言程序！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436605" y="6061246"/>
            <a:ext cx="64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偏移量                                            数据，两字节一组，小端</a:t>
            </a:r>
          </a:p>
        </p:txBody>
      </p:sp>
      <p:sp>
        <p:nvSpPr>
          <p:cNvPr id="49" name="右大括号 48"/>
          <p:cNvSpPr/>
          <p:nvPr/>
        </p:nvSpPr>
        <p:spPr>
          <a:xfrm rot="5400000">
            <a:off x="5161557" y="3360858"/>
            <a:ext cx="267531" cy="48312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F21A-903F-4AD2-B3F4-D515E056796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200" y="1191931"/>
            <a:ext cx="55372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–c –o </a:t>
            </a:r>
            <a:r>
              <a:rPr lang="en-US" altLang="zh-CN" sz="2400" dirty="0" err="1"/>
              <a:t>hello_world.o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hello_world.S</a:t>
            </a:r>
            <a:endParaRPr lang="en-US" altLang="zh-CN" sz="2400" dirty="0"/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objdump</a:t>
            </a:r>
            <a:r>
              <a:rPr lang="en-US" altLang="zh-CN" sz="2400" dirty="0"/>
              <a:t> -d </a:t>
            </a:r>
            <a:r>
              <a:rPr lang="en-US" altLang="zh-CN" sz="2400" dirty="0" err="1"/>
              <a:t>hello_world.o</a:t>
            </a:r>
            <a:r>
              <a:rPr lang="en-US" altLang="zh-CN" sz="2400" dirty="0"/>
              <a:t> | less</a:t>
            </a:r>
          </a:p>
        </p:txBody>
      </p:sp>
      <p:sp>
        <p:nvSpPr>
          <p:cNvPr id="13" name="矩形 12"/>
          <p:cNvSpPr/>
          <p:nvPr/>
        </p:nvSpPr>
        <p:spPr>
          <a:xfrm>
            <a:off x="2032128" y="2115731"/>
            <a:ext cx="9474072" cy="440120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hello_world.o</a:t>
            </a:r>
            <a:r>
              <a:rPr lang="en-US" altLang="zh-CN" sz="2000" dirty="0">
                <a:latin typeface="Consolas" panose="020B0609020204030204" pitchFamily="49" charset="0"/>
              </a:rPr>
              <a:t>:     file format elf32-i386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Disassembly of section .text: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00000000 &lt;main&gt;: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sz="2000" dirty="0" err="1">
                <a:latin typeface="Consolas" panose="020B0609020204030204" pitchFamily="49" charset="0"/>
              </a:rPr>
              <a:t>esp</a:t>
            </a:r>
            <a:r>
              <a:rPr lang="en-US" altLang="zh-CN" sz="2000" dirty="0">
                <a:latin typeface="Consolas" panose="020B0609020204030204" pitchFamily="49" charset="0"/>
              </a:rPr>
              <a:t>),%</a:t>
            </a:r>
            <a:r>
              <a:rPr lang="en-US" altLang="zh-CN" sz="2000" dirty="0" err="1">
                <a:latin typeface="Consolas" panose="020B0609020204030204" pitchFamily="49" charset="0"/>
              </a:rPr>
              <a:t>ecx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4:   83 e4 f0                and    $0xfffffff0,%esp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7:  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71 fc  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pushl</a:t>
            </a:r>
            <a:r>
              <a:rPr lang="en-US" altLang="zh-CN" sz="2000" dirty="0">
                <a:latin typeface="Consolas" panose="020B0609020204030204" pitchFamily="49" charset="0"/>
              </a:rPr>
              <a:t>  -0x4(%</a:t>
            </a:r>
            <a:r>
              <a:rPr lang="en-US" altLang="zh-CN" sz="2000" dirty="0" err="1">
                <a:latin typeface="Consolas" panose="020B0609020204030204" pitchFamily="49" charset="0"/>
              </a:rPr>
              <a:t>ecx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sz="2000" dirty="0" err="1">
                <a:latin typeface="Consolas" panose="020B0609020204030204" pitchFamily="49" charset="0"/>
              </a:rPr>
              <a:t>ebp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mov</a:t>
            </a:r>
            <a:r>
              <a:rPr lang="en-US" altLang="zh-CN" sz="2000" dirty="0">
                <a:latin typeface="Consolas" panose="020B0609020204030204" pitchFamily="49" charset="0"/>
              </a:rPr>
              <a:t>    %</a:t>
            </a:r>
            <a:r>
              <a:rPr lang="en-US" altLang="zh-CN" sz="2000" dirty="0" err="1">
                <a:latin typeface="Consolas" panose="020B0609020204030204" pitchFamily="49" charset="0"/>
              </a:rPr>
              <a:t>esp</a:t>
            </a:r>
            <a:r>
              <a:rPr lang="en-US" altLang="zh-CN" sz="2000" dirty="0">
                <a:latin typeface="Consolas" panose="020B0609020204030204" pitchFamily="49" charset="0"/>
              </a:rPr>
              <a:t>,%</a:t>
            </a:r>
            <a:r>
              <a:rPr lang="en-US" altLang="zh-CN" sz="2000" dirty="0" err="1">
                <a:latin typeface="Consolas" panose="020B0609020204030204" pitchFamily="49" charset="0"/>
              </a:rPr>
              <a:t>ebp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sz="2000" dirty="0" err="1">
                <a:latin typeface="Consolas" panose="020B0609020204030204" pitchFamily="49" charset="0"/>
              </a:rPr>
              <a:t>ebx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sz="2000" dirty="0" err="1">
                <a:latin typeface="Consolas" panose="020B0609020204030204" pitchFamily="49" charset="0"/>
              </a:rPr>
              <a:t>ecx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f:   e8 fc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         call   10 &lt;main+0x10&gt;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86301" y="1530956"/>
            <a:ext cx="664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hello_world.o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反汇编其内容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76" y="4316333"/>
            <a:ext cx="1828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机器读取并执行的机器指令</a:t>
            </a:r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1906004" y="4204138"/>
            <a:ext cx="1194548" cy="8970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105971" y="4555777"/>
            <a:ext cx="1828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对应的汇编助记符</a:t>
            </a:r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 flipH="1" flipV="1">
            <a:off x="9690538" y="4202461"/>
            <a:ext cx="1329897" cy="3533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F21A-903F-4AD2-B3F4-D515E056796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200" y="1191931"/>
            <a:ext cx="55372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–c –o </a:t>
            </a:r>
            <a:r>
              <a:rPr lang="en-US" altLang="zh-CN" sz="2400" dirty="0" err="1"/>
              <a:t>hello_world.o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hello_world.S</a:t>
            </a:r>
            <a:endParaRPr lang="en-US" altLang="zh-CN" sz="2400" dirty="0"/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objdump</a:t>
            </a:r>
            <a:r>
              <a:rPr lang="en-US" altLang="zh-CN" sz="2400" dirty="0"/>
              <a:t> -d </a:t>
            </a:r>
            <a:r>
              <a:rPr lang="en-US" altLang="zh-CN" sz="2400" dirty="0" err="1"/>
              <a:t>hello_world.o</a:t>
            </a:r>
            <a:r>
              <a:rPr lang="en-US" altLang="zh-CN" sz="2400" dirty="0"/>
              <a:t> | less</a:t>
            </a:r>
          </a:p>
        </p:txBody>
      </p:sp>
      <p:sp>
        <p:nvSpPr>
          <p:cNvPr id="13" name="矩形 12"/>
          <p:cNvSpPr/>
          <p:nvPr/>
        </p:nvSpPr>
        <p:spPr>
          <a:xfrm>
            <a:off x="2032128" y="2115731"/>
            <a:ext cx="9474072" cy="440120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hello_world.o</a:t>
            </a:r>
            <a:r>
              <a:rPr lang="en-US" altLang="zh-CN" sz="2000" dirty="0">
                <a:latin typeface="Consolas" panose="020B0609020204030204" pitchFamily="49" charset="0"/>
              </a:rPr>
              <a:t>:     file format elf32-i386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Disassembly of section .text: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00000000 &lt;main&gt;: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0:   </a:t>
            </a:r>
            <a:r>
              <a:rPr lang="en-US" altLang="zh-CN" sz="2000" u="sng" dirty="0">
                <a:latin typeface="Consolas" panose="020B0609020204030204" pitchFamily="49" charset="0"/>
              </a:rPr>
              <a:t>8d 4c 24 04</a:t>
            </a:r>
            <a:r>
              <a:rPr lang="en-US" altLang="zh-CN" sz="2000" dirty="0">
                <a:latin typeface="Consolas" panose="020B0609020204030204" pitchFamily="49" charset="0"/>
              </a:rPr>
              <a:t>             </a:t>
            </a:r>
            <a:r>
              <a:rPr lang="en-US" altLang="zh-CN" sz="2000" u="sng" dirty="0">
                <a:latin typeface="Consolas" panose="020B0609020204030204" pitchFamily="49" charset="0"/>
              </a:rPr>
              <a:t>lea    0x4(%</a:t>
            </a:r>
            <a:r>
              <a:rPr lang="en-US" altLang="zh-CN" sz="2000" u="sng" dirty="0" err="1">
                <a:latin typeface="Consolas" panose="020B0609020204030204" pitchFamily="49" charset="0"/>
              </a:rPr>
              <a:t>esp</a:t>
            </a:r>
            <a:r>
              <a:rPr lang="en-US" altLang="zh-CN" sz="2000" u="sng" dirty="0">
                <a:latin typeface="Consolas" panose="020B0609020204030204" pitchFamily="49" charset="0"/>
              </a:rPr>
              <a:t>),%</a:t>
            </a:r>
            <a:r>
              <a:rPr lang="en-US" altLang="zh-CN" sz="2000" u="sng" dirty="0" err="1">
                <a:latin typeface="Consolas" panose="020B0609020204030204" pitchFamily="49" charset="0"/>
              </a:rPr>
              <a:t>ecx</a:t>
            </a:r>
            <a:endParaRPr lang="en-US" altLang="zh-CN" sz="2000" u="sng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4:   83 e4 f0                and    $0xfffffff0,%esp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7:  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71 fc  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pushl</a:t>
            </a:r>
            <a:r>
              <a:rPr lang="en-US" altLang="zh-CN" sz="2000" dirty="0">
                <a:latin typeface="Consolas" panose="020B0609020204030204" pitchFamily="49" charset="0"/>
              </a:rPr>
              <a:t>  -0x4(%</a:t>
            </a:r>
            <a:r>
              <a:rPr lang="en-US" altLang="zh-CN" sz="2000" dirty="0" err="1">
                <a:latin typeface="Consolas" panose="020B0609020204030204" pitchFamily="49" charset="0"/>
              </a:rPr>
              <a:t>ecx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sz="2000" dirty="0" err="1">
                <a:latin typeface="Consolas" panose="020B0609020204030204" pitchFamily="49" charset="0"/>
              </a:rPr>
              <a:t>ebp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mov</a:t>
            </a:r>
            <a:r>
              <a:rPr lang="en-US" altLang="zh-CN" sz="2000" dirty="0">
                <a:latin typeface="Consolas" panose="020B0609020204030204" pitchFamily="49" charset="0"/>
              </a:rPr>
              <a:t>    %</a:t>
            </a:r>
            <a:r>
              <a:rPr lang="en-US" altLang="zh-CN" sz="2000" dirty="0" err="1">
                <a:latin typeface="Consolas" panose="020B0609020204030204" pitchFamily="49" charset="0"/>
              </a:rPr>
              <a:t>esp</a:t>
            </a:r>
            <a:r>
              <a:rPr lang="en-US" altLang="zh-CN" sz="2000" dirty="0">
                <a:latin typeface="Consolas" panose="020B0609020204030204" pitchFamily="49" charset="0"/>
              </a:rPr>
              <a:t>,%</a:t>
            </a:r>
            <a:r>
              <a:rPr lang="en-US" altLang="zh-CN" sz="2000" dirty="0" err="1">
                <a:latin typeface="Consolas" panose="020B0609020204030204" pitchFamily="49" charset="0"/>
              </a:rPr>
              <a:t>ebp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sz="2000" dirty="0" err="1">
                <a:latin typeface="Consolas" panose="020B0609020204030204" pitchFamily="49" charset="0"/>
              </a:rPr>
              <a:t>ebx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sz="2000" dirty="0" err="1">
                <a:latin typeface="Consolas" panose="020B0609020204030204" pitchFamily="49" charset="0"/>
              </a:rPr>
              <a:t>ecx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f:   e8 fc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latin typeface="Consolas" panose="020B0609020204030204" pitchFamily="49" charset="0"/>
              </a:rPr>
              <a:t>          call   10 &lt;main+0x10&gt;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86301" y="1530956"/>
            <a:ext cx="664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hello_world.o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反汇编其内容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76" y="4316333"/>
            <a:ext cx="1828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机器读取并执行的机器指令</a:t>
            </a:r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1906004" y="4204138"/>
            <a:ext cx="1194548" cy="8970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105971" y="4555777"/>
            <a:ext cx="1828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对应的汇编助记符</a:t>
            </a:r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 flipH="1" flipV="1">
            <a:off x="9690538" y="4202461"/>
            <a:ext cx="1329897" cy="3533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6200000" flipV="1">
            <a:off x="5712711" y="2875466"/>
            <a:ext cx="5080" cy="2107826"/>
          </a:xfrm>
          <a:prstGeom prst="bentConnector3">
            <a:avLst>
              <a:gd name="adj1" fmla="val 820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6200000" flipH="1">
            <a:off x="5712711" y="3317427"/>
            <a:ext cx="5080" cy="2107826"/>
          </a:xfrm>
          <a:prstGeom prst="bentConnector3">
            <a:avLst>
              <a:gd name="adj1" fmla="val 8389469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543648" y="2921290"/>
            <a:ext cx="182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编码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12982" y="4887052"/>
            <a:ext cx="182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真值（误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27378" y="3926838"/>
            <a:ext cx="171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一一对应</a:t>
            </a:r>
          </a:p>
        </p:txBody>
      </p:sp>
    </p:spTree>
    <p:extLst>
      <p:ext uri="{BB962C8B-B14F-4D97-AF65-F5344CB8AC3E}">
        <p14:creationId xmlns:p14="http://schemas.microsoft.com/office/powerpoint/2010/main" val="23954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重要提示！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8860" y="1633752"/>
            <a:ext cx="92964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zh-CN" sz="1000" dirty="0"/>
          </a:p>
          <a:p>
            <a:r>
              <a:rPr lang="en-US" altLang="zh-CN" sz="4000" dirty="0"/>
              <a:t>$ </a:t>
            </a:r>
            <a:r>
              <a:rPr lang="en-US" altLang="zh-CN" sz="4000" dirty="0" err="1"/>
              <a:t>objdump</a:t>
            </a:r>
            <a:r>
              <a:rPr lang="en-US" altLang="zh-CN" sz="4000" dirty="0"/>
              <a:t> -d </a:t>
            </a:r>
            <a:r>
              <a:rPr lang="en-US" altLang="zh-CN" sz="4000" dirty="0" err="1"/>
              <a:t>hello_world.o</a:t>
            </a:r>
            <a:r>
              <a:rPr lang="en-US" altLang="zh-CN" sz="4000" dirty="0"/>
              <a:t> | less</a:t>
            </a:r>
          </a:p>
          <a:p>
            <a:endParaRPr lang="en-US" altLang="zh-CN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16000" y="3492549"/>
            <a:ext cx="4827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标准的</a:t>
            </a:r>
            <a:r>
              <a:rPr lang="en-US" altLang="zh-CN" sz="2800" dirty="0" err="1"/>
              <a:t>objdump</a:t>
            </a:r>
            <a:r>
              <a:rPr lang="zh-CN" altLang="en-US" sz="2800" dirty="0"/>
              <a:t>无法识别我们为</a:t>
            </a:r>
            <a:r>
              <a:rPr lang="en-US" altLang="zh-CN" sz="2800" dirty="0"/>
              <a:t>PA</a:t>
            </a:r>
            <a:r>
              <a:rPr lang="zh-CN" altLang="en-US" sz="2800" dirty="0"/>
              <a:t>定制的</a:t>
            </a:r>
            <a:r>
              <a:rPr lang="en-US" altLang="zh-CN" sz="2800" dirty="0"/>
              <a:t>0x82</a:t>
            </a:r>
            <a:r>
              <a:rPr lang="zh-CN" altLang="en-US" sz="2800" dirty="0"/>
              <a:t>指令，因此我们提供了自己的改造版本，用于反汇编</a:t>
            </a:r>
            <a:r>
              <a:rPr lang="en-US" altLang="zh-CN" sz="2800" dirty="0"/>
              <a:t>PA</a:t>
            </a:r>
            <a:r>
              <a:rPr lang="zh-CN" altLang="en-US" sz="2800" dirty="0"/>
              <a:t>的测试用例</a:t>
            </a: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flipV="1">
            <a:off x="3429980" y="2755900"/>
            <a:ext cx="11720" cy="736649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43960" y="3829414"/>
            <a:ext cx="1991940" cy="628176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86132" y="6041084"/>
            <a:ext cx="864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源码：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https://gitee.com/wlicsnju/binutils4nemu</a:t>
            </a:r>
            <a:endParaRPr lang="zh-CN" alt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94860" y="1053653"/>
            <a:ext cx="465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dirty="0" err="1"/>
              <a:t>objdump</a:t>
            </a:r>
            <a:r>
              <a:rPr lang="zh-CN" altLang="en-US" sz="2400" dirty="0"/>
              <a:t>命令反汇编目标文件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9930" y="4621400"/>
            <a:ext cx="405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objdump4nemu-i386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73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1688219" y="1567023"/>
            <a:ext cx="47019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740122" y="16420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一条命令执行了四个步骤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88219" y="2409840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hello_world.c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90643" y="3200882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hello_world.i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644427" y="3991924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hello_world.S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95491" y="4782966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hello_world.o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97917" y="5585473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</a:t>
            </a:r>
            <a:endParaRPr lang="zh-CN" altLang="en-US" sz="3200" dirty="0"/>
          </a:p>
        </p:txBody>
      </p:sp>
      <p:cxnSp>
        <p:nvCxnSpPr>
          <p:cNvPr id="31" name="肘形连接符 30"/>
          <p:cNvCxnSpPr>
            <a:stCxn id="26" idx="2"/>
            <a:endCxn id="27" idx="1"/>
          </p:cNvCxnSpPr>
          <p:nvPr/>
        </p:nvCxnSpPr>
        <p:spPr>
          <a:xfrm rot="16200000" flipH="1">
            <a:off x="2843207" y="3145833"/>
            <a:ext cx="498655" cy="196217"/>
          </a:xfrm>
          <a:prstGeom prst="bentConnector2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3"/>
            <a:endCxn id="28" idx="0"/>
          </p:cNvCxnSpPr>
          <p:nvPr/>
        </p:nvCxnSpPr>
        <p:spPr>
          <a:xfrm>
            <a:off x="5803056" y="3493270"/>
            <a:ext cx="147578" cy="49865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8" idx="2"/>
            <a:endCxn id="29" idx="1"/>
          </p:cNvCxnSpPr>
          <p:nvPr/>
        </p:nvCxnSpPr>
        <p:spPr>
          <a:xfrm rot="16200000" flipH="1">
            <a:off x="5823735" y="4703597"/>
            <a:ext cx="498655" cy="24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3"/>
            <a:endCxn id="30" idx="0"/>
          </p:cNvCxnSpPr>
          <p:nvPr/>
        </p:nvCxnSpPr>
        <p:spPr>
          <a:xfrm>
            <a:off x="8807904" y="5075354"/>
            <a:ext cx="196220" cy="51011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30061" y="345180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gcc</a:t>
            </a:r>
            <a:r>
              <a:rPr lang="en-US" altLang="zh-CN" sz="2800" dirty="0">
                <a:solidFill>
                  <a:srgbClr val="C00000"/>
                </a:solidFill>
              </a:rPr>
              <a:t> -E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0061" y="3930368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Preprocess: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    展开</a:t>
            </a:r>
            <a:r>
              <a:rPr lang="en-US" altLang="zh-CN" sz="2000" dirty="0">
                <a:solidFill>
                  <a:srgbClr val="C00000"/>
                </a:solidFill>
              </a:rPr>
              <a:t>#include, </a:t>
            </a:r>
            <a:r>
              <a:rPr lang="zh-CN" altLang="en-US" sz="2000" dirty="0">
                <a:solidFill>
                  <a:srgbClr val="C00000"/>
                </a:solidFill>
              </a:rPr>
              <a:t>宏定义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48874" y="232683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7030A0"/>
                </a:solidFill>
              </a:rPr>
              <a:t>gcc</a:t>
            </a:r>
            <a:r>
              <a:rPr lang="en-US" altLang="zh-CN" sz="2800" dirty="0">
                <a:solidFill>
                  <a:srgbClr val="7030A0"/>
                </a:solidFill>
              </a:rPr>
              <a:t> -S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00163" y="2837590"/>
            <a:ext cx="276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Compile: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    将高级语言程序转变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</a:t>
            </a:r>
            <a:r>
              <a:rPr lang="zh-CN" altLang="en-US" sz="2000" dirty="0">
                <a:solidFill>
                  <a:srgbClr val="7030A0"/>
                </a:solidFill>
              </a:rPr>
              <a:t>成汇编语言程序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00632" y="4872185"/>
            <a:ext cx="10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gcc</a:t>
            </a:r>
            <a:r>
              <a:rPr lang="en-US" altLang="zh-CN" sz="2800" dirty="0">
                <a:solidFill>
                  <a:srgbClr val="0070C0"/>
                </a:solidFill>
              </a:rPr>
              <a:t> -c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51920" y="5382942"/>
            <a:ext cx="28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Assemble: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   将汇编语言程序转变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成机器语言程序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898457" y="3311889"/>
            <a:ext cx="6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gcc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49745" y="3822646"/>
            <a:ext cx="286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link: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通过</a:t>
            </a:r>
            <a:r>
              <a:rPr lang="en-US" altLang="zh-CN" sz="2000" dirty="0" err="1">
                <a:solidFill>
                  <a:srgbClr val="00B050"/>
                </a:solidFill>
              </a:rPr>
              <a:t>ld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进行链接，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变成可执行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文件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929555" y="37091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7252058" y="22962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F21A-903F-4AD2-B3F4-D515E056796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flipH="1">
            <a:off x="3384374" y="5382941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44" name="文本框 43"/>
          <p:cNvSpPr txBox="1"/>
          <p:nvPr/>
        </p:nvSpPr>
        <p:spPr>
          <a:xfrm flipH="1">
            <a:off x="10550689" y="4379742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431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339163" y="4155539"/>
            <a:ext cx="9014637" cy="195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onsolas" panose="020B0609020204030204" pitchFamily="49" charset="0"/>
              </a:rPr>
              <a:t>最后将</a:t>
            </a:r>
            <a:r>
              <a:rPr lang="en-US" altLang="zh-CN" dirty="0" err="1">
                <a:latin typeface="Consolas" panose="020B0609020204030204" pitchFamily="49" charset="0"/>
              </a:rPr>
              <a:t>hello_world.o</a:t>
            </a:r>
            <a:r>
              <a:rPr lang="zh-CN" altLang="en-US" dirty="0">
                <a:latin typeface="Consolas" panose="020B0609020204030204" pitchFamily="49" charset="0"/>
              </a:rPr>
              <a:t>通过</a:t>
            </a:r>
            <a:r>
              <a:rPr lang="en-US" altLang="zh-CN" dirty="0" err="1">
                <a:latin typeface="Consolas" panose="020B0609020204030204" pitchFamily="49" charset="0"/>
              </a:rPr>
              <a:t>ld</a:t>
            </a:r>
            <a:r>
              <a:rPr lang="zh-CN" altLang="en-US" dirty="0">
                <a:latin typeface="Consolas" panose="020B0609020204030204" pitchFamily="49" charset="0"/>
              </a:rPr>
              <a:t>程序链接其它模块和库文件，得到最终的可执行文件</a:t>
            </a:r>
            <a:r>
              <a:rPr lang="en-US" altLang="zh-CN" dirty="0" err="1">
                <a:latin typeface="Consolas" panose="020B0609020204030204" pitchFamily="49" charset="0"/>
              </a:rPr>
              <a:t>hello_world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此系后话（</a:t>
            </a:r>
            <a:r>
              <a:rPr lang="en-US" altLang="zh-CN" dirty="0">
                <a:latin typeface="Consolas" panose="020B0609020204030204" pitchFamily="49" charset="0"/>
              </a:rPr>
              <a:t>PA 2-2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2-3</a:t>
            </a:r>
            <a:r>
              <a:rPr lang="zh-CN" altLang="en-US" dirty="0">
                <a:latin typeface="Consolas" panose="020B0609020204030204" pitchFamily="49" charset="0"/>
              </a:rPr>
              <a:t>简要认识），此时先略去不表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1964469"/>
            <a:ext cx="5817141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hello_world.o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./</a:t>
            </a:r>
            <a:r>
              <a:rPr lang="en-US" altLang="zh-CN" sz="2400" dirty="0" err="1"/>
              <a:t>hello_world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Hello World!</a:t>
            </a:r>
            <a:endParaRPr lang="zh-CN" altLang="en-US" sz="2400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</p:spTree>
    <p:extLst>
      <p:ext uri="{BB962C8B-B14F-4D97-AF65-F5344CB8AC3E}">
        <p14:creationId xmlns:p14="http://schemas.microsoft.com/office/powerpoint/2010/main" val="521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A543-8736-4657-BE3F-4CCF410311CD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2"/>
          <a:stretch>
            <a:fillRect/>
          </a:stretch>
        </p:blipFill>
        <p:spPr>
          <a:xfrm>
            <a:off x="1577905" y="1669669"/>
            <a:ext cx="8818019" cy="43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PA</a:t>
            </a:r>
            <a:r>
              <a:rPr lang="zh-CN" altLang="en-US" dirty="0"/>
              <a:t>的关系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4000" y="1389707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add.c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3625" y="1389707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/bin/add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4000" y="2346091"/>
            <a:ext cx="3743325" cy="1938992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0" y="2346091"/>
            <a:ext cx="4762500" cy="3693319"/>
          </a:xfrm>
          <a:prstGeom prst="rect">
            <a:avLst/>
          </a:prstGeom>
          <a:ln w="12700"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bin/add:     file format elf32-i386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Disassembly of section .text: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00030000 &lt;start&gt;: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30000:       e9 00 00 00 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00030005 &lt;main&gt;: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30005:       55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30006:       89 e5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30008:       53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30009:       83 ec 10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3000c:       e8 8f 00 00 00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581400" y="2933700"/>
            <a:ext cx="1130300" cy="1259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gcc</a:t>
            </a:r>
            <a:endParaRPr lang="zh-CN" altLang="en-US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44" y="2346091"/>
            <a:ext cx="2359087" cy="1603609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8153400" y="2933700"/>
            <a:ext cx="1425575" cy="1259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装载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679006" y="4192750"/>
            <a:ext cx="2105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nemu</a:t>
            </a:r>
            <a:r>
              <a:rPr lang="zh-CN" altLang="en-US" sz="2800" dirty="0"/>
              <a:t>本身也被编译成二进制的可执行文件</a:t>
            </a:r>
          </a:p>
        </p:txBody>
      </p:sp>
    </p:spTree>
    <p:extLst>
      <p:ext uri="{BB962C8B-B14F-4D97-AF65-F5344CB8AC3E}">
        <p14:creationId xmlns:p14="http://schemas.microsoft.com/office/powerpoint/2010/main" val="4140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PA</a:t>
            </a:r>
            <a:r>
              <a:rPr lang="zh-CN" altLang="en-US" dirty="0"/>
              <a:t>的关系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16878"/>
            <a:ext cx="3891102" cy="26450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3200" y="5262959"/>
            <a:ext cx="37465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虚拟机 </a:t>
            </a:r>
            <a:r>
              <a:rPr lang="en-US" altLang="zh-CN" sz="4000" dirty="0"/>
              <a:t>+ Linux</a:t>
            </a:r>
            <a:endParaRPr lang="zh-CN" altLang="en-US" sz="40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97100" y="4214187"/>
            <a:ext cx="1028700" cy="762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74800" y="3948856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执行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731773" y="1769626"/>
            <a:ext cx="1207579" cy="8945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18098" y="908165"/>
            <a:ext cx="1935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模拟</a:t>
            </a:r>
            <a:r>
              <a:rPr lang="en-US" altLang="zh-CN" sz="3200" dirty="0"/>
              <a:t>CPU</a:t>
            </a:r>
            <a:r>
              <a:rPr lang="zh-CN" altLang="en-US" sz="3200" dirty="0"/>
              <a:t>解释执行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25002" y="1135528"/>
            <a:ext cx="339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/bin/add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34602" y="4571769"/>
            <a:ext cx="258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都是</a:t>
            </a:r>
            <a:r>
              <a:rPr lang="en-US" altLang="zh-CN" sz="3600" dirty="0"/>
              <a:t>x86</a:t>
            </a:r>
            <a:r>
              <a:rPr lang="zh-CN" altLang="en-US" sz="3600" dirty="0"/>
              <a:t>指令的序列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682052" y="4382591"/>
            <a:ext cx="1257300" cy="42519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9982200" y="1985383"/>
            <a:ext cx="76200" cy="2609803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79659" y="3650734"/>
            <a:ext cx="1386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e9 00 00 00 00 55 89 e5 53 83 ec 10 e8 8f 00 00 00 </a:t>
            </a:r>
            <a:r>
              <a:rPr lang="en-US" altLang="zh-CN" sz="3600" dirty="0">
                <a:latin typeface="Consolas" panose="020B0609020204030204" pitchFamily="49" charset="0"/>
              </a:rPr>
              <a:t>...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1087100" cy="1204191"/>
          </a:xfrm>
        </p:spPr>
        <p:txBody>
          <a:bodyPr/>
          <a:lstStyle/>
          <a:p>
            <a:r>
              <a:rPr lang="zh-CN" altLang="en-US" dirty="0"/>
              <a:t>不管什么语言写的程序，最后交给</a:t>
            </a:r>
            <a:r>
              <a:rPr lang="en-US" altLang="zh-CN" dirty="0"/>
              <a:t>CPU</a:t>
            </a:r>
            <a:r>
              <a:rPr lang="zh-CN" altLang="en-US" dirty="0"/>
              <a:t>执行的，都是机器指令的序列</a:t>
            </a:r>
            <a:endParaRPr lang="en-US" altLang="zh-CN" dirty="0"/>
          </a:p>
          <a:p>
            <a:r>
              <a:rPr lang="zh-CN" altLang="en-US" dirty="0"/>
              <a:t>这些指令与对应的汇编助记符一一对应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2" y="3352358"/>
            <a:ext cx="1739383" cy="12958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79658" y="4636313"/>
            <a:ext cx="1373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jmp 30005; push %ebp; mov %esp,%ebp; push %ebx; sub $0x10,%esp; call 300a0; ...</a:t>
            </a:r>
          </a:p>
        </p:txBody>
      </p:sp>
    </p:spTree>
    <p:extLst>
      <p:ext uri="{BB962C8B-B14F-4D97-AF65-F5344CB8AC3E}">
        <p14:creationId xmlns:p14="http://schemas.microsoft.com/office/powerpoint/2010/main" val="39822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从高级语言到</a:t>
            </a:r>
            <a:r>
              <a:rPr lang="zh-CN" altLang="en-US" b="1" dirty="0" smtClean="0"/>
              <a:t>机器指令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汇编语句与</a:t>
            </a:r>
            <a:r>
              <a:rPr lang="zh-CN" altLang="en-US" b="1" dirty="0" smtClean="0">
                <a:solidFill>
                  <a:srgbClr val="C00000"/>
                </a:solidFill>
              </a:rPr>
              <a:t>机器指令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认识</a:t>
            </a:r>
            <a:r>
              <a:rPr lang="en-US" altLang="zh-CN" b="1" dirty="0" smtClean="0">
                <a:solidFill>
                  <a:srgbClr val="C00000"/>
                </a:solidFill>
              </a:rPr>
              <a:t>Intel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AT&amp;T</a:t>
            </a:r>
            <a:r>
              <a:rPr lang="zh-CN" altLang="en-US" b="1" dirty="0" smtClean="0">
                <a:solidFill>
                  <a:srgbClr val="C00000"/>
                </a:solidFill>
              </a:rPr>
              <a:t>汇编助记符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学会查阅</a:t>
            </a:r>
            <a:r>
              <a:rPr lang="en-US" altLang="zh-CN" b="1" dirty="0" smtClean="0">
                <a:solidFill>
                  <a:srgbClr val="C00000"/>
                </a:solidFill>
              </a:rPr>
              <a:t>i386</a:t>
            </a:r>
            <a:r>
              <a:rPr lang="zh-CN" altLang="en-US" b="1" dirty="0" smtClean="0">
                <a:solidFill>
                  <a:srgbClr val="C00000"/>
                </a:solidFill>
              </a:rPr>
              <a:t>手册指令描述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尝试使用汇编写程序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/>
              <a:t>尝试用</a:t>
            </a:r>
            <a:r>
              <a:rPr lang="en-US" altLang="zh-CN" b="1" dirty="0" err="1"/>
              <a:t>gdb</a:t>
            </a:r>
            <a:r>
              <a:rPr lang="zh-CN" altLang="en-US" b="1" dirty="0"/>
              <a:t>调试程序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DAA0-425D-447F-9CFA-038EAD2E0C1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汇编语言编程（指令的格式）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0051" y="1257635"/>
            <a:ext cx="93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</a:t>
            </a:r>
            <a:r>
              <a:rPr lang="en-US" altLang="zh-CN" sz="3200" dirty="0" err="1"/>
              <a:t>gcc</a:t>
            </a:r>
            <a:r>
              <a:rPr lang="zh-CN" altLang="en-US" sz="3200" dirty="0"/>
              <a:t>接受的格式，也是我们写程序采用的格式）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AT&amp;T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70C0"/>
                </a:solidFill>
              </a:rPr>
              <a:t>长度后缀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r>
              <a:rPr lang="en-US" altLang="zh-CN" sz="3200" dirty="0"/>
              <a:t>, 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</a:p>
        </p:txBody>
      </p:sp>
      <p:sp>
        <p:nvSpPr>
          <p:cNvPr id="8" name="矩形 7"/>
          <p:cNvSpPr/>
          <p:nvPr/>
        </p:nvSpPr>
        <p:spPr>
          <a:xfrm>
            <a:off x="4272084" y="2737495"/>
            <a:ext cx="4006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</a:rPr>
              <a:t>mov</a:t>
            </a:r>
            <a:r>
              <a:rPr lang="zh-CN" altLang="en-US" sz="4400" dirty="0">
                <a:solidFill>
                  <a:srgbClr val="0070C0"/>
                </a:solidFill>
              </a:rPr>
              <a:t>l</a:t>
            </a:r>
            <a:r>
              <a:rPr lang="zh-CN" altLang="en-US" sz="4400" dirty="0"/>
              <a:t>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</a:rPr>
              <a:t>$0x7</a:t>
            </a:r>
            <a:r>
              <a:rPr lang="zh-CN" altLang="en-US" sz="4400" dirty="0"/>
              <a:t>, </a:t>
            </a:r>
            <a:r>
              <a:rPr lang="zh-CN" altLang="en-US" sz="4400" dirty="0">
                <a:solidFill>
                  <a:srgbClr val="00B050"/>
                </a:solidFill>
              </a:rPr>
              <a:t>%eax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0051" y="4483980"/>
            <a:ext cx="8813259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INTEL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  <a:r>
              <a:rPr lang="en-US" altLang="zh-CN" sz="3200" dirty="0">
                <a:solidFill>
                  <a:srgbClr val="00B050"/>
                </a:solidFill>
              </a:rPr>
              <a:t>,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(i386</a:t>
            </a:r>
            <a:r>
              <a:rPr lang="zh-CN" altLang="en-US" sz="3200" dirty="0"/>
              <a:t>手册上采用的格式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72084" y="3870155"/>
            <a:ext cx="4630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</a:rPr>
              <a:t>MOV</a:t>
            </a:r>
            <a:r>
              <a:rPr lang="en-US" altLang="zh-CN" sz="4400" dirty="0"/>
              <a:t> </a:t>
            </a:r>
            <a:r>
              <a:rPr lang="en-US" altLang="zh-CN" sz="4400" dirty="0">
                <a:solidFill>
                  <a:srgbClr val="00B050"/>
                </a:solidFill>
              </a:rPr>
              <a:t>EAX</a:t>
            </a:r>
            <a:r>
              <a:rPr lang="en-US" altLang="zh-CN" sz="4400" dirty="0"/>
              <a:t>, 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</a:rPr>
              <a:t>0x7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44757" y="3724240"/>
            <a:ext cx="9426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汇编语言编程（指令的格式）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0051" y="1257635"/>
            <a:ext cx="93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</a:t>
            </a:r>
            <a:r>
              <a:rPr lang="en-US" altLang="zh-CN" sz="3200" dirty="0" err="1"/>
              <a:t>gcc</a:t>
            </a:r>
            <a:r>
              <a:rPr lang="zh-CN" altLang="en-US" sz="3200" dirty="0"/>
              <a:t>接受的格式，也是我们写程序采用的格式）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AT&amp;T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70C0"/>
                </a:solidFill>
              </a:rPr>
              <a:t>长度后缀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r>
              <a:rPr lang="en-US" altLang="zh-CN" sz="3200" dirty="0"/>
              <a:t>, 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</a:p>
        </p:txBody>
      </p:sp>
      <p:sp>
        <p:nvSpPr>
          <p:cNvPr id="8" name="矩形 7"/>
          <p:cNvSpPr/>
          <p:nvPr/>
        </p:nvSpPr>
        <p:spPr>
          <a:xfrm>
            <a:off x="4272084" y="2737495"/>
            <a:ext cx="4006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</a:rPr>
              <a:t>mov</a:t>
            </a:r>
            <a:r>
              <a:rPr lang="zh-CN" altLang="en-US" sz="4400" dirty="0">
                <a:solidFill>
                  <a:srgbClr val="0070C0"/>
                </a:solidFill>
              </a:rPr>
              <a:t>l</a:t>
            </a:r>
            <a:r>
              <a:rPr lang="zh-CN" altLang="en-US" sz="4400" dirty="0"/>
              <a:t>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</a:rPr>
              <a:t>$0x7</a:t>
            </a:r>
            <a:r>
              <a:rPr lang="zh-CN" altLang="en-US" sz="4400" dirty="0"/>
              <a:t>, </a:t>
            </a:r>
            <a:r>
              <a:rPr lang="zh-CN" altLang="en-US" sz="4400" dirty="0">
                <a:solidFill>
                  <a:srgbClr val="00B050"/>
                </a:solidFill>
              </a:rPr>
              <a:t>%eax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0051" y="4483980"/>
            <a:ext cx="8813259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INTEL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  <a:r>
              <a:rPr lang="en-US" altLang="zh-CN" sz="3200" dirty="0">
                <a:solidFill>
                  <a:srgbClr val="00B050"/>
                </a:solidFill>
              </a:rPr>
              <a:t>,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(i386</a:t>
            </a:r>
            <a:r>
              <a:rPr lang="zh-CN" altLang="en-US" sz="3200" dirty="0"/>
              <a:t>手册上采用的格式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72084" y="3870155"/>
            <a:ext cx="4630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</a:rPr>
              <a:t>MOV</a:t>
            </a:r>
            <a:r>
              <a:rPr lang="en-US" altLang="zh-CN" sz="4400" dirty="0"/>
              <a:t> </a:t>
            </a:r>
            <a:r>
              <a:rPr lang="en-US" altLang="zh-CN" sz="4400" dirty="0">
                <a:solidFill>
                  <a:srgbClr val="00B050"/>
                </a:solidFill>
              </a:rPr>
              <a:t>EAX</a:t>
            </a:r>
            <a:r>
              <a:rPr lang="en-US" altLang="zh-CN" sz="4400" dirty="0"/>
              <a:t>, 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</a:rPr>
              <a:t>0x7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44757" y="3724240"/>
            <a:ext cx="9426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346128" y="1977768"/>
            <a:ext cx="1119251" cy="95290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6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595794"/>
          </a:xfrm>
        </p:spPr>
        <p:txBody>
          <a:bodyPr/>
          <a:lstStyle/>
          <a:p>
            <a:r>
              <a:rPr lang="en-US" altLang="zh-CN" dirty="0"/>
              <a:t>i386</a:t>
            </a:r>
            <a:r>
              <a:rPr lang="zh-CN" altLang="en-US" dirty="0"/>
              <a:t>指令集：有哪些指令我们可以用？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47067"/>
              </p:ext>
            </p:extLst>
          </p:nvPr>
        </p:nvGraphicFramePr>
        <p:xfrm>
          <a:off x="1742173" y="2193684"/>
          <a:ext cx="9496123" cy="2978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340">
                  <a:extLst>
                    <a:ext uri="{9D8B030D-6E8A-4147-A177-3AD203B41FA5}">
                      <a16:colId xmlns:a16="http://schemas.microsoft.com/office/drawing/2014/main" val="2330839543"/>
                    </a:ext>
                  </a:extLst>
                </a:gridCol>
                <a:gridCol w="6452783">
                  <a:extLst>
                    <a:ext uri="{9D8B030D-6E8A-4147-A177-3AD203B41FA5}">
                      <a16:colId xmlns:a16="http://schemas.microsoft.com/office/drawing/2014/main" val="1076709226"/>
                    </a:ext>
                  </a:extLst>
                </a:gridCol>
              </a:tblGrid>
              <a:tr h="595765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类型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举例 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长度后缀省略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899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传送指令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mov</a:t>
                      </a:r>
                      <a:r>
                        <a:rPr lang="en-US" altLang="zh-CN" sz="2800" dirty="0"/>
                        <a:t>,</a:t>
                      </a:r>
                      <a:r>
                        <a:rPr lang="en-US" altLang="zh-CN" sz="2800" baseline="0" dirty="0"/>
                        <a:t> </a:t>
                      </a:r>
                      <a:r>
                        <a:rPr lang="en-US" altLang="zh-CN" sz="2800" baseline="0" dirty="0" err="1"/>
                        <a:t>xchg</a:t>
                      </a:r>
                      <a:r>
                        <a:rPr lang="en-US" altLang="zh-CN" sz="2800" baseline="0" dirty="0"/>
                        <a:t>, push, lea, …, in, out, …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97629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定点算术运算指令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add, sub, </a:t>
                      </a:r>
                      <a:r>
                        <a:rPr lang="en-US" altLang="zh-CN" sz="2800" dirty="0" err="1"/>
                        <a:t>mul</a:t>
                      </a:r>
                      <a:r>
                        <a:rPr lang="en-US" altLang="zh-CN" sz="2800" dirty="0"/>
                        <a:t>, div, </a:t>
                      </a:r>
                      <a:r>
                        <a:rPr lang="en-US" altLang="zh-CN" sz="2800" dirty="0" err="1"/>
                        <a:t>inc</a:t>
                      </a:r>
                      <a:r>
                        <a:rPr lang="en-US" altLang="zh-CN" sz="2800" dirty="0"/>
                        <a:t>, </a:t>
                      </a:r>
                      <a:r>
                        <a:rPr lang="en-US" altLang="zh-CN" sz="2800" dirty="0" err="1"/>
                        <a:t>dec</a:t>
                      </a:r>
                      <a:r>
                        <a:rPr lang="en-US" altLang="zh-CN" sz="2800" dirty="0"/>
                        <a:t>, </a:t>
                      </a:r>
                      <a:r>
                        <a:rPr lang="en-US" altLang="zh-CN" sz="2800" dirty="0" err="1"/>
                        <a:t>cmp</a:t>
                      </a:r>
                      <a:r>
                        <a:rPr lang="en-US" altLang="zh-CN" sz="2800" dirty="0"/>
                        <a:t>, …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07774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按位运算指令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and, not, or, </a:t>
                      </a:r>
                      <a:r>
                        <a:rPr lang="en-US" altLang="zh-CN" sz="2800" dirty="0" err="1"/>
                        <a:t>xor</a:t>
                      </a:r>
                      <a:r>
                        <a:rPr lang="en-US" altLang="zh-CN" sz="2800" dirty="0"/>
                        <a:t>, test, </a:t>
                      </a:r>
                      <a:r>
                        <a:rPr lang="en-US" altLang="zh-CN" sz="2800" dirty="0" err="1"/>
                        <a:t>shr</a:t>
                      </a:r>
                      <a:r>
                        <a:rPr lang="en-US" altLang="zh-CN" sz="2800" dirty="0"/>
                        <a:t>, </a:t>
                      </a:r>
                      <a:r>
                        <a:rPr lang="en-US" altLang="zh-CN" sz="2800" dirty="0" err="1"/>
                        <a:t>shl</a:t>
                      </a:r>
                      <a:r>
                        <a:rPr lang="en-US" altLang="zh-CN" sz="2800" dirty="0"/>
                        <a:t>, …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786323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控制转移指令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call, ret, </a:t>
                      </a:r>
                      <a:r>
                        <a:rPr lang="en-US" altLang="zh-CN" sz="2800" dirty="0" err="1"/>
                        <a:t>jmp</a:t>
                      </a:r>
                      <a:r>
                        <a:rPr lang="en-US" altLang="zh-CN" sz="2800" dirty="0"/>
                        <a:t>,</a:t>
                      </a:r>
                      <a:r>
                        <a:rPr lang="en-US" altLang="zh-CN" sz="2800" baseline="0" dirty="0"/>
                        <a:t> </a:t>
                      </a:r>
                      <a:r>
                        <a:rPr lang="en-US" altLang="zh-CN" sz="2800" baseline="0" dirty="0" err="1"/>
                        <a:t>jne</a:t>
                      </a:r>
                      <a:r>
                        <a:rPr lang="en-US" altLang="zh-CN" sz="2800" baseline="0" dirty="0"/>
                        <a:t>, </a:t>
                      </a:r>
                      <a:r>
                        <a:rPr lang="en-US" altLang="zh-CN" sz="2800" baseline="0" dirty="0" err="1"/>
                        <a:t>jb</a:t>
                      </a:r>
                      <a:r>
                        <a:rPr lang="en-US" altLang="zh-CN" sz="2800" baseline="0" dirty="0"/>
                        <a:t>, …, </a:t>
                      </a:r>
                      <a:r>
                        <a:rPr lang="en-US" altLang="zh-CN" sz="2800" baseline="0" dirty="0" err="1"/>
                        <a:t>int</a:t>
                      </a:r>
                      <a:r>
                        <a:rPr lang="en-US" altLang="zh-CN" sz="2800" baseline="0" dirty="0"/>
                        <a:t>, </a:t>
                      </a:r>
                      <a:r>
                        <a:rPr lang="en-US" altLang="zh-CN" sz="2800" baseline="0" dirty="0" err="1"/>
                        <a:t>iret</a:t>
                      </a:r>
                      <a:r>
                        <a:rPr lang="en-US" altLang="zh-CN" sz="2800" baseline="0" dirty="0"/>
                        <a:t>, …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9854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19250" y="5359384"/>
            <a:ext cx="6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</a:t>
            </a:r>
            <a:r>
              <a:rPr lang="en-US" altLang="zh-CN" dirty="0"/>
              <a:t>i386</a:t>
            </a:r>
            <a:r>
              <a:rPr lang="zh-CN" altLang="en-US" dirty="0"/>
              <a:t>手册，以及</a:t>
            </a:r>
            <a:r>
              <a:rPr lang="en-US" altLang="zh-CN" dirty="0"/>
              <a:t>《</a:t>
            </a:r>
            <a:r>
              <a:rPr lang="zh-CN" altLang="en-US" dirty="0"/>
              <a:t>实验指导 </a:t>
            </a:r>
            <a:r>
              <a:rPr lang="en-US" altLang="zh-CN" dirty="0"/>
              <a:t>(Guide)》</a:t>
            </a:r>
            <a:r>
              <a:rPr lang="zh-CN" altLang="en-US" dirty="0"/>
              <a:t>第一页上列举的参考资料和网站，注意</a:t>
            </a:r>
            <a:r>
              <a:rPr lang="en-US" altLang="zh-CN" dirty="0"/>
              <a:t>Intel</a:t>
            </a:r>
            <a:r>
              <a:rPr lang="zh-CN" altLang="en-US" dirty="0"/>
              <a:t>和</a:t>
            </a:r>
            <a:r>
              <a:rPr lang="en-US" altLang="zh-CN" dirty="0" err="1"/>
              <a:t>At&amp;t</a:t>
            </a:r>
            <a:r>
              <a:rPr lang="zh-CN" altLang="en-US" dirty="0"/>
              <a:t>格式的区别</a:t>
            </a:r>
          </a:p>
        </p:txBody>
      </p:sp>
    </p:spTree>
    <p:extLst>
      <p:ext uri="{BB962C8B-B14F-4D97-AF65-F5344CB8AC3E}">
        <p14:creationId xmlns:p14="http://schemas.microsoft.com/office/powerpoint/2010/main" val="211800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汇编语言编程（指令的格式）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0051" y="1257635"/>
            <a:ext cx="93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</a:t>
            </a:r>
            <a:r>
              <a:rPr lang="en-US" altLang="zh-CN" sz="3200" dirty="0" err="1"/>
              <a:t>gcc</a:t>
            </a:r>
            <a:r>
              <a:rPr lang="zh-CN" altLang="en-US" sz="3200" dirty="0"/>
              <a:t>接受的格式，也是我们写程序采用的格式）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AT&amp;T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70C0"/>
                </a:solidFill>
              </a:rPr>
              <a:t>长度后缀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r>
              <a:rPr lang="en-US" altLang="zh-CN" sz="3200" dirty="0"/>
              <a:t>, 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</a:p>
        </p:txBody>
      </p:sp>
      <p:sp>
        <p:nvSpPr>
          <p:cNvPr id="8" name="矩形 7"/>
          <p:cNvSpPr/>
          <p:nvPr/>
        </p:nvSpPr>
        <p:spPr>
          <a:xfrm>
            <a:off x="4272084" y="2737495"/>
            <a:ext cx="4006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</a:rPr>
              <a:t>mov</a:t>
            </a:r>
            <a:r>
              <a:rPr lang="zh-CN" altLang="en-US" sz="4400" dirty="0">
                <a:solidFill>
                  <a:srgbClr val="0070C0"/>
                </a:solidFill>
              </a:rPr>
              <a:t>l</a:t>
            </a:r>
            <a:r>
              <a:rPr lang="zh-CN" altLang="en-US" sz="4400" dirty="0"/>
              <a:t>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</a:rPr>
              <a:t>$0x7</a:t>
            </a:r>
            <a:r>
              <a:rPr lang="zh-CN" altLang="en-US" sz="4400" dirty="0"/>
              <a:t>, </a:t>
            </a:r>
            <a:r>
              <a:rPr lang="zh-CN" altLang="en-US" sz="4400" dirty="0">
                <a:solidFill>
                  <a:srgbClr val="00B050"/>
                </a:solidFill>
              </a:rPr>
              <a:t>%eax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0051" y="4483980"/>
            <a:ext cx="8813259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INTEL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  <a:r>
              <a:rPr lang="en-US" altLang="zh-CN" sz="3200" dirty="0">
                <a:solidFill>
                  <a:srgbClr val="00B050"/>
                </a:solidFill>
              </a:rPr>
              <a:t>,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(i386</a:t>
            </a:r>
            <a:r>
              <a:rPr lang="zh-CN" altLang="en-US" sz="3200" dirty="0"/>
              <a:t>手册上采用的格式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72084" y="3870155"/>
            <a:ext cx="4630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</a:rPr>
              <a:t>MOV</a:t>
            </a:r>
            <a:r>
              <a:rPr lang="en-US" altLang="zh-CN" sz="4400" dirty="0"/>
              <a:t> </a:t>
            </a:r>
            <a:r>
              <a:rPr lang="en-US" altLang="zh-CN" sz="4400" dirty="0">
                <a:solidFill>
                  <a:srgbClr val="00B050"/>
                </a:solidFill>
              </a:rPr>
              <a:t>EAX</a:t>
            </a:r>
            <a:r>
              <a:rPr lang="en-US" altLang="zh-CN" sz="4400" dirty="0"/>
              <a:t>, 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</a:rPr>
              <a:t>0x7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44757" y="3724240"/>
            <a:ext cx="9426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159141" y="1992429"/>
            <a:ext cx="2011680" cy="95290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2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汇编语言编程（长度后缀）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09381"/>
              </p:ext>
            </p:extLst>
          </p:nvPr>
        </p:nvGraphicFramePr>
        <p:xfrm>
          <a:off x="962078" y="1934580"/>
          <a:ext cx="6991350" cy="343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27">
                  <a:extLst>
                    <a:ext uri="{9D8B030D-6E8A-4147-A177-3AD203B41FA5}">
                      <a16:colId xmlns:a16="http://schemas.microsoft.com/office/drawing/2014/main" val="2330839543"/>
                    </a:ext>
                  </a:extLst>
                </a:gridCol>
                <a:gridCol w="1864386">
                  <a:extLst>
                    <a:ext uri="{9D8B030D-6E8A-4147-A177-3AD203B41FA5}">
                      <a16:colId xmlns:a16="http://schemas.microsoft.com/office/drawing/2014/main" val="1076709226"/>
                    </a:ext>
                  </a:extLst>
                </a:gridCol>
                <a:gridCol w="2828637">
                  <a:extLst>
                    <a:ext uri="{9D8B030D-6E8A-4147-A177-3AD203B41FA5}">
                      <a16:colId xmlns:a16="http://schemas.microsoft.com/office/drawing/2014/main" val="3731688007"/>
                    </a:ext>
                  </a:extLst>
                </a:gridCol>
              </a:tblGrid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长度（比特）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长度后缀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899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字节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Byte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8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4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97629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Word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16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latin typeface="Consolas" panose="020B0609020204030204" pitchFamily="49" charset="0"/>
                        </a:rPr>
                        <a:t>w</a:t>
                      </a:r>
                      <a:endParaRPr lang="zh-CN" altLang="en-US" sz="4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07774"/>
                  </a:ext>
                </a:extLst>
              </a:tr>
              <a:tr h="595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双字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Double Word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32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latin typeface="Consolas" panose="020B0609020204030204" pitchFamily="49" charset="0"/>
                        </a:rPr>
                        <a:t>l</a:t>
                      </a:r>
                      <a:endParaRPr lang="zh-CN" altLang="en-US" sz="4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78632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216278" y="266681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mov</a:t>
            </a:r>
            <a:r>
              <a:rPr lang="en-US" altLang="zh-CN" sz="3600" dirty="0">
                <a:latin typeface="Consolas" panose="020B0609020204030204" pitchFamily="49" charset="0"/>
              </a:rPr>
              <a:t>b</a:t>
            </a:r>
            <a:r>
              <a:rPr lang="zh-CN" altLang="en-US" sz="3600" dirty="0">
                <a:latin typeface="Consolas" panose="020B0609020204030204" pitchFamily="49" charset="0"/>
              </a:rPr>
              <a:t> $0x7, %</a:t>
            </a:r>
            <a:r>
              <a:rPr lang="en-US" altLang="zh-CN" sz="3600" dirty="0">
                <a:latin typeface="Consolas" panose="020B0609020204030204" pitchFamily="49" charset="0"/>
              </a:rPr>
              <a:t>al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16277" y="362807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mov</a:t>
            </a:r>
            <a:r>
              <a:rPr lang="en-US" altLang="zh-CN" sz="3600" dirty="0">
                <a:latin typeface="Consolas" panose="020B0609020204030204" pitchFamily="49" charset="0"/>
              </a:rPr>
              <a:t>w</a:t>
            </a:r>
            <a:r>
              <a:rPr lang="zh-CN" altLang="en-US" sz="3600" dirty="0">
                <a:latin typeface="Consolas" panose="020B0609020204030204" pitchFamily="49" charset="0"/>
              </a:rPr>
              <a:t> $0x7, %</a:t>
            </a:r>
            <a:r>
              <a:rPr lang="en-US" altLang="zh-CN" sz="3600" dirty="0">
                <a:latin typeface="Consolas" panose="020B0609020204030204" pitchFamily="49" charset="0"/>
              </a:rPr>
              <a:t>ax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16277" y="4557673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mov</a:t>
            </a:r>
            <a:r>
              <a:rPr lang="en-US" altLang="zh-CN" sz="3600" dirty="0">
                <a:latin typeface="Consolas" panose="020B0609020204030204" pitchFamily="49" charset="0"/>
              </a:rPr>
              <a:t>l</a:t>
            </a:r>
            <a:r>
              <a:rPr lang="zh-CN" altLang="en-US" sz="3600" dirty="0">
                <a:latin typeface="Consolas" panose="020B0609020204030204" pitchFamily="49" charset="0"/>
              </a:rPr>
              <a:t> $0x7, %</a:t>
            </a:r>
            <a:r>
              <a:rPr lang="en-US" altLang="zh-CN" sz="3600" dirty="0" err="1">
                <a:latin typeface="Consolas" panose="020B0609020204030204" pitchFamily="49" charset="0"/>
              </a:rPr>
              <a:t>eax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2078" y="5538952"/>
            <a:ext cx="449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和</a:t>
            </a:r>
            <a:r>
              <a:rPr lang="en-US" altLang="zh-CN" sz="2400" dirty="0" err="1"/>
              <a:t>alu</a:t>
            </a:r>
            <a:r>
              <a:rPr lang="zh-CN" altLang="en-US" sz="2400" dirty="0"/>
              <a:t>实现中的</a:t>
            </a:r>
            <a:r>
              <a:rPr lang="en-US" altLang="zh-CN" sz="2400" dirty="0" err="1"/>
              <a:t>data_size</a:t>
            </a:r>
            <a:r>
              <a:rPr lang="zh-CN" altLang="en-US" sz="2400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235460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汇编语言编程（指令的格式）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0051" y="1257635"/>
            <a:ext cx="93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(</a:t>
            </a:r>
            <a:r>
              <a:rPr lang="en-US" altLang="zh-CN" sz="3200" dirty="0" err="1"/>
              <a:t>gcc</a:t>
            </a:r>
            <a:r>
              <a:rPr lang="zh-CN" altLang="en-US" sz="3200" dirty="0"/>
              <a:t>接受的格式，也是我们写程序采用的格式）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AT&amp;T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70C0"/>
                </a:solidFill>
              </a:rPr>
              <a:t>长度后缀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r>
              <a:rPr lang="en-US" altLang="zh-CN" sz="3200" dirty="0"/>
              <a:t>, 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</a:p>
        </p:txBody>
      </p:sp>
      <p:sp>
        <p:nvSpPr>
          <p:cNvPr id="8" name="矩形 7"/>
          <p:cNvSpPr/>
          <p:nvPr/>
        </p:nvSpPr>
        <p:spPr>
          <a:xfrm>
            <a:off x="4272084" y="2737495"/>
            <a:ext cx="4006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</a:rPr>
              <a:t>mov</a:t>
            </a:r>
            <a:r>
              <a:rPr lang="zh-CN" altLang="en-US" sz="4400" dirty="0">
                <a:solidFill>
                  <a:srgbClr val="0070C0"/>
                </a:solidFill>
              </a:rPr>
              <a:t>l</a:t>
            </a:r>
            <a:r>
              <a:rPr lang="zh-CN" altLang="en-US" sz="4400" dirty="0"/>
              <a:t>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</a:rPr>
              <a:t>$0x7</a:t>
            </a:r>
            <a:r>
              <a:rPr lang="zh-CN" altLang="en-US" sz="4400" dirty="0"/>
              <a:t>, </a:t>
            </a:r>
            <a:r>
              <a:rPr lang="zh-CN" altLang="en-US" sz="4400" dirty="0">
                <a:solidFill>
                  <a:srgbClr val="00B050"/>
                </a:solidFill>
              </a:rPr>
              <a:t>%eax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0051" y="4483980"/>
            <a:ext cx="8813259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INTEL</a:t>
            </a:r>
            <a:r>
              <a:rPr lang="zh-CN" altLang="en-US" sz="3200" b="1" dirty="0"/>
              <a:t>格式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指令</a:t>
            </a:r>
            <a:r>
              <a:rPr lang="zh-CN" altLang="en-US" sz="3200" dirty="0">
                <a:solidFill>
                  <a:srgbClr val="00B050"/>
                </a:solidFill>
              </a:rPr>
              <a:t>目的操作数</a:t>
            </a:r>
            <a:r>
              <a:rPr lang="en-US" altLang="zh-CN" sz="3200" dirty="0">
                <a:solidFill>
                  <a:srgbClr val="00B050"/>
                </a:solidFill>
              </a:rPr>
              <a:t>, </a:t>
            </a:r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</a:rPr>
              <a:t>源操作数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/>
              <a:t>(i386</a:t>
            </a:r>
            <a:r>
              <a:rPr lang="zh-CN" altLang="en-US" sz="3200" dirty="0"/>
              <a:t>手册上采用的格式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72084" y="3870155"/>
            <a:ext cx="4630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</a:rPr>
              <a:t>MOV</a:t>
            </a:r>
            <a:r>
              <a:rPr lang="en-US" altLang="zh-CN" sz="4400" dirty="0"/>
              <a:t> </a:t>
            </a:r>
            <a:r>
              <a:rPr lang="en-US" altLang="zh-CN" sz="4400" dirty="0">
                <a:solidFill>
                  <a:srgbClr val="00B050"/>
                </a:solidFill>
              </a:rPr>
              <a:t>EAX</a:t>
            </a:r>
            <a:r>
              <a:rPr lang="en-US" altLang="zh-CN" sz="4400" dirty="0"/>
              <a:t>, 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</a:rPr>
              <a:t>0x7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44757" y="3724240"/>
            <a:ext cx="94261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7019471" y="1977756"/>
            <a:ext cx="4051387" cy="95290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0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从高级语言到</a:t>
            </a:r>
            <a:r>
              <a:rPr lang="zh-CN" altLang="en-US" b="1" dirty="0" smtClean="0"/>
              <a:t>机器指令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汇编语句与机器指令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尝试用</a:t>
            </a:r>
            <a:r>
              <a:rPr lang="en-US" altLang="zh-CN" b="1" dirty="0" err="1"/>
              <a:t>gdb</a:t>
            </a:r>
            <a:r>
              <a:rPr lang="zh-CN" altLang="en-US" b="1" dirty="0"/>
              <a:t>调试程序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DAA0-425D-447F-9CFA-038EAD2E0C1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汇编语言编程（操作数寻址）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62367" y="2426437"/>
            <a:ext cx="4849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Consolas" panose="020B0609020204030204" pitchFamily="49" charset="0"/>
              </a:rPr>
              <a:t>movl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$0x7</a:t>
            </a:r>
            <a:r>
              <a:rPr lang="zh-CN" altLang="en-US" sz="4400" dirty="0">
                <a:latin typeface="Consolas" panose="020B0609020204030204" pitchFamily="49" charset="0"/>
              </a:rPr>
              <a:t>, </a:t>
            </a:r>
            <a:r>
              <a:rPr lang="zh-CN" alt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  <a:t>%eax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7747" y="17580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</a:rPr>
              <a:t>立即数寻址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32007" y="1768602"/>
            <a:ext cx="280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B050"/>
                </a:solidFill>
              </a:rPr>
              <a:t>寄存器寻址</a:t>
            </a:r>
          </a:p>
        </p:txBody>
      </p:sp>
      <p:sp>
        <p:nvSpPr>
          <p:cNvPr id="15" name="矩形 14"/>
          <p:cNvSpPr/>
          <p:nvPr/>
        </p:nvSpPr>
        <p:spPr>
          <a:xfrm>
            <a:off x="7462487" y="511498"/>
            <a:ext cx="3507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/>
              <a:t>课本</a:t>
            </a:r>
            <a:r>
              <a:rPr lang="en-US" altLang="zh-CN" sz="2800" dirty="0"/>
              <a:t>pg. 93</a:t>
            </a:r>
            <a:r>
              <a:rPr lang="zh-CN" altLang="en-US" sz="2800" dirty="0"/>
              <a:t>，图</a:t>
            </a:r>
            <a:r>
              <a:rPr lang="en-US" altLang="zh-CN" sz="2800" dirty="0"/>
              <a:t>3.4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3636" y="1270017"/>
            <a:ext cx="214411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操作数硬编码在指令</a:t>
            </a:r>
            <a:endParaRPr lang="en-US" altLang="zh-CN" sz="2800" dirty="0"/>
          </a:p>
        </p:txBody>
      </p:sp>
      <p:sp>
        <p:nvSpPr>
          <p:cNvPr id="18" name="矩形 17"/>
          <p:cNvSpPr/>
          <p:nvPr/>
        </p:nvSpPr>
        <p:spPr>
          <a:xfrm>
            <a:off x="8751044" y="1268282"/>
            <a:ext cx="180493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操作数在寄存器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1469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汇编语言编程（操作数寻址）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62367" y="2426437"/>
            <a:ext cx="4849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Consolas" panose="020B0609020204030204" pitchFamily="49" charset="0"/>
              </a:rPr>
              <a:t>movl </a:t>
            </a:r>
            <a:r>
              <a:rPr lang="zh-CN" altLang="en-US" sz="4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$0x7</a:t>
            </a:r>
            <a:r>
              <a:rPr lang="zh-CN" altLang="en-US" sz="4400" dirty="0">
                <a:latin typeface="Consolas" panose="020B0609020204030204" pitchFamily="49" charset="0"/>
              </a:rPr>
              <a:t>, </a:t>
            </a:r>
            <a:r>
              <a:rPr lang="zh-CN" alt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  <a:t>%eax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7747" y="17580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</a:rPr>
              <a:t>立即数寻址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32007" y="1768602"/>
            <a:ext cx="280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B050"/>
                </a:solidFill>
              </a:rPr>
              <a:t>寄存器寻址</a:t>
            </a:r>
          </a:p>
        </p:txBody>
      </p:sp>
      <p:sp>
        <p:nvSpPr>
          <p:cNvPr id="11" name="矩形 10"/>
          <p:cNvSpPr/>
          <p:nvPr/>
        </p:nvSpPr>
        <p:spPr>
          <a:xfrm>
            <a:off x="2062367" y="4036915"/>
            <a:ext cx="10136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</a:rPr>
              <a:t>movl</a:t>
            </a:r>
            <a:r>
              <a:rPr lang="en-US" altLang="zh-CN" sz="4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400" dirty="0">
                <a:solidFill>
                  <a:srgbClr val="00B050"/>
                </a:solidFill>
                <a:latin typeface="Consolas" panose="020B0609020204030204" pitchFamily="49" charset="0"/>
              </a:rPr>
              <a:t>0x1100</a:t>
            </a:r>
            <a:r>
              <a:rPr lang="en-US" altLang="zh-CN" sz="4400" dirty="0">
                <a:latin typeface="Consolas" panose="020B0609020204030204" pitchFamily="49" charset="0"/>
              </a:rPr>
              <a:t>(</a:t>
            </a:r>
            <a:r>
              <a:rPr lang="en-US" altLang="zh-CN" sz="4400" dirty="0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4400" dirty="0" err="1">
                <a:solidFill>
                  <a:srgbClr val="C00000"/>
                </a:solidFill>
                <a:latin typeface="Consolas" panose="020B0609020204030204" pitchFamily="49" charset="0"/>
              </a:rPr>
              <a:t>ebx</a:t>
            </a:r>
            <a:r>
              <a:rPr lang="en-US" altLang="zh-CN" sz="4400" dirty="0">
                <a:latin typeface="Consolas" panose="020B0609020204030204" pitchFamily="49" charset="0"/>
              </a:rPr>
              <a:t>,</a:t>
            </a:r>
            <a:r>
              <a:rPr lang="en-US" altLang="zh-CN" sz="4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400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eax</a:t>
            </a:r>
            <a:r>
              <a:rPr lang="en-US" altLang="zh-CN" sz="4400" dirty="0">
                <a:latin typeface="Consolas" panose="020B0609020204030204" pitchFamily="49" charset="0"/>
              </a:rPr>
              <a:t>,</a:t>
            </a:r>
            <a:r>
              <a:rPr lang="en-US" altLang="zh-CN" sz="4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4400" dirty="0">
                <a:latin typeface="Consolas" panose="020B0609020204030204" pitchFamily="49" charset="0"/>
              </a:rPr>
              <a:t>), %</a:t>
            </a:r>
            <a:r>
              <a:rPr lang="en-US" altLang="zh-CN" sz="4400" dirty="0" err="1">
                <a:latin typeface="Consolas" panose="020B0609020204030204" pitchFamily="49" charset="0"/>
              </a:rPr>
              <a:t>edx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91861" y="4951981"/>
            <a:ext cx="6849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基址</a:t>
            </a:r>
            <a:r>
              <a:rPr lang="zh-CN" altLang="en-US" sz="3600" dirty="0"/>
              <a:t>加</a:t>
            </a: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</a:rPr>
              <a:t>比例</a:t>
            </a:r>
            <a:r>
              <a:rPr lang="zh-CN" altLang="en-US" sz="3600" dirty="0">
                <a:solidFill>
                  <a:srgbClr val="0070C0"/>
                </a:solidFill>
              </a:rPr>
              <a:t>变址</a:t>
            </a:r>
            <a:r>
              <a:rPr lang="zh-CN" altLang="en-US" sz="3600" dirty="0"/>
              <a:t>加</a:t>
            </a:r>
            <a:r>
              <a:rPr lang="zh-CN" altLang="en-US" sz="3600" dirty="0">
                <a:solidFill>
                  <a:srgbClr val="00B050"/>
                </a:solidFill>
              </a:rPr>
              <a:t>位移</a:t>
            </a:r>
            <a:endParaRPr lang="en-US" altLang="zh-CN" sz="3600" dirty="0">
              <a:solidFill>
                <a:srgbClr val="00B050"/>
              </a:solidFill>
            </a:endParaRPr>
          </a:p>
          <a:p>
            <a:r>
              <a:rPr lang="zh-CN" altLang="en-US" sz="3600" i="1" dirty="0"/>
              <a:t>内存地址 </a:t>
            </a:r>
            <a:r>
              <a:rPr lang="en-US" altLang="zh-CN" sz="3600" dirty="0"/>
              <a:t>= </a:t>
            </a:r>
            <a:r>
              <a:rPr lang="zh-CN" altLang="en-US" sz="3600" dirty="0">
                <a:solidFill>
                  <a:srgbClr val="C00000"/>
                </a:solidFill>
              </a:rPr>
              <a:t>基址</a:t>
            </a:r>
            <a:r>
              <a:rPr lang="en-US" altLang="zh-CN" sz="3600" dirty="0"/>
              <a:t>+</a:t>
            </a:r>
            <a:r>
              <a:rPr lang="zh-CN" altLang="en-US" sz="3600" dirty="0">
                <a:solidFill>
                  <a:srgbClr val="0070C0"/>
                </a:solidFill>
              </a:rPr>
              <a:t>变址</a:t>
            </a:r>
            <a:r>
              <a:rPr lang="en-US" altLang="zh-CN" sz="3600" dirty="0"/>
              <a:t>*</a:t>
            </a: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</a:rPr>
              <a:t>比例</a:t>
            </a:r>
            <a:r>
              <a:rPr lang="en-US" altLang="zh-CN" sz="3600" dirty="0"/>
              <a:t>+</a:t>
            </a:r>
            <a:r>
              <a:rPr lang="zh-CN" altLang="en-US" sz="3600" dirty="0">
                <a:solidFill>
                  <a:srgbClr val="00B050"/>
                </a:solidFill>
              </a:rPr>
              <a:t>位移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62367" y="3613606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可概括除了立即数和寄存器寻址以外的各种寻址方式：</a:t>
            </a:r>
          </a:p>
        </p:txBody>
      </p:sp>
      <p:sp>
        <p:nvSpPr>
          <p:cNvPr id="15" name="矩形 14"/>
          <p:cNvSpPr/>
          <p:nvPr/>
        </p:nvSpPr>
        <p:spPr>
          <a:xfrm>
            <a:off x="7462487" y="511498"/>
            <a:ext cx="3507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/>
              <a:t>课本</a:t>
            </a:r>
            <a:r>
              <a:rPr lang="en-US" altLang="zh-CN" sz="2800" dirty="0"/>
              <a:t>pg. 93</a:t>
            </a:r>
            <a:r>
              <a:rPr lang="zh-CN" altLang="en-US" sz="2800" dirty="0"/>
              <a:t>，图</a:t>
            </a:r>
            <a:r>
              <a:rPr lang="en-US" altLang="zh-CN" sz="2800" dirty="0"/>
              <a:t>3.4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3636" y="1270017"/>
            <a:ext cx="214411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操作数硬编码在指令</a:t>
            </a:r>
            <a:endParaRPr lang="en-US" altLang="zh-CN" sz="2800" dirty="0"/>
          </a:p>
        </p:txBody>
      </p:sp>
      <p:sp>
        <p:nvSpPr>
          <p:cNvPr id="17" name="矩形 16"/>
          <p:cNvSpPr/>
          <p:nvPr/>
        </p:nvSpPr>
        <p:spPr>
          <a:xfrm>
            <a:off x="1452057" y="5000733"/>
            <a:ext cx="190568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操作数在内存</a:t>
            </a:r>
          </a:p>
        </p:txBody>
      </p:sp>
      <p:sp>
        <p:nvSpPr>
          <p:cNvPr id="18" name="矩形 17"/>
          <p:cNvSpPr/>
          <p:nvPr/>
        </p:nvSpPr>
        <p:spPr>
          <a:xfrm>
            <a:off x="8751044" y="1268282"/>
            <a:ext cx="180493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操作数在寄存器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633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读懂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手册对指令的描述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1" y="1275447"/>
            <a:ext cx="9954038" cy="43730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00" y="559573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指令编码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PA 2-1</a:t>
            </a:r>
            <a:r>
              <a:rPr lang="zh-CN" altLang="en-US" b="1" dirty="0" smtClean="0">
                <a:solidFill>
                  <a:srgbClr val="C00000"/>
                </a:solidFill>
              </a:rPr>
              <a:t>关注）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2450" y="5595731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对应汇编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INTEL</a:t>
            </a:r>
            <a:r>
              <a:rPr lang="zh-CN" altLang="en-US" b="1" dirty="0" smtClean="0">
                <a:solidFill>
                  <a:srgbClr val="C00000"/>
                </a:solidFill>
              </a:rPr>
              <a:t>格式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04709" y="5595731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指令描述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74" y="1345496"/>
            <a:ext cx="6502849" cy="32594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如何用汇编语言写一个</a:t>
            </a:r>
            <a:r>
              <a:rPr lang="en-US" altLang="zh-CN" dirty="0"/>
              <a:t>Hello World</a:t>
            </a:r>
            <a:r>
              <a:rPr lang="zh-CN" altLang="en-US" dirty="0"/>
              <a:t>程序？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第一步：创建一个文本文件，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hello.S</a:t>
            </a:r>
            <a:endParaRPr lang="en-US" altLang="zh-CN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第二步：写入汇编代码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第三步：编译运行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86523" y="2483644"/>
            <a:ext cx="4513635" cy="313932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hello_str: .ascii </a:t>
            </a: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zh-CN" altLang="en-US" dirty="0">
                <a:latin typeface="Consolas" panose="020B0609020204030204" pitchFamily="49" charset="0"/>
              </a:rPr>
              <a:t>Hello World!\n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movl $4, %eax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movl $1, %ebx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movl $hello_str, %ecx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movl $13, %edx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int $0x80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28721" y="4071404"/>
            <a:ext cx="401144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$ 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–o hello </a:t>
            </a:r>
            <a:r>
              <a:rPr lang="en-US" altLang="zh-CN" sz="2800" dirty="0" err="1"/>
              <a:t>hello.S</a:t>
            </a:r>
            <a:endParaRPr lang="en-US" altLang="zh-CN" sz="2800" dirty="0"/>
          </a:p>
          <a:p>
            <a:r>
              <a:rPr lang="en-US" altLang="zh-CN" sz="2800" dirty="0"/>
              <a:t>$ ./hello</a:t>
            </a:r>
          </a:p>
          <a:p>
            <a:r>
              <a:rPr lang="en-US" altLang="zh-CN" sz="2800" dirty="0"/>
              <a:t>$ Hello World!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30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400" y="1346955"/>
            <a:ext cx="5969000" cy="415498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hello_str: .ascii </a:t>
            </a:r>
            <a:r>
              <a:rPr lang="en-US" altLang="zh-CN" sz="2400" dirty="0">
                <a:latin typeface="Consolas" panose="020B0609020204030204" pitchFamily="49" charset="0"/>
              </a:rPr>
              <a:t>“</a:t>
            </a:r>
            <a:r>
              <a:rPr lang="zh-CN" altLang="en-US" sz="2400" dirty="0">
                <a:latin typeface="Consolas" panose="020B0609020204030204" pitchFamily="49" charset="0"/>
              </a:rPr>
              <a:t>Hello World!\n</a:t>
            </a:r>
            <a:r>
              <a:rPr lang="en-US" altLang="zh-CN" sz="2400" dirty="0">
                <a:latin typeface="Consolas" panose="020B0609020204030204" pitchFamily="49" charset="0"/>
              </a:rPr>
              <a:t>”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$4,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$hello_str,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$13, %edx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int $0x80</a:t>
            </a:r>
          </a:p>
        </p:txBody>
      </p:sp>
    </p:spTree>
    <p:extLst>
      <p:ext uri="{BB962C8B-B14F-4D97-AF65-F5344CB8AC3E}">
        <p14:creationId xmlns:p14="http://schemas.microsoft.com/office/powerpoint/2010/main" val="33997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400" y="1346955"/>
            <a:ext cx="5969000" cy="415498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hello_str: .ascii </a:t>
            </a:r>
            <a:r>
              <a:rPr lang="en-US" altLang="zh-CN" sz="2400" dirty="0">
                <a:latin typeface="Consolas" panose="020B0609020204030204" pitchFamily="49" charset="0"/>
              </a:rPr>
              <a:t>“</a:t>
            </a:r>
            <a:r>
              <a:rPr lang="zh-CN" altLang="en-US" sz="2400" dirty="0">
                <a:latin typeface="Consolas" panose="020B0609020204030204" pitchFamily="49" charset="0"/>
              </a:rPr>
              <a:t>Hello World!\n</a:t>
            </a:r>
            <a:r>
              <a:rPr lang="en-US" altLang="zh-CN" sz="2400" dirty="0">
                <a:latin typeface="Consolas" panose="020B0609020204030204" pitchFamily="49" charset="0"/>
              </a:rPr>
              <a:t>”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$4,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$hello_str,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$13, %edx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int $0x80</a:t>
            </a:r>
          </a:p>
        </p:txBody>
      </p:sp>
      <p:sp>
        <p:nvSpPr>
          <p:cNvPr id="10" name="右箭头 9"/>
          <p:cNvSpPr/>
          <p:nvPr/>
        </p:nvSpPr>
        <p:spPr>
          <a:xfrm>
            <a:off x="1722922" y="1099128"/>
            <a:ext cx="1674796" cy="9318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</a:t>
            </a:r>
          </a:p>
        </p:txBody>
      </p:sp>
      <p:sp>
        <p:nvSpPr>
          <p:cNvPr id="11" name="右箭头 10"/>
          <p:cNvSpPr/>
          <p:nvPr/>
        </p:nvSpPr>
        <p:spPr>
          <a:xfrm>
            <a:off x="1722922" y="2264990"/>
            <a:ext cx="1674796" cy="9318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7624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400" y="1346955"/>
            <a:ext cx="5969000" cy="415498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hello_str</a:t>
            </a:r>
            <a:r>
              <a:rPr lang="zh-CN" altLang="en-US" sz="2400" dirty="0">
                <a:latin typeface="Consolas" panose="020B0609020204030204" pitchFamily="49" charset="0"/>
              </a:rPr>
              <a:t>: .ascii </a:t>
            </a:r>
            <a:r>
              <a:rPr lang="en-US" altLang="zh-CN" sz="2400" dirty="0">
                <a:latin typeface="Consolas" panose="020B0609020204030204" pitchFamily="49" charset="0"/>
              </a:rPr>
              <a:t>“</a:t>
            </a:r>
            <a:r>
              <a:rPr lang="zh-CN" altLang="en-US" sz="2400" dirty="0">
                <a:latin typeface="Consolas" panose="020B0609020204030204" pitchFamily="49" charset="0"/>
              </a:rPr>
              <a:t>Hello World!\n</a:t>
            </a:r>
            <a:r>
              <a:rPr lang="en-US" altLang="zh-CN" sz="2400" dirty="0">
                <a:latin typeface="Consolas" panose="020B0609020204030204" pitchFamily="49" charset="0"/>
              </a:rPr>
              <a:t>”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$4,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$hello_str</a:t>
            </a:r>
            <a:r>
              <a:rPr lang="zh-CN" altLang="en-US" sz="2400" dirty="0">
                <a:latin typeface="Consolas" panose="020B0609020204030204" pitchFamily="49" charset="0"/>
              </a:rPr>
              <a:t>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$13, %edx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int $0x80</a:t>
            </a:r>
          </a:p>
        </p:txBody>
      </p:sp>
      <p:sp>
        <p:nvSpPr>
          <p:cNvPr id="9" name="右箭头 8"/>
          <p:cNvSpPr/>
          <p:nvPr/>
        </p:nvSpPr>
        <p:spPr>
          <a:xfrm>
            <a:off x="1935479" y="4034588"/>
            <a:ext cx="1674796" cy="9318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符号的值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08483" y="2219944"/>
            <a:ext cx="128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相当于全局变量名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96000" y="1099128"/>
            <a:ext cx="304800" cy="643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96001" y="567891"/>
            <a:ext cx="90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类型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8286549" y="1099128"/>
            <a:ext cx="304800" cy="643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86548" y="567890"/>
            <a:ext cx="126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初始值</a:t>
            </a:r>
          </a:p>
        </p:txBody>
      </p:sp>
      <p:sp>
        <p:nvSpPr>
          <p:cNvPr id="17" name="右箭头 16"/>
          <p:cNvSpPr/>
          <p:nvPr/>
        </p:nvSpPr>
        <p:spPr>
          <a:xfrm>
            <a:off x="1923448" y="1512617"/>
            <a:ext cx="1674796" cy="9318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符号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69719" y="4860276"/>
            <a:ext cx="155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符号的值等于其指向区域的地址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856003" y="1726264"/>
            <a:ext cx="2335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.byte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.short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.long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.string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.zero #</a:t>
            </a:r>
            <a:r>
              <a:rPr lang="zh-CN" altLang="en-US" sz="2400" dirty="0">
                <a:latin typeface="Consolas" panose="020B0609020204030204" pitchFamily="49" charset="0"/>
              </a:rPr>
              <a:t>字节数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856004" y="1280508"/>
            <a:ext cx="201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其它一些类型</a:t>
            </a:r>
          </a:p>
        </p:txBody>
      </p:sp>
    </p:spTree>
    <p:extLst>
      <p:ext uri="{BB962C8B-B14F-4D97-AF65-F5344CB8AC3E}">
        <p14:creationId xmlns:p14="http://schemas.microsoft.com/office/powerpoint/2010/main" val="36909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400" y="1346955"/>
            <a:ext cx="5969000" cy="415498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hello_str: .ascii </a:t>
            </a:r>
            <a:r>
              <a:rPr lang="en-US" altLang="zh-CN" sz="2400" dirty="0">
                <a:latin typeface="Consolas" panose="020B0609020204030204" pitchFamily="49" charset="0"/>
              </a:rPr>
              <a:t>“</a:t>
            </a:r>
            <a:r>
              <a:rPr lang="zh-CN" altLang="en-US" sz="2400" dirty="0">
                <a:latin typeface="Consolas" panose="020B0609020204030204" pitchFamily="49" charset="0"/>
              </a:rPr>
              <a:t>Hello World!\n</a:t>
            </a:r>
            <a:r>
              <a:rPr lang="en-US" altLang="zh-CN" sz="2400" dirty="0">
                <a:latin typeface="Consolas" panose="020B0609020204030204" pitchFamily="49" charset="0"/>
              </a:rPr>
              <a:t>”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$4,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$hello_str,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$13, %edx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int $0x80</a:t>
            </a:r>
          </a:p>
        </p:txBody>
      </p:sp>
      <p:sp>
        <p:nvSpPr>
          <p:cNvPr id="8" name="右箭头 7"/>
          <p:cNvSpPr/>
          <p:nvPr/>
        </p:nvSpPr>
        <p:spPr>
          <a:xfrm>
            <a:off x="1645920" y="2398293"/>
            <a:ext cx="1935480" cy="16443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全局符号</a:t>
            </a:r>
            <a:r>
              <a:rPr lang="en-US" altLang="zh-CN" sz="2400" dirty="0"/>
              <a:t>main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01027" y="3719445"/>
            <a:ext cx="170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程序的入口，链接器需要它</a:t>
            </a:r>
          </a:p>
        </p:txBody>
      </p:sp>
    </p:spTree>
    <p:extLst>
      <p:ext uri="{BB962C8B-B14F-4D97-AF65-F5344CB8AC3E}">
        <p14:creationId xmlns:p14="http://schemas.microsoft.com/office/powerpoint/2010/main" val="35376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汇编语言编程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400" y="1346955"/>
            <a:ext cx="5969000" cy="415498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hello_str: .ascii </a:t>
            </a:r>
            <a:r>
              <a:rPr lang="en-US" altLang="zh-CN" sz="2400" dirty="0">
                <a:latin typeface="Consolas" panose="020B0609020204030204" pitchFamily="49" charset="0"/>
              </a:rPr>
              <a:t>“</a:t>
            </a:r>
            <a:r>
              <a:rPr lang="zh-CN" altLang="en-US" sz="2400" dirty="0">
                <a:latin typeface="Consolas" panose="020B0609020204030204" pitchFamily="49" charset="0"/>
              </a:rPr>
              <a:t>Hello World!\n</a:t>
            </a:r>
            <a:r>
              <a:rPr lang="en-US" altLang="zh-CN" sz="2400" dirty="0">
                <a:latin typeface="Consolas" panose="020B0609020204030204" pitchFamily="49" charset="0"/>
              </a:rPr>
              <a:t>”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$4,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$hello_str,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movl $13, %edx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    int $0x80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649002" y="3724977"/>
            <a:ext cx="0" cy="159779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66788" y="3955983"/>
            <a:ext cx="315708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从第一条指令开始顺序往下执行，遇到</a:t>
            </a:r>
            <a:r>
              <a:rPr lang="en-US" altLang="zh-CN" sz="2400" dirty="0" err="1"/>
              <a:t>jmp</a:t>
            </a:r>
            <a:r>
              <a:rPr lang="zh-CN" altLang="en-US" sz="2400" dirty="0"/>
              <a:t>、</a:t>
            </a:r>
            <a:r>
              <a:rPr lang="en-US" altLang="zh-CN" sz="2400" dirty="0"/>
              <a:t>call</a:t>
            </a:r>
            <a:r>
              <a:rPr lang="zh-CN" altLang="en-US" sz="2400" dirty="0"/>
              <a:t>等指令则跳转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69806" y="4952432"/>
            <a:ext cx="401144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$ 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–o hello </a:t>
            </a:r>
            <a:r>
              <a:rPr lang="en-US" altLang="zh-CN" sz="2800" dirty="0" err="1"/>
              <a:t>hello.S</a:t>
            </a:r>
            <a:endParaRPr lang="en-US" altLang="zh-CN" sz="2800" dirty="0"/>
          </a:p>
          <a:p>
            <a:r>
              <a:rPr lang="en-US" altLang="zh-CN" sz="2800" dirty="0"/>
              <a:t>$ ./hello</a:t>
            </a:r>
          </a:p>
          <a:p>
            <a:r>
              <a:rPr lang="en-US" altLang="zh-CN" sz="2800" dirty="0"/>
              <a:t>$ Hello World!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48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熟练掌握汇编语言的重要性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能够看懂并修改底层代码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kernel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BIOS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逆向工程，掌握程序行为的细节信息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对程序的高度优化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显得特别专业特别厉害 ✧</a:t>
            </a:r>
            <a:r>
              <a:rPr lang="en-US" altLang="zh-CN" dirty="0"/>
              <a:t>(≖ ◡ ≖   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从高级语言到机器指令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C</a:t>
            </a:r>
            <a:r>
              <a:rPr lang="zh-CN" altLang="en-US" b="1" dirty="0">
                <a:solidFill>
                  <a:srgbClr val="C00000"/>
                </a:solidFill>
              </a:rPr>
              <a:t>语言程序编译的</a:t>
            </a:r>
            <a:r>
              <a:rPr lang="zh-CN" altLang="en-US" b="1" dirty="0" smtClean="0">
                <a:solidFill>
                  <a:srgbClr val="C00000"/>
                </a:solidFill>
              </a:rPr>
              <a:t>过程（了解相应的</a:t>
            </a:r>
            <a:r>
              <a:rPr lang="en-US" altLang="zh-CN" b="1" dirty="0" smtClean="0">
                <a:solidFill>
                  <a:srgbClr val="C00000"/>
                </a:solidFill>
              </a:rPr>
              <a:t>Linux</a:t>
            </a:r>
            <a:r>
              <a:rPr lang="zh-CN" altLang="en-US" b="1" dirty="0" smtClean="0">
                <a:solidFill>
                  <a:srgbClr val="C00000"/>
                </a:solidFill>
              </a:rPr>
              <a:t>命令）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查看目标文件中的机器指令（</a:t>
            </a:r>
            <a:r>
              <a:rPr lang="zh-CN" altLang="en-US" b="1" dirty="0">
                <a:solidFill>
                  <a:srgbClr val="C00000"/>
                </a:solidFill>
              </a:rPr>
              <a:t>了解相应的</a:t>
            </a:r>
            <a:r>
              <a:rPr lang="en-US" altLang="zh-CN" b="1" dirty="0">
                <a:solidFill>
                  <a:srgbClr val="C00000"/>
                </a:solidFill>
              </a:rPr>
              <a:t>Linux</a:t>
            </a:r>
            <a:r>
              <a:rPr lang="zh-CN" altLang="en-US" b="1" dirty="0">
                <a:solidFill>
                  <a:srgbClr val="C00000"/>
                </a:solidFill>
              </a:rPr>
              <a:t>命令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NEMU</a:t>
            </a:r>
            <a:r>
              <a:rPr lang="zh-CN" altLang="en-US" b="1" dirty="0" smtClean="0">
                <a:solidFill>
                  <a:srgbClr val="C00000"/>
                </a:solidFill>
              </a:rPr>
              <a:t>模拟实现计算机执行指令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/>
              <a:t>汇编语句与机器指令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尝试</a:t>
            </a:r>
            <a:r>
              <a:rPr lang="zh-CN" altLang="en-US" b="1" dirty="0"/>
              <a:t>用</a:t>
            </a:r>
            <a:r>
              <a:rPr lang="en-US" altLang="zh-CN" b="1" dirty="0" err="1"/>
              <a:t>gdb</a:t>
            </a:r>
            <a:r>
              <a:rPr lang="zh-CN" altLang="en-US" b="1" dirty="0"/>
              <a:t>调试程序</a:t>
            </a:r>
            <a:endParaRPr lang="en-US" altLang="zh-CN" b="1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AF1E-CA5A-403D-B521-ABDDD4D2B932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2303" y="718044"/>
            <a:ext cx="45720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$1,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$1,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loop: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%ebx,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addl %eax, %ecx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%ebx, %eax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movl %ecx, %ebx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    jmp loop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9214" y="4735330"/>
            <a:ext cx="8818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每一步中，</a:t>
            </a:r>
            <a:r>
              <a:rPr lang="en-US" altLang="zh-CN" sz="4000" dirty="0" err="1"/>
              <a:t>eax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ecx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ebx</a:t>
            </a:r>
            <a:r>
              <a:rPr lang="zh-CN" altLang="en-US" sz="4000" dirty="0"/>
              <a:t>中保存的是几？这是一个求解什么的程序？</a:t>
            </a:r>
          </a:p>
        </p:txBody>
      </p:sp>
    </p:spTree>
    <p:extLst>
      <p:ext uri="{BB962C8B-B14F-4D97-AF65-F5344CB8AC3E}">
        <p14:creationId xmlns:p14="http://schemas.microsoft.com/office/powerpoint/2010/main" val="23770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87961" y="290308"/>
            <a:ext cx="45720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array: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.fill 12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$0, %ebx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$1, %eax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$1, array(%ebx, %eax, 4)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incl %eax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$1, array(%ebx, %eax, 4)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$array, %ebx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loop: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$1, %eax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(%ebx, %eax, 4), %ecx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%ecx, array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incl %eax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(%ebx, %eax, 4), %edx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%edx, 0x4(%ebx)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addl %ecx, %edx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movl %edx, (%ebx, %eax, 4)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jmp loop</a:t>
            </a:r>
          </a:p>
        </p:txBody>
      </p:sp>
      <p:sp>
        <p:nvSpPr>
          <p:cNvPr id="8" name="矩形 7"/>
          <p:cNvSpPr/>
          <p:nvPr/>
        </p:nvSpPr>
        <p:spPr>
          <a:xfrm>
            <a:off x="407907" y="5245511"/>
            <a:ext cx="3955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array</a:t>
            </a:r>
            <a:r>
              <a:rPr lang="zh-CN" altLang="en-US" sz="2800" dirty="0"/>
              <a:t>是什么数据结构？</a:t>
            </a:r>
            <a:endParaRPr lang="en-US" altLang="zh-CN" sz="2800" dirty="0"/>
          </a:p>
          <a:p>
            <a:r>
              <a:rPr lang="en-US" altLang="zh-CN" sz="2800" dirty="0"/>
              <a:t>array</a:t>
            </a:r>
            <a:r>
              <a:rPr lang="zh-CN" altLang="en-US" sz="2800" dirty="0"/>
              <a:t>中的数据如何变化？</a:t>
            </a:r>
          </a:p>
        </p:txBody>
      </p:sp>
      <p:sp>
        <p:nvSpPr>
          <p:cNvPr id="9" name="矩形 8"/>
          <p:cNvSpPr/>
          <p:nvPr/>
        </p:nvSpPr>
        <p:spPr>
          <a:xfrm>
            <a:off x="507124" y="1387940"/>
            <a:ext cx="398083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.fill</a:t>
            </a:r>
            <a:r>
              <a:rPr lang="zh-CN" altLang="en-US" sz="2400" dirty="0">
                <a:solidFill>
                  <a:srgbClr val="0070C0"/>
                </a:solidFill>
              </a:rPr>
              <a:t>的含义：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.fill repeat , size , value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zh-CN" altLang="en-US" sz="2400" dirty="0">
                <a:solidFill>
                  <a:srgbClr val="0070C0"/>
                </a:solidFill>
              </a:rPr>
              <a:t>含义是反复拷贝</a:t>
            </a:r>
            <a:r>
              <a:rPr lang="en-US" altLang="zh-CN" sz="2400" dirty="0">
                <a:solidFill>
                  <a:srgbClr val="0070C0"/>
                </a:solidFill>
              </a:rPr>
              <a:t>size</a:t>
            </a:r>
            <a:r>
              <a:rPr lang="zh-CN" altLang="en-US" sz="2400" dirty="0">
                <a:solidFill>
                  <a:srgbClr val="0070C0"/>
                </a:solidFill>
              </a:rPr>
              <a:t>个字节，重复</a:t>
            </a:r>
            <a:r>
              <a:rPr lang="en-US" altLang="zh-CN" sz="2400" dirty="0">
                <a:solidFill>
                  <a:srgbClr val="0070C0"/>
                </a:solidFill>
              </a:rPr>
              <a:t>repeat</a:t>
            </a:r>
            <a:r>
              <a:rPr lang="zh-CN" altLang="en-US" sz="2400" dirty="0">
                <a:solidFill>
                  <a:srgbClr val="0070C0"/>
                </a:solidFill>
              </a:rPr>
              <a:t>次 ，其中</a:t>
            </a:r>
            <a:r>
              <a:rPr lang="en-US" altLang="zh-CN" sz="2400" dirty="0">
                <a:solidFill>
                  <a:srgbClr val="0070C0"/>
                </a:solidFill>
              </a:rPr>
              <a:t>size</a:t>
            </a:r>
            <a:r>
              <a:rPr lang="zh-CN" altLang="en-US" sz="2400" dirty="0">
                <a:solidFill>
                  <a:srgbClr val="0070C0"/>
                </a:solidFill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</a:rPr>
              <a:t>value</a:t>
            </a:r>
            <a:r>
              <a:rPr lang="zh-CN" altLang="en-US" sz="2400" dirty="0">
                <a:solidFill>
                  <a:srgbClr val="0070C0"/>
                </a:solidFill>
              </a:rPr>
              <a:t>是可选的，默认值分别为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44144" y="2422969"/>
            <a:ext cx="311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movl array, %ebx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17898" y="3142816"/>
            <a:ext cx="253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把</a:t>
            </a:r>
            <a:r>
              <a:rPr lang="zh-CN" altLang="en-US" sz="2400" dirty="0">
                <a:solidFill>
                  <a:srgbClr val="C00000"/>
                </a:solidFill>
              </a:rPr>
              <a:t>这句</a:t>
            </a:r>
            <a:r>
              <a:rPr lang="zh-CN" altLang="en-US" sz="2400" dirty="0"/>
              <a:t>换成 会在</a:t>
            </a:r>
            <a:r>
              <a:rPr lang="zh-CN" altLang="en-US" sz="2400" dirty="0">
                <a:solidFill>
                  <a:srgbClr val="0070C0"/>
                </a:solidFill>
              </a:rPr>
              <a:t>这句</a:t>
            </a:r>
            <a:r>
              <a:rPr lang="zh-CN" altLang="en-US" sz="2400" dirty="0"/>
              <a:t>出段错误，为什么？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0967943" y="2840460"/>
            <a:ext cx="204281" cy="4394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409794" y="3279933"/>
            <a:ext cx="2108104" cy="1674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1"/>
          </p:cNvCxnSpPr>
          <p:nvPr/>
        </p:nvCxnSpPr>
        <p:spPr>
          <a:xfrm flipH="1">
            <a:off x="8468798" y="3742981"/>
            <a:ext cx="1049100" cy="271971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50867"/>
              </p:ext>
            </p:extLst>
          </p:nvPr>
        </p:nvGraphicFramePr>
        <p:xfrm>
          <a:off x="7188218" y="655794"/>
          <a:ext cx="46593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80">
                  <a:extLst>
                    <a:ext uri="{9D8B030D-6E8A-4147-A177-3AD203B41FA5}">
                      <a16:colId xmlns:a16="http://schemas.microsoft.com/office/drawing/2014/main" val="426531297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2005140595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814611497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1912183495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1775381148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520343884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2558583532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2228051151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2918759165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1295268394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2491539463"/>
                    </a:ext>
                  </a:extLst>
                </a:gridCol>
                <a:gridCol w="388280">
                  <a:extLst>
                    <a:ext uri="{9D8B030D-6E8A-4147-A177-3AD203B41FA5}">
                      <a16:colId xmlns:a16="http://schemas.microsoft.com/office/drawing/2014/main" val="382899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8498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81350" y="88813"/>
            <a:ext cx="195506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09794" y="402570"/>
            <a:ext cx="0" cy="18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88218" y="1170803"/>
            <a:ext cx="3589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内存中连续</a:t>
            </a:r>
            <a:r>
              <a:rPr lang="en-US" altLang="zh-CN" dirty="0"/>
              <a:t>12</a:t>
            </a:r>
            <a:r>
              <a:rPr lang="zh-CN" altLang="en-US" dirty="0"/>
              <a:t>个字节的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从高级语言到机器指令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C</a:t>
            </a:r>
            <a:r>
              <a:rPr lang="zh-CN" altLang="en-US" b="1" dirty="0"/>
              <a:t>语言程序编译的过程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汇编语句与机器指令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尝试用</a:t>
            </a:r>
            <a:r>
              <a:rPr lang="en-US" altLang="zh-CN" b="1" dirty="0" err="1">
                <a:solidFill>
                  <a:srgbClr val="C00000"/>
                </a:solidFill>
              </a:rPr>
              <a:t>gdb</a:t>
            </a:r>
            <a:r>
              <a:rPr lang="zh-CN" altLang="en-US" b="1" dirty="0">
                <a:solidFill>
                  <a:srgbClr val="C00000"/>
                </a:solidFill>
              </a:rPr>
              <a:t>调试程序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DAA0-425D-447F-9CFA-038EAD2E0C1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调试程序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安装</a:t>
            </a:r>
            <a:r>
              <a:rPr lang="en-US" altLang="zh-CN" dirty="0" err="1"/>
              <a:t>gdb</a:t>
            </a:r>
            <a:r>
              <a:rPr lang="zh-CN" altLang="en-US" dirty="0"/>
              <a:t>调试器：</a:t>
            </a:r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apt-get install </a:t>
            </a:r>
            <a:r>
              <a:rPr lang="en-US" altLang="zh-CN" dirty="0" err="1">
                <a:latin typeface="Consolas" panose="020B0609020204030204" pitchFamily="49" charset="0"/>
              </a:rPr>
              <a:t>gdb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调试某程序：</a:t>
            </a:r>
            <a:r>
              <a:rPr lang="en-US" altLang="zh-CN" dirty="0" err="1">
                <a:latin typeface="Consolas" panose="020B0609020204030204" pitchFamily="49" charset="0"/>
              </a:rPr>
              <a:t>gdb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zh-CN" altLang="en-US" dirty="0">
                <a:latin typeface="Consolas" panose="020B0609020204030204" pitchFamily="49" charset="0"/>
              </a:rPr>
              <a:t>程序名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常用命令：见后页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常用命令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6308"/>
              </p:ext>
            </p:extLst>
          </p:nvPr>
        </p:nvGraphicFramePr>
        <p:xfrm>
          <a:off x="1124607" y="1200845"/>
          <a:ext cx="9942786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5096">
                  <a:extLst>
                    <a:ext uri="{9D8B030D-6E8A-4147-A177-3AD203B41FA5}">
                      <a16:colId xmlns:a16="http://schemas.microsoft.com/office/drawing/2014/main" val="217632702"/>
                    </a:ext>
                  </a:extLst>
                </a:gridCol>
                <a:gridCol w="6937690">
                  <a:extLst>
                    <a:ext uri="{9D8B030D-6E8A-4147-A177-3AD203B41FA5}">
                      <a16:colId xmlns:a16="http://schemas.microsoft.com/office/drawing/2014/main" val="3409267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命令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3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运行程序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59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（触发断点后）继续运行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5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si</a:t>
                      </a:r>
                      <a:r>
                        <a:rPr lang="en-US" altLang="zh-CN" sz="2400" dirty="0"/>
                        <a:t> [N]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单步执行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条指令，默认为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6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/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nfu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查看</a:t>
                      </a:r>
                      <a:r>
                        <a:rPr lang="en-US" altLang="zh-CN" sz="2400" dirty="0"/>
                        <a:t>&lt;</a:t>
                      </a:r>
                      <a:r>
                        <a:rPr lang="zh-CN" altLang="en-US" sz="2400" dirty="0"/>
                        <a:t>地址</a:t>
                      </a:r>
                      <a:r>
                        <a:rPr lang="en-US" altLang="zh-CN" sz="2400" dirty="0"/>
                        <a:t>&gt;</a:t>
                      </a:r>
                      <a:r>
                        <a:rPr lang="zh-CN" altLang="en-US" sz="2400" dirty="0"/>
                        <a:t>处内存，打印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个单位，每个单位长度为</a:t>
                      </a:r>
                      <a:r>
                        <a:rPr lang="en-US" altLang="zh-CN" sz="2400" dirty="0"/>
                        <a:t>u</a:t>
                      </a:r>
                      <a:r>
                        <a:rPr lang="zh-CN" altLang="en-US" sz="2400" dirty="0"/>
                        <a:t>，打印值的类型为</a:t>
                      </a:r>
                      <a:r>
                        <a:rPr lang="en-US" altLang="zh-CN" sz="2400" dirty="0"/>
                        <a:t>f</a:t>
                      </a:r>
                      <a:r>
                        <a:rPr lang="zh-CN" altLang="en-US" sz="2400" dirty="0"/>
                        <a:t>，如，</a:t>
                      </a:r>
                      <a:r>
                        <a:rPr lang="en-US" altLang="zh-CN" sz="2400" dirty="0"/>
                        <a:t>x /12ub &lt;</a:t>
                      </a:r>
                      <a:r>
                        <a:rPr lang="zh-CN" altLang="en-US" sz="2400" dirty="0"/>
                        <a:t>地址</a:t>
                      </a:r>
                      <a:r>
                        <a:rPr lang="en-US" altLang="zh-CN" sz="2400" dirty="0"/>
                        <a:t>&gt;</a:t>
                      </a:r>
                    </a:p>
                    <a:p>
                      <a:r>
                        <a:rPr lang="en-US" altLang="zh-CN" sz="1200" dirty="0"/>
                        <a:t>f</a:t>
                      </a:r>
                      <a:r>
                        <a:rPr lang="zh-CN" altLang="en-US" sz="1200" dirty="0"/>
                        <a:t>的取值：</a:t>
                      </a:r>
                      <a:r>
                        <a:rPr lang="en-US" altLang="zh-CN" sz="1200" dirty="0"/>
                        <a:t>c</a:t>
                      </a:r>
                      <a:r>
                        <a:rPr lang="zh-CN" altLang="en-US" sz="1200" baseline="0" dirty="0"/>
                        <a:t>  </a:t>
                      </a:r>
                      <a:r>
                        <a:rPr lang="en-US" altLang="zh-CN" sz="1200" baseline="0" dirty="0"/>
                        <a:t>d  f  o  s  u  x 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的取值：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b: Byte  h: Half-word (two bytes)  w: Word (four bytes)  g: Giant word (eight bytes))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3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info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打印信息，如，</a:t>
                      </a:r>
                      <a:r>
                        <a:rPr lang="en-US" altLang="zh-CN" sz="2400" dirty="0"/>
                        <a:t>info r</a:t>
                      </a:r>
                      <a:r>
                        <a:rPr lang="zh-CN" altLang="en-US" sz="2400" dirty="0"/>
                        <a:t>打印寄存器信息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 &lt;</a:t>
                      </a:r>
                      <a:r>
                        <a:rPr lang="zh-CN" altLang="en-US" sz="2400" dirty="0"/>
                        <a:t>地址</a:t>
                      </a:r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设置断点 </a:t>
                      </a:r>
                      <a:r>
                        <a:rPr lang="en-US" altLang="zh-CN" sz="2400" dirty="0"/>
                        <a:t>breakpoint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2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w &lt;</a:t>
                      </a:r>
                      <a:r>
                        <a:rPr lang="zh-CN" altLang="en-US" sz="2400" dirty="0"/>
                        <a:t>地址</a:t>
                      </a:r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设置监视点 </a:t>
                      </a:r>
                      <a:r>
                        <a:rPr lang="en-US" altLang="zh-CN" sz="2400" dirty="0" err="1"/>
                        <a:t>watchpoint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bt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打印栈帧链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343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687394" y="610881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https://darkdust.net/files/GDB%20Cheat%20Sheet.pdf</a:t>
            </a:r>
          </a:p>
        </p:txBody>
      </p:sp>
    </p:spTree>
    <p:extLst>
      <p:ext uri="{BB962C8B-B14F-4D97-AF65-F5344CB8AC3E}">
        <p14:creationId xmlns:p14="http://schemas.microsoft.com/office/powerpoint/2010/main" val="2011404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gdb</a:t>
            </a:r>
            <a:r>
              <a:rPr lang="zh-CN" altLang="en-US" dirty="0"/>
              <a:t>来调试小练习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4421" y="1622348"/>
            <a:ext cx="3670738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.data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array: .fill 12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.text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.globl main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main: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$0, %ebx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$1, %eax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$1, array(%ebx, %eax, 4)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incl %eax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$1, array(%ebx, %eax, 4)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$array, %ebx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loop: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$1, %eax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(%ebx, %eax, 4), %ecx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%ecx, array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incl %eax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(%ebx, %eax, 4), %edx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%edx, 0x4(%ebx)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addl %ecx, %edx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movl %edx, (%ebx, %eax, 4)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jmp loop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89790" y="1099128"/>
            <a:ext cx="202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保存为</a:t>
            </a:r>
            <a:r>
              <a:rPr lang="en-US" altLang="zh-CN" sz="2800" dirty="0" err="1">
                <a:solidFill>
                  <a:schemeClr val="accent5"/>
                </a:solidFill>
              </a:rPr>
              <a:t>fib.S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5159" y="946547"/>
            <a:ext cx="80404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$ </a:t>
            </a:r>
            <a:r>
              <a:rPr lang="en-US" altLang="zh-CN" sz="2400" dirty="0" err="1">
                <a:latin typeface="Consolas" panose="020B0609020204030204" pitchFamily="49" charset="0"/>
              </a:rPr>
              <a:t>gcc</a:t>
            </a:r>
            <a:r>
              <a:rPr lang="en-US" altLang="zh-CN" sz="2400" dirty="0">
                <a:latin typeface="Consolas" panose="020B0609020204030204" pitchFamily="49" charset="0"/>
              </a:rPr>
              <a:t> –o fib </a:t>
            </a:r>
            <a:r>
              <a:rPr lang="en-US" altLang="zh-CN" sz="2400" dirty="0" err="1">
                <a:latin typeface="Consolas" panose="020B0609020204030204" pitchFamily="49" charset="0"/>
              </a:rPr>
              <a:t>fib.S</a:t>
            </a:r>
            <a:r>
              <a:rPr lang="en-US" altLang="zh-CN" sz="2400" dirty="0">
                <a:latin typeface="Consolas" panose="020B0609020204030204" pitchFamily="49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</a:rPr>
              <a:t>或  </a:t>
            </a:r>
            <a:r>
              <a:rPr lang="en-US" altLang="zh-CN" sz="2400" dirty="0" err="1">
                <a:latin typeface="Consolas" panose="020B0609020204030204" pitchFamily="49" charset="0"/>
              </a:rPr>
              <a:t>gcc</a:t>
            </a:r>
            <a:r>
              <a:rPr lang="en-US" altLang="zh-CN" sz="2400" dirty="0">
                <a:latin typeface="Consolas" panose="020B0609020204030204" pitchFamily="49" charset="0"/>
              </a:rPr>
              <a:t> –g –o fib </a:t>
            </a:r>
            <a:r>
              <a:rPr lang="en-US" altLang="zh-CN" sz="2400" dirty="0" err="1">
                <a:latin typeface="Consolas" panose="020B0609020204030204" pitchFamily="49" charset="0"/>
              </a:rPr>
              <a:t>fib.S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$ 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 fib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) b main # </a:t>
            </a:r>
            <a:r>
              <a:rPr lang="zh-CN" altLang="en-US" sz="2400" dirty="0">
                <a:latin typeface="Consolas" panose="020B0609020204030204" pitchFamily="49" charset="0"/>
              </a:rPr>
              <a:t>在</a:t>
            </a:r>
            <a:r>
              <a:rPr lang="en-US" altLang="zh-CN" sz="2400" dirty="0">
                <a:latin typeface="Consolas" panose="020B0609020204030204" pitchFamily="49" charset="0"/>
              </a:rPr>
              <a:t>main</a:t>
            </a:r>
            <a:r>
              <a:rPr lang="zh-CN" altLang="en-US" sz="2400" dirty="0">
                <a:latin typeface="Consolas" panose="020B0609020204030204" pitchFamily="49" charset="0"/>
              </a:rPr>
              <a:t>处设置断点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) b loop # </a:t>
            </a:r>
            <a:r>
              <a:rPr lang="zh-CN" altLang="en-US" sz="2400" dirty="0">
                <a:latin typeface="Consolas" panose="020B0609020204030204" pitchFamily="49" charset="0"/>
              </a:rPr>
              <a:t>在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zh-CN" altLang="en-US" sz="2400" dirty="0">
                <a:latin typeface="Consolas" panose="020B0609020204030204" pitchFamily="49" charset="0"/>
              </a:rPr>
              <a:t>处设置断点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) r      # run </a:t>
            </a:r>
            <a:r>
              <a:rPr lang="zh-CN" altLang="en-US" sz="2400" dirty="0">
                <a:latin typeface="Consolas" panose="020B0609020204030204" pitchFamily="49" charset="0"/>
              </a:rPr>
              <a:t>并触发断点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) x /3uw &amp;array # </a:t>
            </a:r>
            <a:r>
              <a:rPr lang="zh-CN" altLang="en-US" sz="2400" dirty="0">
                <a:latin typeface="Consolas" panose="020B0609020204030204" pitchFamily="49" charset="0"/>
              </a:rPr>
              <a:t>打印内存首地址</a:t>
            </a:r>
            <a:r>
              <a:rPr lang="en-US" altLang="zh-CN" sz="2400" dirty="0">
                <a:latin typeface="Consolas" panose="020B0609020204030204" pitchFamily="49" charset="0"/>
              </a:rPr>
              <a:t>&amp;array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# 3</a:t>
            </a:r>
            <a:r>
              <a:rPr lang="zh-CN" altLang="en-US" sz="2400" dirty="0">
                <a:latin typeface="Consolas" panose="020B0609020204030204" pitchFamily="49" charset="0"/>
              </a:rPr>
              <a:t>个无符号整型（</a:t>
            </a:r>
            <a:r>
              <a:rPr lang="en-US" altLang="zh-CN" sz="2400" dirty="0">
                <a:latin typeface="Consolas" panose="020B0609020204030204" pitchFamily="49" charset="0"/>
              </a:rPr>
              <a:t>u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#  </a:t>
            </a:r>
            <a:r>
              <a:rPr lang="zh-CN" altLang="en-US" sz="2400" dirty="0">
                <a:latin typeface="Consolas" panose="020B0609020204030204" pitchFamily="49" charset="0"/>
              </a:rPr>
              <a:t>每个单元长度为</a:t>
            </a:r>
            <a:r>
              <a:rPr lang="en-US" altLang="zh-CN" sz="2400" dirty="0">
                <a:latin typeface="Consolas" panose="020B0609020204030204" pitchFamily="49" charset="0"/>
              </a:rPr>
              <a:t>32</a:t>
            </a:r>
            <a:r>
              <a:rPr lang="zh-CN" altLang="en-US" sz="2400" dirty="0">
                <a:latin typeface="Consolas" panose="020B0609020204030204" pitchFamily="49" charset="0"/>
              </a:rPr>
              <a:t>位（</a:t>
            </a:r>
            <a:r>
              <a:rPr lang="en-US" altLang="zh-CN" sz="2400" dirty="0">
                <a:latin typeface="Consolas" panose="020B0609020204030204" pitchFamily="49" charset="0"/>
              </a:rPr>
              <a:t>w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) c # continue </a:t>
            </a:r>
            <a:r>
              <a:rPr lang="zh-CN" altLang="en-US" sz="2400" dirty="0">
                <a:latin typeface="Consolas" panose="020B0609020204030204" pitchFamily="49" charset="0"/>
              </a:rPr>
              <a:t>并触发下一个断点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gdb</a:t>
            </a:r>
            <a:r>
              <a:rPr lang="en-US" altLang="zh-CN" sz="2400" dirty="0">
                <a:latin typeface="Consolas" panose="020B0609020204030204" pitchFamily="49" charset="0"/>
              </a:rPr>
              <a:t>) x /3uw &amp;array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0237076" y="3302965"/>
            <a:ext cx="220717" cy="53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816662" y="2038499"/>
            <a:ext cx="23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需要加取地址符是因为汇编代码中没有声明</a:t>
            </a:r>
            <a:r>
              <a:rPr lang="en-US" altLang="zh-CN" dirty="0">
                <a:solidFill>
                  <a:schemeClr val="accent5"/>
                </a:solidFill>
              </a:rPr>
              <a:t>array</a:t>
            </a:r>
            <a:r>
              <a:rPr lang="zh-CN" altLang="en-US" dirty="0">
                <a:solidFill>
                  <a:schemeClr val="accent5"/>
                </a:solidFill>
              </a:rPr>
              <a:t>的类型，</a:t>
            </a:r>
            <a:r>
              <a:rPr lang="en-US" altLang="zh-CN" dirty="0">
                <a:solidFill>
                  <a:schemeClr val="accent5"/>
                </a:solidFill>
              </a:rPr>
              <a:t>C</a:t>
            </a:r>
            <a:r>
              <a:rPr lang="zh-CN" altLang="en-US" dirty="0">
                <a:solidFill>
                  <a:schemeClr val="accent5"/>
                </a:solidFill>
              </a:rPr>
              <a:t>语言数组类型无需</a:t>
            </a:r>
            <a:r>
              <a:rPr lang="en-US" altLang="zh-CN" dirty="0">
                <a:solidFill>
                  <a:schemeClr val="accent5"/>
                </a:solidFill>
              </a:rPr>
              <a:t>&amp;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08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 err="1"/>
              <a:t>gdb</a:t>
            </a:r>
            <a:r>
              <a:rPr lang="zh-CN" altLang="en-US" dirty="0"/>
              <a:t>对做</a:t>
            </a:r>
            <a:r>
              <a:rPr lang="en-US" altLang="zh-CN" dirty="0"/>
              <a:t>PA</a:t>
            </a:r>
            <a:r>
              <a:rPr lang="zh-CN" altLang="en-US" dirty="0"/>
              <a:t>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128958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r>
              <a:rPr lang="en-US" altLang="zh-CN" dirty="0" err="1"/>
              <a:t>nemu</a:t>
            </a:r>
            <a:endParaRPr lang="en-US" altLang="zh-CN" dirty="0"/>
          </a:p>
          <a:p>
            <a:pPr lvl="1"/>
            <a:r>
              <a:rPr lang="zh-CN" altLang="en-US" dirty="0"/>
              <a:t>当遇到</a:t>
            </a:r>
            <a:r>
              <a:rPr lang="en-US" altLang="zh-CN" dirty="0"/>
              <a:t>assertion fail</a:t>
            </a:r>
            <a:r>
              <a:rPr lang="zh-CN" altLang="en-US" dirty="0"/>
              <a:t>或者</a:t>
            </a:r>
            <a:r>
              <a:rPr lang="en-US" altLang="zh-CN" dirty="0"/>
              <a:t>segmentation fault</a:t>
            </a:r>
            <a:r>
              <a:rPr lang="zh-CN" altLang="en-US" dirty="0"/>
              <a:t>的时候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4574" y="2753711"/>
            <a:ext cx="5136929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$ cd pa2020_spring/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$ 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 ./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) run 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--test-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alu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adc</a:t>
            </a:r>
            <a:endParaRPr lang="en-US" altLang="zh-CN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zh-CN" altLang="en-US" sz="2800" i="1" dirty="0">
                <a:latin typeface="Consolas" panose="020B0609020204030204" pitchFamily="49" charset="0"/>
              </a:rPr>
              <a:t>执行和出错信息</a:t>
            </a:r>
            <a:endParaRPr lang="en-US" altLang="zh-CN" sz="2800" i="1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) </a:t>
            </a:r>
            <a:r>
              <a:rPr lang="en-US" altLang="zh-CN" sz="2800" dirty="0" err="1">
                <a:latin typeface="Consolas" panose="020B0609020204030204" pitchFamily="49" charset="0"/>
              </a:rPr>
              <a:t>bt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i="1" dirty="0">
                <a:latin typeface="Consolas" panose="020B0609020204030204" pitchFamily="49" charset="0"/>
              </a:rPr>
              <a:t>打印栈帧链帮助定位</a:t>
            </a:r>
            <a:r>
              <a:rPr lang="en-US" altLang="zh-CN" sz="2800" i="1" dirty="0">
                <a:latin typeface="Consolas" panose="020B0609020204030204" pitchFamily="49" charset="0"/>
              </a:rPr>
              <a:t>bug</a:t>
            </a:r>
            <a:r>
              <a:rPr lang="zh-CN" altLang="en-US" sz="2800" i="1" dirty="0">
                <a:latin typeface="Consolas" panose="020B0609020204030204" pitchFamily="49" charset="0"/>
              </a:rPr>
              <a:t>和相应的函数调用参数</a:t>
            </a:r>
            <a:endParaRPr lang="en-US" altLang="zh-CN" sz="2800" i="1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) q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2116" y="2558422"/>
            <a:ext cx="3067767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zh-CN" alt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执行参数，参见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Makefile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351283" y="3268717"/>
            <a:ext cx="210833" cy="39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70032" y="4271211"/>
            <a:ext cx="392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run</a:t>
            </a:r>
            <a:r>
              <a:rPr lang="zh-CN" altLang="en-US" sz="2800" dirty="0"/>
              <a:t>前使用命令可以在执行前打断点：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gdb</a:t>
            </a:r>
            <a:r>
              <a:rPr lang="en-US" altLang="zh-CN" sz="2800" b="1" dirty="0">
                <a:solidFill>
                  <a:srgbClr val="FF0000"/>
                </a:solidFill>
              </a:rPr>
              <a:t>) b main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827421" y="3662580"/>
            <a:ext cx="3958390" cy="1775694"/>
          </a:xfrm>
          <a:custGeom>
            <a:avLst/>
            <a:gdLst>
              <a:gd name="connsiteX0" fmla="*/ 3958390 w 3958390"/>
              <a:gd name="connsiteY0" fmla="*/ 1775694 h 1775694"/>
              <a:gd name="connsiteX1" fmla="*/ 3212432 w 3958390"/>
              <a:gd name="connsiteY1" fmla="*/ 1366620 h 1775694"/>
              <a:gd name="connsiteX2" fmla="*/ 3068053 w 3958390"/>
              <a:gd name="connsiteY2" fmla="*/ 163462 h 1775694"/>
              <a:gd name="connsiteX3" fmla="*/ 0 w 3958390"/>
              <a:gd name="connsiteY3" fmla="*/ 43146 h 177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8390" h="1775694">
                <a:moveTo>
                  <a:pt x="3958390" y="1775694"/>
                </a:moveTo>
                <a:cubicBezTo>
                  <a:pt x="3659605" y="1705509"/>
                  <a:pt x="3360821" y="1635325"/>
                  <a:pt x="3212432" y="1366620"/>
                </a:cubicBezTo>
                <a:cubicBezTo>
                  <a:pt x="3064043" y="1097915"/>
                  <a:pt x="3603458" y="384041"/>
                  <a:pt x="3068053" y="163462"/>
                </a:cubicBezTo>
                <a:cubicBezTo>
                  <a:pt x="2532648" y="-57117"/>
                  <a:pt x="1266324" y="-6986"/>
                  <a:pt x="0" y="4314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14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 err="1"/>
              <a:t>gdb</a:t>
            </a:r>
            <a:r>
              <a:rPr lang="zh-CN" altLang="en-US" dirty="0"/>
              <a:t>对做</a:t>
            </a:r>
            <a:r>
              <a:rPr lang="en-US" altLang="zh-CN" dirty="0"/>
              <a:t>PA</a:t>
            </a:r>
            <a:r>
              <a:rPr lang="zh-CN" altLang="en-US" dirty="0"/>
              <a:t>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128958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r>
              <a:rPr lang="en-US" altLang="zh-CN" dirty="0" err="1"/>
              <a:t>nemu</a:t>
            </a:r>
            <a:endParaRPr lang="en-US" altLang="zh-CN" dirty="0"/>
          </a:p>
          <a:p>
            <a:pPr lvl="1"/>
            <a:r>
              <a:rPr lang="zh-CN" altLang="en-US" dirty="0"/>
              <a:t>当遇到</a:t>
            </a:r>
            <a:r>
              <a:rPr lang="en-US" altLang="zh-CN" dirty="0"/>
              <a:t>assertion fail</a:t>
            </a:r>
            <a:r>
              <a:rPr lang="zh-CN" altLang="en-US" dirty="0"/>
              <a:t>或者</a:t>
            </a:r>
            <a:r>
              <a:rPr lang="en-US" altLang="zh-CN" dirty="0"/>
              <a:t>segmentation fault</a:t>
            </a:r>
            <a:r>
              <a:rPr lang="zh-CN" altLang="en-US" dirty="0"/>
              <a:t>的时候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4574" y="2753711"/>
            <a:ext cx="5136929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$ cd pa2020_spring/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$ 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 ./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) run 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--test-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alu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adc</a:t>
            </a:r>
            <a:endParaRPr lang="en-US" altLang="zh-CN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zh-CN" altLang="en-US" sz="2800" i="1" dirty="0">
                <a:latin typeface="Consolas" panose="020B0609020204030204" pitchFamily="49" charset="0"/>
              </a:rPr>
              <a:t>执行和出错信息</a:t>
            </a:r>
            <a:endParaRPr lang="en-US" altLang="zh-CN" sz="2800" i="1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) </a:t>
            </a:r>
            <a:r>
              <a:rPr lang="en-US" altLang="zh-CN" sz="2800" dirty="0" err="1">
                <a:latin typeface="Consolas" panose="020B0609020204030204" pitchFamily="49" charset="0"/>
              </a:rPr>
              <a:t>bt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2800" i="1" dirty="0">
                <a:latin typeface="Consolas" panose="020B0609020204030204" pitchFamily="49" charset="0"/>
              </a:rPr>
              <a:t>打印栈帧链帮助定位</a:t>
            </a:r>
            <a:r>
              <a:rPr lang="en-US" altLang="zh-CN" sz="2800" i="1" dirty="0">
                <a:latin typeface="Consolas" panose="020B0609020204030204" pitchFamily="49" charset="0"/>
              </a:rPr>
              <a:t>bug</a:t>
            </a:r>
            <a:r>
              <a:rPr lang="zh-CN" altLang="en-US" sz="2800" i="1" dirty="0">
                <a:latin typeface="Consolas" panose="020B0609020204030204" pitchFamily="49" charset="0"/>
              </a:rPr>
              <a:t>和相应的函数调用参数</a:t>
            </a:r>
            <a:endParaRPr lang="en-US" altLang="zh-CN" sz="2800" i="1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gdb</a:t>
            </a:r>
            <a:r>
              <a:rPr lang="en-US" altLang="zh-CN" sz="2800" dirty="0">
                <a:latin typeface="Consolas" panose="020B0609020204030204" pitchFamily="49" charset="0"/>
              </a:rPr>
              <a:t>) q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5310" y="3268717"/>
            <a:ext cx="5118538" cy="85133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81400" y="4292680"/>
            <a:ext cx="8170827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$ </a:t>
            </a:r>
            <a:r>
              <a:rPr lang="zh-CN" altLang="en-US" sz="2400" dirty="0">
                <a:latin typeface="Consolas" panose="020B0609020204030204" pitchFamily="49" charset="0"/>
              </a:rPr>
              <a:t>gdb -ex=run --args ./nemu/nemu </a:t>
            </a:r>
            <a:r>
              <a:rPr lang="zh-CN" alt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--test-alu adc</a:t>
            </a:r>
          </a:p>
        </p:txBody>
      </p:sp>
      <p:sp>
        <p:nvSpPr>
          <p:cNvPr id="13" name="左右箭头 12"/>
          <p:cNvSpPr/>
          <p:nvPr/>
        </p:nvSpPr>
        <p:spPr>
          <a:xfrm rot="2934989">
            <a:off x="5412655" y="3751616"/>
            <a:ext cx="779646" cy="29838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86793" y="3391849"/>
            <a:ext cx="594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等同，参见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中的</a:t>
            </a:r>
            <a:r>
              <a:rPr lang="en-US" altLang="zh-CN" sz="2800" dirty="0"/>
              <a:t>debug</a:t>
            </a:r>
            <a:r>
              <a:rPr lang="zh-CN" altLang="en-US" sz="2800" dirty="0"/>
              <a:t>目标</a:t>
            </a:r>
            <a:endParaRPr lang="en-US" altLang="zh-CN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7351" y="5339034"/>
            <a:ext cx="4013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修改参数后，使用</a:t>
            </a:r>
            <a:r>
              <a:rPr lang="en-US" altLang="zh-CN" sz="2800" dirty="0"/>
              <a:t>make debug</a:t>
            </a:r>
            <a:r>
              <a:rPr lang="zh-CN" altLang="en-US" sz="2800" dirty="0"/>
              <a:t>进入</a:t>
            </a:r>
            <a:r>
              <a:rPr lang="en-US" altLang="zh-CN" sz="2800" dirty="0" err="1"/>
              <a:t>gdb</a:t>
            </a:r>
            <a:r>
              <a:rPr lang="zh-CN" altLang="en-US" sz="2800" dirty="0"/>
              <a:t>调试</a:t>
            </a:r>
            <a:endParaRPr lang="en-US" altLang="zh-CN" sz="2800" dirty="0"/>
          </a:p>
        </p:txBody>
      </p:sp>
      <p:cxnSp>
        <p:nvCxnSpPr>
          <p:cNvPr id="17" name="直接箭头连接符 16"/>
          <p:cNvCxnSpPr>
            <a:stCxn id="15" idx="0"/>
          </p:cNvCxnSpPr>
          <p:nvPr/>
        </p:nvCxnSpPr>
        <p:spPr>
          <a:xfrm flipV="1">
            <a:off x="10294024" y="4639377"/>
            <a:ext cx="72384" cy="6996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97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nemu</a:t>
            </a:r>
            <a:r>
              <a:rPr lang="zh-CN" altLang="en-US" dirty="0"/>
              <a:t>内建的调试器（</a:t>
            </a:r>
            <a:r>
              <a:rPr lang="en-US" altLang="zh-CN" dirty="0"/>
              <a:t>PA 2-3</a:t>
            </a:r>
            <a:r>
              <a:rPr lang="zh-CN" altLang="en-US" dirty="0"/>
              <a:t>完善）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1000874" cy="48284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命令和</a:t>
            </a:r>
            <a:r>
              <a:rPr lang="en-US" altLang="zh-CN" dirty="0" err="1">
                <a:latin typeface="Consolas" panose="020B0609020204030204" pitchFamily="49" charset="0"/>
              </a:rPr>
              <a:t>gdb</a:t>
            </a:r>
            <a:r>
              <a:rPr lang="zh-CN" altLang="en-US" dirty="0">
                <a:latin typeface="Consolas" panose="020B0609020204030204" pitchFamily="49" charset="0"/>
              </a:rPr>
              <a:t>类似，由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zh-CN" altLang="en-US" dirty="0">
                <a:latin typeface="Consolas" panose="020B0609020204030204" pitchFamily="49" charset="0"/>
              </a:rPr>
              <a:t>内部的</a:t>
            </a:r>
            <a:r>
              <a:rPr lang="en-US" altLang="zh-CN" dirty="0">
                <a:latin typeface="Consolas" panose="020B0609020204030204" pitchFamily="49" charset="0"/>
              </a:rPr>
              <a:t>monitor</a:t>
            </a:r>
            <a:r>
              <a:rPr lang="zh-CN" altLang="en-US" dirty="0">
                <a:latin typeface="Consolas" panose="020B0609020204030204" pitchFamily="49" charset="0"/>
              </a:rPr>
              <a:t>实现，可以实现对测试用例（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latin typeface="Consolas" panose="020B0609020204030204" pitchFamily="49" charset="0"/>
              </a:rPr>
              <a:t>）的单步执行、打印机器状态等功能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到了</a:t>
            </a:r>
            <a:r>
              <a:rPr lang="en-US" altLang="zh-CN" dirty="0">
                <a:latin typeface="Consolas" panose="020B0609020204030204" pitchFamily="49" charset="0"/>
              </a:rPr>
              <a:t>PA 2-1</a:t>
            </a:r>
            <a:r>
              <a:rPr lang="zh-CN" altLang="en-US" dirty="0">
                <a:latin typeface="Consolas" panose="020B0609020204030204" pitchFamily="49" charset="0"/>
              </a:rPr>
              <a:t>阶段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修改根目录</a:t>
            </a:r>
            <a:r>
              <a:rPr lang="en-US" altLang="zh-CN" dirty="0" err="1">
                <a:latin typeface="Consolas" panose="020B0609020204030204" pitchFamily="49" charset="0"/>
              </a:rPr>
              <a:t>Makefile</a:t>
            </a:r>
            <a:r>
              <a:rPr lang="zh-CN" altLang="en-US" dirty="0">
                <a:latin typeface="Consolas" panose="020B0609020204030204" pitchFamily="49" charset="0"/>
              </a:rPr>
              <a:t>中</a:t>
            </a:r>
            <a:r>
              <a:rPr lang="en-US" altLang="zh-CN" dirty="0">
                <a:latin typeface="Consolas" panose="020B0609020204030204" pitchFamily="49" charset="0"/>
              </a:rPr>
              <a:t>run</a:t>
            </a:r>
            <a:r>
              <a:rPr lang="zh-CN" altLang="en-US" dirty="0">
                <a:latin typeface="Consolas" panose="020B0609020204030204" pitchFamily="49" charset="0"/>
              </a:rPr>
              <a:t>目标的对应规则后使用 </a:t>
            </a:r>
            <a:r>
              <a:rPr lang="en-US" altLang="zh-CN" dirty="0">
                <a:latin typeface="Consolas" panose="020B0609020204030204" pitchFamily="49" charset="0"/>
              </a:rPr>
              <a:t>make run </a:t>
            </a:r>
            <a:r>
              <a:rPr lang="zh-CN" altLang="en-US" dirty="0">
                <a:latin typeface="Consolas" panose="020B0609020204030204" pitchFamily="49" charset="0"/>
              </a:rPr>
              <a:t>命令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或根目录执行 </a:t>
            </a:r>
            <a:r>
              <a:rPr lang="en-US" altLang="zh-CN" dirty="0">
                <a:latin typeface="Consolas" panose="020B0609020204030204" pitchFamily="49" charset="0"/>
              </a:rPr>
              <a:t>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zh-CN" altLang="en-US" dirty="0">
                <a:latin typeface="Consolas" panose="020B0609020204030204" pitchFamily="49" charset="0"/>
              </a:rPr>
              <a:t>测试用例名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zh-CN" altLang="en-US" dirty="0">
                <a:latin typeface="Consolas" panose="020B0609020204030204" pitchFamily="49" charset="0"/>
              </a:rPr>
              <a:t>来进入调试界面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8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78"/>
            <a:ext cx="10515600" cy="73400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gdb</a:t>
            </a:r>
            <a:r>
              <a:rPr lang="zh-CN" altLang="en-US" dirty="0"/>
              <a:t>与</a:t>
            </a:r>
            <a:r>
              <a:rPr lang="en-US" altLang="zh-CN" dirty="0" err="1"/>
              <a:t>nemu</a:t>
            </a:r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r>
              <a:rPr lang="zh-CN" altLang="en-US" dirty="0"/>
              <a:t>区别和联系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23278"/>
            <a:ext cx="3891102" cy="26450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200" y="5669359"/>
            <a:ext cx="37465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虚拟机 </a:t>
            </a:r>
            <a:r>
              <a:rPr lang="en-US" altLang="zh-CN" sz="4000" dirty="0"/>
              <a:t>+ Linux</a:t>
            </a:r>
            <a:endParaRPr lang="zh-CN" altLang="en-US" sz="4000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7100" y="4620587"/>
            <a:ext cx="1028700" cy="762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74800" y="4355256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731773" y="2176026"/>
            <a:ext cx="1207579" cy="8945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18098" y="1314565"/>
            <a:ext cx="1935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模拟</a:t>
            </a:r>
            <a:r>
              <a:rPr lang="en-US" altLang="zh-CN" sz="3200" dirty="0"/>
              <a:t>CPU</a:t>
            </a:r>
            <a:r>
              <a:rPr lang="zh-CN" altLang="en-US" sz="3200" dirty="0"/>
              <a:t>解释执行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425002" y="1541928"/>
            <a:ext cx="339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/bin/add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34602" y="4978169"/>
            <a:ext cx="258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都是</a:t>
            </a:r>
            <a:r>
              <a:rPr lang="en-US" altLang="zh-CN" sz="3600" dirty="0"/>
              <a:t>x86</a:t>
            </a:r>
            <a:r>
              <a:rPr lang="zh-CN" altLang="en-US" sz="3600" dirty="0"/>
              <a:t>指令的序列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682052" y="4788991"/>
            <a:ext cx="1257300" cy="42519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982200" y="2391783"/>
            <a:ext cx="76200" cy="2609803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1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328615" y="2494920"/>
            <a:ext cx="5817141" cy="31085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#include&lt;stdio.h&gt;</a:t>
            </a:r>
          </a:p>
          <a:p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en-US" sz="2800" dirty="0">
                <a:latin typeface="Consolas" panose="020B0609020204030204" pitchFamily="49" charset="0"/>
              </a:rPr>
              <a:t>printf("Hello World!\n");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en-US" sz="2800" dirty="0">
                <a:latin typeface="Consolas" panose="020B0609020204030204" pitchFamily="49" charset="0"/>
              </a:rPr>
              <a:t>return 0;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3875" y="1910145"/>
            <a:ext cx="386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hello_world.c</a:t>
            </a:r>
            <a:endParaRPr lang="zh-CN" altLang="en-US" sz="32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7470" y="2556476"/>
            <a:ext cx="5817141" cy="1698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$ ./</a:t>
            </a:r>
            <a:r>
              <a:rPr lang="en-US" altLang="zh-CN" sz="2400" dirty="0" err="1"/>
              <a:t>hello_world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Hello World!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1089208" y="4254505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编译</a:t>
            </a:r>
            <a:endParaRPr lang="en-US" altLang="zh-CN" sz="3200" dirty="0">
              <a:solidFill>
                <a:srgbClr val="C00000"/>
              </a:solidFill>
            </a:endParaRPr>
          </a:p>
          <a:p>
            <a:r>
              <a:rPr lang="zh-CN" altLang="en-US" sz="3200" dirty="0">
                <a:solidFill>
                  <a:srgbClr val="C00000"/>
                </a:solidFill>
              </a:rPr>
              <a:t>运行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3887-7456-4C17-B7B1-3435360524A9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3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78"/>
            <a:ext cx="10515600" cy="73400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gdb</a:t>
            </a:r>
            <a:r>
              <a:rPr lang="zh-CN" altLang="en-US" dirty="0"/>
              <a:t>与</a:t>
            </a:r>
            <a:r>
              <a:rPr lang="en-US" altLang="zh-CN" dirty="0" err="1"/>
              <a:t>nemu</a:t>
            </a:r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r>
              <a:rPr lang="zh-CN" altLang="en-US" dirty="0"/>
              <a:t>区别和联系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DB4-F0CE-4CB5-8A51-D7CD3AFC70BC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23278"/>
            <a:ext cx="3891102" cy="26450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200" y="5669359"/>
            <a:ext cx="37465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虚拟机 </a:t>
            </a:r>
            <a:r>
              <a:rPr lang="en-US" altLang="zh-CN" sz="4000" dirty="0"/>
              <a:t>+ Linux</a:t>
            </a:r>
            <a:endParaRPr lang="zh-CN" altLang="en-US" sz="4000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7100" y="4620587"/>
            <a:ext cx="1028700" cy="762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74800" y="4355256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731773" y="2176026"/>
            <a:ext cx="1207579" cy="8945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18098" y="1314565"/>
            <a:ext cx="1935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模拟</a:t>
            </a:r>
            <a:r>
              <a:rPr lang="en-US" altLang="zh-CN" sz="3200" dirty="0"/>
              <a:t>CPU</a:t>
            </a:r>
            <a:r>
              <a:rPr lang="zh-CN" altLang="en-US" sz="3200" dirty="0"/>
              <a:t>解释执行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425002" y="1541928"/>
            <a:ext cx="339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/bin/add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34602" y="4978169"/>
            <a:ext cx="258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都是</a:t>
            </a:r>
            <a:r>
              <a:rPr lang="en-US" altLang="zh-CN" sz="3600" dirty="0"/>
              <a:t>x86</a:t>
            </a:r>
            <a:r>
              <a:rPr lang="zh-CN" altLang="en-US" sz="3600" dirty="0"/>
              <a:t>指令的序列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682052" y="4788991"/>
            <a:ext cx="1257300" cy="42519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982200" y="2391783"/>
            <a:ext cx="76200" cy="2609803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422400" y="2623278"/>
            <a:ext cx="2336800" cy="15169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gdb</a:t>
            </a:r>
            <a:endParaRPr lang="zh-CN" altLang="en-US" sz="3600" dirty="0"/>
          </a:p>
        </p:txBody>
      </p:sp>
      <p:sp>
        <p:nvSpPr>
          <p:cNvPr id="23" name="右箭头 22"/>
          <p:cNvSpPr/>
          <p:nvPr/>
        </p:nvSpPr>
        <p:spPr>
          <a:xfrm rot="19509642">
            <a:off x="6239361" y="1924259"/>
            <a:ext cx="2523128" cy="15169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monitor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3318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74578"/>
            <a:ext cx="9144000" cy="2387600"/>
          </a:xfrm>
        </p:spPr>
        <p:txBody>
          <a:bodyPr/>
          <a:lstStyle/>
          <a:p>
            <a:r>
              <a:rPr lang="en-US" altLang="zh-CN" dirty="0"/>
              <a:t>PA 2-0 </a:t>
            </a:r>
            <a:r>
              <a:rPr lang="zh-CN" altLang="en-US" dirty="0"/>
              <a:t>结束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FA84-EAF4-4339-BDEC-060012F97AB9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54F-F0B0-4455-BE05-B2A17988505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6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1688219" y="1567023"/>
            <a:ext cx="47019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740122" y="16420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一条命令执行了四个步骤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88219" y="2409840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hello_world.c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90643" y="3200882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hello_world.i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644427" y="3991924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hello_world.S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95491" y="4782966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hello_world.o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97917" y="5585473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</a:t>
            </a:r>
            <a:endParaRPr lang="zh-CN" altLang="en-US" sz="3200" dirty="0"/>
          </a:p>
        </p:txBody>
      </p:sp>
      <p:cxnSp>
        <p:nvCxnSpPr>
          <p:cNvPr id="31" name="肘形连接符 30"/>
          <p:cNvCxnSpPr>
            <a:stCxn id="26" idx="2"/>
            <a:endCxn id="27" idx="1"/>
          </p:cNvCxnSpPr>
          <p:nvPr/>
        </p:nvCxnSpPr>
        <p:spPr>
          <a:xfrm rot="16200000" flipH="1">
            <a:off x="2843207" y="3145833"/>
            <a:ext cx="498655" cy="196217"/>
          </a:xfrm>
          <a:prstGeom prst="bentConnector2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3"/>
            <a:endCxn id="28" idx="0"/>
          </p:cNvCxnSpPr>
          <p:nvPr/>
        </p:nvCxnSpPr>
        <p:spPr>
          <a:xfrm>
            <a:off x="5803056" y="3493270"/>
            <a:ext cx="147578" cy="49865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8" idx="2"/>
            <a:endCxn id="29" idx="1"/>
          </p:cNvCxnSpPr>
          <p:nvPr/>
        </p:nvCxnSpPr>
        <p:spPr>
          <a:xfrm rot="16200000" flipH="1">
            <a:off x="5823735" y="4703597"/>
            <a:ext cx="498655" cy="24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3"/>
            <a:endCxn id="30" idx="0"/>
          </p:cNvCxnSpPr>
          <p:nvPr/>
        </p:nvCxnSpPr>
        <p:spPr>
          <a:xfrm>
            <a:off x="8807904" y="5075354"/>
            <a:ext cx="196220" cy="51011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30061" y="345180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gcc</a:t>
            </a:r>
            <a:r>
              <a:rPr lang="en-US" altLang="zh-CN" sz="2800" dirty="0">
                <a:solidFill>
                  <a:srgbClr val="C00000"/>
                </a:solidFill>
              </a:rPr>
              <a:t> -E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0061" y="3930368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Preprocess: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    展开</a:t>
            </a:r>
            <a:r>
              <a:rPr lang="en-US" altLang="zh-CN" sz="2000" dirty="0">
                <a:solidFill>
                  <a:srgbClr val="C00000"/>
                </a:solidFill>
              </a:rPr>
              <a:t>#include, </a:t>
            </a:r>
            <a:r>
              <a:rPr lang="zh-CN" altLang="en-US" sz="2000" dirty="0">
                <a:solidFill>
                  <a:srgbClr val="C00000"/>
                </a:solidFill>
              </a:rPr>
              <a:t>宏定义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48874" y="232683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7030A0"/>
                </a:solidFill>
              </a:rPr>
              <a:t>gcc</a:t>
            </a:r>
            <a:r>
              <a:rPr lang="en-US" altLang="zh-CN" sz="2800" dirty="0">
                <a:solidFill>
                  <a:srgbClr val="7030A0"/>
                </a:solidFill>
              </a:rPr>
              <a:t> -S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00163" y="2837590"/>
            <a:ext cx="276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Compile: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    将高级语言程序转变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</a:t>
            </a:r>
            <a:r>
              <a:rPr lang="zh-CN" altLang="en-US" sz="2000" dirty="0">
                <a:solidFill>
                  <a:srgbClr val="7030A0"/>
                </a:solidFill>
              </a:rPr>
              <a:t>成汇编语言程序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00632" y="4872185"/>
            <a:ext cx="10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gcc</a:t>
            </a:r>
            <a:r>
              <a:rPr lang="en-US" altLang="zh-CN" sz="2800" dirty="0">
                <a:solidFill>
                  <a:srgbClr val="0070C0"/>
                </a:solidFill>
              </a:rPr>
              <a:t> -c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51920" y="5382942"/>
            <a:ext cx="28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Assemble: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   将汇编语言程序转变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成机器语言程序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898457" y="3311889"/>
            <a:ext cx="6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gcc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49745" y="3822646"/>
            <a:ext cx="286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link: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通过</a:t>
            </a:r>
            <a:r>
              <a:rPr lang="en-US" altLang="zh-CN" sz="2000" dirty="0" err="1">
                <a:solidFill>
                  <a:srgbClr val="00B050"/>
                </a:solidFill>
              </a:rPr>
              <a:t>ld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进行链接，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变成可执行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文件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EE20-4D78-4EC3-888B-715D8E5E2911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8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1688219" y="1567023"/>
            <a:ext cx="47019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hello_world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740122" y="164207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一条命令执行了四个步骤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88219" y="2409840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hello_world.c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90643" y="3200882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hello_world.i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644427" y="3991924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hello_world.S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95491" y="4782966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hello_world.o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97917" y="5585473"/>
            <a:ext cx="26124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hello_world</a:t>
            </a:r>
            <a:endParaRPr lang="zh-CN" altLang="en-US" sz="3200" dirty="0"/>
          </a:p>
        </p:txBody>
      </p:sp>
      <p:cxnSp>
        <p:nvCxnSpPr>
          <p:cNvPr id="31" name="肘形连接符 30"/>
          <p:cNvCxnSpPr>
            <a:stCxn id="26" idx="2"/>
            <a:endCxn id="27" idx="1"/>
          </p:cNvCxnSpPr>
          <p:nvPr/>
        </p:nvCxnSpPr>
        <p:spPr>
          <a:xfrm rot="16200000" flipH="1">
            <a:off x="2843207" y="3145833"/>
            <a:ext cx="498655" cy="196217"/>
          </a:xfrm>
          <a:prstGeom prst="bentConnector2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3"/>
            <a:endCxn id="28" idx="0"/>
          </p:cNvCxnSpPr>
          <p:nvPr/>
        </p:nvCxnSpPr>
        <p:spPr>
          <a:xfrm>
            <a:off x="5803056" y="3493270"/>
            <a:ext cx="147578" cy="49865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8" idx="2"/>
            <a:endCxn id="29" idx="1"/>
          </p:cNvCxnSpPr>
          <p:nvPr/>
        </p:nvCxnSpPr>
        <p:spPr>
          <a:xfrm rot="16200000" flipH="1">
            <a:off x="5823735" y="4703597"/>
            <a:ext cx="498655" cy="244857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3"/>
            <a:endCxn id="30" idx="0"/>
          </p:cNvCxnSpPr>
          <p:nvPr/>
        </p:nvCxnSpPr>
        <p:spPr>
          <a:xfrm>
            <a:off x="8807904" y="5075354"/>
            <a:ext cx="196220" cy="51011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30061" y="345180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gcc</a:t>
            </a:r>
            <a:r>
              <a:rPr lang="en-US" altLang="zh-CN" sz="2800" dirty="0">
                <a:solidFill>
                  <a:srgbClr val="C00000"/>
                </a:solidFill>
              </a:rPr>
              <a:t> -E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30061" y="3930368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Preprocess: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    展开</a:t>
            </a:r>
            <a:r>
              <a:rPr lang="en-US" altLang="zh-CN" sz="2000" dirty="0">
                <a:solidFill>
                  <a:srgbClr val="C00000"/>
                </a:solidFill>
              </a:rPr>
              <a:t>#include, </a:t>
            </a:r>
            <a:r>
              <a:rPr lang="zh-CN" altLang="en-US" sz="2000" dirty="0">
                <a:solidFill>
                  <a:srgbClr val="C00000"/>
                </a:solidFill>
              </a:rPr>
              <a:t>宏定义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48874" y="2326833"/>
            <a:ext cx="10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7030A0"/>
                </a:solidFill>
              </a:rPr>
              <a:t>gcc</a:t>
            </a:r>
            <a:r>
              <a:rPr lang="en-US" altLang="zh-CN" sz="2800" dirty="0">
                <a:solidFill>
                  <a:srgbClr val="7030A0"/>
                </a:solidFill>
              </a:rPr>
              <a:t> -S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00163" y="2837590"/>
            <a:ext cx="276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Compile:</a:t>
            </a:r>
          </a:p>
          <a:p>
            <a:r>
              <a:rPr lang="zh-CN" altLang="en-US" sz="2000" dirty="0">
                <a:solidFill>
                  <a:srgbClr val="7030A0"/>
                </a:solidFill>
              </a:rPr>
              <a:t>    将高级语言程序转变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</a:t>
            </a:r>
            <a:r>
              <a:rPr lang="zh-CN" altLang="en-US" sz="2000" dirty="0">
                <a:solidFill>
                  <a:srgbClr val="7030A0"/>
                </a:solidFill>
              </a:rPr>
              <a:t>成汇编语言程序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00632" y="4872185"/>
            <a:ext cx="10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gcc</a:t>
            </a:r>
            <a:r>
              <a:rPr lang="en-US" altLang="zh-CN" sz="2800" dirty="0">
                <a:solidFill>
                  <a:srgbClr val="0070C0"/>
                </a:solidFill>
              </a:rPr>
              <a:t> -c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51920" y="5382942"/>
            <a:ext cx="28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Assemble: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   将汇编语言程序转变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成机器语言程序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898457" y="3311889"/>
            <a:ext cx="6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gcc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49745" y="3822646"/>
            <a:ext cx="286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link: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    通过</a:t>
            </a:r>
            <a:r>
              <a:rPr lang="en-US" altLang="zh-CN" sz="2000" dirty="0" err="1">
                <a:solidFill>
                  <a:srgbClr val="00B050"/>
                </a:solidFill>
              </a:rPr>
              <a:t>ld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进行链接，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变成可执行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</a:rPr>
              <a:t>文件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929555" y="3709126"/>
            <a:ext cx="100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112-0BAA-4046-89E5-7FCC2EBA925D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9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22" name="矩形 21"/>
          <p:cNvSpPr/>
          <p:nvPr/>
        </p:nvSpPr>
        <p:spPr>
          <a:xfrm>
            <a:off x="662151" y="1099128"/>
            <a:ext cx="534976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–E –o </a:t>
            </a:r>
            <a:r>
              <a:rPr lang="en-US" altLang="zh-CN" sz="2400" dirty="0" err="1"/>
              <a:t>hello_world.i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  <a:p>
            <a:r>
              <a:rPr lang="en-US" altLang="zh-CN" sz="2400" dirty="0"/>
              <a:t>$ cat </a:t>
            </a:r>
            <a:r>
              <a:rPr lang="en-US" altLang="zh-CN" sz="2400" dirty="0" err="1"/>
              <a:t>hello_world.i</a:t>
            </a:r>
            <a:r>
              <a:rPr lang="en-US" altLang="zh-CN" sz="2400" dirty="0"/>
              <a:t> | less</a:t>
            </a:r>
          </a:p>
        </p:txBody>
      </p:sp>
      <p:sp>
        <p:nvSpPr>
          <p:cNvPr id="23" name="矩形 22"/>
          <p:cNvSpPr/>
          <p:nvPr/>
        </p:nvSpPr>
        <p:spPr>
          <a:xfrm>
            <a:off x="662151" y="2084312"/>
            <a:ext cx="10752083" cy="470898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…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一大堆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语言的代码，是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展开的结果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int fprintf (FILE *__restrict __stream,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const char *__restrict __format, ...);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int printf (const char *__restrict __format, ...);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的声明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int sprintf (char *__restrict __s,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const char *__restrict __format, ...) __attribute__ ((__nothrow__));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# 3 "</a:t>
            </a:r>
            <a:r>
              <a:rPr lang="en-US" altLang="zh-CN" sz="2000" dirty="0" err="1">
                <a:latin typeface="Consolas" panose="020B0609020204030204" pitchFamily="49" charset="0"/>
              </a:rPr>
              <a:t>hello_world.c</a:t>
            </a:r>
            <a:r>
              <a:rPr lang="en-US" altLang="zh-CN" sz="2000" dirty="0">
                <a:latin typeface="Consolas" panose="020B0609020204030204" pitchFamily="49" charset="0"/>
              </a:rPr>
              <a:t>”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最后，是我们的程序代码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</a:rPr>
              <a:t>("Hello World!\n");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80993" y="1422443"/>
            <a:ext cx="6463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hello_world.i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预处理的结果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9AD5-8157-4F7B-B6B7-715FC05EDD49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28283" cy="7340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从高级语言到机器指令 </a:t>
            </a:r>
            <a:r>
              <a:rPr lang="en-US" altLang="zh-CN" dirty="0"/>
              <a:t>– C</a:t>
            </a:r>
            <a:r>
              <a:rPr lang="zh-CN" altLang="en-US" dirty="0"/>
              <a:t>语言程序编译的过程</a:t>
            </a:r>
          </a:p>
        </p:txBody>
      </p:sp>
      <p:sp>
        <p:nvSpPr>
          <p:cNvPr id="22" name="矩形 21"/>
          <p:cNvSpPr/>
          <p:nvPr/>
        </p:nvSpPr>
        <p:spPr>
          <a:xfrm>
            <a:off x="662151" y="1099128"/>
            <a:ext cx="534976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–E –o </a:t>
            </a:r>
            <a:r>
              <a:rPr lang="en-US" altLang="zh-CN" sz="2400" dirty="0" err="1"/>
              <a:t>hello_world.i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hello_world.c</a:t>
            </a:r>
            <a:endParaRPr lang="en-US" altLang="zh-CN" sz="2400" dirty="0"/>
          </a:p>
          <a:p>
            <a:r>
              <a:rPr lang="en-US" altLang="zh-CN" sz="2400" dirty="0"/>
              <a:t>$ cat </a:t>
            </a:r>
            <a:r>
              <a:rPr lang="en-US" altLang="zh-CN" sz="2400" dirty="0" err="1"/>
              <a:t>hello_world.i</a:t>
            </a:r>
            <a:r>
              <a:rPr lang="en-US" altLang="zh-CN" sz="2400" dirty="0"/>
              <a:t> | less</a:t>
            </a:r>
          </a:p>
        </p:txBody>
      </p:sp>
      <p:sp>
        <p:nvSpPr>
          <p:cNvPr id="23" name="矩形 22"/>
          <p:cNvSpPr/>
          <p:nvPr/>
        </p:nvSpPr>
        <p:spPr>
          <a:xfrm>
            <a:off x="662151" y="2084312"/>
            <a:ext cx="10752083" cy="470898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…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一大堆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语言的代码，是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展开的结果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int fprintf (FILE *__restrict __stream,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const char *__restrict __format, ...);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int printf (const char *__restrict __format, ...);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的声明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int sprintf (char *__restrict __s,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const char *__restrict __format, ...) __attribute__ ((__nothrow__));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# 3 "</a:t>
            </a:r>
            <a:r>
              <a:rPr lang="en-US" altLang="zh-CN" sz="2000" dirty="0" err="1">
                <a:latin typeface="Consolas" panose="020B0609020204030204" pitchFamily="49" charset="0"/>
              </a:rPr>
              <a:t>hello_world.c</a:t>
            </a:r>
            <a:r>
              <a:rPr lang="en-US" altLang="zh-CN" sz="2000" dirty="0">
                <a:latin typeface="Consolas" panose="020B0609020204030204" pitchFamily="49" charset="0"/>
              </a:rPr>
              <a:t>”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最后，是我们的程序代码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</a:rPr>
              <a:t>("Hello World!\n");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80993" y="1422443"/>
            <a:ext cx="6463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hello_world.i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预处理的结果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3710152" y="2330533"/>
            <a:ext cx="8092965" cy="4201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73050" indent="357188"/>
            <a:r>
              <a:rPr lang="zh-CN" altLang="en-US" sz="2800" b="1" dirty="0">
                <a:latin typeface="Consolas" panose="020B0609020204030204" pitchFamily="49" charset="0"/>
              </a:rPr>
              <a:t>宏的预处理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273050" indent="357188"/>
            <a:endParaRPr lang="en-US" altLang="zh-CN" dirty="0">
              <a:latin typeface="Consolas" panose="020B0609020204030204" pitchFamily="49" charset="0"/>
            </a:endParaRPr>
          </a:p>
          <a:p>
            <a:pPr marL="273050" indent="357188"/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/include/memory/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memory.h</a:t>
            </a:r>
            <a:endParaRPr lang="en-US" altLang="zh-CN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73050" indent="357188"/>
            <a:r>
              <a:rPr lang="en-US" altLang="zh-CN" sz="2400" dirty="0">
                <a:latin typeface="Consolas" panose="020B0609020204030204" pitchFamily="49" charset="0"/>
              </a:rPr>
              <a:t>#define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MEM_SIZE_B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128 * 1024 * 1024</a:t>
            </a:r>
          </a:p>
          <a:p>
            <a:pPr marL="273050" indent="357188"/>
            <a:endParaRPr lang="en-US" altLang="zh-CN" sz="2400" dirty="0">
              <a:latin typeface="Consolas" panose="020B0609020204030204" pitchFamily="49" charset="0"/>
            </a:endParaRPr>
          </a:p>
          <a:p>
            <a:pPr marL="273050" indent="357188"/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en-US" altLang="zh-CN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73050" indent="357188"/>
            <a:r>
              <a:rPr lang="en-US" altLang="zh-CN" sz="2400" dirty="0">
                <a:latin typeface="Consolas" panose="020B0609020204030204" pitchFamily="49" charset="0"/>
              </a:rPr>
              <a:t>uint8_t </a:t>
            </a:r>
            <a:r>
              <a:rPr lang="en-US" altLang="zh-CN" sz="2400" dirty="0" err="1">
                <a:latin typeface="Consolas" panose="020B0609020204030204" pitchFamily="49" charset="0"/>
              </a:rPr>
              <a:t>hw_mem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MEM_SIZE_B</a:t>
            </a:r>
            <a:r>
              <a:rPr lang="en-US" altLang="zh-CN" sz="2400" dirty="0">
                <a:latin typeface="Consolas" panose="020B0609020204030204" pitchFamily="49" charset="0"/>
              </a:rPr>
              <a:t>];</a:t>
            </a:r>
          </a:p>
          <a:p>
            <a:pPr marL="273050" indent="357188"/>
            <a:endParaRPr lang="en-US" altLang="zh-CN" sz="2400" dirty="0">
              <a:latin typeface="Consolas" panose="020B0609020204030204" pitchFamily="49" charset="0"/>
            </a:endParaRPr>
          </a:p>
          <a:p>
            <a:pPr marL="273050" indent="357188"/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memory.i</a:t>
            </a:r>
            <a:endParaRPr lang="en-US" altLang="zh-CN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73050" indent="357188"/>
            <a:r>
              <a:rPr lang="en-US" altLang="zh-CN" sz="2400" dirty="0">
                <a:latin typeface="Consolas" panose="020B0609020204030204" pitchFamily="49" charset="0"/>
              </a:rPr>
              <a:t>uint8_t </a:t>
            </a:r>
            <a:r>
              <a:rPr lang="en-US" altLang="zh-CN" sz="2400" dirty="0" err="1">
                <a:latin typeface="Consolas" panose="020B0609020204030204" pitchFamily="49" charset="0"/>
              </a:rPr>
              <a:t>hw_mem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128 * 1024 * 1024</a:t>
            </a:r>
            <a:r>
              <a:rPr lang="en-US" altLang="zh-CN" sz="2400" dirty="0">
                <a:latin typeface="Consolas" panose="020B0609020204030204" pitchFamily="49" charset="0"/>
              </a:rPr>
              <a:t>];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CCDD-A452-4F6D-BDE2-265A2CA74C97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F64-ADB9-46C6-ABA3-86F0361C03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00755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714</TotalTime>
  <Words>4459</Words>
  <Application>Microsoft Office PowerPoint</Application>
  <PresentationFormat>宽屏</PresentationFormat>
  <Paragraphs>869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微软雅黑</vt:lpstr>
      <vt:lpstr>幼圆</vt:lpstr>
      <vt:lpstr>Arial</vt:lpstr>
      <vt:lpstr>Consolas</vt:lpstr>
      <vt:lpstr>Wingdings</vt:lpstr>
      <vt:lpstr>2020_spring_pa_0</vt:lpstr>
      <vt:lpstr>PA 2-0 – 汇编基础知识先导课</vt:lpstr>
      <vt:lpstr>前情提要</vt:lpstr>
      <vt:lpstr>目录</vt:lpstr>
      <vt:lpstr>目录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从高级语言到机器指令 – C语言程序编译的过程</vt:lpstr>
      <vt:lpstr>重要提示！</vt:lpstr>
      <vt:lpstr>从高级语言到机器指令 – C语言程序编译的过程</vt:lpstr>
      <vt:lpstr>从高级语言到机器指令 – C语言程序编译的过程</vt:lpstr>
      <vt:lpstr>和PA的关系</vt:lpstr>
      <vt:lpstr>和PA的关系</vt:lpstr>
      <vt:lpstr>小结</vt:lpstr>
      <vt:lpstr>目录</vt:lpstr>
      <vt:lpstr>汇编语言编程（指令的格式）</vt:lpstr>
      <vt:lpstr>汇编语言编程（指令的格式）</vt:lpstr>
      <vt:lpstr>汇编语言编程</vt:lpstr>
      <vt:lpstr>汇编语言编程（指令的格式）</vt:lpstr>
      <vt:lpstr>汇编语言编程（长度后缀）</vt:lpstr>
      <vt:lpstr>汇编语言编程（指令的格式）</vt:lpstr>
      <vt:lpstr>汇编语言编程（操作数寻址）</vt:lpstr>
      <vt:lpstr>汇编语言编程（操作数寻址）</vt:lpstr>
      <vt:lpstr>读懂i386手册对指令的描述</vt:lpstr>
      <vt:lpstr>汇编语言编程</vt:lpstr>
      <vt:lpstr>汇编语言编程</vt:lpstr>
      <vt:lpstr>汇编语言编程</vt:lpstr>
      <vt:lpstr>汇编语言编程</vt:lpstr>
      <vt:lpstr>汇编语言编程</vt:lpstr>
      <vt:lpstr>汇编语言编程</vt:lpstr>
      <vt:lpstr>熟练掌握汇编语言的重要性</vt:lpstr>
      <vt:lpstr>小练习1</vt:lpstr>
      <vt:lpstr>小练习2</vt:lpstr>
      <vt:lpstr>目录</vt:lpstr>
      <vt:lpstr>使用gdb调试程序</vt:lpstr>
      <vt:lpstr>gdb常用命令</vt:lpstr>
      <vt:lpstr>用gdb来调试小练习2</vt:lpstr>
      <vt:lpstr>熟练掌握gdb对做PA的好处</vt:lpstr>
      <vt:lpstr>熟练掌握gdb对做PA的好处</vt:lpstr>
      <vt:lpstr>nemu内建的调试器（PA 2-3完善）</vt:lpstr>
      <vt:lpstr>gdb与nemu内建调试器monitor区别和联系</vt:lpstr>
      <vt:lpstr>gdb与nemu内建调试器monitor区别和联系</vt:lpstr>
      <vt:lpstr>PA 2-0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wangliang</dc:creator>
  <cp:lastModifiedBy>wangliang</cp:lastModifiedBy>
  <cp:revision>436</cp:revision>
  <dcterms:created xsi:type="dcterms:W3CDTF">2020-03-12T07:26:06Z</dcterms:created>
  <dcterms:modified xsi:type="dcterms:W3CDTF">2022-03-11T05:26:07Z</dcterms:modified>
</cp:coreProperties>
</file>