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72" r:id="rId9"/>
    <p:sldId id="261" r:id="rId10"/>
    <p:sldId id="265" r:id="rId11"/>
    <p:sldId id="273" r:id="rId12"/>
    <p:sldId id="274" r:id="rId13"/>
    <p:sldId id="346" r:id="rId14"/>
    <p:sldId id="264" r:id="rId15"/>
    <p:sldId id="266" r:id="rId16"/>
    <p:sldId id="267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7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45" r:id="rId43"/>
    <p:sldId id="300" r:id="rId44"/>
    <p:sldId id="301" r:id="rId45"/>
    <p:sldId id="302" r:id="rId46"/>
    <p:sldId id="348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7" r:id="rId66"/>
    <p:sldId id="329" r:id="rId67"/>
    <p:sldId id="325" r:id="rId68"/>
    <p:sldId id="326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7" r:id="rId8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6" autoAdjust="0"/>
    <p:restoredTop sz="86706" autoAdjust="0"/>
  </p:normalViewPr>
  <p:slideViewPr>
    <p:cSldViewPr snapToGrid="0">
      <p:cViewPr varScale="1">
        <p:scale>
          <a:sx n="79" d="100"/>
          <a:sy n="79" d="100"/>
        </p:scale>
        <p:origin x="456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590E7-942F-4C29-9E50-D54868E0B3C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D7544-8E25-4E2A-BF62-CCE69D4A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4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3EE9-7539-4E35-AA32-D6C6D6B84F33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929EB-E43E-4B8C-A6CD-D68D2F1740E9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4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9E0E-51F1-4E5B-B40B-731AE888A5F8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4"/>
                    </a14:imgEffect>
                    <a14:imgEffect>
                      <a14:saturation sat="33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5126"/>
            <a:ext cx="5105400" cy="63987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1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E14F-C2EF-41E5-9B49-9D7F25212204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48" y="390127"/>
            <a:ext cx="1077598" cy="12505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13" y="304800"/>
            <a:ext cx="1345787" cy="14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DC0B-D807-4923-9E89-90102AF9581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A34C-E308-437A-94E8-E3B69343B8A2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9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CC21-3CDC-4DC7-916A-202D8537E588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5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44A0-6583-4732-B45B-E3AB620BB415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D07D-41E5-4021-AEF2-C6FA1A3E613C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7DE8-D5E2-476E-B7EB-7F9125C53A04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509"/>
            <a:ext cx="10515600" cy="482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0">
                <a:solidFill>
                  <a:schemeClr val="tx1"/>
                </a:solidFill>
              </a:defRPr>
            </a:lvl1pPr>
          </a:lstStyle>
          <a:p>
            <a:fld id="{0D503F90-05AE-4701-92F6-A8D652C905C0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060257D9-7AE1-4835-BC7B-58BA9867D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1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2692400"/>
            <a:ext cx="9144000" cy="1203642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PA 2-1 – </a:t>
            </a:r>
            <a:r>
              <a:rPr lang="zh-CN" altLang="en-US" sz="4800" dirty="0"/>
              <a:t>指令解码与执行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298315"/>
            <a:ext cx="9144000" cy="1655762"/>
          </a:xfrm>
        </p:spPr>
        <p:txBody>
          <a:bodyPr/>
          <a:lstStyle/>
          <a:p>
            <a:pPr algn="r"/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/>
              <a:t>日</a:t>
            </a:r>
            <a:endParaRPr lang="en-US" altLang="zh-CN" dirty="0"/>
          </a:p>
          <a:p>
            <a:pPr algn="r"/>
            <a:r>
              <a:rPr lang="zh-CN" altLang="en-US" dirty="0"/>
              <a:t>南京大学</a:t>
            </a:r>
            <a:r>
              <a:rPr lang="en-US" altLang="zh-CN" dirty="0"/>
              <a:t>《</a:t>
            </a:r>
            <a:r>
              <a:rPr lang="zh-CN" altLang="en-US" dirty="0"/>
              <a:t>计算机系统基础</a:t>
            </a:r>
            <a:r>
              <a:rPr lang="en-US" altLang="zh-CN" dirty="0"/>
              <a:t>》</a:t>
            </a:r>
            <a:r>
              <a:rPr lang="zh-CN" altLang="en-US" dirty="0"/>
              <a:t>课程组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4000" y="1359434"/>
            <a:ext cx="6858000" cy="1332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计算机系统基础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Programming Assignment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070E-0867-4427-9438-18C4952E7102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24000" y="5574783"/>
            <a:ext cx="9020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提醒：</a:t>
            </a:r>
            <a:r>
              <a:rPr lang="en-US" altLang="zh-CN" sz="2800" dirty="0" smtClean="0">
                <a:solidFill>
                  <a:srgbClr val="FF0000"/>
                </a:solidFill>
              </a:rPr>
              <a:t>PA-1</a:t>
            </a:r>
            <a:r>
              <a:rPr lang="zh-CN" altLang="en-US" sz="2800" dirty="0" smtClean="0">
                <a:solidFill>
                  <a:srgbClr val="FF0000"/>
                </a:solidFill>
              </a:rPr>
              <a:t>有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位同学提交了代码但没有提交报告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标注 39"/>
          <p:cNvSpPr/>
          <p:nvPr/>
        </p:nvSpPr>
        <p:spPr>
          <a:xfrm>
            <a:off x="5283200" y="2570289"/>
            <a:ext cx="6426200" cy="3581400"/>
          </a:xfrm>
          <a:prstGeom prst="wedgeRoundRectCallout">
            <a:avLst>
              <a:gd name="adj1" fmla="val -62291"/>
              <a:gd name="adj2" fmla="val 157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PA 2-1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63600" y="1568574"/>
            <a:ext cx="10490200" cy="6649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/>
              <a:t>执行</a:t>
            </a:r>
            <a:r>
              <a:rPr lang="en-US" altLang="zh-CN" sz="3600" dirty="0">
                <a:solidFill>
                  <a:srgbClr val="FF0000"/>
                </a:solidFill>
              </a:rPr>
              <a:t>make run</a:t>
            </a:r>
            <a:r>
              <a:rPr lang="zh-CN" altLang="en-US" sz="3600" dirty="0"/>
              <a:t>或者</a:t>
            </a:r>
            <a:r>
              <a:rPr lang="en-US" altLang="zh-CN" sz="3600" dirty="0">
                <a:solidFill>
                  <a:srgbClr val="FF0000"/>
                </a:solidFill>
              </a:rPr>
              <a:t>make test_pa-2-1</a:t>
            </a:r>
            <a:r>
              <a:rPr lang="zh-CN" altLang="en-US" sz="3600" dirty="0"/>
              <a:t>运行</a:t>
            </a:r>
            <a:r>
              <a:rPr lang="en-US" altLang="zh-CN" sz="3600" dirty="0"/>
              <a:t>PA 2-1</a:t>
            </a:r>
            <a:r>
              <a:rPr lang="zh-CN" altLang="en-US" sz="3600" dirty="0"/>
              <a:t>任务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5"/>
          <a:stretch/>
        </p:blipFill>
        <p:spPr>
          <a:xfrm>
            <a:off x="5547620" y="2965638"/>
            <a:ext cx="5920480" cy="279070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4" y="3421189"/>
            <a:ext cx="3663330" cy="24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96900" y="3340493"/>
            <a:ext cx="11074400" cy="30607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-116803" y="4753235"/>
            <a:ext cx="906915" cy="12034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PA 2-1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63600" y="1403936"/>
            <a:ext cx="10490200" cy="6649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/>
              <a:t>执行</a:t>
            </a:r>
            <a:r>
              <a:rPr lang="en-US" altLang="zh-CN" sz="3600" dirty="0">
                <a:solidFill>
                  <a:srgbClr val="FF0000"/>
                </a:solidFill>
              </a:rPr>
              <a:t>make run</a:t>
            </a:r>
            <a:r>
              <a:rPr lang="zh-CN" altLang="en-US" sz="3600" dirty="0"/>
              <a:t>或者</a:t>
            </a:r>
            <a:r>
              <a:rPr lang="en-US" altLang="zh-CN" sz="3600" dirty="0">
                <a:solidFill>
                  <a:srgbClr val="FF0000"/>
                </a:solidFill>
              </a:rPr>
              <a:t>make test_pa-2-1</a:t>
            </a:r>
            <a:r>
              <a:rPr lang="zh-CN" altLang="en-US" sz="3600" dirty="0"/>
              <a:t>运行</a:t>
            </a:r>
            <a:r>
              <a:rPr lang="en-US" altLang="zh-CN" sz="3600" dirty="0"/>
              <a:t>PA 2-1</a:t>
            </a:r>
            <a:r>
              <a:rPr lang="zh-CN" altLang="en-US" sz="3600" dirty="0"/>
              <a:t>任务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8500" y="2984928"/>
            <a:ext cx="627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err="1"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latin typeface="Consolas" panose="020B0609020204030204" pitchFamily="49" charset="0"/>
              </a:rPr>
              <a:t>add.c</a:t>
            </a:r>
            <a:r>
              <a:rPr lang="en-US" altLang="zh-CN" sz="3600" dirty="0">
                <a:latin typeface="Consolas" panose="020B0609020204030204" pitchFamily="49" charset="0"/>
              </a:rPr>
              <a:t>               </a:t>
            </a:r>
          </a:p>
          <a:p>
            <a:pPr>
              <a:lnSpc>
                <a:spcPct val="200000"/>
              </a:lnSpc>
            </a:pPr>
            <a:r>
              <a:rPr lang="en-US" altLang="zh-CN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F0"/>
                </a:solidFill>
                <a:latin typeface="Consolas" panose="020B0609020204030204" pitchFamily="49" charset="0"/>
              </a:rPr>
              <a:t>/bin/add </a:t>
            </a:r>
            <a:endParaRPr lang="en-US" altLang="zh-CN" sz="3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50"/>
                </a:solidFill>
                <a:latin typeface="Consolas" panose="020B0609020204030204" pitchFamily="49" charset="0"/>
              </a:rPr>
              <a:t>/bin/</a:t>
            </a: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add.img</a:t>
            </a:r>
            <a:endParaRPr lang="zh-CN" alt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8200" y="2053929"/>
            <a:ext cx="626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第一步，</a:t>
            </a:r>
            <a:r>
              <a:rPr lang="zh-CN" altLang="en-US" sz="3600" dirty="0">
                <a:solidFill>
                  <a:srgbClr val="FF0000"/>
                </a:solidFill>
              </a:rPr>
              <a:t>编译</a:t>
            </a:r>
            <a:r>
              <a:rPr lang="zh-CN" altLang="en-US" sz="3600" dirty="0"/>
              <a:t>得到测试用例的</a:t>
            </a:r>
            <a:r>
              <a:rPr lang="zh-CN" altLang="en-US" sz="3600" dirty="0">
                <a:solidFill>
                  <a:srgbClr val="00B0F0"/>
                </a:solidFill>
              </a:rPr>
              <a:t>可执行文件</a:t>
            </a:r>
            <a:r>
              <a:rPr lang="zh-CN" altLang="en-US" sz="3600" dirty="0"/>
              <a:t>和</a:t>
            </a:r>
            <a:r>
              <a:rPr lang="zh-CN" altLang="en-US" sz="3600" dirty="0">
                <a:solidFill>
                  <a:srgbClr val="00B050"/>
                </a:solidFill>
              </a:rPr>
              <a:t>二进制镜像文件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197100" y="4035935"/>
            <a:ext cx="0" cy="457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97100" y="5174443"/>
            <a:ext cx="0" cy="457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23473" y="3794263"/>
            <a:ext cx="10182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i="1" dirty="0" err="1"/>
              <a:t>gcc</a:t>
            </a:r>
            <a:endParaRPr lang="zh-CN" altLang="en-US" sz="4400" i="1" dirty="0"/>
          </a:p>
        </p:txBody>
      </p:sp>
      <p:sp>
        <p:nvSpPr>
          <p:cNvPr id="25" name="矩形 24"/>
          <p:cNvSpPr/>
          <p:nvPr/>
        </p:nvSpPr>
        <p:spPr>
          <a:xfrm>
            <a:off x="2378748" y="4949300"/>
            <a:ext cx="21259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i="1" dirty="0" err="1"/>
              <a:t>objcopy</a:t>
            </a:r>
            <a:endParaRPr lang="zh-CN" altLang="en-US" sz="4400" i="1" dirty="0"/>
          </a:p>
        </p:txBody>
      </p:sp>
      <p:sp>
        <p:nvSpPr>
          <p:cNvPr id="26" name="矩形 25"/>
          <p:cNvSpPr/>
          <p:nvPr/>
        </p:nvSpPr>
        <p:spPr>
          <a:xfrm>
            <a:off x="5851406" y="4570773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// ELF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格式的可执行文件，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PA 2-2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处理</a:t>
            </a:r>
          </a:p>
        </p:txBody>
      </p:sp>
      <p:sp>
        <p:nvSpPr>
          <p:cNvPr id="28" name="矩形 27"/>
          <p:cNvSpPr/>
          <p:nvPr/>
        </p:nvSpPr>
        <p:spPr>
          <a:xfrm>
            <a:off x="5851406" y="5725810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//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二进制镜像文件，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PA 2-1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9000" y="2359711"/>
            <a:ext cx="336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testcase</a:t>
            </a:r>
            <a:r>
              <a:rPr lang="en-US" altLang="zh-CN" sz="3200" dirty="0"/>
              <a:t>/</a:t>
            </a:r>
            <a:r>
              <a:rPr lang="en-US" altLang="zh-CN" sz="3200" dirty="0" err="1"/>
              <a:t>Makefile</a:t>
            </a:r>
            <a:endParaRPr lang="zh-CN" altLang="en-US" sz="3200" dirty="0"/>
          </a:p>
        </p:txBody>
      </p:sp>
      <p:cxnSp>
        <p:nvCxnSpPr>
          <p:cNvPr id="32" name="直接箭头连接符 31"/>
          <p:cNvCxnSpPr>
            <a:stCxn id="19" idx="3"/>
            <a:endCxn id="29" idx="1"/>
          </p:cNvCxnSpPr>
          <p:nvPr/>
        </p:nvCxnSpPr>
        <p:spPr>
          <a:xfrm flipV="1">
            <a:off x="7105650" y="2652099"/>
            <a:ext cx="1403350" cy="1995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04075" y="2195585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84984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31122" y="3581505"/>
            <a:ext cx="8295778" cy="1759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PA 2-1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63600" y="1403936"/>
            <a:ext cx="10490200" cy="6649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/>
              <a:t>执行</a:t>
            </a:r>
            <a:r>
              <a:rPr lang="en-US" altLang="zh-CN" sz="3600" dirty="0">
                <a:solidFill>
                  <a:srgbClr val="FF0000"/>
                </a:solidFill>
              </a:rPr>
              <a:t>make run</a:t>
            </a:r>
            <a:r>
              <a:rPr lang="zh-CN" altLang="en-US" sz="3600" dirty="0"/>
              <a:t>或者</a:t>
            </a:r>
            <a:r>
              <a:rPr lang="en-US" altLang="zh-CN" sz="3600" dirty="0">
                <a:solidFill>
                  <a:srgbClr val="FF0000"/>
                </a:solidFill>
              </a:rPr>
              <a:t>make test_pa-2-1</a:t>
            </a:r>
            <a:r>
              <a:rPr lang="zh-CN" altLang="en-US" sz="3600" dirty="0"/>
              <a:t>运行</a:t>
            </a:r>
            <a:r>
              <a:rPr lang="en-US" altLang="zh-CN" sz="3600" dirty="0"/>
              <a:t>PA 2-1</a:t>
            </a:r>
            <a:r>
              <a:rPr lang="zh-CN" altLang="en-US" sz="3600" dirty="0"/>
              <a:t>任务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38200" y="2053929"/>
            <a:ext cx="626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第一步，</a:t>
            </a:r>
            <a:r>
              <a:rPr lang="zh-CN" altLang="en-US" sz="3600" dirty="0">
                <a:solidFill>
                  <a:srgbClr val="FF0000"/>
                </a:solidFill>
              </a:rPr>
              <a:t>编译</a:t>
            </a:r>
            <a:r>
              <a:rPr lang="zh-CN" altLang="en-US" sz="3600" dirty="0"/>
              <a:t>得到测试用例的</a:t>
            </a:r>
            <a:r>
              <a:rPr lang="zh-CN" altLang="en-US" sz="3600" dirty="0">
                <a:solidFill>
                  <a:srgbClr val="00B0F0"/>
                </a:solidFill>
              </a:rPr>
              <a:t>可执行文件</a:t>
            </a:r>
            <a:r>
              <a:rPr lang="zh-CN" altLang="en-US" sz="3600" dirty="0"/>
              <a:t>和</a:t>
            </a:r>
            <a:r>
              <a:rPr lang="zh-CN" altLang="en-US" sz="3600" dirty="0">
                <a:solidFill>
                  <a:srgbClr val="00B050"/>
                </a:solidFill>
              </a:rPr>
              <a:t>二进制镜像文件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9000" y="2359711"/>
            <a:ext cx="336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testcase</a:t>
            </a:r>
            <a:r>
              <a:rPr lang="en-US" altLang="zh-CN" sz="3200" dirty="0"/>
              <a:t>/</a:t>
            </a:r>
            <a:r>
              <a:rPr lang="en-US" altLang="zh-CN" sz="3200" dirty="0" err="1"/>
              <a:t>Makefile</a:t>
            </a:r>
            <a:endParaRPr lang="zh-CN" altLang="en-US" sz="3200" dirty="0"/>
          </a:p>
        </p:txBody>
      </p:sp>
      <p:cxnSp>
        <p:nvCxnSpPr>
          <p:cNvPr id="32" name="直接箭头连接符 31"/>
          <p:cNvCxnSpPr>
            <a:stCxn id="19" idx="3"/>
            <a:endCxn id="29" idx="1"/>
          </p:cNvCxnSpPr>
          <p:nvPr/>
        </p:nvCxnSpPr>
        <p:spPr>
          <a:xfrm flipV="1">
            <a:off x="7105650" y="2652099"/>
            <a:ext cx="1403350" cy="1995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04075" y="2195585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规则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07050" y="5590623"/>
            <a:ext cx="626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第二步，</a:t>
            </a:r>
            <a:r>
              <a:rPr lang="en-US" altLang="zh-CN" sz="3600" dirty="0"/>
              <a:t>NEMU</a:t>
            </a:r>
            <a:r>
              <a:rPr lang="zh-CN" altLang="en-US" sz="3600" dirty="0"/>
              <a:t>执行测试用例</a:t>
            </a:r>
          </a:p>
        </p:txBody>
      </p:sp>
      <p:sp>
        <p:nvSpPr>
          <p:cNvPr id="3" name="矩形 2"/>
          <p:cNvSpPr/>
          <p:nvPr/>
        </p:nvSpPr>
        <p:spPr>
          <a:xfrm>
            <a:off x="3766047" y="4181669"/>
            <a:ext cx="82608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Consolas" panose="020B0609020204030204" pitchFamily="49" charset="0"/>
              </a:rPr>
              <a:t>./nemu/nemu --autorun --testcase add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2" y="3380933"/>
            <a:ext cx="3736478" cy="2003645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V="1">
            <a:off x="7378700" y="2765489"/>
            <a:ext cx="1130300" cy="714733"/>
          </a:xfrm>
          <a:prstGeom prst="straightConnector1">
            <a:avLst/>
          </a:prstGeom>
          <a:ln w="38100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879011" y="2996321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规则</a:t>
            </a:r>
          </a:p>
        </p:txBody>
      </p:sp>
      <p:sp>
        <p:nvSpPr>
          <p:cNvPr id="13" name="任意多边形 12"/>
          <p:cNvSpPr/>
          <p:nvPr/>
        </p:nvSpPr>
        <p:spPr>
          <a:xfrm flipV="1">
            <a:off x="2781300" y="4571697"/>
            <a:ext cx="8470900" cy="642843"/>
          </a:xfrm>
          <a:custGeom>
            <a:avLst/>
            <a:gdLst>
              <a:gd name="connsiteX0" fmla="*/ 0 w 8470900"/>
              <a:gd name="connsiteY0" fmla="*/ 560835 h 560835"/>
              <a:gd name="connsiteX1" fmla="*/ 3556000 w 8470900"/>
              <a:gd name="connsiteY1" fmla="*/ 103635 h 560835"/>
              <a:gd name="connsiteX2" fmla="*/ 6261100 w 8470900"/>
              <a:gd name="connsiteY2" fmla="*/ 27435 h 560835"/>
              <a:gd name="connsiteX3" fmla="*/ 8470900 w 8470900"/>
              <a:gd name="connsiteY3" fmla="*/ 471935 h 56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0900" h="560835">
                <a:moveTo>
                  <a:pt x="0" y="560835"/>
                </a:moveTo>
                <a:cubicBezTo>
                  <a:pt x="1256242" y="376685"/>
                  <a:pt x="2512484" y="192535"/>
                  <a:pt x="3556000" y="103635"/>
                </a:cubicBezTo>
                <a:cubicBezTo>
                  <a:pt x="4599516" y="14735"/>
                  <a:pt x="5441950" y="-33948"/>
                  <a:pt x="6261100" y="27435"/>
                </a:cubicBezTo>
                <a:cubicBezTo>
                  <a:pt x="7080250" y="88818"/>
                  <a:pt x="7775575" y="280376"/>
                  <a:pt x="8470900" y="471935"/>
                </a:cubicBez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7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3347" y="2180638"/>
            <a:ext cx="12275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添加自己的测试用例：</a:t>
            </a:r>
            <a:endParaRPr lang="en-US" altLang="zh-CN" sz="3600" dirty="0"/>
          </a:p>
          <a:p>
            <a:pPr marL="342900" indent="-342900">
              <a:buAutoNum type="arabicPeriod"/>
            </a:pPr>
            <a:r>
              <a:rPr lang="zh-CN" altLang="en-US" sz="3200" dirty="0"/>
              <a:t>添加</a:t>
            </a:r>
            <a:r>
              <a:rPr lang="en-US" altLang="zh-CN" sz="3200" dirty="0" err="1"/>
              <a:t>testcase</a:t>
            </a:r>
            <a:r>
              <a:rPr lang="en-US" altLang="zh-CN" sz="3200" dirty="0"/>
              <a:t>/</a:t>
            </a:r>
            <a:r>
              <a:rPr lang="en-US" altLang="zh-CN" sz="3200" dirty="0" err="1"/>
              <a:t>src</a:t>
            </a:r>
            <a:r>
              <a:rPr lang="en-US" altLang="zh-CN" sz="3200" dirty="0"/>
              <a:t>/</a:t>
            </a:r>
            <a:r>
              <a:rPr lang="en-US" altLang="zh-CN" sz="3200" dirty="0" err="1"/>
              <a:t>my_case.c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zh-CN" altLang="en-US" sz="3200" dirty="0"/>
              <a:t>重新编译整个项目，或单独重新编译</a:t>
            </a:r>
            <a:r>
              <a:rPr lang="en-US" altLang="zh-CN" sz="3200" dirty="0" err="1"/>
              <a:t>testcase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zh-CN" altLang="en-US" sz="3200" dirty="0"/>
              <a:t>控制台执行：</a:t>
            </a:r>
            <a:r>
              <a:rPr lang="en-US" altLang="zh-CN" sz="3200" dirty="0"/>
              <a:t>./</a:t>
            </a:r>
            <a:r>
              <a:rPr lang="en-US" altLang="zh-CN" sz="3200" dirty="0" err="1"/>
              <a:t>nemu</a:t>
            </a:r>
            <a:r>
              <a:rPr lang="en-US" altLang="zh-CN" sz="3200" dirty="0"/>
              <a:t>/</a:t>
            </a:r>
            <a:r>
              <a:rPr lang="en-US" altLang="zh-CN" sz="3200" dirty="0" err="1"/>
              <a:t>nemu</a:t>
            </a:r>
            <a:r>
              <a:rPr lang="en-US" altLang="zh-CN" sz="3200" dirty="0"/>
              <a:t> --</a:t>
            </a:r>
            <a:r>
              <a:rPr lang="en-US" altLang="zh-CN" sz="3200" dirty="0" err="1"/>
              <a:t>testcase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my_case</a:t>
            </a:r>
            <a:r>
              <a:rPr lang="en-US" altLang="zh-CN" sz="3200" dirty="0"/>
              <a:t> --</a:t>
            </a:r>
            <a:r>
              <a:rPr lang="en-US" altLang="zh-CN" sz="3200" dirty="0" err="1"/>
              <a:t>autorun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3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419341" y="3605048"/>
            <a:ext cx="2639598" cy="163104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  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0x7FFFFFF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611656" y="1987328"/>
            <a:ext cx="6968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memory.c</a:t>
            </a:r>
            <a:endParaRPr lang="en-US" altLang="zh-CN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CN" sz="3600" dirty="0">
                <a:latin typeface="Consolas" panose="020B0609020204030204" pitchFamily="49" charset="0"/>
              </a:rPr>
              <a:t>uint8_t </a:t>
            </a:r>
            <a:r>
              <a:rPr lang="en-US" altLang="zh-CN" sz="3600" dirty="0" err="1">
                <a:latin typeface="Consolas" panose="020B0609020204030204" pitchFamily="49" charset="0"/>
              </a:rPr>
              <a:t>hw_mem</a:t>
            </a:r>
            <a:r>
              <a:rPr lang="en-US" altLang="zh-CN" sz="3600" dirty="0">
                <a:latin typeface="Consolas" panose="020B0609020204030204" pitchFamily="49" charset="0"/>
              </a:rPr>
              <a:t>[MEM_SIZE_B]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5916984" y="-1322575"/>
            <a:ext cx="392623" cy="9738257"/>
          </a:xfrm>
          <a:prstGeom prst="leftBrace">
            <a:avLst>
              <a:gd name="adj1" fmla="val 42810"/>
              <a:gd name="adj2" fmla="val 5533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2" name="文本框 41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1.1 NEMU</a:t>
            </a:r>
            <a:r>
              <a:rPr lang="zh-CN" altLang="en-US" sz="3600" dirty="0"/>
              <a:t>初始化模拟内存（</a:t>
            </a:r>
            <a:r>
              <a:rPr lang="en-US" altLang="zh-CN" sz="3600" dirty="0"/>
              <a:t>PA 2-1</a:t>
            </a:r>
            <a:r>
              <a:rPr lang="zh-CN" altLang="en-US" sz="3600" dirty="0"/>
              <a:t>的装载）</a:t>
            </a:r>
          </a:p>
        </p:txBody>
      </p:sp>
    </p:spTree>
    <p:extLst>
      <p:ext uri="{BB962C8B-B14F-4D97-AF65-F5344CB8AC3E}">
        <p14:creationId xmlns:p14="http://schemas.microsoft.com/office/powerpoint/2010/main" val="104781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1.1 NEMU</a:t>
            </a:r>
            <a:r>
              <a:rPr lang="zh-CN" altLang="en-US" sz="3600" dirty="0"/>
              <a:t>初始化模拟内存（</a:t>
            </a:r>
            <a:r>
              <a:rPr lang="en-US" altLang="zh-CN" sz="3600" dirty="0"/>
              <a:t>PA 2-1</a:t>
            </a:r>
            <a:r>
              <a:rPr lang="zh-CN" altLang="en-US" sz="3600" dirty="0"/>
              <a:t>的装载）</a:t>
            </a:r>
          </a:p>
        </p:txBody>
      </p:sp>
      <p:sp>
        <p:nvSpPr>
          <p:cNvPr id="33" name="矩形 32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   0x7FFFFFF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385628" y="1898398"/>
            <a:ext cx="11658600" cy="104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F0"/>
                </a:solidFill>
                <a:latin typeface="Consolas" panose="020B0609020204030204" pitchFamily="49" charset="0"/>
              </a:rPr>
              <a:t>/bin/add    </a:t>
            </a: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rgbClr val="00B050"/>
                </a:solidFill>
                <a:latin typeface="Consolas" panose="020B0609020204030204" pitchFamily="49" charset="0"/>
              </a:rPr>
              <a:t>/bin/</a:t>
            </a:r>
            <a:r>
              <a:rPr lang="en-US" altLang="zh-CN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add.img</a:t>
            </a:r>
            <a:endParaRPr lang="zh-CN" altLang="en-US" sz="3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750338" y="2950898"/>
            <a:ext cx="1072362" cy="1609788"/>
          </a:xfrm>
          <a:prstGeom prst="straightConnector1">
            <a:avLst/>
          </a:prstGeom>
          <a:ln w="1270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501158" y="3024888"/>
            <a:ext cx="1128242" cy="1563353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49406" y="3145804"/>
            <a:ext cx="222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直接拷贝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矩形 9"/>
          <p:cNvSpPr/>
          <p:nvPr/>
        </p:nvSpPr>
        <p:spPr>
          <a:xfrm>
            <a:off x="6809300" y="3104103"/>
            <a:ext cx="41280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load_exec</a:t>
            </a:r>
            <a:r>
              <a:rPr lang="en-US" altLang="zh-CN" sz="2800" dirty="0">
                <a:latin typeface="Consolas" panose="020B0609020204030204" pitchFamily="49" charset="0"/>
              </a:rPr>
              <a:t>()  </a:t>
            </a:r>
          </a:p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/main.c:30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5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200" y="1035009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1.1 NEMU</a:t>
            </a:r>
            <a:r>
              <a:rPr lang="zh-CN" altLang="en-US" sz="3600" dirty="0"/>
              <a:t>初始化模拟内存（</a:t>
            </a:r>
            <a:r>
              <a:rPr lang="en-US" altLang="zh-CN" sz="3600" dirty="0"/>
              <a:t>PA 2-1</a:t>
            </a:r>
            <a:r>
              <a:rPr lang="zh-CN" altLang="en-US" sz="3600" dirty="0"/>
              <a:t>的装载）</a:t>
            </a:r>
          </a:p>
        </p:txBody>
      </p:sp>
      <p:sp>
        <p:nvSpPr>
          <p:cNvPr id="33" name="矩形 32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   0x7FFFFFF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矩形 15"/>
          <p:cNvSpPr/>
          <p:nvPr/>
        </p:nvSpPr>
        <p:spPr>
          <a:xfrm>
            <a:off x="1118870" y="2279937"/>
            <a:ext cx="400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8d 4c 24 04 83 e4 f0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 71 fc 55 89 e5 53 51 e8 fc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……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682099" y="3078595"/>
            <a:ext cx="1088390" cy="1368072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91899" y="1824408"/>
            <a:ext cx="485394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dk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hello_world.o</a:t>
            </a:r>
            <a:r>
              <a:rPr lang="en-US" altLang="zh-CN" sz="1200" dirty="0">
                <a:latin typeface="Consolas" panose="020B0609020204030204" pitchFamily="49" charset="0"/>
              </a:rPr>
              <a:t>:     file format elf32-i386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Disassembly of section .text:</a:t>
            </a: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00000000 &lt;main&gt;: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0:   8d 4c 24 04             lea    0x4(%</a:t>
            </a:r>
            <a:r>
              <a:rPr lang="en-US" altLang="zh-CN" sz="1200" dirty="0" err="1">
                <a:latin typeface="Consolas" panose="020B0609020204030204" pitchFamily="49" charset="0"/>
              </a:rPr>
              <a:t>esp</a:t>
            </a:r>
            <a:r>
              <a:rPr lang="en-US" altLang="zh-CN" sz="1200" dirty="0">
                <a:latin typeface="Consolas" panose="020B0609020204030204" pitchFamily="49" charset="0"/>
              </a:rPr>
              <a:t>),%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4:   83 e4 f0                and    $0xfffffff0,%esp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7:  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71 fc     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pushl</a:t>
            </a:r>
            <a:r>
              <a:rPr lang="en-US" altLang="zh-CN" sz="1200" dirty="0">
                <a:latin typeface="Consolas" panose="020B0609020204030204" pitchFamily="49" charset="0"/>
              </a:rPr>
              <a:t>  -0x4(%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a:   55                      push   %</a:t>
            </a:r>
            <a:r>
              <a:rPr lang="en-US" altLang="zh-CN" sz="1200" dirty="0" err="1">
                <a:latin typeface="Consolas" panose="020B0609020204030204" pitchFamily="49" charset="0"/>
              </a:rPr>
              <a:t>ebp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b:   89 e5                   </a:t>
            </a:r>
            <a:r>
              <a:rPr lang="en-US" altLang="zh-CN" sz="1200" dirty="0" err="1">
                <a:latin typeface="Consolas" panose="020B0609020204030204" pitchFamily="49" charset="0"/>
              </a:rPr>
              <a:t>mov</a:t>
            </a:r>
            <a:r>
              <a:rPr lang="en-US" altLang="zh-CN" sz="1200" dirty="0">
                <a:latin typeface="Consolas" panose="020B0609020204030204" pitchFamily="49" charset="0"/>
              </a:rPr>
              <a:t>    %</a:t>
            </a:r>
            <a:r>
              <a:rPr lang="en-US" altLang="zh-CN" sz="1200" dirty="0" err="1">
                <a:latin typeface="Consolas" panose="020B0609020204030204" pitchFamily="49" charset="0"/>
              </a:rPr>
              <a:t>esp</a:t>
            </a:r>
            <a:r>
              <a:rPr lang="en-US" altLang="zh-CN" sz="1200" dirty="0">
                <a:latin typeface="Consolas" panose="020B0609020204030204" pitchFamily="49" charset="0"/>
              </a:rPr>
              <a:t>,%</a:t>
            </a:r>
            <a:r>
              <a:rPr lang="en-US" altLang="zh-CN" sz="1200" dirty="0" err="1">
                <a:latin typeface="Consolas" panose="020B0609020204030204" pitchFamily="49" charset="0"/>
              </a:rPr>
              <a:t>ebp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d:   53                      push   %</a:t>
            </a:r>
            <a:r>
              <a:rPr lang="en-US" altLang="zh-CN" sz="1200" dirty="0" err="1">
                <a:latin typeface="Consolas" panose="020B0609020204030204" pitchFamily="49" charset="0"/>
              </a:rPr>
              <a:t>ebx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e:   51                      push   %</a:t>
            </a:r>
            <a:r>
              <a:rPr lang="en-US" altLang="zh-CN" sz="1200" dirty="0" err="1">
                <a:latin typeface="Consolas" panose="020B0609020204030204" pitchFamily="49" charset="0"/>
              </a:rPr>
              <a:t>ecx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</a:rPr>
              <a:t>   f:   e8 fc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latin typeface="Consolas" panose="020B0609020204030204" pitchFamily="49" charset="0"/>
              </a:rPr>
              <a:t>ff</a:t>
            </a:r>
            <a:r>
              <a:rPr lang="en-US" altLang="zh-CN" sz="1200" dirty="0">
                <a:latin typeface="Consolas" panose="020B0609020204030204" pitchFamily="49" charset="0"/>
              </a:rPr>
              <a:t>          call   10 &lt;main+0x10&gt;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086985" y="2611564"/>
            <a:ext cx="1656715" cy="8402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75189" y="216094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反汇编</a:t>
            </a:r>
          </a:p>
        </p:txBody>
      </p:sp>
    </p:spTree>
    <p:extLst>
      <p:ext uri="{BB962C8B-B14F-4D97-AF65-F5344CB8AC3E}">
        <p14:creationId xmlns:p14="http://schemas.microsoft.com/office/powerpoint/2010/main" val="192783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1.2 NEMU</a:t>
            </a:r>
            <a:r>
              <a:rPr lang="zh-CN" altLang="en-US" sz="3600" dirty="0"/>
              <a:t>初始化</a:t>
            </a:r>
            <a:r>
              <a:rPr lang="en-US" altLang="zh-CN" sz="3600" dirty="0"/>
              <a:t>CPU</a:t>
            </a:r>
            <a:endParaRPr lang="zh-CN" altLang="en-US" sz="36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  </a:t>
            </a:r>
            <a:r>
              <a:rPr lang="en-US" altLang="zh-CN" sz="2000" b="1" kern="1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0x7FFFFFF</a:t>
            </a:r>
            <a:endParaRPr lang="zh-CN" altLang="zh-CN" sz="2000" b="1" kern="100" dirty="0">
              <a:solidFill>
                <a:srgbClr val="7030A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4712237" y="2620233"/>
            <a:ext cx="3357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初始化</a:t>
            </a:r>
            <a:r>
              <a:rPr lang="en-US" altLang="zh-CN" sz="3600" dirty="0">
                <a:solidFill>
                  <a:srgbClr val="FF0000"/>
                </a:solidFill>
              </a:rPr>
              <a:t>EIP</a:t>
            </a:r>
            <a:r>
              <a:rPr lang="zh-CN" altLang="en-US" sz="3600" dirty="0"/>
              <a:t>和</a:t>
            </a:r>
            <a:r>
              <a:rPr lang="en-US" altLang="zh-CN" sz="3600" dirty="0">
                <a:solidFill>
                  <a:srgbClr val="7030A0"/>
                </a:solidFill>
              </a:rPr>
              <a:t>ESP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956331" y="3213136"/>
            <a:ext cx="1568669" cy="100326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648201" y="3213136"/>
            <a:ext cx="1447799" cy="87524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97691" y="1628746"/>
            <a:ext cx="473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init_cpu</a:t>
            </a:r>
            <a:r>
              <a:rPr lang="en-US" altLang="zh-CN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/cpu.c:17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7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9620254" y="5359260"/>
            <a:ext cx="1269574" cy="12695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1. </a:t>
            </a:r>
            <a:r>
              <a:rPr lang="zh-CN" altLang="en-US" dirty="0"/>
              <a:t>装载程序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38199" y="1366367"/>
            <a:ext cx="1031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1.2 NEMU</a:t>
            </a:r>
            <a:r>
              <a:rPr lang="zh-CN" altLang="en-US" sz="3600" dirty="0"/>
              <a:t>初始化</a:t>
            </a:r>
            <a:r>
              <a:rPr lang="en-US" altLang="zh-CN" sz="3600" dirty="0"/>
              <a:t>CPU</a:t>
            </a:r>
            <a:endParaRPr lang="zh-CN" altLang="en-US" sz="36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37" y="94347"/>
            <a:ext cx="2252956" cy="127555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/>
          <p:cNvSpPr/>
          <p:nvPr/>
        </p:nvSpPr>
        <p:spPr>
          <a:xfrm>
            <a:off x="647701" y="3824158"/>
            <a:ext cx="1285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Physical Address        </a:t>
            </a:r>
            <a:endParaRPr lang="zh-CN" altLang="zh-CN" sz="2000" kern="1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indent="5715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0x0         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0x30000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zh-CN" sz="2000" kern="1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                                    </a:t>
            </a:r>
            <a:r>
              <a:rPr lang="en-US" altLang="zh-CN" sz="2000" b="1" kern="100" dirty="0">
                <a:solidFill>
                  <a:srgbClr val="7030A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0x7FFFFFF</a:t>
            </a:r>
            <a:endParaRPr lang="zh-CN" altLang="zh-CN" sz="2000" b="1" kern="100" dirty="0">
              <a:solidFill>
                <a:srgbClr val="7030A0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</a:t>
            </a:r>
            <a:r>
              <a:rPr lang="en-US" altLang="zh-CN" sz="2000" kern="100" dirty="0" err="1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F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ELF File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| ~ |</a:t>
            </a:r>
            <a:r>
              <a:rPr lang="en-US" altLang="zh-CN" sz="2000" kern="100" dirty="0" err="1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Testcase</a:t>
            </a:r>
            <a:r>
              <a:rPr lang="en-US" altLang="zh-CN" sz="2000" kern="100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 Binary</a:t>
            </a:r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                  ~                  |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+------------------+---+---------------+-------------------------------------+</a:t>
            </a:r>
            <a:endParaRPr lang="zh-CN" altLang="zh-CN" sz="2000" kern="100" dirty="0">
              <a:solidFill>
                <a:prstClr val="black"/>
              </a:solidFill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altLang="zh-CN" sz="2000" kern="100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anose="020B0609020204030204" pitchFamily="49" charset="0"/>
              </a:rPr>
              <a:t>|&lt; ---- RAM  Disk ----&gt;|&lt;---------------- Physical Memory ------------------&gt;|</a:t>
            </a:r>
            <a:endParaRPr lang="zh-CN" alt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7011" y="5925735"/>
            <a:ext cx="5368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 带有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RAM Disk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NEMU</a:t>
            </a:r>
            <a:r>
              <a:rPr lang="zh-CN" altLang="en-US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模拟</a:t>
            </a:r>
            <a:r>
              <a:rPr lang="zh-CN" altLang="zh-CN" sz="2000" b="1" kern="100" dirty="0">
                <a:solidFill>
                  <a:srgbClr val="C00000"/>
                </a:solidFill>
                <a:cs typeface="Times New Roman" panose="02020603050405020304" pitchFamily="18" charset="0"/>
              </a:rPr>
              <a:t>内存划分方式</a:t>
            </a:r>
          </a:p>
        </p:txBody>
      </p:sp>
      <p:sp>
        <p:nvSpPr>
          <p:cNvPr id="3" name="矩形 2"/>
          <p:cNvSpPr/>
          <p:nvPr/>
        </p:nvSpPr>
        <p:spPr>
          <a:xfrm>
            <a:off x="4712237" y="2620233"/>
            <a:ext cx="3357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初始化</a:t>
            </a:r>
            <a:r>
              <a:rPr lang="en-US" altLang="zh-CN" sz="3600" dirty="0">
                <a:solidFill>
                  <a:srgbClr val="FF0000"/>
                </a:solidFill>
              </a:rPr>
              <a:t>EIP</a:t>
            </a:r>
            <a:r>
              <a:rPr lang="zh-CN" altLang="en-US" sz="3600" dirty="0"/>
              <a:t>和</a:t>
            </a:r>
            <a:r>
              <a:rPr lang="en-US" altLang="zh-CN" sz="3600" dirty="0">
                <a:solidFill>
                  <a:srgbClr val="7030A0"/>
                </a:solidFill>
              </a:rPr>
              <a:t>ESP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956331" y="3213136"/>
            <a:ext cx="1568669" cy="100326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648201" y="3213136"/>
            <a:ext cx="1447799" cy="87524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97691" y="1628746"/>
            <a:ext cx="473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init_cpu</a:t>
            </a:r>
            <a:r>
              <a:rPr lang="en-US" altLang="zh-CN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@ 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2800" dirty="0">
                <a:solidFill>
                  <a:schemeClr val="accent5"/>
                </a:solidFill>
                <a:latin typeface="Consolas" panose="020B0609020204030204" pitchFamily="49" charset="0"/>
              </a:rPr>
              <a:t>/cpu.c:17</a:t>
            </a:r>
            <a:endParaRPr lang="zh-CN" alt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8795" y="3177827"/>
            <a:ext cx="160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指向测试用例的第一条指令</a:t>
            </a:r>
          </a:p>
        </p:txBody>
      </p:sp>
      <p:sp>
        <p:nvSpPr>
          <p:cNvPr id="18" name="矩形 17"/>
          <p:cNvSpPr/>
          <p:nvPr/>
        </p:nvSpPr>
        <p:spPr>
          <a:xfrm>
            <a:off x="704117" y="2340433"/>
            <a:ext cx="400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8d 4c 24 04 83 e4 f0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 71 fc 55 89 e5 53 51 e8 fc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ff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……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1093077" y="2694224"/>
            <a:ext cx="3029048" cy="144504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6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汇编知识提要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9659" y="3650734"/>
            <a:ext cx="13861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Consolas" panose="020B0609020204030204" pitchFamily="49" charset="0"/>
              </a:rPr>
              <a:t>e9 00 00 00 00 55 89 e5 53 83 ec 10 e8 8f 00 00 00 </a:t>
            </a:r>
            <a:r>
              <a:rPr lang="en-US" altLang="zh-CN" sz="3600" dirty="0">
                <a:latin typeface="Consolas" panose="020B0609020204030204" pitchFamily="49" charset="0"/>
              </a:rPr>
              <a:t>...</a:t>
            </a:r>
            <a:endParaRPr lang="zh-CN" altLang="en-US" sz="3600" dirty="0">
              <a:latin typeface="Consolas" panose="020B0609020204030204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1348509"/>
            <a:ext cx="11087100" cy="1204191"/>
          </a:xfrm>
        </p:spPr>
        <p:txBody>
          <a:bodyPr/>
          <a:lstStyle/>
          <a:p>
            <a:r>
              <a:rPr lang="zh-CN" altLang="en-US" dirty="0"/>
              <a:t>不管什么语言写的程序，最后交给</a:t>
            </a:r>
            <a:r>
              <a:rPr lang="en-US" altLang="zh-CN" dirty="0"/>
              <a:t>CPU</a:t>
            </a:r>
            <a:r>
              <a:rPr lang="zh-CN" altLang="en-US" dirty="0"/>
              <a:t>执行的，都是机器指令的序列</a:t>
            </a:r>
            <a:endParaRPr lang="en-US" altLang="zh-CN" dirty="0"/>
          </a:p>
          <a:p>
            <a:r>
              <a:rPr lang="zh-CN" altLang="en-US" dirty="0"/>
              <a:t>这些指令与对应的汇编助记符一一对应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62" y="3352358"/>
            <a:ext cx="1739383" cy="12958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79658" y="4636313"/>
            <a:ext cx="13735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jmp 30005; push %ebp; mov %esp,%ebp; push %ebx; sub $0x10,%esp; call 300a0; ...</a:t>
            </a:r>
          </a:p>
        </p:txBody>
      </p:sp>
    </p:spTree>
    <p:extLst>
      <p:ext uri="{BB962C8B-B14F-4D97-AF65-F5344CB8AC3E}">
        <p14:creationId xmlns:p14="http://schemas.microsoft.com/office/powerpoint/2010/main" val="42757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计算机执行程序的过程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PA 2-2 </a:t>
            </a:r>
            <a:r>
              <a:rPr lang="zh-CN" altLang="en-US" sz="2000" dirty="0">
                <a:solidFill>
                  <a:srgbClr val="C00000"/>
                </a:solidFill>
              </a:rPr>
              <a:t>深入探讨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PA 2-1 </a:t>
            </a:r>
            <a:r>
              <a:rPr lang="zh-CN" altLang="en-US" sz="2000" dirty="0">
                <a:solidFill>
                  <a:srgbClr val="C00000"/>
                </a:solidFill>
              </a:rPr>
              <a:t>简化实现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7565248" y="413617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H="1">
            <a:off x="7565248" y="1451809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53182" y="2085619"/>
            <a:ext cx="309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2. </a:t>
            </a:r>
            <a:r>
              <a:rPr lang="zh-CN" altLang="en-US" sz="2000" dirty="0"/>
              <a:t>循环往复地取指令、取操作数、执行、写操作数（若需要写）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13183" y="5562996"/>
            <a:ext cx="1260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123640" y="2087562"/>
            <a:ext cx="3125900" cy="11998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00" y="1754840"/>
            <a:ext cx="9707799" cy="43595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文本框 9"/>
          <p:cNvSpPr txBox="1"/>
          <p:nvPr/>
        </p:nvSpPr>
        <p:spPr>
          <a:xfrm>
            <a:off x="1857703" y="1380765"/>
            <a:ext cx="3447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/>
              <a:t>在</a:t>
            </a:r>
            <a:r>
              <a:rPr lang="en-US" altLang="zh-CN" sz="2800" i="1" dirty="0"/>
              <a:t>C</a:t>
            </a:r>
            <a:r>
              <a:rPr lang="zh-CN" altLang="en-US" sz="2800" i="1" dirty="0"/>
              <a:t>语言里如何模拟这个循环往复的过程？</a:t>
            </a:r>
          </a:p>
        </p:txBody>
      </p:sp>
    </p:spTree>
    <p:extLst>
      <p:ext uri="{BB962C8B-B14F-4D97-AF65-F5344CB8AC3E}">
        <p14:creationId xmlns:p14="http://schemas.microsoft.com/office/powerpoint/2010/main" val="149559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 //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n--;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3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 //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n--;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exec_inst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 	opcode = </a:t>
            </a:r>
            <a:r>
              <a:rPr lang="en-US" altLang="zh-CN" sz="2000" dirty="0" err="1">
                <a:latin typeface="Consolas" panose="020B0609020204030204" pitchFamily="49" charset="0"/>
              </a:rPr>
              <a:t>instr_fetch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opcode_entry</a:t>
            </a:r>
            <a:r>
              <a:rPr lang="en-US" altLang="zh-CN" sz="2000" dirty="0"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0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 //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n--;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exec_inst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 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opcode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instr_fetch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opcode_entry</a:t>
            </a:r>
            <a:r>
              <a:rPr lang="en-US" altLang="zh-CN" sz="2000" dirty="0"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0" y="4396262"/>
            <a:ext cx="53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读</a:t>
            </a:r>
            <a:r>
              <a:rPr lang="en-US" altLang="zh-CN" dirty="0" err="1">
                <a:solidFill>
                  <a:srgbClr val="C00000"/>
                </a:solidFill>
              </a:rPr>
              <a:t>cpu.eip</a:t>
            </a:r>
            <a:r>
              <a:rPr lang="zh-CN" altLang="en-US" dirty="0">
                <a:solidFill>
                  <a:srgbClr val="C00000"/>
                </a:solidFill>
              </a:rPr>
              <a:t>内存地址处，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字节的数据（指令操作码）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488455" y="4765594"/>
            <a:ext cx="567890" cy="3646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86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 //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n--;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exec_inst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 	opcode = </a:t>
            </a:r>
            <a:r>
              <a:rPr lang="en-US" altLang="zh-CN" sz="2000" dirty="0" err="1">
                <a:latin typeface="Consolas" panose="020B0609020204030204" pitchFamily="49" charset="0"/>
              </a:rPr>
              <a:t>instr_fetch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opcode_entry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4396262"/>
            <a:ext cx="53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解码并执行该指令，返回指令长度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32834" y="4765594"/>
            <a:ext cx="423511" cy="7304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66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10" y="301728"/>
            <a:ext cx="9890735" cy="618670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697303" y="30172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2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模拟程序执行：</a:t>
            </a:r>
            <a:r>
              <a:rPr lang="en-US" altLang="zh-CN" dirty="0"/>
              <a:t>2. </a:t>
            </a:r>
            <a:r>
              <a:rPr lang="zh-CN" altLang="en-US" dirty="0"/>
              <a:t>执行程序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32" y="164810"/>
            <a:ext cx="2147683" cy="12159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211895" y="1965541"/>
            <a:ext cx="6739009" cy="440120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void exec(uint32_t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…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nemu_state = NEMU_RUN;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sz="2000" dirty="0">
                <a:latin typeface="Consolas" panose="020B0609020204030204" pitchFamily="49" charset="0"/>
              </a:rPr>
              <a:t> (n &gt; 0 &amp;&amp; nemu_state == NEMU_RUN)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 // 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指向的指令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instr_len = exec_inst();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 //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eip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指向下一条指令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cpu.eip += instr_len;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	n--;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965" y="1380766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2781" y="4180819"/>
            <a:ext cx="8797034" cy="22467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lvl="2"/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exec_inst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uint8_t opcode = 0;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 	opcode = </a:t>
            </a:r>
            <a:r>
              <a:rPr lang="en-US" altLang="zh-CN" sz="2000" dirty="0" err="1">
                <a:latin typeface="Consolas" panose="020B0609020204030204" pitchFamily="49" charset="0"/>
              </a:rPr>
              <a:t>instr_fetch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latin typeface="Consolas" panose="020B0609020204030204" pitchFamily="49" charset="0"/>
              </a:rPr>
              <a:t>, 1);</a:t>
            </a:r>
          </a:p>
          <a:p>
            <a:pPr lvl="2"/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opcode_entry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[opcode](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cpu.eip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, opcode);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	return </a:t>
            </a:r>
            <a:r>
              <a:rPr lang="en-US" altLang="zh-CN" sz="2000" dirty="0" err="1">
                <a:latin typeface="Consolas" panose="020B0609020204030204" pitchFamily="49" charset="0"/>
              </a:rPr>
              <a:t>len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94876" y="5809138"/>
            <a:ext cx="450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2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2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cpu.c</a:t>
            </a:r>
            <a:endParaRPr lang="zh-CN" altLang="en-US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96000" y="4396262"/>
            <a:ext cx="53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解码并执行该指令，返回指令长度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632834" y="4765594"/>
            <a:ext cx="423511" cy="7304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82153" y="4319318"/>
            <a:ext cx="1735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how to?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346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程序执行的宏观过程与模拟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单条指令的解码与</a:t>
            </a:r>
            <a:r>
              <a:rPr lang="en-US" altLang="zh-CN" b="1" dirty="0">
                <a:solidFill>
                  <a:srgbClr val="C00000"/>
                </a:solidFill>
              </a:rPr>
              <a:t>NEMU</a:t>
            </a:r>
            <a:r>
              <a:rPr lang="zh-CN" altLang="en-US" b="1" dirty="0">
                <a:solidFill>
                  <a:srgbClr val="C00000"/>
                </a:solidFill>
              </a:rPr>
              <a:t>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97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40220" y="2755280"/>
            <a:ext cx="915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内存中的指令数据：</a:t>
            </a: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123026" y="2536730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13181" y="216015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13181" y="3518902"/>
            <a:ext cx="4288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如何理解？怎么模拟？</a:t>
            </a:r>
          </a:p>
        </p:txBody>
      </p:sp>
    </p:spTree>
    <p:extLst>
      <p:ext uri="{BB962C8B-B14F-4D97-AF65-F5344CB8AC3E}">
        <p14:creationId xmlns:p14="http://schemas.microsoft.com/office/powerpoint/2010/main" val="62008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程序执行的宏观过程与模拟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/>
              <a:t>单条指令的解码与</a:t>
            </a:r>
            <a:r>
              <a:rPr lang="en-US" altLang="zh-CN" b="1" dirty="0"/>
              <a:t>NEMU</a:t>
            </a:r>
            <a:r>
              <a:rPr lang="zh-CN" altLang="en-US" b="1" dirty="0"/>
              <a:t>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46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5" y="2087666"/>
            <a:ext cx="6902669" cy="3590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文本框 10"/>
          <p:cNvSpPr txBox="1"/>
          <p:nvPr/>
        </p:nvSpPr>
        <p:spPr>
          <a:xfrm>
            <a:off x="8405649" y="2682436"/>
            <a:ext cx="266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不同的汇编同一条指令</a:t>
            </a:r>
          </a:p>
        </p:txBody>
      </p:sp>
      <p:sp>
        <p:nvSpPr>
          <p:cNvPr id="12" name="矩形 11"/>
          <p:cNvSpPr/>
          <p:nvPr/>
        </p:nvSpPr>
        <p:spPr>
          <a:xfrm>
            <a:off x="1261241" y="1107823"/>
            <a:ext cx="915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内存中的指令数据：</a:t>
            </a: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等腰三角形 12"/>
          <p:cNvSpPr/>
          <p:nvPr/>
        </p:nvSpPr>
        <p:spPr>
          <a:xfrm rot="10800000">
            <a:off x="5144047" y="889273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34202" y="5127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405649" y="4298263"/>
            <a:ext cx="3071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按</a:t>
            </a:r>
            <a:r>
              <a:rPr lang="en-US" altLang="zh-CN" sz="3200" dirty="0"/>
              <a:t>i386</a:t>
            </a:r>
            <a:r>
              <a:rPr lang="zh-CN" altLang="en-US" sz="3200" dirty="0"/>
              <a:t>指令集体系结构的规定</a:t>
            </a:r>
          </a:p>
        </p:txBody>
      </p:sp>
    </p:spTree>
    <p:extLst>
      <p:ext uri="{BB962C8B-B14F-4D97-AF65-F5344CB8AC3E}">
        <p14:creationId xmlns:p14="http://schemas.microsoft.com/office/powerpoint/2010/main" val="4217878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61241" y="1107823"/>
            <a:ext cx="915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zh-CN" altLang="en-US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内存中的指令数据：</a:t>
            </a: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144047" y="889273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34202" y="5127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56887" y="3732115"/>
            <a:ext cx="110016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+-----------+-----------+-----------+--------+------+------+------+------------+-----------+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|instruction| address-  | </a:t>
            </a:r>
            <a:r>
              <a:rPr lang="en-US" altLang="zh-CN" sz="1500" b="1" kern="100" dirty="0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operand-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|segment |</a:t>
            </a:r>
            <a:r>
              <a:rPr lang="en-US" altLang="zh-CN" sz="1500" b="1" kern="100" dirty="0" err="1">
                <a:solidFill>
                  <a:srgbClr val="FF000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opcode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</a:t>
            </a:r>
            <a:r>
              <a:rPr lang="en-US" altLang="zh-CN" sz="1500" b="1" kern="100" dirty="0" err="1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ModR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/M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SIB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 |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displacement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</a:t>
            </a:r>
            <a:r>
              <a:rPr lang="en-US" altLang="zh-CN" sz="1500" b="1" kern="100" dirty="0">
                <a:solidFill>
                  <a:srgbClr val="00B0F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immediate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prefix   |size 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prefix|</a:t>
            </a:r>
            <a:r>
              <a:rPr lang="en-US" altLang="zh-CN" sz="1500" b="1" kern="100" dirty="0" err="1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size</a:t>
            </a:r>
            <a:r>
              <a:rPr lang="en-US" altLang="zh-CN" sz="1500" b="1" kern="100" dirty="0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500" b="1" kern="100" dirty="0" err="1">
                <a:solidFill>
                  <a:srgbClr val="00B050"/>
                </a:solidFill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prefix</a:t>
            </a:r>
            <a:r>
              <a:rPr lang="en-US" altLang="zh-CN" sz="1500" kern="100" dirty="0" err="1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|override</a:t>
            </a: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   |      |      |            |          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|-----------+-----------+-----------+--------+------+------+------+------------+-----------|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0 OR 1  |   0 OR 1  |   0 OR 1  | 0 OR 1 |1 OR 2|0 OR 1|0 OR 1| 0,1,2 OR 4 |0,1,2 OR 4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- - - - - - - - - - - - - - - - - - - - - - - - - - - - - - - - - - - - - - - - - - - - -|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|                                       number of bytes                                    |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500" kern="100" dirty="0">
                <a:effectLst/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+------------------------------------------------------------------------------------------+</a:t>
            </a:r>
            <a:endParaRPr lang="zh-CN" altLang="zh-CN" sz="1500" kern="100" dirty="0">
              <a:effectLst/>
              <a:latin typeface="MS Gothic" panose="020B0609070205080204" pitchFamily="49" charset="-128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左大括号 12"/>
          <p:cNvSpPr/>
          <p:nvPr/>
        </p:nvSpPr>
        <p:spPr>
          <a:xfrm rot="5400000">
            <a:off x="3908533" y="1494375"/>
            <a:ext cx="237067" cy="4238413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33732" y="2645802"/>
            <a:ext cx="352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各种前缀，我们只模拟</a:t>
            </a:r>
            <a:r>
              <a:rPr lang="en-US" altLang="zh-CN" dirty="0">
                <a:solidFill>
                  <a:srgbClr val="00B050"/>
                </a:solidFill>
              </a:rPr>
              <a:t>operand-size prefix</a:t>
            </a:r>
            <a:r>
              <a:rPr lang="zh-CN" altLang="en-US" dirty="0">
                <a:solidFill>
                  <a:srgbClr val="00B050"/>
                </a:solidFill>
              </a:rPr>
              <a:t>，其值为</a:t>
            </a:r>
            <a:r>
              <a:rPr lang="en-US" altLang="zh-CN" dirty="0">
                <a:solidFill>
                  <a:srgbClr val="00B050"/>
                </a:solidFill>
              </a:rPr>
              <a:t>0x66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20997" y="188849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操作码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ModR</a:t>
            </a:r>
            <a:r>
              <a:rPr lang="en-US" altLang="zh-CN" dirty="0">
                <a:solidFill>
                  <a:srgbClr val="00B0F0"/>
                </a:solidFill>
              </a:rPr>
              <a:t>/M</a:t>
            </a:r>
            <a:r>
              <a:rPr lang="zh-CN" altLang="en-US" dirty="0">
                <a:solidFill>
                  <a:srgbClr val="FF0000"/>
                </a:solidFill>
              </a:rPr>
              <a:t>中也可能包含一点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509917" y="2602885"/>
            <a:ext cx="432" cy="1129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大括号 16"/>
          <p:cNvSpPr/>
          <p:nvPr/>
        </p:nvSpPr>
        <p:spPr>
          <a:xfrm rot="5400000">
            <a:off x="8587430" y="1781611"/>
            <a:ext cx="237066" cy="3663941"/>
          </a:xfrm>
          <a:prstGeom prst="lef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78801" y="288635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各种找到操作数（寻址）的办法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21840" y="5923199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最大是</a:t>
            </a:r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zh-CN" altLang="en-US" dirty="0">
                <a:solidFill>
                  <a:srgbClr val="0070C0"/>
                </a:solidFill>
              </a:rPr>
              <a:t>，体现我们是</a:t>
            </a:r>
            <a:r>
              <a:rPr lang="en-US" altLang="zh-CN" dirty="0">
                <a:solidFill>
                  <a:srgbClr val="0070C0"/>
                </a:solidFill>
              </a:rPr>
              <a:t>32</a:t>
            </a:r>
            <a:r>
              <a:rPr lang="zh-CN" altLang="en-US" dirty="0">
                <a:solidFill>
                  <a:srgbClr val="0070C0"/>
                </a:solidFill>
              </a:rPr>
              <a:t>位机</a:t>
            </a: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8959281" y="4958574"/>
            <a:ext cx="235214" cy="96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0"/>
          </p:cNvCxnSpPr>
          <p:nvPr/>
        </p:nvCxnSpPr>
        <p:spPr>
          <a:xfrm flipV="1">
            <a:off x="8959281" y="4929403"/>
            <a:ext cx="1338457" cy="99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6938" y="5657433"/>
            <a:ext cx="2381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按</a:t>
            </a:r>
            <a:r>
              <a:rPr lang="en-US" altLang="zh-CN" sz="2400" dirty="0"/>
              <a:t>i386</a:t>
            </a:r>
            <a:r>
              <a:rPr lang="zh-CN" altLang="en-US" sz="2400" dirty="0"/>
              <a:t>指令集体系结构的规定</a:t>
            </a:r>
          </a:p>
        </p:txBody>
      </p:sp>
    </p:spTree>
    <p:extLst>
      <p:ext uri="{BB962C8B-B14F-4D97-AF65-F5344CB8AC3E}">
        <p14:creationId xmlns:p14="http://schemas.microsoft.com/office/powerpoint/2010/main" val="40321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01065" y="1580224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084020" y="1392659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74175" y="101608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950545" y="2580025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1545" y="2989952"/>
            <a:ext cx="7848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/>
              <a:t>不是</a:t>
            </a:r>
            <a:r>
              <a:rPr lang="en-US" altLang="zh-CN" sz="2800" dirty="0"/>
              <a:t>0x66</a:t>
            </a:r>
            <a:r>
              <a:rPr lang="zh-CN" altLang="en-US" sz="2800" dirty="0"/>
              <a:t>，操作数</a:t>
            </a:r>
            <a:r>
              <a:rPr lang="en-US" altLang="zh-CN" sz="2800" dirty="0"/>
              <a:t>32</a:t>
            </a:r>
            <a:r>
              <a:rPr lang="zh-CN" altLang="en-US" sz="2800" dirty="0"/>
              <a:t>位，</a:t>
            </a:r>
            <a:r>
              <a:rPr lang="en-US" altLang="zh-CN" sz="2800" dirty="0"/>
              <a:t>0x8b</a:t>
            </a:r>
            <a:r>
              <a:rPr lang="zh-CN" altLang="en-US" sz="2800" dirty="0"/>
              <a:t>为操作码</a:t>
            </a:r>
            <a:endParaRPr lang="en-US" altLang="zh-CN" sz="2800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</a:t>
            </a:r>
          </a:p>
        </p:txBody>
      </p:sp>
    </p:spTree>
    <p:extLst>
      <p:ext uri="{BB962C8B-B14F-4D97-AF65-F5344CB8AC3E}">
        <p14:creationId xmlns:p14="http://schemas.microsoft.com/office/powerpoint/2010/main" val="148357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94" y="81531"/>
            <a:ext cx="8386328" cy="67720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8120" y="5245210"/>
            <a:ext cx="213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i386</a:t>
            </a:r>
            <a:r>
              <a:rPr lang="zh-CN" altLang="en-US" dirty="0">
                <a:solidFill>
                  <a:srgbClr val="C00000"/>
                </a:solidFill>
              </a:rPr>
              <a:t>手册，</a:t>
            </a:r>
            <a:r>
              <a:rPr lang="en-US" altLang="zh-CN" dirty="0">
                <a:solidFill>
                  <a:srgbClr val="C00000"/>
                </a:solidFill>
              </a:rPr>
              <a:t>pg. 414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Appendix A, One-Byte Opcode Map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4666" y="3554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8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03116" y="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60615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94" y="81531"/>
            <a:ext cx="8386328" cy="67720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8120" y="5245210"/>
            <a:ext cx="213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i386</a:t>
            </a:r>
            <a:r>
              <a:rPr lang="zh-CN" altLang="en-US" dirty="0">
                <a:solidFill>
                  <a:srgbClr val="C00000"/>
                </a:solidFill>
              </a:rPr>
              <a:t>手册，</a:t>
            </a:r>
            <a:r>
              <a:rPr lang="en-US" altLang="zh-CN" dirty="0">
                <a:solidFill>
                  <a:srgbClr val="C00000"/>
                </a:solidFill>
              </a:rPr>
              <a:t>pg. 414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Appendix A, One-Byte Opcode Map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4666" y="35546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8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03116" y="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84408" y="3448695"/>
            <a:ext cx="2444900" cy="58477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MOV </a:t>
            </a:r>
            <a:r>
              <a:rPr lang="en-US" altLang="zh-CN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Gv</a:t>
            </a:r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3200" dirty="0" err="1">
                <a:solidFill>
                  <a:srgbClr val="C00000"/>
                </a:solidFill>
                <a:latin typeface="Consolas" panose="020B0609020204030204" pitchFamily="49" charset="0"/>
              </a:rPr>
              <a:t>Ev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67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12404" y="5712571"/>
            <a:ext cx="39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i386</a:t>
            </a:r>
            <a:r>
              <a:rPr lang="zh-CN" altLang="en-US" dirty="0">
                <a:solidFill>
                  <a:srgbClr val="C00000"/>
                </a:solidFill>
              </a:rPr>
              <a:t>手册，</a:t>
            </a:r>
            <a:r>
              <a:rPr lang="en-US" altLang="zh-CN" dirty="0">
                <a:solidFill>
                  <a:srgbClr val="C00000"/>
                </a:solidFill>
              </a:rPr>
              <a:t>pg. 412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Appendix 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6195" y="882875"/>
            <a:ext cx="1883849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MOV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Gv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Ev</a:t>
            </a:r>
            <a:endParaRPr lang="zh-CN" alt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95" y="3274499"/>
            <a:ext cx="9051287" cy="5272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5" y="1691623"/>
            <a:ext cx="9153851" cy="12740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345" y="4464158"/>
            <a:ext cx="9144000" cy="3866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88860" y="48508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638041" y="485081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869834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7759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7739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7" y="2987318"/>
            <a:ext cx="8691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sz="2800" dirty="0"/>
              <a:t>查</a:t>
            </a:r>
            <a:r>
              <a:rPr lang="en-US" altLang="zh-CN" sz="2800" dirty="0"/>
              <a:t>i386</a:t>
            </a:r>
            <a:r>
              <a:rPr lang="zh-CN" altLang="en-US" sz="2800" dirty="0"/>
              <a:t>手册 </a:t>
            </a:r>
            <a:r>
              <a:rPr lang="en-US" altLang="zh-CN" sz="2800" dirty="0"/>
              <a:t>– Appendix A – 0x8b</a:t>
            </a:r>
            <a:r>
              <a:rPr lang="zh-CN" altLang="en-US" sz="2800" dirty="0"/>
              <a:t>对应</a:t>
            </a:r>
            <a:r>
              <a:rPr lang="en-US" altLang="zh-CN" sz="2800" dirty="0">
                <a:solidFill>
                  <a:srgbClr val="FF0000"/>
                </a:solidFill>
              </a:rPr>
              <a:t>MOV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B0F0"/>
                </a:solidFill>
              </a:rPr>
              <a:t>Gv</a:t>
            </a:r>
            <a:r>
              <a:rPr lang="en-US" altLang="zh-CN" sz="2800" dirty="0">
                <a:solidFill>
                  <a:srgbClr val="00B0F0"/>
                </a:solidFill>
              </a:rPr>
              <a:t>, </a:t>
            </a:r>
            <a:r>
              <a:rPr lang="en-US" altLang="zh-CN" sz="2800" dirty="0" err="1">
                <a:solidFill>
                  <a:srgbClr val="00B0F0"/>
                </a:solidFill>
              </a:rPr>
              <a:t>Ev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Intel</a:t>
            </a:r>
            <a:r>
              <a:rPr lang="zh-CN" altLang="en-US" dirty="0"/>
              <a:t>格式，表示把一个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r>
              <a:rPr lang="zh-CN" altLang="en-US" dirty="0"/>
              <a:t>类型操作数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zh-CN" altLang="en-US" dirty="0"/>
              <a:t>到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zh-CN" altLang="en-US" dirty="0"/>
              <a:t>类型操作数里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objdump</a:t>
            </a:r>
            <a:r>
              <a:rPr lang="zh-CN" altLang="en-US" dirty="0"/>
              <a:t>和</a:t>
            </a:r>
            <a:r>
              <a:rPr lang="en-US" altLang="zh-CN" dirty="0" err="1"/>
              <a:t>gdb</a:t>
            </a:r>
            <a:r>
              <a:rPr lang="zh-CN" altLang="en-US" dirty="0"/>
              <a:t>中采用的</a:t>
            </a:r>
            <a:r>
              <a:rPr lang="en-US" altLang="zh-CN" dirty="0"/>
              <a:t>AT&amp;T</a:t>
            </a:r>
            <a:r>
              <a:rPr lang="zh-CN" altLang="en-US" dirty="0"/>
              <a:t>格式指令操作数顺序正好相反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若有需要，到</a:t>
            </a:r>
            <a:r>
              <a:rPr lang="en-US" altLang="zh-CN" dirty="0"/>
              <a:t>i386</a:t>
            </a:r>
            <a:r>
              <a:rPr lang="zh-CN" altLang="en-US" dirty="0"/>
              <a:t>手册</a:t>
            </a:r>
            <a:r>
              <a:rPr lang="en-US" altLang="zh-CN" dirty="0"/>
              <a:t>Chapter 17</a:t>
            </a:r>
            <a:r>
              <a:rPr lang="zh-CN" altLang="en-US" dirty="0"/>
              <a:t>细查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sz="4000" dirty="0" err="1">
                <a:solidFill>
                  <a:srgbClr val="FF0000"/>
                </a:solidFill>
              </a:rPr>
              <a:t>ModR</a:t>
            </a:r>
            <a:r>
              <a:rPr lang="en-US" altLang="zh-CN" sz="4000" dirty="0">
                <a:solidFill>
                  <a:srgbClr val="FF0000"/>
                </a:solidFill>
              </a:rPr>
              <a:t>/M</a:t>
            </a:r>
            <a:r>
              <a:rPr lang="zh-CN" altLang="en-US" sz="4000" dirty="0">
                <a:solidFill>
                  <a:srgbClr val="FF0000"/>
                </a:solidFill>
              </a:rPr>
              <a:t>字节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00556" y="101345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026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44" y="1712184"/>
            <a:ext cx="7698085" cy="241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5186" y="4874354"/>
            <a:ext cx="39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i386</a:t>
            </a:r>
            <a:r>
              <a:rPr lang="zh-CN" altLang="en-US" dirty="0">
                <a:solidFill>
                  <a:srgbClr val="C00000"/>
                </a:solidFill>
              </a:rPr>
              <a:t>手册，</a:t>
            </a:r>
            <a:r>
              <a:rPr lang="en-US" altLang="zh-CN" dirty="0">
                <a:solidFill>
                  <a:srgbClr val="C00000"/>
                </a:solidFill>
              </a:rPr>
              <a:t>pg. 242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Section 17.2.1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34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5" y="159861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0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5" y="259841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5" y="3008338"/>
            <a:ext cx="784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sz="2800" dirty="0">
                <a:solidFill>
                  <a:srgbClr val="FF0000"/>
                </a:solidFill>
              </a:rPr>
              <a:t>MOV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B0F0"/>
                </a:solidFill>
              </a:rPr>
              <a:t>Gv</a:t>
            </a:r>
            <a:r>
              <a:rPr lang="en-US" altLang="zh-CN" sz="2800" dirty="0">
                <a:solidFill>
                  <a:srgbClr val="00B0F0"/>
                </a:solidFill>
              </a:rPr>
              <a:t>, </a:t>
            </a:r>
            <a:r>
              <a:rPr lang="en-US" altLang="zh-CN" sz="2800" dirty="0" err="1">
                <a:solidFill>
                  <a:srgbClr val="00B0F0"/>
                </a:solidFill>
              </a:rPr>
              <a:t>Ev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/>
              <a:t>Ev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Gv</a:t>
            </a:r>
            <a:r>
              <a:rPr lang="zh-CN" altLang="en-US" sz="2800" dirty="0"/>
              <a:t>都说明后面跟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字节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3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5" y="103447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3" y="10188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6" y="4293367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0x94 =       10         010           100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971427" y="4958553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MOD              REG/OPCODE                 R/M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998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861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841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6" y="3008338"/>
            <a:ext cx="784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sz="2800" dirty="0">
                <a:solidFill>
                  <a:srgbClr val="FF0000"/>
                </a:solidFill>
              </a:rPr>
              <a:t>MOV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B0F0"/>
                </a:solidFill>
              </a:rPr>
              <a:t>Gv</a:t>
            </a:r>
            <a:r>
              <a:rPr lang="en-US" altLang="zh-CN" sz="2800" dirty="0">
                <a:solidFill>
                  <a:srgbClr val="00B0F0"/>
                </a:solidFill>
              </a:rPr>
              <a:t>, </a:t>
            </a:r>
            <a:r>
              <a:rPr lang="en-US" altLang="zh-CN" sz="2800" dirty="0" err="1">
                <a:solidFill>
                  <a:srgbClr val="00B0F0"/>
                </a:solidFill>
              </a:rPr>
              <a:t>Ev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/>
              <a:t>Ev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Gv</a:t>
            </a:r>
            <a:r>
              <a:rPr lang="zh-CN" altLang="en-US" sz="2800" dirty="0"/>
              <a:t>都说明后面跟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字节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3447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88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93367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0x94 =       10         </a:t>
            </a:r>
            <a:r>
              <a:rPr lang="en-US" altLang="zh-CN" sz="3600" dirty="0">
                <a:solidFill>
                  <a:srgbClr val="FF0000"/>
                </a:solidFill>
              </a:rPr>
              <a:t>010</a:t>
            </a:r>
            <a:r>
              <a:rPr lang="en-US" altLang="zh-CN" sz="3600" dirty="0"/>
              <a:t>           100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343034" y="4130493"/>
            <a:ext cx="584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根据</a:t>
            </a:r>
            <a:r>
              <a:rPr lang="en-US" altLang="zh-CN" dirty="0" err="1">
                <a:solidFill>
                  <a:srgbClr val="FF0000"/>
                </a:solidFill>
              </a:rPr>
              <a:t>Gv</a:t>
            </a:r>
            <a:r>
              <a:rPr lang="zh-CN" altLang="en-US" dirty="0">
                <a:solidFill>
                  <a:srgbClr val="FF0000"/>
                </a:solidFill>
              </a:rPr>
              <a:t>和没有</a:t>
            </a:r>
            <a:r>
              <a:rPr lang="en-US" altLang="zh-CN" dirty="0">
                <a:solidFill>
                  <a:srgbClr val="FF0000"/>
                </a:solidFill>
              </a:rPr>
              <a:t>0x66</a:t>
            </a:r>
            <a:r>
              <a:rPr lang="zh-CN" altLang="en-US" dirty="0">
                <a:solidFill>
                  <a:srgbClr val="FF0000"/>
                </a:solidFill>
              </a:rPr>
              <a:t>前缀，查</a:t>
            </a:r>
            <a:r>
              <a:rPr lang="en-US" altLang="zh-CN" dirty="0">
                <a:solidFill>
                  <a:srgbClr val="FF0000"/>
                </a:solidFill>
              </a:rPr>
              <a:t>i386</a:t>
            </a:r>
            <a:r>
              <a:rPr lang="zh-CN" altLang="en-US" dirty="0">
                <a:solidFill>
                  <a:srgbClr val="FF0000"/>
                </a:solidFill>
              </a:rPr>
              <a:t>手册表</a:t>
            </a:r>
            <a:r>
              <a:rPr lang="en-US" altLang="zh-CN" dirty="0">
                <a:solidFill>
                  <a:srgbClr val="FF0000"/>
                </a:solidFill>
              </a:rPr>
              <a:t>17.2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010</a:t>
            </a:r>
            <a:r>
              <a:rPr lang="zh-CN" altLang="en-US" dirty="0">
                <a:solidFill>
                  <a:srgbClr val="FF0000"/>
                </a:solidFill>
              </a:rPr>
              <a:t>表示</a:t>
            </a:r>
            <a:r>
              <a:rPr lang="en-US" altLang="zh-CN" dirty="0" err="1">
                <a:solidFill>
                  <a:srgbClr val="FF0000"/>
                </a:solidFill>
              </a:rPr>
              <a:t>edx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4469" y="4939698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MOD        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REG/OPCODE</a:t>
            </a:r>
            <a:r>
              <a:rPr lang="en-US" altLang="zh-CN" dirty="0">
                <a:latin typeface="+mn-ea"/>
              </a:rPr>
              <a:t>                 R/M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85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程序执行的宏观过程与模拟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/>
              <a:t>单条指令的解码与</a:t>
            </a:r>
            <a:r>
              <a:rPr lang="en-US" altLang="zh-CN" b="1" dirty="0"/>
              <a:t>NEMU</a:t>
            </a:r>
            <a:r>
              <a:rPr lang="zh-CN" altLang="en-US" b="1" dirty="0"/>
              <a:t>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77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8609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11044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8410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6" y="3008337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/>
              <a:t>Ev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Gv</a:t>
            </a:r>
            <a:r>
              <a:rPr lang="zh-CN" altLang="en-US" sz="2800" dirty="0"/>
              <a:t>都说明后面跟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字节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3447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88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93366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0x94 =       </a:t>
            </a:r>
            <a:r>
              <a:rPr lang="en-US" altLang="zh-CN" sz="3600" dirty="0">
                <a:solidFill>
                  <a:srgbClr val="FF0000"/>
                </a:solidFill>
              </a:rPr>
              <a:t>10</a:t>
            </a:r>
            <a:r>
              <a:rPr lang="en-US" altLang="zh-CN" sz="3600" dirty="0"/>
              <a:t>         010           </a:t>
            </a:r>
            <a:r>
              <a:rPr lang="en-US" altLang="zh-CN" sz="3600" dirty="0">
                <a:solidFill>
                  <a:srgbClr val="FF0000"/>
                </a:solidFill>
              </a:rPr>
              <a:t>100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71428" y="4962842"/>
            <a:ext cx="445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MOD</a:t>
            </a:r>
            <a:r>
              <a:rPr lang="en-US" altLang="zh-CN" dirty="0">
                <a:latin typeface="+mn-ea"/>
              </a:rPr>
              <a:t>             REG/OPCODE            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R/M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06416" y="4054292"/>
            <a:ext cx="638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</a:t>
            </a:r>
            <a:r>
              <a:rPr lang="en-US" altLang="zh-CN" dirty="0">
                <a:solidFill>
                  <a:srgbClr val="FF0000"/>
                </a:solidFill>
              </a:rPr>
              <a:t>i386</a:t>
            </a:r>
            <a:r>
              <a:rPr lang="zh-CN" altLang="en-US" dirty="0">
                <a:solidFill>
                  <a:srgbClr val="FF0000"/>
                </a:solidFill>
              </a:rPr>
              <a:t>手册表</a:t>
            </a:r>
            <a:r>
              <a:rPr lang="en-US" altLang="zh-CN" dirty="0">
                <a:solidFill>
                  <a:srgbClr val="FF0000"/>
                </a:solidFill>
              </a:rPr>
              <a:t>17-3</a:t>
            </a:r>
            <a:r>
              <a:rPr lang="zh-CN" altLang="en-US" dirty="0">
                <a:solidFill>
                  <a:srgbClr val="FF0000"/>
                </a:solidFill>
              </a:rPr>
              <a:t>，发现是内存地址</a:t>
            </a:r>
            <a:r>
              <a:rPr lang="en-US" altLang="zh-CN" dirty="0">
                <a:solidFill>
                  <a:srgbClr val="FF0000"/>
                </a:solidFill>
              </a:rPr>
              <a:t>disp32[--][--]</a:t>
            </a:r>
            <a:r>
              <a:rPr lang="zh-CN" altLang="en-US" dirty="0">
                <a:solidFill>
                  <a:srgbClr val="FF0000"/>
                </a:solidFill>
              </a:rPr>
              <a:t>，还有</a:t>
            </a:r>
            <a:r>
              <a:rPr lang="en-US" altLang="zh-CN" dirty="0">
                <a:solidFill>
                  <a:srgbClr val="FF0000"/>
                </a:solidFill>
              </a:rPr>
              <a:t>SIB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918502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3682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06117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3483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7" y="3003410"/>
            <a:ext cx="98562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根据</a:t>
            </a:r>
            <a:r>
              <a:rPr lang="en-US" altLang="zh-CN" sz="2800" dirty="0"/>
              <a:t>Mod + R/M</a:t>
            </a:r>
            <a:r>
              <a:rPr lang="zh-CN" altLang="en-US" sz="2800" dirty="0"/>
              <a:t>域决定有</a:t>
            </a:r>
            <a:r>
              <a:rPr lang="en-US" altLang="zh-CN" sz="2800" dirty="0"/>
              <a:t>SIB</a:t>
            </a:r>
            <a:r>
              <a:rPr lang="zh-CN" altLang="en-US" sz="2800" dirty="0"/>
              <a:t>字节（内存地址</a:t>
            </a:r>
            <a:r>
              <a:rPr lang="en-US" altLang="zh-CN" sz="2800" dirty="0"/>
              <a:t>disp32[--][--]</a:t>
            </a:r>
            <a:r>
              <a:rPr lang="zh-CN" altLang="en-US" sz="2800" dirty="0"/>
              <a:t>）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06118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29545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393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88439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0x83 =       10         000           011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619088" y="4943043"/>
            <a:ext cx="481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       SS                     INDEX                        BASE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226874" y="2113271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29052" y="227975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469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93" y="1240221"/>
            <a:ext cx="8005213" cy="25034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5186" y="4874354"/>
            <a:ext cx="39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i386</a:t>
            </a:r>
            <a:r>
              <a:rPr lang="zh-CN" altLang="en-US" dirty="0">
                <a:solidFill>
                  <a:srgbClr val="C00000"/>
                </a:solidFill>
              </a:rPr>
              <a:t>手册，</a:t>
            </a:r>
            <a:r>
              <a:rPr lang="en-US" altLang="zh-CN" dirty="0">
                <a:solidFill>
                  <a:srgbClr val="C00000"/>
                </a:solidFill>
              </a:rPr>
              <a:t>pg. 242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Section 17.2.1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64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2086" y="1598609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5041" y="1411044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1566" y="2598410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2566" y="3008337"/>
            <a:ext cx="100794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根据</a:t>
            </a:r>
            <a:r>
              <a:rPr lang="en-US" altLang="zh-CN" sz="2800" dirty="0"/>
              <a:t>Mod + R/M</a:t>
            </a:r>
            <a:r>
              <a:rPr lang="zh-CN" altLang="en-US" sz="2800" dirty="0"/>
              <a:t>域决定有</a:t>
            </a:r>
            <a:r>
              <a:rPr lang="en-US" altLang="zh-CN" sz="2800" dirty="0"/>
              <a:t>SIB</a:t>
            </a:r>
            <a:r>
              <a:rPr lang="zh-CN" altLang="en-US" sz="2800" dirty="0"/>
              <a:t>字节（内存地址</a:t>
            </a:r>
            <a:r>
              <a:rPr lang="en-US" altLang="zh-CN" sz="2800" dirty="0"/>
              <a:t>disp32[--][--]</a:t>
            </a:r>
            <a:r>
              <a:rPr lang="zh-CN" altLang="en-US" sz="2800" dirty="0"/>
              <a:t>）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3474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0556" y="103447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28364" y="10188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705407" y="4293366"/>
            <a:ext cx="61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0x83 =       10         000           011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944911" y="4947970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   SS                    INDEX                        BASE</a:t>
            </a:r>
            <a:endParaRPr lang="zh-CN" altLang="en-US" dirty="0">
              <a:latin typeface="+mn-ea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4226874" y="2118198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29052" y="228468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91372" y="505728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</a:t>
            </a:r>
            <a:r>
              <a:rPr lang="en-US" altLang="zh-CN" dirty="0">
                <a:solidFill>
                  <a:srgbClr val="FF0000"/>
                </a:solidFill>
              </a:rPr>
              <a:t>i386</a:t>
            </a:r>
            <a:r>
              <a:rPr lang="zh-CN" altLang="en-US" dirty="0">
                <a:solidFill>
                  <a:srgbClr val="FF0000"/>
                </a:solidFill>
              </a:rPr>
              <a:t>手册表</a:t>
            </a:r>
            <a:r>
              <a:rPr lang="en-US" altLang="zh-CN" dirty="0">
                <a:solidFill>
                  <a:srgbClr val="FF0000"/>
                </a:solidFill>
              </a:rPr>
              <a:t>17-4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25624" y="5214269"/>
            <a:ext cx="432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*4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eax</a:t>
            </a:r>
            <a:r>
              <a:rPr lang="en-US" altLang="zh-CN" dirty="0">
                <a:solidFill>
                  <a:srgbClr val="FF0000"/>
                </a:solidFill>
              </a:rPr>
              <a:t>      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ebx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56948" y="3485390"/>
            <a:ext cx="402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内存地址 </a:t>
            </a:r>
            <a:r>
              <a:rPr lang="en-US" altLang="zh-CN" sz="2400" dirty="0">
                <a:solidFill>
                  <a:srgbClr val="FF0000"/>
                </a:solidFill>
              </a:rPr>
              <a:t>= disp32+ebx+eax*4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06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4714" y="1598610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107669" y="141104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74194" y="2598411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5193" y="3008338"/>
            <a:ext cx="9911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/>
              <a:t>Mod + R/M</a:t>
            </a:r>
            <a:r>
              <a:rPr lang="zh-CN" altLang="en-US" dirty="0"/>
              <a:t>域决定有</a:t>
            </a:r>
            <a:r>
              <a:rPr lang="en-US" altLang="zh-CN" dirty="0"/>
              <a:t>SIB</a:t>
            </a:r>
            <a:r>
              <a:rPr lang="zh-CN" altLang="en-US" dirty="0"/>
              <a:t>字节（内存地址</a:t>
            </a:r>
            <a:r>
              <a:rPr lang="en-US" altLang="zh-CN" dirty="0"/>
              <a:t>disp32[--][--]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SIB</a:t>
            </a:r>
            <a:r>
              <a:rPr lang="zh-CN" altLang="en-US" sz="2800" dirty="0"/>
              <a:t>字节后面自然还有</a:t>
            </a:r>
            <a:r>
              <a:rPr lang="en-US" altLang="zh-CN" sz="2800" dirty="0"/>
              <a:t>disp32 – 32</a:t>
            </a:r>
            <a:r>
              <a:rPr lang="zh-CN" altLang="en-US" sz="2800" dirty="0"/>
              <a:t>位的偏移量（小端方式）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96102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03184" y="1034473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30992" y="10188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4229502" y="2118199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31680" y="228468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  <p:sp>
        <p:nvSpPr>
          <p:cNvPr id="16" name="等腰三角形 15"/>
          <p:cNvSpPr/>
          <p:nvPr/>
        </p:nvSpPr>
        <p:spPr>
          <a:xfrm rot="10800000">
            <a:off x="4750302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5267435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858359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6375492" y="1411046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63444" y="1411045"/>
            <a:ext cx="1631950" cy="94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67435" y="10160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505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11575" y="1577589"/>
            <a:ext cx="5464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en-US" altLang="zh-CN" sz="32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8b 94 83 00 11 00 00 8b 45 f4</a:t>
            </a:r>
            <a:endParaRPr lang="zh-CN" altLang="zh-CN" sz="32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3094530" y="1390024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961055" y="2577390"/>
            <a:ext cx="6840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72055" y="2987317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不是</a:t>
            </a:r>
            <a:r>
              <a:rPr lang="en-US" altLang="zh-CN" dirty="0"/>
              <a:t>0x66</a:t>
            </a:r>
            <a:r>
              <a:rPr lang="zh-CN" altLang="en-US" dirty="0"/>
              <a:t>，操作数</a:t>
            </a:r>
            <a:r>
              <a:rPr lang="en-US" altLang="zh-CN" dirty="0"/>
              <a:t>32</a:t>
            </a:r>
            <a:r>
              <a:rPr lang="zh-CN" altLang="en-US" dirty="0"/>
              <a:t>位，</a:t>
            </a:r>
            <a:r>
              <a:rPr lang="en-US" altLang="zh-CN" dirty="0"/>
              <a:t>0x8b</a:t>
            </a:r>
            <a:r>
              <a:rPr lang="zh-CN" altLang="en-US" dirty="0"/>
              <a:t>为操作码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</a:t>
            </a:r>
            <a:r>
              <a:rPr lang="en-US" altLang="zh-CN" dirty="0"/>
              <a:t>i386</a:t>
            </a:r>
            <a:r>
              <a:rPr lang="zh-CN" altLang="en-US" dirty="0"/>
              <a:t>手册 </a:t>
            </a:r>
            <a:r>
              <a:rPr lang="en-US" altLang="zh-CN" dirty="0"/>
              <a:t>– Appendix A – 0x8b</a:t>
            </a:r>
            <a:r>
              <a:rPr lang="zh-CN" altLang="en-US" dirty="0"/>
              <a:t>对应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Gv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Ev</a:t>
            </a:r>
            <a:endParaRPr lang="en-US" altLang="zh-CN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Ev</a:t>
            </a:r>
            <a:r>
              <a:rPr lang="zh-CN" altLang="en-US" dirty="0"/>
              <a:t>和</a:t>
            </a:r>
            <a:r>
              <a:rPr lang="en-US" altLang="zh-CN" dirty="0" err="1"/>
              <a:t>Gv</a:t>
            </a:r>
            <a:r>
              <a:rPr lang="zh-CN" altLang="en-US" dirty="0"/>
              <a:t>都说明后面跟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根据</a:t>
            </a:r>
            <a:r>
              <a:rPr lang="en-US" altLang="zh-CN" dirty="0"/>
              <a:t>Mod + R/M</a:t>
            </a:r>
            <a:r>
              <a:rPr lang="zh-CN" altLang="en-US" dirty="0"/>
              <a:t>域决定有</a:t>
            </a:r>
            <a:r>
              <a:rPr lang="en-US" altLang="zh-CN" dirty="0"/>
              <a:t>SIB</a:t>
            </a:r>
            <a:r>
              <a:rPr lang="zh-CN" altLang="en-US" dirty="0"/>
              <a:t>字节（内存地址</a:t>
            </a:r>
            <a:r>
              <a:rPr lang="en-US" altLang="zh-CN" dirty="0"/>
              <a:t>disp32[--][--]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SIB</a:t>
            </a:r>
            <a:r>
              <a:rPr lang="zh-CN" altLang="en-US" dirty="0"/>
              <a:t>字节后面自然还有</a:t>
            </a:r>
            <a:r>
              <a:rPr lang="en-US" altLang="zh-CN" dirty="0"/>
              <a:t>disp32 – 32</a:t>
            </a:r>
            <a:r>
              <a:rPr lang="zh-CN" altLang="en-US" dirty="0"/>
              <a:t>位的偏移量（小端方式）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该指令所有需要的信息已经获得，对应</a:t>
            </a:r>
            <a:r>
              <a:rPr lang="en-US" altLang="zh-CN" sz="2800" dirty="0"/>
              <a:t>AT&amp;T</a:t>
            </a:r>
            <a:r>
              <a:rPr lang="zh-CN" altLang="en-US" sz="2800" dirty="0"/>
              <a:t>格式汇编：</a:t>
            </a:r>
          </a:p>
        </p:txBody>
      </p:sp>
      <p:sp>
        <p:nvSpPr>
          <p:cNvPr id="11" name="等腰三角形 10"/>
          <p:cNvSpPr/>
          <p:nvPr/>
        </p:nvSpPr>
        <p:spPr>
          <a:xfrm rot="10800000">
            <a:off x="368296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90045" y="101345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opcode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17853" y="99784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4216363" y="2097178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18541" y="226366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sib</a:t>
            </a:r>
            <a:endParaRPr lang="zh-CN" altLang="en-US" dirty="0"/>
          </a:p>
        </p:txBody>
      </p:sp>
      <p:sp>
        <p:nvSpPr>
          <p:cNvPr id="16" name="等腰三角形 15"/>
          <p:cNvSpPr/>
          <p:nvPr/>
        </p:nvSpPr>
        <p:spPr>
          <a:xfrm rot="10800000">
            <a:off x="473716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5254296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5845220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6362353" y="1390025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50305" y="1390024"/>
            <a:ext cx="1631950" cy="94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54296" y="99498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disp32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09222" y="5266449"/>
            <a:ext cx="877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latin typeface="Consolas" panose="020B0609020204030204" pitchFamily="49" charset="0"/>
              </a:rPr>
              <a:t>movl</a:t>
            </a:r>
            <a:r>
              <a:rPr lang="en-US" altLang="zh-CN" sz="3200" b="1" dirty="0">
                <a:latin typeface="Consolas" panose="020B0609020204030204" pitchFamily="49" charset="0"/>
              </a:rPr>
              <a:t>    0x1100(%</a:t>
            </a:r>
            <a:r>
              <a:rPr lang="en-US" altLang="zh-CN" sz="3200" b="1" dirty="0" err="1">
                <a:latin typeface="Consolas" panose="020B0609020204030204" pitchFamily="49" charset="0"/>
              </a:rPr>
              <a:t>ebx</a:t>
            </a:r>
            <a:r>
              <a:rPr lang="en-US" altLang="zh-CN" sz="3200" b="1" dirty="0">
                <a:latin typeface="Consolas" panose="020B0609020204030204" pitchFamily="49" charset="0"/>
              </a:rPr>
              <a:t>, %</a:t>
            </a:r>
            <a:r>
              <a:rPr lang="en-US" altLang="zh-CN" sz="3200" b="1" dirty="0" err="1">
                <a:latin typeface="Consolas" panose="020B0609020204030204" pitchFamily="49" charset="0"/>
              </a:rPr>
              <a:t>eax</a:t>
            </a:r>
            <a:r>
              <a:rPr lang="en-US" altLang="zh-CN" sz="3200" b="1" dirty="0">
                <a:latin typeface="Consolas" panose="020B0609020204030204" pitchFamily="49" charset="0"/>
              </a:rPr>
              <a:t>, 4),    %</a:t>
            </a:r>
            <a:r>
              <a:rPr lang="en-US" altLang="zh-CN" sz="3200" b="1" dirty="0" err="1">
                <a:latin typeface="Consolas" panose="020B0609020204030204" pitchFamily="49" charset="0"/>
              </a:rPr>
              <a:t>edx</a:t>
            </a:r>
            <a:endParaRPr lang="zh-CN" altLang="en-US" sz="3200" b="1" dirty="0">
              <a:latin typeface="Consolas" panose="020B0609020204030204" pitchFamily="49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6774355" y="1224017"/>
            <a:ext cx="0" cy="1181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右箭头 23"/>
          <p:cNvSpPr/>
          <p:nvPr/>
        </p:nvSpPr>
        <p:spPr>
          <a:xfrm>
            <a:off x="7074922" y="1287517"/>
            <a:ext cx="1422400" cy="290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21936" y="9905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后续指令</a:t>
            </a:r>
          </a:p>
        </p:txBody>
      </p:sp>
      <p:sp>
        <p:nvSpPr>
          <p:cNvPr id="26" name="等腰三角形 25"/>
          <p:cNvSpPr/>
          <p:nvPr/>
        </p:nvSpPr>
        <p:spPr>
          <a:xfrm>
            <a:off x="6932840" y="2092702"/>
            <a:ext cx="253518" cy="21855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38319" y="224706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EIP</a:t>
            </a:r>
            <a:r>
              <a:rPr lang="zh-CN" altLang="en-US" dirty="0"/>
              <a:t>指向下一条指令</a:t>
            </a:r>
          </a:p>
        </p:txBody>
      </p:sp>
    </p:spTree>
    <p:extLst>
      <p:ext uri="{BB962C8B-B14F-4D97-AF65-F5344CB8AC3E}">
        <p14:creationId xmlns:p14="http://schemas.microsoft.com/office/powerpoint/2010/main" val="86719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程序执行的宏观过程与模拟</a:t>
            </a:r>
          </a:p>
          <a:p>
            <a:pPr>
              <a:lnSpc>
                <a:spcPct val="200000"/>
              </a:lnSpc>
            </a:pPr>
            <a:r>
              <a:rPr lang="zh-CN" altLang="en-US" b="1" dirty="0"/>
              <a:t>单条指令的解码与</a:t>
            </a:r>
            <a:r>
              <a:rPr lang="en-US" altLang="zh-CN" b="1" dirty="0">
                <a:solidFill>
                  <a:srgbClr val="C00000"/>
                </a:solidFill>
              </a:rPr>
              <a:t>NEMU</a:t>
            </a:r>
            <a:r>
              <a:rPr lang="zh-CN" altLang="en-US" b="1" dirty="0">
                <a:solidFill>
                  <a:srgbClr val="C00000"/>
                </a:solidFill>
              </a:rPr>
              <a:t>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79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12798" y="732127"/>
            <a:ext cx="6807753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exec</a:t>
            </a:r>
            <a:r>
              <a:rPr lang="en-US" altLang="zh-CN" dirty="0"/>
              <a:t>(uint32_t n) {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	while( n &gt; 0 &amp;&amp; </a:t>
            </a:r>
            <a:r>
              <a:rPr lang="en-US" altLang="zh-CN" dirty="0" err="1"/>
              <a:t>nemu_state</a:t>
            </a:r>
            <a:r>
              <a:rPr lang="en-US" altLang="zh-CN" dirty="0"/>
              <a:t> == NEMU_RUN) {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instr_len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exec_inst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cpu.eip</a:t>
            </a:r>
            <a:r>
              <a:rPr lang="en-US" altLang="zh-CN" dirty="0"/>
              <a:t> += </a:t>
            </a:r>
            <a:r>
              <a:rPr lang="en-US" altLang="zh-CN" dirty="0" err="1"/>
              <a:t>instr_len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n--;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int </a:t>
            </a:r>
            <a:r>
              <a:rPr lang="zh-CN" altLang="en-US" dirty="0">
                <a:solidFill>
                  <a:srgbClr val="FF0000"/>
                </a:solidFill>
              </a:rPr>
              <a:t>exec_inst</a:t>
            </a:r>
            <a:r>
              <a:rPr lang="zh-CN" altLang="en-US" dirty="0"/>
              <a:t>() {</a:t>
            </a:r>
          </a:p>
          <a:p>
            <a:r>
              <a:rPr lang="zh-CN" altLang="en-US" dirty="0"/>
              <a:t>	uint8_t opcode = 0;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get the opcode， 取操作数</a:t>
            </a:r>
          </a:p>
          <a:p>
            <a:r>
              <a:rPr lang="zh-CN" altLang="en-US" dirty="0"/>
              <a:t>	opcode = instr_fetch(cpu.eip, 1);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00B050"/>
                </a:solidFill>
              </a:rPr>
              <a:t>// instruction decode and execution，执行这条指令</a:t>
            </a:r>
          </a:p>
          <a:p>
            <a:r>
              <a:rPr lang="zh-CN" altLang="en-US" dirty="0"/>
              <a:t>	int len = </a:t>
            </a:r>
            <a:r>
              <a:rPr lang="zh-CN" altLang="en-US" dirty="0">
                <a:solidFill>
                  <a:srgbClr val="FF0000"/>
                </a:solidFill>
              </a:rPr>
              <a:t>opcode_entry</a:t>
            </a:r>
            <a:r>
              <a:rPr lang="zh-CN" altLang="en-US" dirty="0"/>
              <a:t>[opcode](cpu.eip, opcode);</a:t>
            </a:r>
          </a:p>
          <a:p>
            <a:r>
              <a:rPr lang="zh-CN" altLang="en-US" dirty="0"/>
              <a:t>	return len;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4603531" y="5360276"/>
            <a:ext cx="5454869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18156" y="5361066"/>
            <a:ext cx="23227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指令解码与执行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-1875"/>
            <a:ext cx="10515600" cy="734002"/>
          </a:xfrm>
        </p:spPr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</p:spTree>
    <p:extLst>
      <p:ext uri="{BB962C8B-B14F-4D97-AF65-F5344CB8AC3E}">
        <p14:creationId xmlns:p14="http://schemas.microsoft.com/office/powerpoint/2010/main" val="2902440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5"/>
            <a:ext cx="7886700" cy="1103116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opcode_entry</a:t>
            </a:r>
            <a:r>
              <a:rPr lang="zh-CN" altLang="en-US" sz="2400" dirty="0"/>
              <a:t>是一个函数指针数组</a:t>
            </a:r>
            <a:endParaRPr lang="en-US" altLang="zh-CN" sz="2400" dirty="0"/>
          </a:p>
          <a:p>
            <a:pPr lvl="1"/>
            <a:r>
              <a:rPr lang="zh-CN" altLang="en-US" dirty="0"/>
              <a:t>其中每一个元素指向一条指令的模拟函数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D215-1418-4E81-96D3-6CA3A3A27D46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7903" y="2252313"/>
            <a:ext cx="852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访问 opcode_entry[opcode]     </a:t>
            </a:r>
            <a:r>
              <a:rPr lang="en-US" altLang="zh-CN" sz="2400" dirty="0"/>
              <a:t>==     </a:t>
            </a:r>
            <a:r>
              <a:rPr lang="zh-CN" altLang="en-US" sz="2400" dirty="0"/>
              <a:t>调用对应位置指向的函数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2037903" y="2756446"/>
            <a:ext cx="5165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/decode/</a:t>
            </a:r>
            <a:r>
              <a:rPr lang="en-US" altLang="zh-CN" sz="2800" i="1" dirty="0" err="1">
                <a:solidFill>
                  <a:srgbClr val="0070C0"/>
                </a:solidFill>
              </a:rPr>
              <a:t>opcode.c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9902" y="3322370"/>
            <a:ext cx="494558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#include "</a:t>
            </a:r>
            <a:r>
              <a:rPr lang="en-US" altLang="zh-CN" sz="2400" dirty="0" err="1"/>
              <a:t>cpu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instr.h</a:t>
            </a:r>
            <a:r>
              <a:rPr lang="en-US" altLang="zh-CN" sz="2400" dirty="0"/>
              <a:t>"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 opcode_entry[256] = { </a:t>
            </a:r>
            <a:r>
              <a:rPr lang="en-US" altLang="zh-CN" sz="2400" dirty="0"/>
              <a:t>… }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020728" y="4758181"/>
            <a:ext cx="720451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// the type of an instruction entry</a:t>
            </a:r>
          </a:p>
          <a:p>
            <a:r>
              <a:rPr lang="zh-CN" altLang="en-US" sz="2400" dirty="0"/>
              <a:t>typedef int (*</a:t>
            </a:r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)(uint32_t eip, uint8_t opcode);</a:t>
            </a:r>
          </a:p>
        </p:txBody>
      </p:sp>
      <p:sp>
        <p:nvSpPr>
          <p:cNvPr id="11" name="矩形 10"/>
          <p:cNvSpPr/>
          <p:nvPr/>
        </p:nvSpPr>
        <p:spPr>
          <a:xfrm>
            <a:off x="2037903" y="4116495"/>
            <a:ext cx="5205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99293" y="26487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实现某一条指令的功能</a:t>
            </a:r>
          </a:p>
        </p:txBody>
      </p:sp>
    </p:spTree>
    <p:extLst>
      <p:ext uri="{BB962C8B-B14F-4D97-AF65-F5344CB8AC3E}">
        <p14:creationId xmlns:p14="http://schemas.microsoft.com/office/powerpoint/2010/main" val="3778514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83325" y="109316"/>
            <a:ext cx="775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内存： </a:t>
            </a:r>
            <a:r>
              <a:rPr lang="en-US" altLang="zh-CN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C7 05 48 11 10 00 02 00 00 00</a:t>
            </a:r>
            <a:endParaRPr lang="zh-CN" altLang="zh-CN" sz="36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7515" y="1054896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9928" y="1122959"/>
            <a:ext cx="55828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>
                <a:solidFill>
                  <a:srgbClr val="FF0000"/>
                </a:solidFill>
              </a:rPr>
              <a:t>exec</a:t>
            </a:r>
            <a:r>
              <a:rPr lang="en-US" altLang="zh-CN" sz="1400" dirty="0"/>
              <a:t>(uint32_t n) {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	while( n &gt; 0 &amp;&amp; </a:t>
            </a:r>
            <a:r>
              <a:rPr lang="en-US" altLang="zh-CN" sz="1400" dirty="0" err="1"/>
              <a:t>nemu_state</a:t>
            </a:r>
            <a:r>
              <a:rPr lang="en-US" altLang="zh-CN" sz="1400" dirty="0"/>
              <a:t> == NEMU_RUN) {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exec_inst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cpu.eip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n--;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zh-CN" altLang="en-US" sz="1400" dirty="0"/>
              <a:t>int </a:t>
            </a:r>
            <a:r>
              <a:rPr lang="zh-CN" altLang="en-US" sz="1400" dirty="0">
                <a:solidFill>
                  <a:srgbClr val="FF0000"/>
                </a:solidFill>
              </a:rPr>
              <a:t>exec_inst</a:t>
            </a:r>
            <a:r>
              <a:rPr lang="zh-CN" altLang="en-US" sz="1400" dirty="0"/>
              <a:t>() {</a:t>
            </a:r>
          </a:p>
          <a:p>
            <a:r>
              <a:rPr lang="zh-CN" altLang="en-US" sz="1400" dirty="0"/>
              <a:t>	uint8_t opcode = 0;</a:t>
            </a:r>
          </a:p>
          <a:p>
            <a:r>
              <a:rPr lang="zh-CN" altLang="en-US" sz="1400" dirty="0"/>
              <a:t>	opcode = instr_fetch(cpu.eip, 1);</a:t>
            </a:r>
          </a:p>
          <a:p>
            <a:r>
              <a:rPr lang="zh-CN" altLang="en-US" sz="1400" dirty="0"/>
              <a:t>	int len = </a:t>
            </a:r>
            <a:r>
              <a:rPr lang="zh-CN" altLang="en-US" sz="1400" dirty="0">
                <a:solidFill>
                  <a:srgbClr val="FF0000"/>
                </a:solidFill>
              </a:rPr>
              <a:t>opcode_entry</a:t>
            </a:r>
            <a:r>
              <a:rPr lang="zh-CN" altLang="en-US" sz="1400" dirty="0"/>
              <a:t>[opcode](cpu.eip, opcode);</a:t>
            </a:r>
          </a:p>
          <a:p>
            <a:r>
              <a:rPr lang="zh-CN" altLang="en-US" sz="1400" dirty="0"/>
              <a:t>	return len;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sz="1400" dirty="0"/>
              <a:t>}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89345" y="755646"/>
            <a:ext cx="3262025" cy="342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20082" y="31510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5244" y="412215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Opcode</a:t>
            </a:r>
            <a:r>
              <a:rPr lang="zh-CN" altLang="en-US" dirty="0">
                <a:solidFill>
                  <a:srgbClr val="FF0000"/>
                </a:solidFill>
              </a:rPr>
              <a:t>取出为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0736" y="6296859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cpu</a:t>
            </a:r>
            <a:r>
              <a:rPr lang="en-US" altLang="zh-CN" i="1" dirty="0">
                <a:solidFill>
                  <a:srgbClr val="0070C0"/>
                </a:solidFill>
              </a:rPr>
              <a:t>/decode/</a:t>
            </a:r>
            <a:r>
              <a:rPr lang="en-US" altLang="zh-CN" i="1" dirty="0" err="1">
                <a:solidFill>
                  <a:srgbClr val="0070C0"/>
                </a:solidFill>
              </a:rPr>
              <a:t>opcode.c</a:t>
            </a:r>
            <a:endParaRPr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927" y="5281197"/>
            <a:ext cx="46826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cpu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instr.h</a:t>
            </a:r>
            <a:r>
              <a:rPr lang="en-US" altLang="zh-CN" sz="1400" dirty="0"/>
              <a:t>"</a:t>
            </a:r>
          </a:p>
          <a:p>
            <a:r>
              <a:rPr lang="zh-CN" altLang="en-US" sz="1400" dirty="0"/>
              <a:t>instr_func opcode_entry[256] = {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/* 0xc4 - </a:t>
            </a:r>
            <a:r>
              <a:rPr lang="en-US" altLang="zh-CN" sz="1400" dirty="0">
                <a:solidFill>
                  <a:srgbClr val="FF0000"/>
                </a:solidFill>
              </a:rPr>
              <a:t>0xc7</a:t>
            </a:r>
            <a:r>
              <a:rPr lang="en-US" altLang="zh-CN" sz="1400" dirty="0"/>
              <a:t>*/	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mov_i2rm_b,</a:t>
            </a:r>
            <a:r>
              <a:rPr lang="en-US" altLang="zh-CN" sz="1400" dirty="0">
                <a:solidFill>
                  <a:srgbClr val="FF0000"/>
                </a:solidFill>
              </a:rPr>
              <a:t> mov_i2rm_v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211127" y="4568673"/>
            <a:ext cx="420715" cy="139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18279" y="5325736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访问数组即函数调用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437374" y="3013528"/>
            <a:ext cx="318888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/>
              <a:t>make_instr_func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mov_i2rm_v</a:t>
            </a:r>
            <a:r>
              <a:rPr lang="en-US" altLang="zh-CN" sz="1400" dirty="0"/>
              <a:t>) { </a:t>
            </a:r>
            <a:endParaRPr lang="zh-CN" altLang="zh-CN" sz="1400" dirty="0"/>
          </a:p>
          <a:p>
            <a:r>
              <a:rPr lang="en-US" altLang="zh-CN" sz="1400" dirty="0"/>
              <a:t>    OPERAND 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; 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= 1;                      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modrm_rm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+ 1, 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imm.type</a:t>
            </a:r>
            <a:r>
              <a:rPr lang="en-US" altLang="zh-CN" sz="1400" dirty="0"/>
              <a:t> = OPR_IMM;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imm.addr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      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operand_read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);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imm.val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operand_write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 return </a:t>
            </a:r>
            <a:r>
              <a:rPr lang="en-US" altLang="zh-CN" sz="1400" dirty="0" err="1">
                <a:solidFill>
                  <a:srgbClr val="FF0000"/>
                </a:solidFill>
              </a:rPr>
              <a:t>len</a:t>
            </a:r>
            <a:r>
              <a:rPr lang="en-US" altLang="zh-CN" sz="1400" dirty="0">
                <a:solidFill>
                  <a:srgbClr val="FF0000"/>
                </a:solidFill>
              </a:rPr>
              <a:t> + </a:t>
            </a:r>
            <a:r>
              <a:rPr lang="en-US" altLang="zh-CN" sz="1400" dirty="0" err="1">
                <a:solidFill>
                  <a:srgbClr val="FF0000"/>
                </a:solidFill>
              </a:rPr>
              <a:t>data_size</a:t>
            </a:r>
            <a:r>
              <a:rPr lang="en-US" altLang="zh-CN" sz="1400" dirty="0">
                <a:solidFill>
                  <a:srgbClr val="FF0000"/>
                </a:solidFill>
              </a:rPr>
              <a:t> / 8;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870296" y="265575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instr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mov.c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668739" y="3321270"/>
            <a:ext cx="4868869" cy="2630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668739" y="4588861"/>
            <a:ext cx="2590807" cy="1465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2879" y="605395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返回指令长度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5550166" y="2373745"/>
            <a:ext cx="1201617" cy="2327564"/>
          </a:xfrm>
          <a:custGeom>
            <a:avLst/>
            <a:gdLst>
              <a:gd name="connsiteX0" fmla="*/ 333399 w 1201617"/>
              <a:gd name="connsiteY0" fmla="*/ 2327564 h 2327564"/>
              <a:gd name="connsiteX1" fmla="*/ 47071 w 1201617"/>
              <a:gd name="connsiteY1" fmla="*/ 701964 h 2327564"/>
              <a:gd name="connsiteX2" fmla="*/ 1201617 w 1201617"/>
              <a:gd name="connsiteY2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617" h="2327564">
                <a:moveTo>
                  <a:pt x="333399" y="2327564"/>
                </a:moveTo>
                <a:cubicBezTo>
                  <a:pt x="117883" y="1708727"/>
                  <a:pt x="-97632" y="1089891"/>
                  <a:pt x="47071" y="701964"/>
                </a:cubicBezTo>
                <a:cubicBezTo>
                  <a:pt x="191774" y="314037"/>
                  <a:pt x="696695" y="157018"/>
                  <a:pt x="120161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89344" y="2196728"/>
            <a:ext cx="196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循环开启下一条指令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4136174" y="755646"/>
            <a:ext cx="383372" cy="46355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8739" y="127127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</a:t>
            </a:r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59197" y="2044032"/>
            <a:ext cx="216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mov_i2rm_v</a:t>
            </a:r>
            <a:r>
              <a:rPr lang="zh-CN" altLang="en-US" dirty="0">
                <a:solidFill>
                  <a:srgbClr val="7030A0"/>
                </a:solidFill>
              </a:rPr>
              <a:t>是模拟</a:t>
            </a:r>
            <a:r>
              <a:rPr lang="en-US" altLang="zh-CN" dirty="0">
                <a:solidFill>
                  <a:srgbClr val="7030A0"/>
                </a:solidFill>
              </a:rPr>
              <a:t>C7</a:t>
            </a:r>
            <a:r>
              <a:rPr lang="zh-CN" altLang="en-US" dirty="0">
                <a:solidFill>
                  <a:srgbClr val="7030A0"/>
                </a:solidFill>
              </a:rPr>
              <a:t>指令的函数</a:t>
            </a:r>
          </a:p>
        </p:txBody>
      </p:sp>
    </p:spTree>
    <p:extLst>
      <p:ext uri="{BB962C8B-B14F-4D97-AF65-F5344CB8AC3E}">
        <p14:creationId xmlns:p14="http://schemas.microsoft.com/office/powerpoint/2010/main" val="3323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/>
      <p:bldP spid="34" grpId="0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计算机执行程序的过程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</p:spTree>
    <p:extLst>
      <p:ext uri="{BB962C8B-B14F-4D97-AF65-F5344CB8AC3E}">
        <p14:creationId xmlns:p14="http://schemas.microsoft.com/office/powerpoint/2010/main" val="2644793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73813"/>
            <a:ext cx="11154103" cy="844173"/>
          </a:xfrm>
        </p:spPr>
        <p:txBody>
          <a:bodyPr/>
          <a:lstStyle/>
          <a:p>
            <a:r>
              <a:rPr lang="zh-CN" altLang="en-US" sz="2400" dirty="0"/>
              <a:t>怎么写某操作码对应的instr_func？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mov_i2rm_v</a:t>
            </a:r>
            <a:r>
              <a:rPr lang="en-US" altLang="zh-CN" dirty="0"/>
              <a:t>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35565" y="2817038"/>
            <a:ext cx="7075054" cy="2308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这是一条把一个立即数</a:t>
            </a:r>
            <a:r>
              <a:rPr lang="en-US" altLang="zh-CN" sz="2400" dirty="0" err="1"/>
              <a:t>mov</a:t>
            </a:r>
            <a:r>
              <a:rPr lang="zh-CN" altLang="en-US" sz="2400" dirty="0"/>
              <a:t>到</a:t>
            </a:r>
            <a:r>
              <a:rPr lang="en-US" altLang="zh-CN" sz="2400" dirty="0"/>
              <a:t>R/M</a:t>
            </a:r>
            <a:r>
              <a:rPr lang="zh-CN" altLang="en-US" sz="2400" dirty="0"/>
              <a:t>中的指令，操作数长度为</a:t>
            </a:r>
            <a:r>
              <a:rPr lang="en-US" altLang="zh-CN" sz="2400" dirty="0"/>
              <a:t>16</a:t>
            </a:r>
            <a:r>
              <a:rPr lang="zh-CN" altLang="en-US" sz="2400" dirty="0"/>
              <a:t>或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推荐命名规则：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指令名</a:t>
            </a:r>
            <a:r>
              <a:rPr lang="en-US" altLang="zh-CN" sz="2400" dirty="0"/>
              <a:t>_</a:t>
            </a:r>
            <a:r>
              <a:rPr lang="zh-CN" altLang="en-US" sz="2400" dirty="0">
                <a:solidFill>
                  <a:srgbClr val="00B0F0"/>
                </a:solidFill>
              </a:rPr>
              <a:t>源操作数类型</a:t>
            </a:r>
            <a:r>
              <a:rPr lang="en-US" altLang="zh-CN" sz="2400" dirty="0"/>
              <a:t>2</a:t>
            </a:r>
            <a:r>
              <a:rPr lang="zh-CN" altLang="en-US" sz="2400" dirty="0">
                <a:solidFill>
                  <a:srgbClr val="00B0F0"/>
                </a:solidFill>
              </a:rPr>
              <a:t>目的操作数类型</a:t>
            </a:r>
            <a:r>
              <a:rPr lang="en-US" altLang="zh-CN" sz="2400" dirty="0"/>
              <a:t>_</a:t>
            </a:r>
            <a:r>
              <a:rPr lang="zh-CN" altLang="en-US" sz="2400" dirty="0">
                <a:solidFill>
                  <a:srgbClr val="00B050"/>
                </a:solidFill>
              </a:rPr>
              <a:t>长度后缀</a:t>
            </a:r>
          </a:p>
        </p:txBody>
      </p:sp>
    </p:spTree>
    <p:extLst>
      <p:ext uri="{BB962C8B-B14F-4D97-AF65-F5344CB8AC3E}">
        <p14:creationId xmlns:p14="http://schemas.microsoft.com/office/powerpoint/2010/main" val="40853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1078060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>
                <a:solidFill>
                  <a:srgbClr val="00B0F0"/>
                </a:solidFill>
              </a:rPr>
              <a:t>nemu</a:t>
            </a:r>
            <a:r>
              <a:rPr lang="en-US" altLang="zh-CN" dirty="0">
                <a:solidFill>
                  <a:srgbClr val="00B0F0"/>
                </a:solidFill>
              </a:rPr>
              <a:t>/include/</a:t>
            </a:r>
            <a:r>
              <a:rPr lang="en-US" altLang="zh-CN" dirty="0" err="1">
                <a:solidFill>
                  <a:srgbClr val="00B0F0"/>
                </a:solidFill>
              </a:rPr>
              <a:t>cpu</a:t>
            </a:r>
            <a:r>
              <a:rPr lang="en-US" altLang="zh-CN" dirty="0">
                <a:solidFill>
                  <a:srgbClr val="00B0F0"/>
                </a:solidFill>
              </a:rPr>
              <a:t>/</a:t>
            </a:r>
            <a:r>
              <a:rPr lang="en-US" altLang="zh-CN" dirty="0" err="1">
                <a:solidFill>
                  <a:srgbClr val="00B0F0"/>
                </a:solidFill>
              </a:rPr>
              <a:t>instr_helper.h</a:t>
            </a:r>
            <a:r>
              <a:rPr lang="zh-CN" altLang="en-US" dirty="0"/>
              <a:t>中我们给出了用于精简指令实现的宏，一些实用信息（详细用法参阅教程，比较详尽）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656-A3C5-419B-815B-44FDC47B6127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69068" y="1977569"/>
            <a:ext cx="787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#define make_instr_impl_2op(</a:t>
            </a:r>
            <a:r>
              <a:rPr lang="en-US" altLang="zh-CN" sz="2000" dirty="0" err="1">
                <a:solidFill>
                  <a:srgbClr val="FF0000"/>
                </a:solidFill>
              </a:rPr>
              <a:t>inst_name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B0F0"/>
                </a:solidFill>
              </a:rPr>
              <a:t>src_type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B0F0"/>
                </a:solidFill>
              </a:rPr>
              <a:t>dest_type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B050"/>
                </a:solidFill>
              </a:rPr>
              <a:t>suffix</a:t>
            </a:r>
            <a:r>
              <a:rPr lang="en-US" altLang="zh-CN" sz="2000" dirty="0"/>
              <a:t>) 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74901" y="2396431"/>
            <a:ext cx="82894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inst_name</a:t>
            </a:r>
            <a:r>
              <a:rPr lang="zh-CN" altLang="en-US" dirty="0"/>
              <a:t>就是指令的名称：</a:t>
            </a:r>
            <a:r>
              <a:rPr lang="en-US" altLang="zh-CN" dirty="0" err="1"/>
              <a:t>mov</a:t>
            </a:r>
            <a:r>
              <a:rPr lang="zh-CN" altLang="en-US" dirty="0"/>
              <a:t>，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B0F0"/>
                </a:solidFill>
              </a:rPr>
              <a:t>src_type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00B0F0"/>
                </a:solidFill>
              </a:rPr>
              <a:t>dest_type</a:t>
            </a:r>
            <a:r>
              <a:rPr lang="zh-CN" altLang="en-US" dirty="0"/>
              <a:t>是源和目的操作数类型，与</a:t>
            </a:r>
            <a:r>
              <a:rPr lang="en-US" altLang="zh-CN" dirty="0" err="1"/>
              <a:t>decode_operand</a:t>
            </a:r>
            <a:r>
              <a:rPr lang="zh-CN" altLang="en-US" dirty="0"/>
              <a:t>系列宏一致：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rm</a:t>
            </a:r>
            <a:r>
              <a:rPr lang="en-US" altLang="zh-CN" dirty="0"/>
              <a:t> – </a:t>
            </a:r>
            <a:r>
              <a:rPr lang="zh-CN" altLang="en-US" dirty="0"/>
              <a:t>寄存器或内存地址 </a:t>
            </a:r>
            <a:r>
              <a:rPr lang="en-US" altLang="zh-CN" dirty="0"/>
              <a:t>– </a:t>
            </a:r>
            <a:r>
              <a:rPr lang="zh-CN" altLang="en-US" dirty="0"/>
              <a:t>对应手册</a:t>
            </a:r>
            <a:r>
              <a:rPr lang="en-US" altLang="zh-CN" dirty="0"/>
              <a:t>E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 – </a:t>
            </a:r>
            <a:r>
              <a:rPr lang="zh-CN" altLang="en-US" dirty="0"/>
              <a:t>寄存器地址 </a:t>
            </a:r>
            <a:r>
              <a:rPr lang="en-US" altLang="zh-CN" dirty="0"/>
              <a:t>– </a:t>
            </a:r>
            <a:r>
              <a:rPr lang="zh-CN" altLang="en-US" dirty="0"/>
              <a:t>对应手册</a:t>
            </a:r>
            <a:r>
              <a:rPr lang="en-US" altLang="zh-CN" dirty="0"/>
              <a:t>G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</a:t>
            </a:r>
            <a:r>
              <a:rPr lang="en-US" altLang="zh-CN" dirty="0"/>
              <a:t> – </a:t>
            </a:r>
            <a:r>
              <a:rPr lang="zh-CN" altLang="en-US" dirty="0"/>
              <a:t>立即数 </a:t>
            </a:r>
            <a:r>
              <a:rPr lang="en-US" altLang="zh-CN" dirty="0"/>
              <a:t>– </a:t>
            </a:r>
            <a:r>
              <a:rPr lang="zh-CN" altLang="en-US" dirty="0"/>
              <a:t>对应手册</a:t>
            </a:r>
            <a:r>
              <a:rPr lang="en-US" altLang="zh-CN" dirty="0"/>
              <a:t>I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 – </a:t>
            </a:r>
            <a:r>
              <a:rPr lang="zh-CN" altLang="en-US" dirty="0"/>
              <a:t>内存地址 </a:t>
            </a:r>
            <a:r>
              <a:rPr lang="en-US" altLang="zh-CN" dirty="0"/>
              <a:t>– </a:t>
            </a:r>
            <a:r>
              <a:rPr lang="zh-CN" altLang="en-US" dirty="0"/>
              <a:t>差不多对应手册</a:t>
            </a:r>
            <a:r>
              <a:rPr lang="en-US" altLang="zh-CN" dirty="0"/>
              <a:t>M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– </a:t>
            </a:r>
            <a:r>
              <a:rPr lang="zh-CN" altLang="en-US" dirty="0"/>
              <a:t>根据操作数长度对应</a:t>
            </a:r>
            <a:r>
              <a:rPr lang="en-US" altLang="zh-CN" dirty="0"/>
              <a:t>al, ax, </a:t>
            </a:r>
            <a:r>
              <a:rPr lang="en-US" altLang="zh-CN" dirty="0" err="1"/>
              <a:t>eax</a:t>
            </a:r>
            <a:r>
              <a:rPr lang="en-US" altLang="zh-CN" dirty="0"/>
              <a:t> – </a:t>
            </a:r>
            <a:r>
              <a:rPr lang="zh-CN" altLang="en-US" dirty="0"/>
              <a:t>手册里没有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 – </a:t>
            </a:r>
            <a:r>
              <a:rPr lang="zh-CN" altLang="en-US" dirty="0"/>
              <a:t>根据操作数长度对应</a:t>
            </a:r>
            <a:r>
              <a:rPr lang="en-US" altLang="zh-CN" dirty="0"/>
              <a:t>cl, cx, </a:t>
            </a:r>
            <a:r>
              <a:rPr lang="en-US" altLang="zh-CN" dirty="0" err="1"/>
              <a:t>ecx</a:t>
            </a:r>
            <a:r>
              <a:rPr lang="en-US" altLang="zh-CN" dirty="0"/>
              <a:t> – </a:t>
            </a:r>
            <a:r>
              <a:rPr lang="zh-CN" altLang="en-US" dirty="0"/>
              <a:t>手册里没有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 – </a:t>
            </a:r>
            <a:r>
              <a:rPr lang="zh-CN" altLang="en-US" dirty="0"/>
              <a:t>偏移量 </a:t>
            </a:r>
            <a:r>
              <a:rPr lang="en-US" altLang="zh-CN" dirty="0"/>
              <a:t>– </a:t>
            </a:r>
            <a:r>
              <a:rPr lang="zh-CN" altLang="en-US" dirty="0"/>
              <a:t>对应手册里的</a:t>
            </a:r>
            <a:r>
              <a:rPr lang="en-US" altLang="zh-CN" dirty="0"/>
              <a:t>O</a:t>
            </a:r>
            <a:r>
              <a:rPr lang="zh-CN" altLang="en-US" dirty="0"/>
              <a:t>类型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</a:rPr>
              <a:t>suffix</a:t>
            </a:r>
            <a:r>
              <a:rPr lang="zh-CN" altLang="en-US" dirty="0"/>
              <a:t>是操作数长度后缀，与</a:t>
            </a:r>
            <a:r>
              <a:rPr lang="en-US" altLang="zh-CN" dirty="0" err="1"/>
              <a:t>decode_data_size</a:t>
            </a:r>
            <a:r>
              <a:rPr lang="zh-CN" altLang="en-US" dirty="0"/>
              <a:t>系列宏一致：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b, w, l, v – 8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32</a:t>
            </a:r>
            <a:r>
              <a:rPr lang="zh-CN" altLang="en-US" dirty="0"/>
              <a:t>，</a:t>
            </a:r>
            <a:r>
              <a:rPr lang="en-US" altLang="zh-CN" dirty="0"/>
              <a:t>16/32</a:t>
            </a:r>
            <a:r>
              <a:rPr lang="zh-CN" altLang="en-US" dirty="0"/>
              <a:t>位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bv</a:t>
            </a:r>
            <a:r>
              <a:rPr lang="en-US" altLang="zh-CN" dirty="0"/>
              <a:t> – </a:t>
            </a:r>
            <a:r>
              <a:rPr lang="zh-CN" altLang="en-US" dirty="0"/>
              <a:t>源操作数为</a:t>
            </a:r>
            <a:r>
              <a:rPr lang="en-US" altLang="zh-CN" dirty="0"/>
              <a:t>8</a:t>
            </a:r>
            <a:r>
              <a:rPr lang="zh-CN" altLang="en-US" dirty="0"/>
              <a:t>位，目的操作数为</a:t>
            </a:r>
            <a:r>
              <a:rPr lang="en-US" altLang="zh-CN" dirty="0"/>
              <a:t>16/32</a:t>
            </a:r>
            <a:r>
              <a:rPr lang="zh-CN" altLang="en-US" dirty="0"/>
              <a:t>位，特殊指令用到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short, near – </a:t>
            </a:r>
            <a:r>
              <a:rPr lang="en-US" altLang="zh-CN" dirty="0" err="1"/>
              <a:t>jmp</a:t>
            </a:r>
            <a:r>
              <a:rPr lang="zh-CN" altLang="en-US" dirty="0"/>
              <a:t>指令用到，分别指代</a:t>
            </a:r>
            <a:r>
              <a:rPr lang="en-US" altLang="zh-CN" dirty="0"/>
              <a:t>8</a:t>
            </a:r>
            <a:r>
              <a:rPr lang="zh-CN" altLang="en-US" dirty="0"/>
              <a:t>位和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</a:p>
        </p:txBody>
      </p:sp>
      <p:sp>
        <p:nvSpPr>
          <p:cNvPr id="12" name="矩形 11"/>
          <p:cNvSpPr/>
          <p:nvPr/>
        </p:nvSpPr>
        <p:spPr>
          <a:xfrm>
            <a:off x="6974608" y="6157877"/>
            <a:ext cx="3588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solidFill>
                  <a:srgbClr val="FF0000"/>
                </a:solidFill>
              </a:rPr>
              <a:t>你可以根据实际需要添加其他的宏或改写已有的宏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43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make_instr_func</a:t>
            </a:r>
            <a:r>
              <a:rPr lang="en-US" altLang="zh-CN" dirty="0">
                <a:solidFill>
                  <a:srgbClr val="FF0000"/>
                </a:solidFill>
              </a:rPr>
              <a:t>(mov_i2rm_v) </a:t>
            </a:r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806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make_instr_func</a:t>
            </a:r>
            <a:r>
              <a:rPr lang="en-US" altLang="zh-CN" dirty="0">
                <a:solidFill>
                  <a:srgbClr val="FF0000"/>
                </a:solidFill>
              </a:rPr>
              <a:t>(mov_i2rm_v) </a:t>
            </a:r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3482" y="2224058"/>
            <a:ext cx="11049455" cy="1508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nemu</a:t>
            </a:r>
            <a:r>
              <a:rPr lang="en-US" altLang="zh-CN" sz="3200" dirty="0">
                <a:solidFill>
                  <a:srgbClr val="0070C0"/>
                </a:solidFill>
              </a:rPr>
              <a:t>/include/</a:t>
            </a:r>
            <a:r>
              <a:rPr lang="en-US" altLang="zh-CN" sz="3200" dirty="0" err="1">
                <a:solidFill>
                  <a:srgbClr val="0070C0"/>
                </a:solidFill>
              </a:rPr>
              <a:t>cpu</a:t>
            </a:r>
            <a:r>
              <a:rPr lang="en-US" altLang="zh-CN" sz="3200" dirty="0">
                <a:solidFill>
                  <a:srgbClr val="0070C0"/>
                </a:solidFill>
              </a:rPr>
              <a:t>/</a:t>
            </a:r>
            <a:r>
              <a:rPr lang="en-US" altLang="zh-CN" sz="3200" dirty="0" err="1">
                <a:solidFill>
                  <a:srgbClr val="0070C0"/>
                </a:solidFill>
              </a:rPr>
              <a:t>instr_helper.h</a:t>
            </a:r>
            <a:endParaRPr lang="en-US" altLang="zh-CN" sz="3200" dirty="0">
              <a:solidFill>
                <a:srgbClr val="0070C0"/>
              </a:solidFill>
            </a:endParaRPr>
          </a:p>
          <a:p>
            <a:endParaRPr lang="en-US" altLang="zh-CN" sz="3200" dirty="0"/>
          </a:p>
          <a:p>
            <a:r>
              <a:rPr lang="en-US" altLang="zh-CN" sz="2800" dirty="0"/>
              <a:t>#define </a:t>
            </a:r>
            <a:r>
              <a:rPr lang="en-US" altLang="zh-CN" sz="2800" dirty="0" err="1"/>
              <a:t>make_instr_func</a:t>
            </a:r>
            <a:r>
              <a:rPr lang="en-US" altLang="zh-CN" sz="2800" dirty="0"/>
              <a:t>(name)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name(uint32_t </a:t>
            </a:r>
            <a:r>
              <a:rPr lang="en-US" altLang="zh-CN" sz="2800" dirty="0" err="1"/>
              <a:t>eip</a:t>
            </a:r>
            <a:r>
              <a:rPr lang="en-US" altLang="zh-CN" sz="2800" dirty="0"/>
              <a:t>, uint8_t opcode)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2780146" y="4575134"/>
            <a:ext cx="49455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#include "</a:t>
            </a:r>
            <a:r>
              <a:rPr lang="en-US" altLang="zh-CN" sz="2400" dirty="0" err="1"/>
              <a:t>cpu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instr.h</a:t>
            </a:r>
            <a:r>
              <a:rPr lang="en-US" altLang="zh-CN" sz="2400" dirty="0"/>
              <a:t>"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 opcode_entry[256] = { </a:t>
            </a:r>
            <a:r>
              <a:rPr lang="en-US" altLang="zh-CN" sz="2400" dirty="0"/>
              <a:t>… }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780146" y="5577710"/>
            <a:ext cx="720451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// the type of an instruction entry</a:t>
            </a:r>
          </a:p>
          <a:p>
            <a:r>
              <a:rPr lang="zh-CN" altLang="en-US" sz="2400" dirty="0"/>
              <a:t>typedef int (*</a:t>
            </a:r>
            <a:r>
              <a:rPr lang="zh-CN" altLang="en-US" sz="2400" dirty="0">
                <a:solidFill>
                  <a:srgbClr val="FF0000"/>
                </a:solidFill>
              </a:rPr>
              <a:t>instr_func</a:t>
            </a:r>
            <a:r>
              <a:rPr lang="zh-CN" altLang="en-US" sz="2400" dirty="0"/>
              <a:t>)(uint32_t eip, uint8_t opcode);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55200" y="4779339"/>
            <a:ext cx="23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对比一下</a:t>
            </a:r>
            <a:r>
              <a:rPr lang="en-US" altLang="zh-CN" dirty="0" err="1">
                <a:solidFill>
                  <a:srgbClr val="C00000"/>
                </a:solidFill>
              </a:rPr>
              <a:t>opcode_entry</a:t>
            </a:r>
            <a:r>
              <a:rPr lang="zh-CN" altLang="en-US" dirty="0">
                <a:solidFill>
                  <a:srgbClr val="C00000"/>
                </a:solidFill>
              </a:rPr>
              <a:t>的类型</a:t>
            </a:r>
          </a:p>
        </p:txBody>
      </p:sp>
    </p:spTree>
    <p:extLst>
      <p:ext uri="{BB962C8B-B14F-4D97-AF65-F5344CB8AC3E}">
        <p14:creationId xmlns:p14="http://schemas.microsoft.com/office/powerpoint/2010/main" val="3207397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759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373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150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19951" y="1567145"/>
            <a:ext cx="6477000" cy="46782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/include/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operand.h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 {OPR_IMM, OPR_REG, OPR_MEM, OPR_CREG, OPR_SREG};</a:t>
            </a:r>
          </a:p>
          <a:p>
            <a:endParaRPr lang="en-US" altLang="zh-CN" dirty="0"/>
          </a:p>
          <a:p>
            <a:r>
              <a:rPr lang="zh-CN" altLang="en-US" dirty="0"/>
              <a:t>typedef struct {</a:t>
            </a:r>
          </a:p>
          <a:p>
            <a:r>
              <a:rPr lang="zh-CN" altLang="en-US" dirty="0"/>
              <a:t>	int type;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en-US" dirty="0">
                <a:solidFill>
                  <a:srgbClr val="00B050"/>
                </a:solidFill>
              </a:rPr>
              <a:t>地址，随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en-US" dirty="0">
                <a:solidFill>
                  <a:srgbClr val="00B050"/>
                </a:solidFill>
              </a:rPr>
              <a:t>不同解释也不同</a:t>
            </a:r>
          </a:p>
          <a:p>
            <a:r>
              <a:rPr lang="zh-CN" altLang="en-US" dirty="0"/>
              <a:t>	uint32_t addr; </a:t>
            </a:r>
          </a:p>
          <a:p>
            <a:r>
              <a:rPr lang="zh-CN" altLang="en-US" dirty="0"/>
              <a:t>	uint8_t sreg;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现在不管</a:t>
            </a:r>
          </a:p>
          <a:p>
            <a:r>
              <a:rPr lang="zh-CN" altLang="en-US" dirty="0"/>
              <a:t>	uint32_t val;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00B050"/>
                </a:solidFill>
              </a:rPr>
              <a:t>data_size</a:t>
            </a:r>
            <a:r>
              <a:rPr lang="en-US" altLang="zh-CN" dirty="0">
                <a:solidFill>
                  <a:srgbClr val="00B050"/>
                </a:solidFill>
              </a:rPr>
              <a:t> = 8, 16, 32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/>
              <a:t>	size_t data_size;	</a:t>
            </a:r>
          </a:p>
          <a:p>
            <a:r>
              <a:rPr lang="zh-CN" altLang="en-US" dirty="0"/>
              <a:t>#ifdef DEBUG</a:t>
            </a:r>
          </a:p>
          <a:p>
            <a:r>
              <a:rPr lang="zh-CN" altLang="en-US" dirty="0"/>
              <a:t>	MEM_ADDR mem_addr;</a:t>
            </a:r>
          </a:p>
          <a:p>
            <a:r>
              <a:rPr lang="zh-CN" altLang="en-US" dirty="0"/>
              <a:t>#endif</a:t>
            </a:r>
          </a:p>
          <a:p>
            <a:r>
              <a:rPr lang="zh-CN" altLang="en-US" dirty="0"/>
              <a:t>}</a:t>
            </a:r>
            <a:r>
              <a:rPr lang="zh-CN" altLang="en-US" dirty="0">
                <a:solidFill>
                  <a:srgbClr val="FF0000"/>
                </a:solidFill>
              </a:rPr>
              <a:t>OPERAND</a:t>
            </a:r>
            <a:r>
              <a:rPr lang="en-US" altLang="zh-CN" dirty="0"/>
              <a:t>;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8463816" y="3291841"/>
            <a:ext cx="789271" cy="74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25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6326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751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188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83067" y="2200844"/>
            <a:ext cx="5792998" cy="38472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nemu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src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cpu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instr</a:t>
            </a:r>
            <a:r>
              <a:rPr lang="en-US" altLang="zh-CN" sz="2800" dirty="0">
                <a:solidFill>
                  <a:srgbClr val="0070C0"/>
                </a:solidFill>
              </a:rPr>
              <a:t>/</a:t>
            </a:r>
            <a:r>
              <a:rPr lang="en-US" altLang="zh-CN" sz="2800" dirty="0" err="1">
                <a:solidFill>
                  <a:srgbClr val="0070C0"/>
                </a:solidFill>
              </a:rPr>
              <a:t>data_size.c</a:t>
            </a:r>
            <a:endParaRPr lang="en-US" altLang="zh-CN" sz="28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uint8_t </a:t>
            </a:r>
            <a:r>
              <a:rPr lang="zh-CN" altLang="en-US" dirty="0">
                <a:solidFill>
                  <a:srgbClr val="FF0000"/>
                </a:solidFill>
              </a:rPr>
              <a:t>data_size</a:t>
            </a:r>
            <a:r>
              <a:rPr lang="zh-CN" altLang="en-US" dirty="0"/>
              <a:t> = 32;</a:t>
            </a:r>
          </a:p>
          <a:p>
            <a:endParaRPr lang="zh-CN" altLang="en-US" dirty="0"/>
          </a:p>
          <a:p>
            <a:r>
              <a:rPr lang="zh-CN" altLang="en-US" dirty="0"/>
              <a:t>make_instr_func(data_size_16) {</a:t>
            </a:r>
          </a:p>
          <a:p>
            <a:r>
              <a:rPr lang="zh-CN" altLang="en-US" dirty="0"/>
              <a:t>	uint8_t op_code = 0;</a:t>
            </a:r>
          </a:p>
          <a:p>
            <a:r>
              <a:rPr lang="zh-CN" altLang="en-US" dirty="0"/>
              <a:t>	int len = 0;</a:t>
            </a:r>
          </a:p>
          <a:p>
            <a:r>
              <a:rPr lang="zh-CN" altLang="en-US" dirty="0"/>
              <a:t>	data_size = 16;</a:t>
            </a:r>
          </a:p>
          <a:p>
            <a:r>
              <a:rPr lang="zh-CN" altLang="en-US" dirty="0"/>
              <a:t>	op_code = instr_fetch(eip + 1, 1);</a:t>
            </a:r>
          </a:p>
          <a:p>
            <a:r>
              <a:rPr lang="zh-CN" altLang="en-US" dirty="0"/>
              <a:t>	len = opcode_entry[op_code](eip + 1, op_code);</a:t>
            </a:r>
          </a:p>
          <a:p>
            <a:r>
              <a:rPr lang="zh-CN" altLang="en-US" dirty="0"/>
              <a:t>	data_size = 32;</a:t>
            </a:r>
          </a:p>
          <a:p>
            <a:r>
              <a:rPr lang="zh-CN" altLang="en-US" dirty="0"/>
              <a:t>	return 1 + len;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954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327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eip</a:t>
            </a:r>
            <a:r>
              <a:rPr lang="en-US" altLang="zh-CN" dirty="0">
                <a:solidFill>
                  <a:srgbClr val="FF0000"/>
                </a:solidFill>
              </a:rPr>
              <a:t> + 1, &amp;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);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005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238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eip</a:t>
            </a:r>
            <a:r>
              <a:rPr lang="en-US" altLang="zh-CN" dirty="0">
                <a:solidFill>
                  <a:srgbClr val="FF0000"/>
                </a:solidFill>
              </a:rPr>
              <a:t> + 1, &amp;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90895" y="3668022"/>
            <a:ext cx="6336991" cy="2123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</a:rPr>
              <a:t>nemu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src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en-US" altLang="zh-CN" sz="2400" dirty="0" err="1">
                <a:solidFill>
                  <a:srgbClr val="0070C0"/>
                </a:solidFill>
              </a:rPr>
              <a:t>cpu</a:t>
            </a:r>
            <a:r>
              <a:rPr lang="en-US" altLang="zh-CN" sz="2400" dirty="0">
                <a:solidFill>
                  <a:srgbClr val="0070C0"/>
                </a:solidFill>
              </a:rPr>
              <a:t>/decode/</a:t>
            </a:r>
            <a:r>
              <a:rPr lang="en-US" altLang="zh-CN" sz="2400" dirty="0" err="1">
                <a:solidFill>
                  <a:srgbClr val="0070C0"/>
                </a:solidFill>
              </a:rPr>
              <a:t>modrm.c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modrm_rm</a:t>
            </a:r>
            <a:r>
              <a:rPr lang="en-US" altLang="zh-CN" dirty="0"/>
              <a:t>(uint32_t </a:t>
            </a:r>
            <a:r>
              <a:rPr lang="en-US" altLang="zh-CN" dirty="0" err="1"/>
              <a:t>eip</a:t>
            </a:r>
            <a:r>
              <a:rPr lang="en-US" altLang="zh-CN" dirty="0"/>
              <a:t>, OPERAND * </a:t>
            </a:r>
            <a:r>
              <a:rPr lang="en-US" altLang="zh-CN" dirty="0" err="1"/>
              <a:t>rm</a:t>
            </a:r>
            <a:r>
              <a:rPr lang="en-US" altLang="zh-CN" dirty="0"/>
              <a:t>) ;</a:t>
            </a:r>
          </a:p>
          <a:p>
            <a:endParaRPr lang="en-US" altLang="zh-CN" dirty="0"/>
          </a:p>
          <a:p>
            <a:r>
              <a:rPr lang="zh-CN" altLang="en-US" dirty="0"/>
              <a:t>就是查表过程变成代码</a:t>
            </a:r>
            <a:endParaRPr lang="en-US" altLang="zh-CN" dirty="0"/>
          </a:p>
          <a:p>
            <a:r>
              <a:rPr lang="zh-CN" altLang="en-US" dirty="0"/>
              <a:t>会将传入的</a:t>
            </a:r>
            <a:r>
              <a:rPr lang="en-US" altLang="zh-CN" dirty="0" err="1"/>
              <a:t>rm</a:t>
            </a:r>
            <a:r>
              <a:rPr lang="zh-CN" altLang="en-US" dirty="0"/>
              <a:t>变量的</a:t>
            </a:r>
            <a:r>
              <a:rPr lang="en-US" altLang="zh-CN" dirty="0"/>
              <a:t>type</a:t>
            </a:r>
            <a:r>
              <a:rPr lang="zh-CN" altLang="en-US" dirty="0"/>
              <a:t>和</a:t>
            </a:r>
            <a:r>
              <a:rPr lang="en-US" altLang="zh-CN" dirty="0" err="1"/>
              <a:t>addr</a:t>
            </a:r>
            <a:r>
              <a:rPr lang="zh-CN" altLang="en-US" dirty="0"/>
              <a:t>（包括</a:t>
            </a:r>
            <a:r>
              <a:rPr lang="en-US" altLang="zh-CN" dirty="0" err="1"/>
              <a:t>sreg</a:t>
            </a:r>
            <a:r>
              <a:rPr lang="zh-CN" altLang="en-US" dirty="0"/>
              <a:t>）填好</a:t>
            </a:r>
            <a:endParaRPr lang="en-US" altLang="zh-CN" dirty="0"/>
          </a:p>
          <a:p>
            <a:r>
              <a:rPr lang="zh-CN" altLang="en-US" dirty="0"/>
              <a:t>返回解析</a:t>
            </a:r>
            <a:r>
              <a:rPr lang="en-US" altLang="zh-CN" dirty="0" err="1"/>
              <a:t>modr</a:t>
            </a:r>
            <a:r>
              <a:rPr lang="en-US" altLang="zh-CN" dirty="0"/>
              <a:t>/m</a:t>
            </a:r>
            <a:r>
              <a:rPr lang="zh-CN" altLang="en-US" dirty="0"/>
              <a:t>所扫描过的字节数（包括可能的</a:t>
            </a:r>
            <a:r>
              <a:rPr lang="en-US" altLang="zh-CN" dirty="0"/>
              <a:t>SIB</a:t>
            </a:r>
            <a:r>
              <a:rPr lang="zh-CN" altLang="en-US" dirty="0"/>
              <a:t>和</a:t>
            </a:r>
            <a:r>
              <a:rPr lang="en-US" altLang="zh-CN" dirty="0" err="1"/>
              <a:t>disp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2199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计算机执行程序的过程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PA 2-2 </a:t>
            </a:r>
            <a:r>
              <a:rPr lang="zh-CN" altLang="en-US" sz="2000" dirty="0">
                <a:solidFill>
                  <a:srgbClr val="C00000"/>
                </a:solidFill>
              </a:rPr>
              <a:t>深入探讨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PA 2-1 </a:t>
            </a:r>
            <a:r>
              <a:rPr lang="zh-CN" altLang="en-US" sz="2000" dirty="0">
                <a:solidFill>
                  <a:srgbClr val="C00000"/>
                </a:solidFill>
              </a:rPr>
              <a:t>简化实现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54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101660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operand_read</a:t>
            </a:r>
            <a:r>
              <a:rPr lang="en-US" altLang="zh-CN" dirty="0">
                <a:solidFill>
                  <a:srgbClr val="FF0000"/>
                </a:solidFill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</a:rPr>
              <a:t>imm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764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5564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operand_read</a:t>
            </a:r>
            <a:r>
              <a:rPr lang="en-US" altLang="zh-CN" dirty="0">
                <a:solidFill>
                  <a:srgbClr val="FF0000"/>
                </a:solidFill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</a:rPr>
              <a:t>imm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0568" y="777303"/>
            <a:ext cx="8722931" cy="5970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/decode/</a:t>
            </a:r>
            <a:r>
              <a:rPr lang="en-US" altLang="zh-CN" dirty="0" err="1">
                <a:solidFill>
                  <a:srgbClr val="0070C0"/>
                </a:solidFill>
              </a:rPr>
              <a:t>operand.c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sz="1400" dirty="0"/>
          </a:p>
          <a:p>
            <a:r>
              <a:rPr lang="zh-CN" altLang="en-US" sz="1400" dirty="0"/>
              <a:t>void operand_read(OPERAND * opr) {</a:t>
            </a:r>
          </a:p>
          <a:p>
            <a:r>
              <a:rPr lang="zh-CN" altLang="en-US" sz="1400" dirty="0"/>
              <a:t>	switch(opr-&gt;type) {</a:t>
            </a:r>
          </a:p>
          <a:p>
            <a:r>
              <a:rPr lang="zh-CN" altLang="en-US" sz="1400" dirty="0"/>
              <a:t>		case OPR_MEM: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	case OPR_IMM: </a:t>
            </a:r>
          </a:p>
          <a:p>
            <a:r>
              <a:rPr lang="zh-CN" altLang="en-US" sz="1400" dirty="0"/>
              <a:t>			opr-&gt;val = vaddr_read(opr-&gt;addr, SREG_CS, 4);</a:t>
            </a:r>
          </a:p>
          <a:p>
            <a:r>
              <a:rPr lang="zh-CN" altLang="en-US" sz="1400" dirty="0"/>
              <a:t>			break;</a:t>
            </a:r>
          </a:p>
          <a:p>
            <a:r>
              <a:rPr lang="zh-CN" altLang="en-US" sz="1400" dirty="0"/>
              <a:t>		case OPR_REG:</a:t>
            </a:r>
            <a:endParaRPr lang="en-US" altLang="zh-CN" sz="1400" dirty="0"/>
          </a:p>
          <a:p>
            <a:r>
              <a:rPr lang="en-US" altLang="zh-CN" sz="1400" dirty="0"/>
              <a:t>			if(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 == 8) {</a:t>
            </a:r>
          </a:p>
          <a:p>
            <a:r>
              <a:rPr lang="en-US" altLang="zh-CN" sz="1400" dirty="0"/>
              <a:t>				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cpu.gpr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% 4]._8[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/ 4];</a:t>
            </a:r>
          </a:p>
          <a:p>
            <a:r>
              <a:rPr lang="en-US" altLang="zh-CN" sz="1400" dirty="0"/>
              <a:t>			} else {</a:t>
            </a:r>
          </a:p>
          <a:p>
            <a:r>
              <a:rPr lang="en-US" altLang="zh-CN" sz="1400" dirty="0"/>
              <a:t>				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cpu.gpr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opr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]._32;</a:t>
            </a:r>
          </a:p>
          <a:p>
            <a:r>
              <a:rPr lang="en-US" altLang="zh-CN" sz="1400" dirty="0"/>
              <a:t>			}</a:t>
            </a:r>
          </a:p>
          <a:p>
            <a:r>
              <a:rPr lang="en-US" altLang="zh-CN" sz="1400" dirty="0"/>
              <a:t>			break;</a:t>
            </a:r>
            <a:endParaRPr lang="zh-CN" altLang="en-US" sz="1400" dirty="0"/>
          </a:p>
          <a:p>
            <a:r>
              <a:rPr lang="zh-CN" altLang="en-US" sz="1400" dirty="0"/>
              <a:t>		case OPR_CREG: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	case OPR_SREG: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</a:t>
            </a:r>
          </a:p>
          <a:p>
            <a:r>
              <a:rPr lang="zh-CN" altLang="en-US" sz="1400" dirty="0"/>
              <a:t>	// deal with data size</a:t>
            </a:r>
          </a:p>
          <a:p>
            <a:r>
              <a:rPr lang="zh-CN" altLang="en-US" sz="1400" dirty="0"/>
              <a:t>	switch(opr-&gt;data_size) {</a:t>
            </a:r>
          </a:p>
          <a:p>
            <a:r>
              <a:rPr lang="zh-CN" altLang="en-US" sz="1400" dirty="0"/>
              <a:t>		case 8: opr-&gt;val = opr-&gt;val &amp; 0xff; break;</a:t>
            </a:r>
          </a:p>
          <a:p>
            <a:r>
              <a:rPr lang="zh-CN" altLang="en-US" sz="1400" dirty="0"/>
              <a:t>		case 16: opr-&gt;val = opr-&gt;val &amp; 0xffff; break;</a:t>
            </a:r>
          </a:p>
          <a:p>
            <a:r>
              <a:rPr lang="zh-CN" altLang="en-US" sz="1400" dirty="0"/>
              <a:t>		case 32: break;</a:t>
            </a:r>
          </a:p>
          <a:p>
            <a:r>
              <a:rPr lang="zh-CN" altLang="en-US" sz="1400" dirty="0"/>
              <a:t>		default: </a:t>
            </a:r>
            <a:r>
              <a:rPr lang="en-US" altLang="zh-CN" sz="1400" dirty="0"/>
              <a:t>…</a:t>
            </a:r>
            <a:endParaRPr lang="zh-CN" altLang="en-US" sz="1400" dirty="0"/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3771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873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rm.val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imm.val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operand_write</a:t>
            </a:r>
            <a:r>
              <a:rPr lang="en-US" altLang="zh-CN" dirty="0">
                <a:solidFill>
                  <a:srgbClr val="FF0000"/>
                </a:solidFill>
              </a:rPr>
              <a:t>(&amp;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len</a:t>
            </a:r>
            <a:r>
              <a:rPr lang="en-US" altLang="zh-CN" dirty="0"/>
              <a:t> + </a:t>
            </a:r>
            <a:r>
              <a:rPr lang="en-US" altLang="zh-CN" dirty="0" err="1"/>
              <a:t>data_size</a:t>
            </a:r>
            <a:r>
              <a:rPr lang="en-US" altLang="zh-CN" dirty="0"/>
              <a:t> / 8; 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66021" y="4928136"/>
            <a:ext cx="2618072" cy="8309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执行</a:t>
            </a:r>
            <a:r>
              <a:rPr lang="en-US" altLang="zh-CN" sz="2400" dirty="0" err="1"/>
              <a:t>mov</a:t>
            </a:r>
            <a:r>
              <a:rPr lang="zh-CN" altLang="en-US" sz="2400" dirty="0"/>
              <a:t>操作并且写目的操作数</a:t>
            </a:r>
          </a:p>
        </p:txBody>
      </p:sp>
    </p:spTree>
    <p:extLst>
      <p:ext uri="{BB962C8B-B14F-4D97-AF65-F5344CB8AC3E}">
        <p14:creationId xmlns:p14="http://schemas.microsoft.com/office/powerpoint/2010/main" val="2278150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D632-BA1E-4007-A689-FFA6C023ED7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25925" y="1585291"/>
            <a:ext cx="9696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宏展开后这一行即为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mov_i2rm_v(uint32_t </a:t>
            </a:r>
            <a:r>
              <a:rPr lang="en-US" altLang="zh-CN" dirty="0" err="1">
                <a:solidFill>
                  <a:srgbClr val="00B050"/>
                </a:solidFill>
              </a:rPr>
              <a:t>eip</a:t>
            </a:r>
            <a:r>
              <a:rPr lang="en-US" altLang="zh-CN" dirty="0">
                <a:solidFill>
                  <a:srgbClr val="00B050"/>
                </a:solidFill>
              </a:rPr>
              <a:t>, uint8_t opcode) {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err="1"/>
              <a:t>make_instr_func</a:t>
            </a:r>
            <a:r>
              <a:rPr lang="en-US" altLang="zh-CN" dirty="0"/>
              <a:t>(mov_i2rm_v) { </a:t>
            </a:r>
            <a:endParaRPr lang="zh-CN" altLang="zh-CN" dirty="0"/>
          </a:p>
          <a:p>
            <a:r>
              <a:rPr lang="en-US" altLang="zh-CN" dirty="0"/>
              <a:t>    OPERAND </a:t>
            </a:r>
            <a:r>
              <a:rPr lang="en-US" altLang="zh-CN" dirty="0" err="1"/>
              <a:t>rm</a:t>
            </a:r>
            <a:r>
              <a:rPr lang="en-US" altLang="zh-CN" dirty="0"/>
              <a:t>, </a:t>
            </a:r>
            <a:r>
              <a:rPr lang="en-US" altLang="zh-CN" dirty="0" err="1"/>
              <a:t>imm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// OPERAND</a:t>
            </a:r>
            <a:r>
              <a:rPr lang="zh-CN" altLang="en-US" dirty="0">
                <a:solidFill>
                  <a:srgbClr val="00B050"/>
                </a:solidFill>
              </a:rPr>
              <a:t>定义在</a:t>
            </a:r>
            <a:r>
              <a:rPr lang="en-US" altLang="zh-CN" dirty="0" err="1">
                <a:solidFill>
                  <a:srgbClr val="00B050"/>
                </a:solidFill>
              </a:rPr>
              <a:t>nemu</a:t>
            </a:r>
            <a:r>
              <a:rPr lang="en-US" altLang="zh-CN" dirty="0">
                <a:solidFill>
                  <a:srgbClr val="00B050"/>
                </a:solidFill>
              </a:rPr>
              <a:t>/include/</a:t>
            </a:r>
            <a:r>
              <a:rPr lang="en-US" altLang="zh-CN" dirty="0" err="1">
                <a:solidFill>
                  <a:srgbClr val="00B050"/>
                </a:solidFill>
              </a:rPr>
              <a:t>cpu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en-US" altLang="zh-CN" dirty="0" err="1">
                <a:solidFill>
                  <a:srgbClr val="00B050"/>
                </a:solidFill>
              </a:rPr>
              <a:t>operand.h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                                                 // </a:t>
            </a:r>
            <a:r>
              <a:rPr lang="zh-CN" altLang="en-US" dirty="0">
                <a:solidFill>
                  <a:srgbClr val="00B050"/>
                </a:solidFill>
              </a:rPr>
              <a:t>看教程</a:t>
            </a:r>
            <a:r>
              <a:rPr lang="en-US" altLang="zh-CN" dirty="0">
                <a:solidFill>
                  <a:srgbClr val="00B050"/>
                </a:solidFill>
              </a:rPr>
              <a:t>§2-1.2.3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err="1"/>
              <a:t>data_size</a:t>
            </a:r>
            <a:r>
              <a:rPr lang="zh-CN" altLang="en-US" dirty="0">
                <a:solidFill>
                  <a:srgbClr val="00B050"/>
                </a:solidFill>
              </a:rPr>
              <a:t>是个全局变量，表示</a:t>
            </a:r>
            <a:r>
              <a:rPr lang="zh-CN" altLang="en-US" dirty="0">
                <a:solidFill>
                  <a:srgbClr val="00B0F0"/>
                </a:solidFill>
              </a:rPr>
              <a:t>操作数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比特长度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1;                          </a:t>
            </a:r>
            <a:r>
              <a:rPr lang="en-US" altLang="zh-CN" dirty="0">
                <a:solidFill>
                  <a:srgbClr val="00B050"/>
                </a:solidFill>
              </a:rPr>
              <a:t>// opcode 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zh-CN" dirty="0">
                <a:solidFill>
                  <a:srgbClr val="00B050"/>
                </a:solidFill>
              </a:rPr>
              <a:t>字节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len</a:t>
            </a:r>
            <a:r>
              <a:rPr lang="en-US" altLang="zh-CN" dirty="0"/>
              <a:t> += </a:t>
            </a:r>
            <a:r>
              <a:rPr lang="en-US" altLang="zh-CN" dirty="0" err="1"/>
              <a:t>modrm_rm</a:t>
            </a:r>
            <a:r>
              <a:rPr lang="en-US" altLang="zh-CN" dirty="0"/>
              <a:t>(</a:t>
            </a:r>
            <a:r>
              <a:rPr lang="en-US" altLang="zh-CN" dirty="0" err="1"/>
              <a:t>eip</a:t>
            </a:r>
            <a:r>
              <a:rPr lang="en-US" altLang="zh-CN" dirty="0"/>
              <a:t> + 1, 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读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字节，</a:t>
            </a:r>
            <a:r>
              <a:rPr lang="en-US" altLang="zh-CN" dirty="0" err="1">
                <a:solidFill>
                  <a:srgbClr val="00B050"/>
                </a:solidFill>
              </a:rPr>
              <a:t>rm</a:t>
            </a:r>
            <a:r>
              <a:rPr lang="zh-CN" altLang="zh-CN" dirty="0">
                <a:solidFill>
                  <a:srgbClr val="00B050"/>
                </a:solidFill>
              </a:rPr>
              <a:t>的</a:t>
            </a:r>
            <a:r>
              <a:rPr lang="en-US" altLang="zh-CN" dirty="0">
                <a:solidFill>
                  <a:srgbClr val="00B050"/>
                </a:solidFill>
              </a:rPr>
              <a:t>type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addr</a:t>
            </a:r>
            <a:r>
              <a:rPr lang="zh-CN" altLang="zh-CN" dirty="0">
                <a:solidFill>
                  <a:srgbClr val="00B050"/>
                </a:solidFill>
              </a:rPr>
              <a:t>会被填写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imm.type</a:t>
            </a:r>
            <a:r>
              <a:rPr lang="en-US" altLang="zh-CN" dirty="0"/>
              <a:t> = OPR_IMM;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填入立即数类型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imm.addr</a:t>
            </a:r>
            <a:r>
              <a:rPr lang="en-US" altLang="zh-CN" dirty="0"/>
              <a:t> = </a:t>
            </a:r>
            <a:r>
              <a:rPr lang="en-US" altLang="zh-CN" dirty="0" err="1"/>
              <a:t>eip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;  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找到立即数的地址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imm.data_size</a:t>
            </a:r>
            <a:r>
              <a:rPr lang="en-US" altLang="zh-CN" dirty="0"/>
              <a:t> = </a:t>
            </a:r>
            <a:r>
              <a:rPr lang="en-US" altLang="zh-CN" dirty="0" err="1"/>
              <a:t>data_size</a:t>
            </a:r>
            <a:r>
              <a:rPr lang="en-US" altLang="zh-CN" dirty="0"/>
              <a:t>;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operand_read</a:t>
            </a:r>
            <a:r>
              <a:rPr lang="en-US" altLang="zh-CN" dirty="0"/>
              <a:t>(&amp;</a:t>
            </a:r>
            <a:r>
              <a:rPr lang="en-US" altLang="zh-CN" dirty="0" err="1"/>
              <a:t>imm</a:t>
            </a:r>
            <a:r>
              <a:rPr lang="en-US" altLang="zh-CN" dirty="0"/>
              <a:t>);    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zh-CN" dirty="0">
                <a:solidFill>
                  <a:srgbClr val="00B050"/>
                </a:solidFill>
              </a:rPr>
              <a:t>执行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mov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zh-CN" dirty="0">
                <a:solidFill>
                  <a:srgbClr val="00B050"/>
                </a:solidFill>
              </a:rPr>
              <a:t>操作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rm.val</a:t>
            </a:r>
            <a:r>
              <a:rPr lang="en-US" altLang="zh-CN" dirty="0"/>
              <a:t> = </a:t>
            </a:r>
            <a:r>
              <a:rPr lang="en-US" altLang="zh-CN" dirty="0" err="1"/>
              <a:t>imm.val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operand_write</a:t>
            </a:r>
            <a:r>
              <a:rPr lang="en-US" altLang="zh-CN" dirty="0"/>
              <a:t>(&amp;</a:t>
            </a:r>
            <a:r>
              <a:rPr lang="en-US" altLang="zh-CN" dirty="0" err="1"/>
              <a:t>rm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 return 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data_size</a:t>
            </a:r>
            <a:r>
              <a:rPr lang="en-US" altLang="zh-CN" dirty="0">
                <a:solidFill>
                  <a:srgbClr val="FF0000"/>
                </a:solidFill>
              </a:rPr>
              <a:t> / 8; 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// opcode</a:t>
            </a:r>
            <a:r>
              <a:rPr lang="zh-CN" altLang="zh-CN" dirty="0">
                <a:solidFill>
                  <a:srgbClr val="00B050"/>
                </a:solidFill>
              </a:rPr>
              <a:t>长度</a:t>
            </a:r>
            <a:r>
              <a:rPr lang="en-US" altLang="zh-CN" dirty="0">
                <a:solidFill>
                  <a:srgbClr val="00B050"/>
                </a:solidFill>
              </a:rPr>
              <a:t> + </a:t>
            </a:r>
            <a:r>
              <a:rPr lang="en-US" altLang="zh-CN" dirty="0" err="1">
                <a:solidFill>
                  <a:srgbClr val="00B050"/>
                </a:solidFill>
              </a:rPr>
              <a:t>ModR</a:t>
            </a:r>
            <a:r>
              <a:rPr lang="en-US" altLang="zh-CN" dirty="0">
                <a:solidFill>
                  <a:srgbClr val="00B050"/>
                </a:solidFill>
              </a:rPr>
              <a:t>/M</a:t>
            </a:r>
            <a:r>
              <a:rPr lang="zh-CN" altLang="zh-CN" dirty="0">
                <a:solidFill>
                  <a:srgbClr val="00B050"/>
                </a:solidFill>
              </a:rPr>
              <a:t>字节扫描长度 </a:t>
            </a:r>
            <a:r>
              <a:rPr lang="en-US" altLang="zh-CN" dirty="0">
                <a:solidFill>
                  <a:srgbClr val="00B050"/>
                </a:solidFill>
              </a:rPr>
              <a:t>+ </a:t>
            </a:r>
            <a:r>
              <a:rPr lang="zh-CN" altLang="zh-CN" dirty="0">
                <a:solidFill>
                  <a:srgbClr val="00B050"/>
                </a:solidFill>
              </a:rPr>
              <a:t>立即数长度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66022" y="4928136"/>
            <a:ext cx="2184935" cy="461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返回指令长度</a:t>
            </a:r>
          </a:p>
        </p:txBody>
      </p:sp>
    </p:spTree>
    <p:extLst>
      <p:ext uri="{BB962C8B-B14F-4D97-AF65-F5344CB8AC3E}">
        <p14:creationId xmlns:p14="http://schemas.microsoft.com/office/powerpoint/2010/main" val="309069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83325" y="109316"/>
            <a:ext cx="775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内存： </a:t>
            </a:r>
            <a:r>
              <a:rPr lang="en-US" altLang="zh-CN" sz="36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C7 05 48 11 10 00 02 00 00 00</a:t>
            </a:r>
            <a:endParaRPr lang="zh-CN" altLang="zh-CN" sz="36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7515" y="1054896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9928" y="1122959"/>
            <a:ext cx="55828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>
                <a:solidFill>
                  <a:srgbClr val="FF0000"/>
                </a:solidFill>
              </a:rPr>
              <a:t>exec</a:t>
            </a:r>
            <a:r>
              <a:rPr lang="en-US" altLang="zh-CN" sz="1400" dirty="0"/>
              <a:t>(uint32_t n) {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	while( n &gt; 0 &amp;&amp; </a:t>
            </a:r>
            <a:r>
              <a:rPr lang="en-US" altLang="zh-CN" sz="1400" dirty="0" err="1"/>
              <a:t>nemu_state</a:t>
            </a:r>
            <a:r>
              <a:rPr lang="en-US" altLang="zh-CN" sz="1400" dirty="0"/>
              <a:t> == NEMU_RUN) {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exec_inst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cpu.eip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instr_len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n--;</a:t>
            </a:r>
          </a:p>
          <a:p>
            <a:r>
              <a:rPr lang="en-US" altLang="zh-CN" sz="1400" dirty="0"/>
              <a:t>		…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zh-CN" altLang="en-US" sz="1400" dirty="0"/>
              <a:t>int </a:t>
            </a:r>
            <a:r>
              <a:rPr lang="zh-CN" altLang="en-US" sz="1400" dirty="0">
                <a:solidFill>
                  <a:srgbClr val="FF0000"/>
                </a:solidFill>
              </a:rPr>
              <a:t>exec_inst</a:t>
            </a:r>
            <a:r>
              <a:rPr lang="zh-CN" altLang="en-US" sz="1400" dirty="0"/>
              <a:t>() {</a:t>
            </a:r>
          </a:p>
          <a:p>
            <a:r>
              <a:rPr lang="zh-CN" altLang="en-US" sz="1400" dirty="0"/>
              <a:t>	uint8_t opcode = 0;</a:t>
            </a:r>
          </a:p>
          <a:p>
            <a:r>
              <a:rPr lang="zh-CN" altLang="en-US" sz="1400" dirty="0"/>
              <a:t>	opcode = instr_fetch(cpu.eip, 1);</a:t>
            </a:r>
          </a:p>
          <a:p>
            <a:r>
              <a:rPr lang="zh-CN" altLang="en-US" sz="1400" dirty="0"/>
              <a:t>	int len = </a:t>
            </a:r>
            <a:r>
              <a:rPr lang="zh-CN" altLang="en-US" sz="1400" dirty="0">
                <a:solidFill>
                  <a:srgbClr val="FF0000"/>
                </a:solidFill>
              </a:rPr>
              <a:t>opcode_entry</a:t>
            </a:r>
            <a:r>
              <a:rPr lang="zh-CN" altLang="en-US" sz="1400" dirty="0"/>
              <a:t>[opcode](cpu.eip, opcode);</a:t>
            </a:r>
          </a:p>
          <a:p>
            <a:r>
              <a:rPr lang="zh-CN" altLang="en-US" sz="1400" dirty="0"/>
              <a:t>	return len;  </a:t>
            </a:r>
            <a:r>
              <a:rPr lang="en-US" altLang="zh-CN" sz="1400" dirty="0">
                <a:solidFill>
                  <a:srgbClr val="00B050"/>
                </a:solidFill>
              </a:rPr>
              <a:t>// </a:t>
            </a:r>
            <a:r>
              <a:rPr lang="zh-CN" altLang="en-US" sz="1400" dirty="0">
                <a:solidFill>
                  <a:srgbClr val="00B050"/>
                </a:solidFill>
              </a:rPr>
              <a:t>返回指令长度</a:t>
            </a:r>
          </a:p>
          <a:p>
            <a:r>
              <a:rPr lang="zh-CN" altLang="en-US" sz="1400" dirty="0"/>
              <a:t>}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89345" y="755646"/>
            <a:ext cx="3262025" cy="342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20082" y="315103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5244" y="412215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Opcode</a:t>
            </a:r>
            <a:r>
              <a:rPr lang="zh-CN" altLang="en-US" dirty="0">
                <a:solidFill>
                  <a:srgbClr val="FF0000"/>
                </a:solidFill>
              </a:rPr>
              <a:t>取出为</a:t>
            </a:r>
            <a:r>
              <a:rPr lang="en-US" altLang="zh-CN" dirty="0">
                <a:solidFill>
                  <a:srgbClr val="FF0000"/>
                </a:solidFill>
              </a:rPr>
              <a:t>C7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0736" y="6296859"/>
            <a:ext cx="3389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</a:rPr>
              <a:t>nemu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src</a:t>
            </a:r>
            <a:r>
              <a:rPr lang="en-US" altLang="zh-CN" i="1" dirty="0">
                <a:solidFill>
                  <a:srgbClr val="0070C0"/>
                </a:solidFill>
              </a:rPr>
              <a:t>/</a:t>
            </a:r>
            <a:r>
              <a:rPr lang="en-US" altLang="zh-CN" i="1" dirty="0" err="1">
                <a:solidFill>
                  <a:srgbClr val="0070C0"/>
                </a:solidFill>
              </a:rPr>
              <a:t>cpu</a:t>
            </a:r>
            <a:r>
              <a:rPr lang="en-US" altLang="zh-CN" i="1" dirty="0">
                <a:solidFill>
                  <a:srgbClr val="0070C0"/>
                </a:solidFill>
              </a:rPr>
              <a:t>/decode/</a:t>
            </a:r>
            <a:r>
              <a:rPr lang="en-US" altLang="zh-CN" i="1" dirty="0" err="1">
                <a:solidFill>
                  <a:srgbClr val="0070C0"/>
                </a:solidFill>
              </a:rPr>
              <a:t>opcode.c</a:t>
            </a:r>
            <a:endParaRPr lang="en-US" altLang="zh-CN" i="1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927" y="5281197"/>
            <a:ext cx="468269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cpu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instr.h</a:t>
            </a:r>
            <a:r>
              <a:rPr lang="en-US" altLang="zh-CN" sz="1400" dirty="0"/>
              <a:t>"</a:t>
            </a:r>
          </a:p>
          <a:p>
            <a:r>
              <a:rPr lang="zh-CN" altLang="en-US" sz="1400" dirty="0"/>
              <a:t>instr_func opcode_entry[256] = {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/* 0xc4 - </a:t>
            </a:r>
            <a:r>
              <a:rPr lang="en-US" altLang="zh-CN" sz="1400" dirty="0">
                <a:solidFill>
                  <a:srgbClr val="FF0000"/>
                </a:solidFill>
              </a:rPr>
              <a:t>0xc7</a:t>
            </a:r>
            <a:r>
              <a:rPr lang="en-US" altLang="zh-CN" sz="1400" dirty="0"/>
              <a:t>*/	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inv</a:t>
            </a:r>
            <a:r>
              <a:rPr lang="en-US" altLang="zh-CN" sz="1400" dirty="0"/>
              <a:t>, mov_i2rm_b,</a:t>
            </a:r>
            <a:r>
              <a:rPr lang="en-US" altLang="zh-CN" sz="1400" dirty="0">
                <a:solidFill>
                  <a:srgbClr val="FF0000"/>
                </a:solidFill>
              </a:rPr>
              <a:t> mov_i2rm_v</a:t>
            </a:r>
            <a:r>
              <a:rPr lang="en-US" altLang="zh-CN" sz="1400" dirty="0"/>
              <a:t>, </a:t>
            </a:r>
          </a:p>
          <a:p>
            <a:r>
              <a:rPr lang="en-US" altLang="zh-CN" sz="1400" dirty="0"/>
              <a:t>	…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211127" y="4568673"/>
            <a:ext cx="258618" cy="1405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618279" y="5325736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访问数组即函数调用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34377" y="3108118"/>
            <a:ext cx="3012904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err="1"/>
              <a:t>make_instr_func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7030A0"/>
                </a:solidFill>
              </a:rPr>
              <a:t>mov_i2rm_v</a:t>
            </a:r>
            <a:r>
              <a:rPr lang="en-US" altLang="zh-CN" sz="1400" dirty="0"/>
              <a:t>) { </a:t>
            </a:r>
            <a:endParaRPr lang="zh-CN" altLang="zh-CN" sz="1400" dirty="0"/>
          </a:p>
          <a:p>
            <a:r>
              <a:rPr lang="en-US" altLang="zh-CN" sz="1400" dirty="0"/>
              <a:t>    OPERAND 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; 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</a:t>
            </a:r>
            <a:endParaRPr lang="zh-CN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= 1;                      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 += </a:t>
            </a:r>
            <a:r>
              <a:rPr lang="en-US" altLang="zh-CN" sz="1400" dirty="0" err="1"/>
              <a:t>modrm_rm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+ 1, 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imm.type</a:t>
            </a:r>
            <a:r>
              <a:rPr lang="en-US" altLang="zh-CN" sz="1400" dirty="0"/>
              <a:t> = OPR_IMM;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imm.addr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eip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imm.data_size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data_size</a:t>
            </a:r>
            <a:r>
              <a:rPr lang="en-US" altLang="zh-CN" sz="1400" dirty="0"/>
              <a:t>;       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operand_read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imm</a:t>
            </a:r>
            <a:r>
              <a:rPr lang="en-US" altLang="zh-CN" sz="1400" dirty="0"/>
              <a:t>);  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rm.val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imm.val</a:t>
            </a:r>
            <a:r>
              <a:rPr lang="en-US" altLang="zh-CN" sz="1400" dirty="0"/>
              <a:t>;</a:t>
            </a:r>
            <a:endParaRPr lang="zh-CN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operand_write</a:t>
            </a:r>
            <a:r>
              <a:rPr lang="en-US" altLang="zh-CN" sz="1400" dirty="0"/>
              <a:t>(&amp;</a:t>
            </a:r>
            <a:r>
              <a:rPr lang="en-US" altLang="zh-CN" sz="1400" dirty="0" err="1"/>
              <a:t>rm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 return </a:t>
            </a:r>
            <a:r>
              <a:rPr lang="en-US" altLang="zh-CN" sz="1400" dirty="0" err="1">
                <a:solidFill>
                  <a:srgbClr val="FF0000"/>
                </a:solidFill>
              </a:rPr>
              <a:t>len</a:t>
            </a:r>
            <a:r>
              <a:rPr lang="en-US" altLang="zh-CN" sz="1400" dirty="0">
                <a:solidFill>
                  <a:srgbClr val="FF0000"/>
                </a:solidFill>
              </a:rPr>
              <a:t> + </a:t>
            </a:r>
            <a:r>
              <a:rPr lang="en-US" altLang="zh-CN" sz="1400" dirty="0" err="1">
                <a:solidFill>
                  <a:srgbClr val="FF0000"/>
                </a:solidFill>
              </a:rPr>
              <a:t>data_size</a:t>
            </a:r>
            <a:r>
              <a:rPr lang="en-US" altLang="zh-CN" sz="1400" dirty="0">
                <a:solidFill>
                  <a:srgbClr val="FF0000"/>
                </a:solidFill>
              </a:rPr>
              <a:t> / 8;</a:t>
            </a:r>
            <a:endParaRPr lang="zh-CN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870296" y="265575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nemu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src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cpu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instr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en-US" altLang="zh-CN" dirty="0" err="1">
                <a:solidFill>
                  <a:srgbClr val="0070C0"/>
                </a:solidFill>
              </a:rPr>
              <a:t>mov.c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3834244" y="3395037"/>
            <a:ext cx="4387709" cy="2578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136175" y="4588861"/>
            <a:ext cx="2123371" cy="1572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018775" y="618751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返回指令长度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5550166" y="2373745"/>
            <a:ext cx="1201617" cy="2327564"/>
          </a:xfrm>
          <a:custGeom>
            <a:avLst/>
            <a:gdLst>
              <a:gd name="connsiteX0" fmla="*/ 333399 w 1201617"/>
              <a:gd name="connsiteY0" fmla="*/ 2327564 h 2327564"/>
              <a:gd name="connsiteX1" fmla="*/ 47071 w 1201617"/>
              <a:gd name="connsiteY1" fmla="*/ 701964 h 2327564"/>
              <a:gd name="connsiteX2" fmla="*/ 1201617 w 1201617"/>
              <a:gd name="connsiteY2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617" h="2327564">
                <a:moveTo>
                  <a:pt x="333399" y="2327564"/>
                </a:moveTo>
                <a:cubicBezTo>
                  <a:pt x="117883" y="1708727"/>
                  <a:pt x="-97632" y="1089891"/>
                  <a:pt x="47071" y="701964"/>
                </a:cubicBezTo>
                <a:cubicBezTo>
                  <a:pt x="191774" y="314037"/>
                  <a:pt x="696695" y="157018"/>
                  <a:pt x="120161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489344" y="2196728"/>
            <a:ext cx="196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循环开启下一条指令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>
            <a:off x="4136174" y="755646"/>
            <a:ext cx="383372" cy="46355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68739" y="127127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</a:t>
            </a:r>
            <a:r>
              <a:rPr lang="en-US" altLang="zh-CN" dirty="0"/>
              <a:t>EIP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82619" y="1770792"/>
            <a:ext cx="213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mov_i2rm_v</a:t>
            </a:r>
            <a:r>
              <a:rPr lang="zh-CN" altLang="en-US" dirty="0">
                <a:solidFill>
                  <a:srgbClr val="7030A0"/>
                </a:solidFill>
              </a:rPr>
              <a:t>是模拟</a:t>
            </a:r>
            <a:r>
              <a:rPr lang="en-US" altLang="zh-CN" dirty="0">
                <a:solidFill>
                  <a:srgbClr val="7030A0"/>
                </a:solidFill>
              </a:rPr>
              <a:t>C7</a:t>
            </a:r>
            <a:r>
              <a:rPr lang="zh-CN" altLang="en-US" dirty="0">
                <a:solidFill>
                  <a:srgbClr val="7030A0"/>
                </a:solidFill>
              </a:rPr>
              <a:t>指令的函数</a:t>
            </a:r>
          </a:p>
        </p:txBody>
      </p:sp>
    </p:spTree>
    <p:extLst>
      <p:ext uri="{BB962C8B-B14F-4D97-AF65-F5344CB8AC3E}">
        <p14:creationId xmlns:p14="http://schemas.microsoft.com/office/powerpoint/2010/main" val="2139173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3400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PA 2-1</a:t>
            </a:r>
            <a:r>
              <a:rPr lang="zh-CN" altLang="en-US" sz="3600" dirty="0"/>
              <a:t>要做的任务：执行</a:t>
            </a:r>
            <a:r>
              <a:rPr lang="en-US" altLang="zh-CN" sz="3600" dirty="0"/>
              <a:t>make run</a:t>
            </a:r>
            <a:r>
              <a:rPr lang="zh-CN" altLang="en-US" sz="3600" dirty="0"/>
              <a:t>或</a:t>
            </a:r>
            <a:r>
              <a:rPr lang="en-US" altLang="zh-CN" sz="3600" dirty="0"/>
              <a:t>make test_pa-2-1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8200" y="1614686"/>
            <a:ext cx="6170448" cy="330859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invalid opcode(eip = 0x00030033): 83 f8 01 66 c7 05 34 12 ...</a:t>
            </a:r>
          </a:p>
          <a:p>
            <a:endParaRPr lang="zh-CN" altLang="en-US" sz="1100" dirty="0"/>
          </a:p>
          <a:p>
            <a:r>
              <a:rPr lang="zh-CN" altLang="en-US" sz="1000" dirty="0"/>
              <a:t>There are two cases which will trigger this unexpected exception:</a:t>
            </a:r>
          </a:p>
          <a:p>
            <a:r>
              <a:rPr lang="zh-CN" altLang="en-US" sz="1000" dirty="0"/>
              <a:t>1. The instruction at eip = 0x00030033 is not implemented.</a:t>
            </a:r>
          </a:p>
          <a:p>
            <a:r>
              <a:rPr lang="zh-CN" altLang="en-US" sz="1000" dirty="0"/>
              <a:t>2. Something is implemented incorrectly.</a:t>
            </a:r>
          </a:p>
          <a:p>
            <a:r>
              <a:rPr lang="zh-CN" altLang="en-US" sz="1000" dirty="0"/>
              <a:t>Find this eip value(0x00030033) in the disassembling result to distinguish which case it is.</a:t>
            </a:r>
          </a:p>
          <a:p>
            <a:endParaRPr lang="zh-CN" altLang="en-US" sz="1000" dirty="0"/>
          </a:p>
          <a:p>
            <a:r>
              <a:rPr lang="zh-CN" altLang="en-US" sz="1000" dirty="0">
                <a:solidFill>
                  <a:srgbClr val="FF0000"/>
                </a:solidFill>
              </a:rPr>
              <a:t>If it is the first case, see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_ ____   ___    __    __  __                         _ 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(_)___ </a:t>
            </a:r>
            <a:r>
              <a:rPr lang="en-US" altLang="zh-CN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\</a:t>
            </a:r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/ _ \  / /   |  \/  |                      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_  __) | (_) |/ /_   | \  / | __ _ _ __  _   _  __ _|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 ||__ &lt; &gt; _ &lt;| '_ \  | |\/| |/ _` | '_ \| | | |/ _`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 |___) | (_) | (_) | | |  | | (_| | | | | |_| | (_| | |</a:t>
            </a:r>
          </a:p>
          <a:p>
            <a:r>
              <a:rPr lang="zh-CN" altLang="en-US" sz="10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|_|____/ \___/ \___/  |_|  |_|\__,_|_| |_|\__,_|\__,_|_|</a:t>
            </a:r>
          </a:p>
          <a:p>
            <a:endParaRPr lang="zh-CN" altLang="en-US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for more details.</a:t>
            </a:r>
          </a:p>
          <a:p>
            <a:endParaRPr lang="zh-CN" altLang="en-US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If it is the second case, remember:</a:t>
            </a:r>
          </a:p>
          <a:p>
            <a:r>
              <a:rPr lang="zh-CN" altLang="en-US" sz="1000" dirty="0">
                <a:solidFill>
                  <a:srgbClr val="FF0000"/>
                </a:solidFill>
              </a:rPr>
              <a:t>* The machine is always right!</a:t>
            </a:r>
          </a:p>
          <a:p>
            <a:r>
              <a:rPr lang="zh-CN" altLang="en-US" sz="1000" dirty="0">
                <a:solidFill>
                  <a:srgbClr val="FF0000"/>
                </a:solidFill>
              </a:rPr>
              <a:t>* Every line of untested code is always wrong!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391400" y="1431594"/>
            <a:ext cx="3721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</a:t>
            </a:r>
            <a:r>
              <a:rPr lang="en-US" altLang="zh-CN" sz="2800" dirty="0" err="1"/>
              <a:t>eip</a:t>
            </a:r>
            <a:r>
              <a:rPr lang="zh-CN" altLang="en-US" sz="2800" dirty="0"/>
              <a:t>，结合打印出来的内存内容定位需要实现的指令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配合使用我们定制的</a:t>
            </a:r>
            <a:r>
              <a:rPr lang="en-US" altLang="zh-CN" sz="2800" dirty="0" err="1"/>
              <a:t>objdump</a:t>
            </a:r>
            <a:r>
              <a:rPr lang="zh-CN" altLang="en-US" sz="2800" dirty="0"/>
              <a:t>工具</a:t>
            </a:r>
          </a:p>
        </p:txBody>
      </p:sp>
      <p:sp>
        <p:nvSpPr>
          <p:cNvPr id="9" name="矩形 8"/>
          <p:cNvSpPr/>
          <p:nvPr/>
        </p:nvSpPr>
        <p:spPr>
          <a:xfrm>
            <a:off x="1192032" y="5543919"/>
            <a:ext cx="6734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http://114.212.10.212/wl/pa2020_spring_guide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4206478"/>
            <a:ext cx="2931932" cy="22373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92032" y="6102812"/>
            <a:ext cx="864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源码：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https://gitee.com/wlicsnju/binutils4nemu</a:t>
            </a:r>
            <a:endParaRPr lang="zh-CN" altLang="en-US" sz="2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926568" y="6102812"/>
            <a:ext cx="51893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96000" y="1045977"/>
            <a:ext cx="463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需要修改</a:t>
            </a:r>
            <a:r>
              <a:rPr lang="en-US" altLang="zh-CN" dirty="0" err="1"/>
              <a:t>Makefile</a:t>
            </a:r>
            <a:r>
              <a:rPr lang="zh-CN" altLang="en-US" dirty="0"/>
              <a:t>来指定测试用例</a:t>
            </a:r>
          </a:p>
        </p:txBody>
      </p:sp>
      <p:cxnSp>
        <p:nvCxnSpPr>
          <p:cNvPr id="14" name="直接箭头连接符 13"/>
          <p:cNvCxnSpPr>
            <a:stCxn id="3" idx="1"/>
          </p:cNvCxnSpPr>
          <p:nvPr/>
        </p:nvCxnSpPr>
        <p:spPr>
          <a:xfrm flipH="1" flipV="1">
            <a:off x="5822731" y="989149"/>
            <a:ext cx="273269" cy="24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410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3300" y="1409700"/>
            <a:ext cx="103505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查</a:t>
            </a:r>
            <a:r>
              <a:rPr lang="en-US" altLang="zh-CN" sz="3200" b="1" dirty="0"/>
              <a:t>i386</a:t>
            </a:r>
            <a:r>
              <a:rPr lang="zh-CN" altLang="en-US" sz="3200" b="1" dirty="0"/>
              <a:t>手册得知这是一条什么指令</a:t>
            </a:r>
            <a:endParaRPr lang="en-US" altLang="zh-CN" sz="3200" b="1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/>
              <a:t>先查</a:t>
            </a:r>
            <a:r>
              <a:rPr lang="en-US" altLang="zh-CN" sz="2800" dirty="0"/>
              <a:t>appendix A</a:t>
            </a:r>
            <a:r>
              <a:rPr lang="zh-CN" altLang="en-US" sz="2800" dirty="0"/>
              <a:t>得知指令的类型和格式</a:t>
            </a:r>
            <a:endParaRPr lang="en-US" altLang="zh-CN" sz="2800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/>
              <a:t>必要的话查</a:t>
            </a:r>
            <a:r>
              <a:rPr lang="en-US" altLang="zh-CN" sz="2800" dirty="0"/>
              <a:t>section 17.2.1</a:t>
            </a:r>
            <a:r>
              <a:rPr lang="zh-CN" altLang="en-US" sz="2800" dirty="0"/>
              <a:t>译码</a:t>
            </a:r>
            <a:r>
              <a:rPr lang="en-US" altLang="zh-CN" sz="2800" dirty="0" err="1"/>
              <a:t>ModR</a:t>
            </a:r>
            <a:r>
              <a:rPr lang="en-US" altLang="zh-CN" sz="2800" dirty="0"/>
              <a:t>/M</a:t>
            </a:r>
            <a:r>
              <a:rPr lang="zh-CN" altLang="en-US" sz="2800" dirty="0"/>
              <a:t>和</a:t>
            </a:r>
            <a:r>
              <a:rPr lang="en-US" altLang="zh-CN" sz="2800" dirty="0"/>
              <a:t>SIB</a:t>
            </a:r>
            <a:r>
              <a:rPr lang="zh-CN" altLang="en-US" sz="2800" dirty="0"/>
              <a:t>字节</a:t>
            </a:r>
            <a:endParaRPr lang="en-US" altLang="zh-CN" sz="2800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800" dirty="0"/>
              <a:t>必要的话查</a:t>
            </a:r>
            <a:r>
              <a:rPr lang="en-US" altLang="zh-CN" sz="2800" dirty="0"/>
              <a:t>section 17.2.2.11</a:t>
            </a:r>
            <a:r>
              <a:rPr lang="zh-CN" altLang="en-US" sz="2800" dirty="0"/>
              <a:t>查看指令的具体含义和细节</a:t>
            </a:r>
            <a:endParaRPr lang="en-US" altLang="zh-CN" sz="2800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写该操作码对应的instr_func</a:t>
            </a:r>
            <a:endParaRPr lang="en-US" altLang="zh-CN" sz="3200" b="1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3200" dirty="0"/>
              <a:t>例如：</a:t>
            </a:r>
            <a:r>
              <a:rPr lang="en-US" altLang="zh-CN" sz="3200" dirty="0" err="1"/>
              <a:t>make_instr_func</a:t>
            </a:r>
            <a:r>
              <a:rPr lang="en-US" altLang="zh-CN" sz="3200" dirty="0"/>
              <a:t>(mov_i2rm_v)</a:t>
            </a:r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把这个函数在</a:t>
            </a:r>
            <a:r>
              <a:rPr lang="en-US" altLang="zh-CN" sz="3200" b="1" dirty="0" err="1"/>
              <a:t>nemu</a:t>
            </a:r>
            <a:r>
              <a:rPr lang="en-US" altLang="zh-CN" sz="3200" b="1" dirty="0"/>
              <a:t>/include/</a:t>
            </a:r>
            <a:r>
              <a:rPr lang="en-US" altLang="zh-CN" sz="3200" b="1" dirty="0" err="1"/>
              <a:t>cpu</a:t>
            </a:r>
            <a:r>
              <a:rPr lang="en-US" altLang="zh-CN" sz="3200" b="1" dirty="0"/>
              <a:t>/</a:t>
            </a:r>
            <a:r>
              <a:rPr lang="en-US" altLang="zh-CN" sz="3200" b="1" dirty="0" err="1"/>
              <a:t>instr.h</a:t>
            </a:r>
            <a:r>
              <a:rPr lang="zh-CN" altLang="en-US" sz="3200" b="1" dirty="0"/>
              <a:t>中声明一下</a:t>
            </a:r>
            <a:endParaRPr lang="en-US" altLang="zh-CN" sz="3200" b="1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在</a:t>
            </a:r>
            <a:r>
              <a:rPr lang="en-US" altLang="zh-CN" sz="3200" b="1" dirty="0" err="1"/>
              <a:t>opcode_entry</a:t>
            </a:r>
            <a:r>
              <a:rPr lang="zh-CN" altLang="en-US" sz="3200" b="1" dirty="0"/>
              <a:t>对应该操作码的地方把这个函数的函数名填进去替代原来的</a:t>
            </a:r>
            <a:r>
              <a:rPr lang="en-US" altLang="zh-CN" sz="3200" b="1" dirty="0" err="1"/>
              <a:t>inv</a:t>
            </a:r>
            <a:endParaRPr lang="en-US" altLang="zh-CN" sz="3200" b="1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sz="3200" b="1" dirty="0"/>
              <a:t>重复上述过程直至完成所有需要模拟的指令</a:t>
            </a:r>
            <a:endParaRPr lang="zh-CN" altLang="en-US" sz="2800" b="1" dirty="0"/>
          </a:p>
          <a:p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3400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PA 2-1</a:t>
            </a:r>
            <a:r>
              <a:rPr lang="zh-CN" altLang="en-US" sz="3600" dirty="0"/>
              <a:t>要做的任务：执行</a:t>
            </a:r>
            <a:r>
              <a:rPr lang="en-US" altLang="zh-CN" sz="3600" dirty="0"/>
              <a:t>make run</a:t>
            </a:r>
            <a:r>
              <a:rPr lang="zh-CN" altLang="en-US" sz="3600" dirty="0"/>
              <a:t>或</a:t>
            </a:r>
            <a:r>
              <a:rPr lang="en-US" altLang="zh-CN" sz="3600" dirty="0"/>
              <a:t>make test_pa-2-1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290129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模拟指令解码和执行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182256"/>
            <a:ext cx="7886700" cy="805571"/>
          </a:xfrm>
        </p:spPr>
        <p:txBody>
          <a:bodyPr/>
          <a:lstStyle/>
          <a:p>
            <a:r>
              <a:rPr lang="zh-CN" altLang="en-US" dirty="0"/>
              <a:t>针对这个框架有一些要特别注意的地方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FB98-AB12-4AE4-8FF6-2E5909CEBD3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1750" y="2366884"/>
            <a:ext cx="623836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void exec(uint32_t n) {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	while( n &gt; 0 &amp;&amp; </a:t>
            </a:r>
            <a:r>
              <a:rPr lang="en-US" altLang="zh-CN" dirty="0" err="1"/>
              <a:t>nemu_state</a:t>
            </a:r>
            <a:r>
              <a:rPr lang="en-US" altLang="zh-CN" dirty="0"/>
              <a:t> == NEMU_RUN) 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exec_inst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en-US" altLang="zh-CN" dirty="0">
                <a:solidFill>
                  <a:srgbClr val="FF0000"/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dirty="0"/>
              <a:t>		n--;</a:t>
            </a:r>
          </a:p>
          <a:p>
            <a:r>
              <a:rPr lang="en-US" altLang="zh-CN" dirty="0"/>
              <a:t>		…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…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3707405" y="1691624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cpu.c</a:t>
            </a:r>
            <a:endParaRPr lang="en-US" altLang="zh-CN" sz="2800" i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5466" y="3680437"/>
            <a:ext cx="332388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这一步非常机械，对于某些指令，如特殊的</a:t>
            </a:r>
            <a:r>
              <a:rPr lang="en-US" altLang="zh-CN" dirty="0" err="1"/>
              <a:t>jmp</a:t>
            </a:r>
            <a:r>
              <a:rPr lang="zh-CN" altLang="en-US" dirty="0"/>
              <a:t>、</a:t>
            </a:r>
            <a:r>
              <a:rPr lang="en-US" altLang="zh-CN" dirty="0"/>
              <a:t>ret</a:t>
            </a:r>
            <a:r>
              <a:rPr lang="zh-CN" altLang="en-US" dirty="0"/>
              <a:t>中涉及到跳转到某一个绝对的地址（而非相对下一条指令起始地址的偏移量）时，要在实现时灵活指定指令长度为</a:t>
            </a:r>
            <a:r>
              <a:rPr lang="en-US" altLang="zh-CN" dirty="0"/>
              <a:t>0</a:t>
            </a:r>
            <a:r>
              <a:rPr lang="zh-CN" altLang="en-US" dirty="0"/>
              <a:t>，来规避</a:t>
            </a:r>
            <a:r>
              <a:rPr lang="en-US" altLang="zh-CN" dirty="0" err="1">
                <a:solidFill>
                  <a:srgbClr val="FF0000"/>
                </a:solidFill>
              </a:rPr>
              <a:t>cpu.eip</a:t>
            </a:r>
            <a:r>
              <a:rPr lang="en-US" altLang="zh-CN" dirty="0">
                <a:solidFill>
                  <a:srgbClr val="FF0000"/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instr_len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79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-21514"/>
            <a:ext cx="9144000" cy="895927"/>
          </a:xfrm>
        </p:spPr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8700" y="1483827"/>
            <a:ext cx="4813300" cy="3620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PA 2-1</a:t>
            </a:r>
            <a:r>
              <a:rPr lang="zh-CN" altLang="en-US" sz="2400" dirty="0"/>
              <a:t>提交截止时间待定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建议大家先写一些指令，发现在实现过程中不方便的地方，下一次课我们讲解框架代码中和精简指令实现的宏的有关内容</a:t>
            </a:r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7B2-7B7B-44A5-A503-7FF5F45478B4}" type="datetime3">
              <a:rPr lang="zh-CN" altLang="en-US" smtClean="0"/>
              <a:t>2022年3月18日星期五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Programming Assignment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46E-410D-4448-BCD3-F60DE2B98E6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3865" y="1706911"/>
            <a:ext cx="6955750" cy="37548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$ make clean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$ make test_pa-2-1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latin typeface="Consolas" panose="020B0609020204030204" pitchFamily="49" charset="0"/>
              </a:rPr>
              <a:t>struct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struct.img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struct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0x0003010c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string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</a:t>
            </a:r>
            <a:r>
              <a:rPr lang="en-US" altLang="zh-CN" sz="1100" dirty="0" err="1">
                <a:latin typeface="Consolas" panose="020B0609020204030204" pitchFamily="49" charset="0"/>
              </a:rPr>
              <a:t>string.img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/bin/string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0x0003016a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/bin/hello-</a:t>
            </a:r>
            <a:r>
              <a:rPr lang="en-US" altLang="zh-CN" sz="1100" dirty="0" err="1">
                <a:latin typeface="Consolas" panose="020B0609020204030204" pitchFamily="49" charset="0"/>
              </a:rPr>
              <a:t>str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00B050"/>
                </a:solidFill>
                <a:latin typeface="Consolas" panose="020B0609020204030204" pitchFamily="49" charset="0"/>
              </a:rPr>
              <a:t>GOOD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0x00030105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./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autorun</a:t>
            </a:r>
            <a:r>
              <a:rPr lang="en-US" altLang="zh-CN" sz="1100" dirty="0">
                <a:latin typeface="Consolas" panose="020B0609020204030204" pitchFamily="49" charset="0"/>
              </a:rPr>
              <a:t> --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 test-float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 load and execute </a:t>
            </a:r>
            <a:r>
              <a:rPr lang="en-US" altLang="zh-CN" sz="1100" dirty="0" err="1">
                <a:latin typeface="Consolas" panose="020B0609020204030204" pitchFamily="49" charset="0"/>
              </a:rPr>
              <a:t>img</a:t>
            </a:r>
            <a:r>
              <a:rPr lang="en-US" altLang="zh-CN" sz="1100" dirty="0">
                <a:latin typeface="Consolas" panose="020B0609020204030204" pitchFamily="49" charset="0"/>
              </a:rPr>
              <a:t>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/bin/test-</a:t>
            </a:r>
            <a:r>
              <a:rPr lang="en-US" altLang="zh-CN" sz="1100" dirty="0" err="1">
                <a:latin typeface="Consolas" panose="020B0609020204030204" pitchFamily="49" charset="0"/>
              </a:rPr>
              <a:t>float.img</a:t>
            </a:r>
            <a:r>
              <a:rPr lang="en-US" altLang="zh-CN" sz="1100" dirty="0">
                <a:latin typeface="Consolas" panose="020B0609020204030204" pitchFamily="49" charset="0"/>
              </a:rPr>
              <a:t>  elf: ./</a:t>
            </a:r>
            <a:r>
              <a:rPr lang="en-US" altLang="zh-CN" sz="1100" dirty="0" err="1">
                <a:latin typeface="Consolas" panose="020B0609020204030204" pitchFamily="49" charset="0"/>
              </a:rPr>
              <a:t>testcase</a:t>
            </a:r>
            <a:r>
              <a:rPr lang="en-US" altLang="zh-CN" sz="1100" dirty="0">
                <a:latin typeface="Consolas" panose="020B0609020204030204" pitchFamily="49" charset="0"/>
              </a:rPr>
              <a:t>/bin/test-float</a:t>
            </a:r>
          </a:p>
          <a:p>
            <a:r>
              <a:rPr lang="en-US" altLang="zh-CN" sz="1100" dirty="0" err="1">
                <a:latin typeface="Consolas" panose="020B0609020204030204" pitchFamily="49" charset="0"/>
              </a:rPr>
              <a:t>nemu</a:t>
            </a:r>
            <a:r>
              <a:rPr lang="en-US" altLang="zh-CN" sz="1100" dirty="0">
                <a:latin typeface="Consolas" panose="020B0609020204030204" pitchFamily="49" charset="0"/>
              </a:rPr>
              <a:t>: HIT </a:t>
            </a:r>
            <a:r>
              <a:rPr lang="en-US" altLang="zh-CN" sz="1100" dirty="0">
                <a:solidFill>
                  <a:srgbClr val="C00000"/>
                </a:solidFill>
                <a:latin typeface="Consolas" panose="020B0609020204030204" pitchFamily="49" charset="0"/>
              </a:rPr>
              <a:t>BAD</a:t>
            </a:r>
            <a:r>
              <a:rPr lang="en-US" altLang="zh-CN" sz="1100" dirty="0">
                <a:latin typeface="Consolas" panose="020B0609020204030204" pitchFamily="49" charset="0"/>
              </a:rPr>
              <a:t> TRAP at </a:t>
            </a:r>
            <a:r>
              <a:rPr lang="en-US" altLang="zh-CN" sz="1100" dirty="0" err="1">
                <a:latin typeface="Consolas" panose="020B0609020204030204" pitchFamily="49" charset="0"/>
              </a:rPr>
              <a:t>eip</a:t>
            </a:r>
            <a:r>
              <a:rPr lang="en-US" altLang="zh-CN" sz="1100" dirty="0">
                <a:latin typeface="Consolas" panose="020B0609020204030204" pitchFamily="49" charset="0"/>
              </a:rPr>
              <a:t> = 0x000300c8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NEMU2 terminated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make[1]: Leaving directory '/home/</a:t>
            </a:r>
            <a:r>
              <a:rPr lang="en-US" altLang="zh-CN" sz="1100" dirty="0" err="1">
                <a:latin typeface="Consolas" panose="020B0609020204030204" pitchFamily="49" charset="0"/>
              </a:rPr>
              <a:t>icspa</a:t>
            </a:r>
            <a:r>
              <a:rPr lang="en-US" altLang="zh-CN" sz="1100" dirty="0">
                <a:latin typeface="Consolas" panose="020B0609020204030204" pitchFamily="49" charset="0"/>
              </a:rPr>
              <a:t>/teaching/</a:t>
            </a:r>
            <a:r>
              <a:rPr lang="en-US" altLang="zh-CN" sz="1100" dirty="0" err="1">
                <a:latin typeface="Consolas" panose="020B0609020204030204" pitchFamily="49" charset="0"/>
              </a:rPr>
              <a:t>temp_test</a:t>
            </a:r>
            <a:r>
              <a:rPr lang="en-US" altLang="zh-CN" sz="1100" dirty="0">
                <a:latin typeface="Consolas" panose="020B0609020204030204" pitchFamily="49" charset="0"/>
              </a:rPr>
              <a:t>/</a:t>
            </a:r>
            <a:r>
              <a:rPr lang="en-US" altLang="zh-CN" sz="1100" dirty="0" err="1">
                <a:latin typeface="Consolas" panose="020B0609020204030204" pitchFamily="49" charset="0"/>
              </a:rPr>
              <a:t>pa_code</a:t>
            </a:r>
            <a:r>
              <a:rPr lang="en-US" altLang="zh-CN" sz="1100" dirty="0">
                <a:latin typeface="Consolas" panose="020B0609020204030204" pitchFamily="49" charset="0"/>
              </a:rPr>
              <a:t>'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000" y="1219200"/>
            <a:ext cx="202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控制台</a:t>
            </a:r>
          </a:p>
        </p:txBody>
      </p:sp>
    </p:spTree>
    <p:extLst>
      <p:ext uri="{BB962C8B-B14F-4D97-AF65-F5344CB8AC3E}">
        <p14:creationId xmlns:p14="http://schemas.microsoft.com/office/powerpoint/2010/main" val="3420292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但是！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3EE9-7539-4E35-AA32-D6C6D6B84F33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计算机执行程序的过程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PA 2-2 </a:t>
            </a:r>
            <a:r>
              <a:rPr lang="zh-CN" altLang="en-US" sz="2000" dirty="0">
                <a:solidFill>
                  <a:srgbClr val="C00000"/>
                </a:solidFill>
              </a:rPr>
              <a:t>深入探讨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PA 2-1 </a:t>
            </a:r>
            <a:r>
              <a:rPr lang="zh-CN" altLang="en-US" sz="2000" dirty="0">
                <a:solidFill>
                  <a:srgbClr val="C00000"/>
                </a:solidFill>
              </a:rPr>
              <a:t>简化实现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7565248" y="413617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H="1">
            <a:off x="7565248" y="1451809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53182" y="2085619"/>
            <a:ext cx="309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2. </a:t>
            </a:r>
            <a:r>
              <a:rPr lang="zh-CN" altLang="en-US" sz="2000" dirty="0"/>
              <a:t>循环往复地取指令、取操作数、执行、写操作数（若需要写）</a:t>
            </a:r>
          </a:p>
        </p:txBody>
      </p:sp>
    </p:spTree>
    <p:extLst>
      <p:ext uri="{BB962C8B-B14F-4D97-AF65-F5344CB8AC3E}">
        <p14:creationId xmlns:p14="http://schemas.microsoft.com/office/powerpoint/2010/main" val="31973979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62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用于精简指令实现的宏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75050" y="1282658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C00000"/>
                </a:solidFill>
              </a:rPr>
              <a:t>普通实现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04000" y="1282658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</a:rPr>
              <a:t>精简实现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697" y="2953407"/>
            <a:ext cx="107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会出现大量相似的重复代码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662745" y="2804106"/>
            <a:ext cx="1072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同样指令同样的逻辑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11793" y="4153736"/>
            <a:ext cx="128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一行对应一条指令的实现</a:t>
            </a:r>
          </a:p>
        </p:txBody>
      </p:sp>
    </p:spTree>
    <p:extLst>
      <p:ext uri="{BB962C8B-B14F-4D97-AF65-F5344CB8AC3E}">
        <p14:creationId xmlns:p14="http://schemas.microsoft.com/office/powerpoint/2010/main" val="32228210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4"/>
            <a:ext cx="4648200" cy="456278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2400" kern="100" dirty="0" err="1">
                <a:solidFill>
                  <a:srgbClr val="C0000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2400" kern="100" dirty="0">
                <a:solidFill>
                  <a:srgbClr val="C0000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(mov_r2rm_v)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9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2600" y="564646"/>
            <a:ext cx="8839200" cy="7232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making an instruction entry</a:t>
            </a:r>
          </a:p>
          <a:p>
            <a:r>
              <a:rPr lang="zh-CN" altLang="en-US" sz="2300" dirty="0">
                <a:solidFill>
                  <a:srgbClr val="C00000"/>
                </a:solidFill>
              </a:rPr>
              <a:t>#define make_instr_func(name) int name(uint32_t eip, uint8_t opcode)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81500" y="0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8" name="左右箭头 7"/>
          <p:cNvSpPr/>
          <p:nvPr/>
        </p:nvSpPr>
        <p:spPr>
          <a:xfrm rot="19615567">
            <a:off x="5725772" y="1642507"/>
            <a:ext cx="1818366" cy="241300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52600" y="1504117"/>
            <a:ext cx="466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int </a:t>
            </a:r>
            <a:r>
              <a:rPr lang="en-US" altLang="zh-CN" dirty="0">
                <a:solidFill>
                  <a:srgbClr val="C00000"/>
                </a:solidFill>
              </a:rPr>
              <a:t>mov_r2rm_v </a:t>
            </a:r>
            <a:r>
              <a:rPr lang="zh-CN" altLang="en-US" dirty="0">
                <a:solidFill>
                  <a:srgbClr val="C00000"/>
                </a:solidFill>
              </a:rPr>
              <a:t>(uint32_t eip, uint8_t opcode)</a:t>
            </a:r>
          </a:p>
        </p:txBody>
      </p:sp>
    </p:spTree>
    <p:extLst>
      <p:ext uri="{BB962C8B-B14F-4D97-AF65-F5344CB8AC3E}">
        <p14:creationId xmlns:p14="http://schemas.microsoft.com/office/powerpoint/2010/main" val="26157355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3688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5097952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3477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#define make_instr_impl_2op(inst_name, src_type, dest_type, suffix) \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                // </a:t>
            </a:r>
            <a:r>
              <a:rPr lang="zh-CN" altLang="en-US" sz="2000" dirty="0">
                <a:solidFill>
                  <a:srgbClr val="C00000"/>
                </a:solidFill>
              </a:rPr>
              <a:t>等于 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	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宏展开等于 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make_instr_</a:t>
            </a:r>
            <a:r>
              <a:rPr lang="en-US" altLang="zh-CN" dirty="0" err="1">
                <a:solidFill>
                  <a:srgbClr val="C00000"/>
                </a:solidFill>
              </a:rPr>
              <a:t>func</a:t>
            </a:r>
            <a:r>
              <a:rPr lang="zh-CN" altLang="en-US" dirty="0">
                <a:solidFill>
                  <a:srgbClr val="C00000"/>
                </a:solidFill>
              </a:rPr>
              <a:t>(mov</a:t>
            </a:r>
            <a:r>
              <a:rPr lang="en-US" altLang="zh-CN" dirty="0">
                <a:solidFill>
                  <a:srgbClr val="C00000"/>
                </a:solidFill>
              </a:rPr>
              <a:t>_</a:t>
            </a:r>
            <a:r>
              <a:rPr lang="zh-CN" altLang="en-US" dirty="0">
                <a:solidFill>
                  <a:srgbClr val="C00000"/>
                </a:solidFill>
              </a:rPr>
              <a:t> r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rm</a:t>
            </a:r>
            <a:r>
              <a:rPr lang="en-US" altLang="zh-CN" dirty="0">
                <a:solidFill>
                  <a:srgbClr val="C00000"/>
                </a:solidFill>
              </a:rPr>
              <a:t>_</a:t>
            </a:r>
            <a:r>
              <a:rPr lang="zh-CN" altLang="en-US" dirty="0">
                <a:solidFill>
                  <a:srgbClr val="C00000"/>
                </a:solidFill>
              </a:rPr>
              <a:t>v) 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int len = 1; \</a:t>
            </a:r>
          </a:p>
          <a:p>
            <a:r>
              <a:rPr lang="zh-CN" altLang="en-US" dirty="0"/>
              <a:t>		concat(decode_data_size_, suffix) \</a:t>
            </a: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73675" y="3142334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383986" y="939800"/>
            <a:ext cx="4327965" cy="3524250"/>
          </a:xfrm>
          <a:custGeom>
            <a:avLst/>
            <a:gdLst>
              <a:gd name="connsiteX0" fmla="*/ 4327965 w 4327965"/>
              <a:gd name="connsiteY0" fmla="*/ 3524250 h 3524250"/>
              <a:gd name="connsiteX1" fmla="*/ 676715 w 4327965"/>
              <a:gd name="connsiteY1" fmla="*/ 1790700 h 3524250"/>
              <a:gd name="connsiteX2" fmla="*/ 9965 w 4327965"/>
              <a:gd name="connsiteY2" fmla="*/ 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7965" h="3524250">
                <a:moveTo>
                  <a:pt x="4327965" y="3524250"/>
                </a:moveTo>
                <a:cubicBezTo>
                  <a:pt x="2862173" y="2951162"/>
                  <a:pt x="1396382" y="2378075"/>
                  <a:pt x="676715" y="1790700"/>
                </a:cubicBezTo>
                <a:cubicBezTo>
                  <a:pt x="-42952" y="1203325"/>
                  <a:pt x="-16494" y="601662"/>
                  <a:pt x="996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52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2799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34778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int len = 1; \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7025" y="3142335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705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6228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2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1"/>
            <a:ext cx="8991599" cy="43088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concat(decode_data_size_, suffix) \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宏展开等于 </a:t>
            </a:r>
            <a:r>
              <a:rPr lang="en-US" altLang="zh-CN" dirty="0" err="1">
                <a:solidFill>
                  <a:srgbClr val="C00000"/>
                </a:solidFill>
              </a:rPr>
              <a:t>decode_data_size_v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下方宏定义 </a:t>
            </a:r>
            <a:r>
              <a:rPr lang="en-US" altLang="zh-CN" dirty="0">
                <a:solidFill>
                  <a:srgbClr val="C00000"/>
                </a:solidFill>
              </a:rPr>
              <a:t>#define </a:t>
            </a:r>
            <a:r>
              <a:rPr lang="en-US" altLang="zh-CN" dirty="0" err="1">
                <a:solidFill>
                  <a:srgbClr val="C00000"/>
                </a:solidFill>
              </a:rPr>
              <a:t>decode_data_size_v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opr_src.data_size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opr_dest.data_size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data_size</a:t>
            </a:r>
            <a:r>
              <a:rPr lang="en-US" altLang="zh-CN" dirty="0">
                <a:solidFill>
                  <a:srgbClr val="C00000"/>
                </a:solidFill>
              </a:rPr>
              <a:t>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08600" y="4022353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148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concat3(decode_operand, _, concat3(src_type, 2, dest_type)) \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宏展开等于 </a:t>
            </a:r>
            <a:r>
              <a:rPr lang="en-US" altLang="zh-CN" dirty="0">
                <a:solidFill>
                  <a:srgbClr val="C00000"/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下方宏定义 </a:t>
            </a:r>
            <a:r>
              <a:rPr lang="en-US" altLang="zh-CN" dirty="0">
                <a:solidFill>
                  <a:srgbClr val="C00000"/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                               </a:t>
            </a:r>
            <a:r>
              <a:rPr lang="en-US" altLang="zh-CN" dirty="0" err="1">
                <a:solidFill>
                  <a:srgbClr val="C00000"/>
                </a:solidFill>
              </a:rPr>
              <a:t>len</a:t>
            </a:r>
            <a:r>
              <a:rPr lang="en-US" altLang="zh-CN" dirty="0">
                <a:solidFill>
                  <a:srgbClr val="C00000"/>
                </a:solidFill>
              </a:rPr>
              <a:t> += </a:t>
            </a:r>
            <a:r>
              <a:rPr lang="en-US" altLang="zh-CN" dirty="0" err="1">
                <a:solidFill>
                  <a:srgbClr val="C00000"/>
                </a:solidFill>
              </a:rPr>
              <a:t>modrm_r_rm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eip</a:t>
            </a:r>
            <a:r>
              <a:rPr lang="en-US" altLang="zh-CN" dirty="0">
                <a:solidFill>
                  <a:srgbClr val="C00000"/>
                </a:solidFill>
              </a:rPr>
              <a:t> + 1, &amp;</a:t>
            </a:r>
            <a:r>
              <a:rPr lang="en-US" altLang="zh-CN" dirty="0" err="1">
                <a:solidFill>
                  <a:srgbClr val="C00000"/>
                </a:solidFill>
              </a:rPr>
              <a:t>opr_src</a:t>
            </a:r>
            <a:r>
              <a:rPr lang="en-US" altLang="zh-CN" dirty="0">
                <a:solidFill>
                  <a:srgbClr val="C00000"/>
                </a:solidFill>
              </a:rPr>
              <a:t>, &amp;</a:t>
            </a:r>
            <a:r>
              <a:rPr lang="en-US" altLang="zh-CN" dirty="0" err="1">
                <a:solidFill>
                  <a:srgbClr val="C00000"/>
                </a:solidFill>
              </a:rPr>
              <a:t>opr_dest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181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994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单步执行打印调试信息，不变</a:t>
            </a:r>
          </a:p>
          <a:p>
            <a:r>
              <a:rPr lang="zh-CN" altLang="en-US" dirty="0"/>
              <a:t>		instr_execute_2op(); \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308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879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instr_execute_2op(); \  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调用执行函数</a:t>
            </a:r>
          </a:p>
          <a:p>
            <a:r>
              <a:rPr lang="zh-CN" altLang="en-US" dirty="0"/>
              <a:t>		return len; \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18125" y="483634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712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4191000" cy="261610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static void instr_execute_2op() {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operand_read(&amp;opr_src);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opr_dest.val = opr_src.val;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	operand_write(&amp;opr_dest);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4800599" cy="26161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900" dirty="0"/>
              <a:t>// macro for generating the implementation of an instruction with two operands</a:t>
            </a:r>
          </a:p>
          <a:p>
            <a:r>
              <a:rPr lang="zh-CN" altLang="en-US" sz="1000" dirty="0"/>
              <a:t>#define make_instr_impl_2op(inst_name, src_type, dest_type, suffix) \</a:t>
            </a:r>
            <a:endParaRPr lang="en-US" altLang="zh-CN" sz="1000" dirty="0"/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sz="900" dirty="0"/>
              <a:t>	make_instr_func(concat7(inst_name, _, src_type, 2, dest_type, _, suffix)) {\</a:t>
            </a:r>
            <a:endParaRPr lang="en-US" altLang="zh-CN" sz="900" dirty="0"/>
          </a:p>
          <a:p>
            <a:r>
              <a:rPr lang="en-US" altLang="zh-CN" sz="900" dirty="0"/>
              <a:t>	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int len = 1; \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sz="900" dirty="0"/>
              <a:t>		concat(decode_data_size_, suffix) \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concat3(decode_operand, _, concat3(src_type, 2, dest_type)) \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00" dirty="0"/>
              <a:t>		print_asm_2(</a:t>
            </a:r>
            <a:r>
              <a:rPr lang="en-US" altLang="zh-CN" sz="900" dirty="0"/>
              <a:t>…</a:t>
            </a:r>
            <a:r>
              <a:rPr lang="zh-CN" altLang="en-US" sz="900" dirty="0"/>
              <a:t>); \  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sz="900" dirty="0"/>
              <a:t>		</a:t>
            </a:r>
            <a:r>
              <a:rPr lang="zh-CN" altLang="en-US" sz="900" dirty="0">
                <a:solidFill>
                  <a:srgbClr val="C00000"/>
                </a:solidFill>
              </a:rPr>
              <a:t>instr_execute_2op(); \  </a:t>
            </a:r>
            <a:r>
              <a:rPr lang="en-US" altLang="zh-CN" sz="900" dirty="0">
                <a:solidFill>
                  <a:srgbClr val="C00000"/>
                </a:solidFill>
              </a:rPr>
              <a:t>//</a:t>
            </a:r>
            <a:r>
              <a:rPr lang="zh-CN" altLang="en-US" sz="900" dirty="0">
                <a:solidFill>
                  <a:srgbClr val="C00000"/>
                </a:solidFill>
              </a:rPr>
              <a:t>调用执行函数</a:t>
            </a:r>
          </a:p>
          <a:p>
            <a:r>
              <a:rPr lang="zh-CN" altLang="en-US" sz="900" dirty="0"/>
              <a:t>		return len; \</a:t>
            </a:r>
          </a:p>
          <a:p>
            <a:r>
              <a:rPr lang="zh-CN" altLang="en-US" sz="900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96050" y="391827"/>
            <a:ext cx="53467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338764" y="2433638"/>
            <a:ext cx="1533525" cy="328612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5724" y="1751905"/>
            <a:ext cx="231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>
                <a:solidFill>
                  <a:srgbClr val="C00000"/>
                </a:solidFill>
              </a:rPr>
              <a:t>关键字很关键！</a:t>
            </a:r>
          </a:p>
        </p:txBody>
      </p:sp>
    </p:spTree>
    <p:extLst>
      <p:ext uri="{BB962C8B-B14F-4D97-AF65-F5344CB8AC3E}">
        <p14:creationId xmlns:p14="http://schemas.microsoft.com/office/powerpoint/2010/main" val="9907255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5"/>
            <a:ext cx="3879850" cy="292387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make_instr_impl_2op(mov, r, rm, v)</a:t>
            </a:r>
          </a:p>
        </p:txBody>
      </p:sp>
      <p:sp>
        <p:nvSpPr>
          <p:cNvPr id="7" name="矩形 6"/>
          <p:cNvSpPr/>
          <p:nvPr/>
        </p:nvSpPr>
        <p:spPr>
          <a:xfrm>
            <a:off x="1600201" y="236702"/>
            <a:ext cx="8991599" cy="51398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macro for generating the implementation of an instruction with two operands</a:t>
            </a:r>
          </a:p>
          <a:p>
            <a:r>
              <a:rPr lang="zh-CN" altLang="en-US" sz="2000" dirty="0"/>
              <a:t>#define make_instr_impl_2op(inst_name, src_type, dest_type, suffix) \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等于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make_instr_impl_2op(mov, r, rm, v)</a:t>
            </a:r>
          </a:p>
          <a:p>
            <a:r>
              <a:rPr lang="zh-CN" altLang="en-US" dirty="0"/>
              <a:t>	make_instr_func(concat7(inst_name, _, src_type, 2, dest_type, _, suffix)) {\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int len = 1; \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不变</a:t>
            </a:r>
          </a:p>
          <a:p>
            <a:r>
              <a:rPr lang="zh-CN" altLang="en-US" dirty="0"/>
              <a:t>		concat(decode_data_size_, suffix)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decode_data_size_v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concat3(decode_operand, _, concat3(src_type, 2, dest_type)) \</a:t>
            </a:r>
            <a:endParaRPr lang="en-US" altLang="zh-CN" dirty="0"/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宏展开等于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decode_operand_r2rm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下方宏定义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#define decode_operand_r2rm \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                             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		print_asm_2(</a:t>
            </a:r>
            <a:r>
              <a:rPr lang="en-US" altLang="zh-CN" dirty="0"/>
              <a:t>…</a:t>
            </a:r>
            <a:r>
              <a:rPr lang="zh-CN" altLang="en-US" dirty="0"/>
              <a:t>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单步执行打印调试信息，不变</a:t>
            </a:r>
          </a:p>
          <a:p>
            <a:r>
              <a:rPr lang="zh-CN" altLang="en-US" dirty="0"/>
              <a:t>		instr_execute_2op(); \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调用执行函数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rgbClr val="C00000"/>
                </a:solidFill>
              </a:rPr>
              <a:t>return len; \  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返回指令长度</a:t>
            </a:r>
          </a:p>
          <a:p>
            <a:r>
              <a:rPr lang="zh-CN" altLang="en-US" dirty="0"/>
              <a:t>	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4325" y="4853351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/include/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instr_helper.h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6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计算机执行程序的过程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0394" y="4111066"/>
            <a:ext cx="1744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Windows: .exe</a:t>
            </a:r>
          </a:p>
          <a:p>
            <a:r>
              <a:rPr lang="en-US" altLang="zh-CN" sz="2000" dirty="0"/>
              <a:t>Linux: ELF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19341" y="3714580"/>
            <a:ext cx="26395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1. </a:t>
            </a:r>
            <a:r>
              <a:rPr lang="zh-CN" altLang="en-US" sz="2000" dirty="0"/>
              <a:t>将可执行文件中的指令、数据从外部存储器（如，硬盘）装载到内存中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8227" y="5236094"/>
            <a:ext cx="2406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PA 2-2 </a:t>
            </a:r>
            <a:r>
              <a:rPr lang="zh-CN" altLang="en-US" sz="2000" dirty="0">
                <a:solidFill>
                  <a:srgbClr val="C00000"/>
                </a:solidFill>
              </a:rPr>
              <a:t>深入探讨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PA 2-1 </a:t>
            </a:r>
            <a:r>
              <a:rPr lang="zh-CN" altLang="en-US" sz="2000" dirty="0">
                <a:solidFill>
                  <a:srgbClr val="C00000"/>
                </a:solidFill>
              </a:rPr>
              <a:t>简化实现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040351" y="3197088"/>
            <a:ext cx="0" cy="116664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7565248" y="413617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rot="5400000" flipH="1">
            <a:off x="7565248" y="1451809"/>
            <a:ext cx="74" cy="3368510"/>
          </a:xfrm>
          <a:prstGeom prst="curvedConnector3">
            <a:avLst>
              <a:gd name="adj1" fmla="val -635591892"/>
            </a:avLst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53182" y="2085619"/>
            <a:ext cx="3096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indent="-357188"/>
            <a:r>
              <a:rPr lang="en-US" altLang="zh-CN" sz="2800" dirty="0"/>
              <a:t>2. </a:t>
            </a:r>
            <a:r>
              <a:rPr lang="zh-CN" altLang="en-US" sz="2000" dirty="0"/>
              <a:t>循环往复地取指令、取操作数、执行、写操作数（若需要写）</a:t>
            </a:r>
          </a:p>
        </p:txBody>
      </p:sp>
    </p:spTree>
    <p:extLst>
      <p:ext uri="{BB962C8B-B14F-4D97-AF65-F5344CB8AC3E}">
        <p14:creationId xmlns:p14="http://schemas.microsoft.com/office/powerpoint/2010/main" val="29171067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4650" y="2174075"/>
            <a:ext cx="4648200" cy="447045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4000" y="2174074"/>
            <a:ext cx="3987800" cy="28623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6050" y="4895851"/>
            <a:ext cx="448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481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4307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64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38889616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3799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opr_dest</a:t>
            </a:r>
            <a:r>
              <a:rPr lang="zh-CN" altLang="en-US" dirty="0"/>
              <a:t>.val = </a:t>
            </a:r>
            <a:r>
              <a:rPr lang="zh-CN" altLang="en-US" dirty="0">
                <a:solidFill>
                  <a:srgbClr val="FF0000"/>
                </a:solidFill>
              </a:rPr>
              <a:t>opr_src</a:t>
            </a:r>
            <a:r>
              <a:rPr lang="zh-CN" altLang="en-US" dirty="0"/>
              <a:t>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opr_src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opr_dest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80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4457" y="5725886"/>
            <a:ext cx="2358572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opr_src</a:t>
            </a:r>
            <a:r>
              <a:rPr lang="zh-CN" altLang="en-US" dirty="0"/>
              <a:t>和</a:t>
            </a:r>
            <a:r>
              <a:rPr lang="en-US" altLang="zh-CN" dirty="0" err="1"/>
              <a:t>opr_dest</a:t>
            </a:r>
            <a:r>
              <a:rPr lang="zh-CN" altLang="en-US" dirty="0"/>
              <a:t>是定义在</a:t>
            </a:r>
            <a:r>
              <a:rPr lang="en-US" altLang="zh-CN" dirty="0" err="1"/>
              <a:t>operand.c</a:t>
            </a:r>
            <a:r>
              <a:rPr lang="zh-CN" altLang="en-US" dirty="0"/>
              <a:t>中的两个全局变量</a:t>
            </a:r>
          </a:p>
        </p:txBody>
      </p:sp>
    </p:spTree>
    <p:extLst>
      <p:ext uri="{BB962C8B-B14F-4D97-AF65-F5344CB8AC3E}">
        <p14:creationId xmlns:p14="http://schemas.microsoft.com/office/powerpoint/2010/main" val="23454224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1434" y="2166818"/>
            <a:ext cx="2956379" cy="296234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28600" algn="just">
              <a:spcBef>
                <a:spcPts val="250"/>
              </a:spcBef>
            </a:pP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make_instr_func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(mov_r2rm_v) {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OPERAND r,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 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指定操作数长度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data_size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  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1;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操作数寻址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modrm_r_rm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eip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+ 1, &amp;r, 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 </a:t>
            </a: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100" kern="100" dirty="0" err="1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operand_read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(&amp;r);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r.val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operand_write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rm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    </a:t>
            </a:r>
            <a:r>
              <a:rPr lang="en-US" altLang="zh-CN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100" kern="100" dirty="0">
                <a:solidFill>
                  <a:srgbClr val="00B050"/>
                </a:solidFill>
                <a:latin typeface="DengXian" panose="02010600030101010101" pitchFamily="2" charset="-122"/>
                <a:cs typeface="Times New Roman" panose="02020603050405020304" pitchFamily="18" charset="0"/>
              </a:rPr>
              <a:t>返回操作数长度</a:t>
            </a:r>
            <a:endParaRPr lang="zh-CN" altLang="zh-CN" sz="1100" kern="100" dirty="0">
              <a:solidFill>
                <a:srgbClr val="00B050"/>
              </a:solidFill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100" kern="100" dirty="0" err="1">
                <a:latin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algn="just">
              <a:spcBef>
                <a:spcPts val="250"/>
              </a:spcBef>
            </a:pPr>
            <a:r>
              <a:rPr lang="en-US" altLang="zh-CN" sz="11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3667" y="1399671"/>
            <a:ext cx="6329133" cy="535531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"cpu/instr.h"</a:t>
            </a:r>
          </a:p>
          <a:p>
            <a:endParaRPr lang="zh-CN" altLang="en-US" dirty="0"/>
          </a:p>
          <a:p>
            <a:r>
              <a:rPr lang="zh-CN" altLang="en-US" dirty="0"/>
              <a:t>static void instr_execute_2op() {</a:t>
            </a:r>
          </a:p>
          <a:p>
            <a:r>
              <a:rPr lang="zh-CN" altLang="en-US" dirty="0"/>
              <a:t>	operand_read(&amp;opr_src);</a:t>
            </a:r>
          </a:p>
          <a:p>
            <a:r>
              <a:rPr lang="zh-CN" altLang="en-US" dirty="0"/>
              <a:t>	opr_dest.val = opr_src.val;</a:t>
            </a:r>
          </a:p>
          <a:p>
            <a:r>
              <a:rPr lang="zh-CN" altLang="en-US" dirty="0"/>
              <a:t>	operand_write(&amp;opr_dest);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make_instr_impl_2op(mov, r, rm, v)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将其进行宏展开后，变为。。。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make_instr_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v)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len = 1;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opr_dest.data_size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data_size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+= </a:t>
            </a:r>
            <a:r>
              <a:rPr lang="en-US" altLang="zh-CN" dirty="0" err="1">
                <a:solidFill>
                  <a:srgbClr val="FF0000"/>
                </a:solidFill>
              </a:rPr>
              <a:t>modrm_r_rm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+ 1,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opr_src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&amp;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opr_dest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print_asm_2(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instr_execute_2op(); 		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len;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8664" y="812322"/>
            <a:ext cx="464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>
                <a:solidFill>
                  <a:srgbClr val="0070C0"/>
                </a:solidFill>
              </a:rPr>
              <a:t>nemu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src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cpu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instr</a:t>
            </a:r>
            <a:r>
              <a:rPr lang="en-US" altLang="zh-CN" sz="2800" i="1" dirty="0">
                <a:solidFill>
                  <a:srgbClr val="0070C0"/>
                </a:solidFill>
              </a:rPr>
              <a:t>/</a:t>
            </a:r>
            <a:r>
              <a:rPr lang="en-US" altLang="zh-CN" sz="2800" i="1" dirty="0" err="1">
                <a:solidFill>
                  <a:srgbClr val="0070C0"/>
                </a:solidFill>
              </a:rPr>
              <a:t>mov.c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endParaRPr lang="zh-CN" altLang="en-US" sz="2800" i="1" dirty="0">
              <a:solidFill>
                <a:srgbClr val="0070C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40629" y="4760686"/>
            <a:ext cx="1008742" cy="63862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3438" y="5193296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等价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34457" y="5725887"/>
            <a:ext cx="2358572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modrm</a:t>
            </a:r>
            <a:r>
              <a:rPr lang="zh-CN" altLang="en-US" dirty="0"/>
              <a:t>系列函数看</a:t>
            </a:r>
            <a:r>
              <a:rPr lang="en-US" altLang="zh-CN" dirty="0"/>
              <a:t>Guide</a:t>
            </a:r>
            <a:r>
              <a:rPr lang="zh-CN" altLang="en-US" dirty="0"/>
              <a:t>的描述</a:t>
            </a:r>
          </a:p>
        </p:txBody>
      </p:sp>
    </p:spTree>
    <p:extLst>
      <p:ext uri="{BB962C8B-B14F-4D97-AF65-F5344CB8AC3E}">
        <p14:creationId xmlns:p14="http://schemas.microsoft.com/office/powerpoint/2010/main" val="8942659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 2-1 </a:t>
            </a:r>
            <a:r>
              <a:rPr lang="zh-CN" altLang="en-US" dirty="0"/>
              <a:t>结束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PA 2-1</a:t>
            </a:r>
            <a:r>
              <a:rPr lang="zh-CN" altLang="en-US" dirty="0" smtClean="0"/>
              <a:t>截止时间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     日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3EE9-7539-4E35-AA32-D6C6D6B84F33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4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AEF5-D648-4728-8573-61956C55922F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南京大学</a:t>
            </a:r>
            <a:r>
              <a:rPr lang="en-US" altLang="zh-CN"/>
              <a:t>-</a:t>
            </a:r>
            <a:r>
              <a:rPr lang="zh-CN" altLang="en-US"/>
              <a:t>计算机系统基础</a:t>
            </a:r>
            <a:r>
              <a:rPr lang="en-US" altLang="zh-CN"/>
              <a:t>-PA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57D9-7AE1-4835-BC7B-58BA9867DEA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8444">
            <a:off x="2672133" y="1007522"/>
            <a:ext cx="3111669" cy="3111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903" y="4493078"/>
            <a:ext cx="2271392" cy="18852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5217"/>
          <a:stretch/>
        </p:blipFill>
        <p:spPr>
          <a:xfrm>
            <a:off x="1396998" y="4450291"/>
            <a:ext cx="1453017" cy="19280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66" y="1942611"/>
            <a:ext cx="1912205" cy="142459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1818" y="3305408"/>
            <a:ext cx="262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testcase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kernel/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70756" y="1348531"/>
            <a:ext cx="434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/memory/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56795" y="5449229"/>
            <a:ext cx="346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 4-2 </a:t>
            </a:r>
            <a:r>
              <a:rPr lang="zh-CN" altLang="en-US" sz="2400" dirty="0"/>
              <a:t>再模拟，目前用内存中的</a:t>
            </a:r>
            <a:r>
              <a:rPr lang="en-US" altLang="zh-CN" sz="2400" dirty="0" err="1"/>
              <a:t>ramdisk</a:t>
            </a:r>
            <a:r>
              <a:rPr lang="zh-CN" altLang="en-US" sz="2400" dirty="0"/>
              <a:t>替代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模拟程序执行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610600" y="1348531"/>
            <a:ext cx="390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nemu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3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36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endParaRPr lang="zh-CN" altLang="en-US" sz="36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6795" y="3551629"/>
            <a:ext cx="4076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相关代码</a:t>
            </a:r>
          </a:p>
        </p:txBody>
      </p:sp>
    </p:spTree>
    <p:extLst>
      <p:ext uri="{BB962C8B-B14F-4D97-AF65-F5344CB8AC3E}">
        <p14:creationId xmlns:p14="http://schemas.microsoft.com/office/powerpoint/2010/main" val="3644204661"/>
      </p:ext>
    </p:extLst>
  </p:cSld>
  <p:clrMapOvr>
    <a:masterClrMapping/>
  </p:clrMapOvr>
</p:sld>
</file>

<file path=ppt/theme/theme1.xml><?xml version="1.0" encoding="utf-8"?>
<a:theme xmlns:a="http://schemas.openxmlformats.org/drawingml/2006/main" name="2020_spring_pa_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spring_pa_0.potx" id="{CD899C44-F7E7-496C-93F0-05E13267D550}" vid="{64846133-22F5-44B5-8BAA-27BBFA17D2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2020_spring_pa_0</Template>
  <TotalTime>677</TotalTime>
  <Words>5657</Words>
  <Application>Microsoft Office PowerPoint</Application>
  <PresentationFormat>宽屏</PresentationFormat>
  <Paragraphs>1689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4" baseType="lpstr">
      <vt:lpstr>MS Gothic</vt:lpstr>
      <vt:lpstr>等线</vt:lpstr>
      <vt:lpstr>等线</vt:lpstr>
      <vt:lpstr>微软雅黑</vt:lpstr>
      <vt:lpstr>幼圆</vt:lpstr>
      <vt:lpstr>Arial</vt:lpstr>
      <vt:lpstr>Calibri</vt:lpstr>
      <vt:lpstr>Consolas</vt:lpstr>
      <vt:lpstr>Times New Roman</vt:lpstr>
      <vt:lpstr>2020_spring_pa_0</vt:lpstr>
      <vt:lpstr>PA 2-1 – 指令解码与执行</vt:lpstr>
      <vt:lpstr>汇编知识提要</vt:lpstr>
      <vt:lpstr>目录</vt:lpstr>
      <vt:lpstr>目录</vt:lpstr>
      <vt:lpstr>计算机执行程序的过程</vt:lpstr>
      <vt:lpstr>计算机执行程序的过程</vt:lpstr>
      <vt:lpstr>计算机执行程序的过程</vt:lpstr>
      <vt:lpstr>计算机执行程序的过程</vt:lpstr>
      <vt:lpstr>NEMU模拟程序执行</vt:lpstr>
      <vt:lpstr>NEMU模拟程序执行：PA 2-1</vt:lpstr>
      <vt:lpstr>NEMU模拟程序执行：PA 2-1</vt:lpstr>
      <vt:lpstr>NEMU模拟程序执行：PA 2-1</vt:lpstr>
      <vt:lpstr>PowerPoint 演示文稿</vt:lpstr>
      <vt:lpstr>NEMU模拟程序执行：1. 装载程序</vt:lpstr>
      <vt:lpstr>NEMU模拟程序执行：1. 装载程序</vt:lpstr>
      <vt:lpstr>NEMU模拟程序执行：1. 装载程序</vt:lpstr>
      <vt:lpstr>NEMU模拟程序执行：1. 装载程序</vt:lpstr>
      <vt:lpstr>NEMU模拟程序执行：1. 装载程序</vt:lpstr>
      <vt:lpstr>NEMU模拟程序执行：1. 装载程序</vt:lpstr>
      <vt:lpstr>计算机执行程序的过程</vt:lpstr>
      <vt:lpstr>NEMU模拟程序执行：2. 执行程序</vt:lpstr>
      <vt:lpstr>NEMU模拟程序执行：2. 执行程序</vt:lpstr>
      <vt:lpstr>NEMU模拟程序执行：2. 执行程序</vt:lpstr>
      <vt:lpstr>NEMU模拟程序执行：2. 执行程序</vt:lpstr>
      <vt:lpstr>NEMU模拟程序执行：2. 执行程序</vt:lpstr>
      <vt:lpstr>PowerPoint 演示文稿</vt:lpstr>
      <vt:lpstr>NEMU模拟程序执行：2. 执行程序</vt:lpstr>
      <vt:lpstr>目录</vt:lpstr>
      <vt:lpstr>指令的解码</vt:lpstr>
      <vt:lpstr>指令的解码</vt:lpstr>
      <vt:lpstr>指令的解码</vt:lpstr>
      <vt:lpstr>指令的解码</vt:lpstr>
      <vt:lpstr>PowerPoint 演示文稿</vt:lpstr>
      <vt:lpstr>PowerPoint 演示文稿</vt:lpstr>
      <vt:lpstr>PowerPoint 演示文稿</vt:lpstr>
      <vt:lpstr>指令的解码</vt:lpstr>
      <vt:lpstr>指令的解码</vt:lpstr>
      <vt:lpstr>指令的解码</vt:lpstr>
      <vt:lpstr>指令的解码</vt:lpstr>
      <vt:lpstr>指令的解码</vt:lpstr>
      <vt:lpstr>指令的解码</vt:lpstr>
      <vt:lpstr>PowerPoint 演示文稿</vt:lpstr>
      <vt:lpstr>指令的解码</vt:lpstr>
      <vt:lpstr>指令的解码</vt:lpstr>
      <vt:lpstr>指令的解码</vt:lpstr>
      <vt:lpstr>目录</vt:lpstr>
      <vt:lpstr>NEMU模拟指令解码和执行</vt:lpstr>
      <vt:lpstr>NEMU模拟指令解码和执行</vt:lpstr>
      <vt:lpstr>PowerPoint 演示文稿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NEMU模拟指令解码和执行</vt:lpstr>
      <vt:lpstr>PowerPoint 演示文稿</vt:lpstr>
      <vt:lpstr>PA 2-1要做的任务：执行make run或make test_pa-2-1</vt:lpstr>
      <vt:lpstr>PA 2-1要做的任务：执行make run或make test_pa-2-1</vt:lpstr>
      <vt:lpstr>NEMU模拟指令解码和执行</vt:lpstr>
      <vt:lpstr>实验目标</vt:lpstr>
      <vt:lpstr>但是！</vt:lpstr>
      <vt:lpstr>用于精简指令实现的宏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 2-1 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2-0 – 汇编基础知识先导课</dc:title>
  <dc:creator>wangliang</dc:creator>
  <cp:lastModifiedBy>wangliang</cp:lastModifiedBy>
  <cp:revision>409</cp:revision>
  <dcterms:created xsi:type="dcterms:W3CDTF">2020-03-19T08:26:40Z</dcterms:created>
  <dcterms:modified xsi:type="dcterms:W3CDTF">2022-03-18T05:48:08Z</dcterms:modified>
</cp:coreProperties>
</file>