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4"/>
  </p:notesMasterIdLst>
  <p:sldIdLst>
    <p:sldId id="256" r:id="rId2"/>
    <p:sldId id="258" r:id="rId3"/>
    <p:sldId id="260" r:id="rId4"/>
    <p:sldId id="267" r:id="rId5"/>
    <p:sldId id="275" r:id="rId6"/>
    <p:sldId id="287" r:id="rId7"/>
    <p:sldId id="284" r:id="rId8"/>
    <p:sldId id="285" r:id="rId9"/>
    <p:sldId id="286" r:id="rId10"/>
    <p:sldId id="289" r:id="rId11"/>
    <p:sldId id="302" r:id="rId12"/>
    <p:sldId id="348" r:id="rId13"/>
    <p:sldId id="303" r:id="rId14"/>
    <p:sldId id="349" r:id="rId15"/>
    <p:sldId id="304" r:id="rId16"/>
    <p:sldId id="351" r:id="rId17"/>
    <p:sldId id="305" r:id="rId18"/>
    <p:sldId id="354" r:id="rId19"/>
    <p:sldId id="355" r:id="rId20"/>
    <p:sldId id="357" r:id="rId21"/>
    <p:sldId id="356" r:id="rId22"/>
    <p:sldId id="358" r:id="rId23"/>
    <p:sldId id="352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63" r:id="rId40"/>
    <p:sldId id="353" r:id="rId41"/>
    <p:sldId id="364" r:id="rId42"/>
    <p:sldId id="366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67" r:id="rId58"/>
    <p:sldId id="359" r:id="rId59"/>
    <p:sldId id="360" r:id="rId60"/>
    <p:sldId id="361" r:id="rId61"/>
    <p:sldId id="362" r:id="rId62"/>
    <p:sldId id="347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 wenbo" initials="sw" lastIdx="1" clrIdx="0">
    <p:extLst>
      <p:ext uri="{19B8F6BF-5375-455C-9EA6-DF929625EA0E}">
        <p15:presenceInfo xmlns:p15="http://schemas.microsoft.com/office/powerpoint/2012/main" userId="97f489ed3d12bc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6706" autoAdjust="0"/>
  </p:normalViewPr>
  <p:slideViewPr>
    <p:cSldViewPr snapToGrid="0">
      <p:cViewPr varScale="1">
        <p:scale>
          <a:sx n="82" d="100"/>
          <a:sy n="82" d="100"/>
        </p:scale>
        <p:origin x="4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8T17:45:52.37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590E7-942F-4C29-9E50-D54868E0B3C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D7544-8E25-4E2A-BF62-CCE69D4AB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24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3EE9-7539-4E35-AA32-D6C6D6B84F33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1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29EB-E43E-4B8C-A6CD-D68D2F1740E9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4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9E0E-51F1-4E5B-B40B-731AE888A5F8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4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365126"/>
            <a:ext cx="5105400" cy="63987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01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E14F-C2EF-41E5-9B49-9D7F25212204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0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DC0B-D807-4923-9E89-90102AF9581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A34C-E308-437A-94E8-E3B69343B8A2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09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CC21-3CDC-4DC7-916A-202D8537E588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5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44A0-6583-4732-B45B-E3AB620BB415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3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D07D-41E5-4021-AEF2-C6FA1A3E613C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0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7DE8-D5E2-476E-B7EB-7F9125C53A04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48509"/>
            <a:ext cx="10515600" cy="482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0">
                <a:solidFill>
                  <a:schemeClr val="tx1"/>
                </a:solidFill>
              </a:defRPr>
            </a:lvl1pPr>
          </a:lstStyle>
          <a:p>
            <a:fld id="{0D503F90-05AE-4701-92F6-A8D652C905C0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88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0">
                <a:solidFill>
                  <a:schemeClr val="tx1"/>
                </a:solidFill>
              </a:defRPr>
            </a:lvl1pPr>
          </a:lstStyle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1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f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2692400"/>
            <a:ext cx="9144000" cy="1203642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/>
              <a:t>PA 2-1 – </a:t>
            </a:r>
            <a:r>
              <a:rPr lang="zh-CN" altLang="en-US" sz="4800" dirty="0"/>
              <a:t>指令解码与执行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4298315"/>
            <a:ext cx="9144000" cy="1655762"/>
          </a:xfrm>
        </p:spPr>
        <p:txBody>
          <a:bodyPr/>
          <a:lstStyle/>
          <a:p>
            <a:pPr algn="r"/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</a:t>
            </a:r>
            <a:endParaRPr lang="en-US" altLang="zh-CN" dirty="0"/>
          </a:p>
          <a:p>
            <a:pPr algn="r"/>
            <a:r>
              <a:rPr lang="zh-CN" altLang="en-US" dirty="0"/>
              <a:t>南京大学</a:t>
            </a:r>
            <a:r>
              <a:rPr lang="en-US" altLang="zh-CN" dirty="0"/>
              <a:t>《</a:t>
            </a:r>
            <a:r>
              <a:rPr lang="zh-CN" altLang="en-US" dirty="0"/>
              <a:t>计算机系统基础</a:t>
            </a:r>
            <a:r>
              <a:rPr lang="en-US" altLang="zh-CN" dirty="0"/>
              <a:t>》</a:t>
            </a:r>
            <a:r>
              <a:rPr lang="zh-CN" altLang="en-US" dirty="0"/>
              <a:t>课程组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524000" y="1359434"/>
            <a:ext cx="6858000" cy="1332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计算机系统基础</a:t>
            </a:r>
            <a:b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Programming Assignment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070E-0867-4427-9438-18C4952E7102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81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61241" y="1107823"/>
            <a:ext cx="9158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CN" altLang="en-US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内存中的指令数据：</a:t>
            </a: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5144047" y="889273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34202" y="51270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EIP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56887" y="3732115"/>
            <a:ext cx="110016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+-----------+-----------+-----------+--------+------+------+------+------------+-----------+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|instruction| address-  | </a:t>
            </a:r>
            <a:r>
              <a:rPr lang="en-US" altLang="zh-CN" sz="1500" b="1" kern="100" dirty="0">
                <a:solidFill>
                  <a:srgbClr val="00B05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operand-</a:t>
            </a: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|segment |</a:t>
            </a:r>
            <a:r>
              <a:rPr lang="en-US" altLang="zh-CN" sz="1500" b="1" kern="100" dirty="0" err="1">
                <a:solidFill>
                  <a:srgbClr val="FF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opcode</a:t>
            </a:r>
            <a:r>
              <a:rPr lang="en-US" altLang="zh-CN" sz="1500" kern="100" dirty="0" err="1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</a:t>
            </a:r>
            <a:r>
              <a:rPr lang="en-US" altLang="zh-CN" sz="1500" b="1" kern="100" dirty="0" err="1">
                <a:solidFill>
                  <a:srgbClr val="00B0F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ModR</a:t>
            </a:r>
            <a:r>
              <a:rPr lang="en-US" altLang="zh-CN" sz="1500" b="1" kern="100" dirty="0">
                <a:solidFill>
                  <a:srgbClr val="00B0F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/M</a:t>
            </a: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</a:t>
            </a:r>
            <a:r>
              <a:rPr lang="en-US" altLang="zh-CN" sz="1500" b="1" kern="100" dirty="0">
                <a:solidFill>
                  <a:srgbClr val="00B0F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SIB</a:t>
            </a: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|</a:t>
            </a:r>
            <a:r>
              <a:rPr lang="en-US" altLang="zh-CN" sz="1500" b="1" kern="100" dirty="0">
                <a:solidFill>
                  <a:srgbClr val="00B0F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displacement</a:t>
            </a: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</a:t>
            </a:r>
            <a:r>
              <a:rPr lang="en-US" altLang="zh-CN" sz="1500" b="1" kern="100" dirty="0">
                <a:solidFill>
                  <a:srgbClr val="00B0F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immediate</a:t>
            </a: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|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 prefix   |size </a:t>
            </a:r>
            <a:r>
              <a:rPr lang="en-US" altLang="zh-CN" sz="1500" kern="100" dirty="0" err="1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prefix|</a:t>
            </a:r>
            <a:r>
              <a:rPr lang="en-US" altLang="zh-CN" sz="1500" b="1" kern="100" dirty="0" err="1">
                <a:solidFill>
                  <a:srgbClr val="00B05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size</a:t>
            </a:r>
            <a:r>
              <a:rPr lang="en-US" altLang="zh-CN" sz="1500" b="1" kern="100" dirty="0">
                <a:solidFill>
                  <a:srgbClr val="00B05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altLang="zh-CN" sz="1500" b="1" kern="100" dirty="0" err="1">
                <a:solidFill>
                  <a:srgbClr val="00B05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prefix</a:t>
            </a:r>
            <a:r>
              <a:rPr lang="en-US" altLang="zh-CN" sz="1500" kern="100" dirty="0" err="1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|override</a:t>
            </a: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     |      |      |            |           |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|-----------+-----------+-----------+--------+------+------+------+------------+-----------|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  0 OR 1  |   0 OR 1  |   0 OR 1  | 0 OR 1 |1 OR 2|0 OR 1|0 OR 1| 0,1,2 OR 4 |0,1,2 OR 4 |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- - - - - - - - - - - - - - - - - - - - - - - - - - - - - - - - - - - - - - - - - - - - -|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                                      number of bytes                                    |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+------------------------------------------------------------------------------------------+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3" name="左大括号 12"/>
          <p:cNvSpPr/>
          <p:nvPr/>
        </p:nvSpPr>
        <p:spPr>
          <a:xfrm rot="5400000">
            <a:off x="3908533" y="1494375"/>
            <a:ext cx="237067" cy="4238413"/>
          </a:xfrm>
          <a:prstGeom prst="lef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33732" y="2645802"/>
            <a:ext cx="352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各种前缀，我们只模拟</a:t>
            </a:r>
            <a:r>
              <a:rPr lang="en-US" altLang="zh-CN" dirty="0">
                <a:solidFill>
                  <a:srgbClr val="00B050"/>
                </a:solidFill>
              </a:rPr>
              <a:t>operand-size prefix</a:t>
            </a:r>
            <a:r>
              <a:rPr lang="zh-CN" altLang="en-US" dirty="0">
                <a:solidFill>
                  <a:srgbClr val="00B050"/>
                </a:solidFill>
              </a:rPr>
              <a:t>，其值为</a:t>
            </a:r>
            <a:r>
              <a:rPr lang="en-US" altLang="zh-CN" dirty="0">
                <a:solidFill>
                  <a:srgbClr val="00B050"/>
                </a:solidFill>
              </a:rPr>
              <a:t>0x66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20997" y="188849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操作码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ModR</a:t>
            </a:r>
            <a:r>
              <a:rPr lang="en-US" altLang="zh-CN" dirty="0">
                <a:solidFill>
                  <a:srgbClr val="00B0F0"/>
                </a:solidFill>
              </a:rPr>
              <a:t>/M</a:t>
            </a:r>
            <a:r>
              <a:rPr lang="zh-CN" altLang="en-US" dirty="0">
                <a:solidFill>
                  <a:srgbClr val="FF0000"/>
                </a:solidFill>
              </a:rPr>
              <a:t>中也可能包含一点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509917" y="2602885"/>
            <a:ext cx="432" cy="1129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左大括号 16"/>
          <p:cNvSpPr/>
          <p:nvPr/>
        </p:nvSpPr>
        <p:spPr>
          <a:xfrm rot="5400000">
            <a:off x="8587430" y="1781611"/>
            <a:ext cx="237066" cy="3663941"/>
          </a:xfrm>
          <a:prstGeom prst="lef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78801" y="288635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各种找到操作数（寻址）的办法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421840" y="5923199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最大是</a:t>
            </a:r>
            <a:r>
              <a:rPr lang="en-US" altLang="zh-CN" dirty="0">
                <a:solidFill>
                  <a:srgbClr val="0070C0"/>
                </a:solidFill>
              </a:rPr>
              <a:t>4</a:t>
            </a:r>
            <a:r>
              <a:rPr lang="zh-CN" altLang="en-US" dirty="0">
                <a:solidFill>
                  <a:srgbClr val="0070C0"/>
                </a:solidFill>
              </a:rPr>
              <a:t>，体现我们是</a:t>
            </a:r>
            <a:r>
              <a:rPr lang="en-US" altLang="zh-CN" dirty="0">
                <a:solidFill>
                  <a:srgbClr val="0070C0"/>
                </a:solidFill>
              </a:rPr>
              <a:t>32</a:t>
            </a:r>
            <a:r>
              <a:rPr lang="zh-CN" altLang="en-US" dirty="0">
                <a:solidFill>
                  <a:srgbClr val="0070C0"/>
                </a:solidFill>
              </a:rPr>
              <a:t>位机</a:t>
            </a:r>
          </a:p>
        </p:txBody>
      </p:sp>
      <p:cxnSp>
        <p:nvCxnSpPr>
          <p:cNvPr id="20" name="直接箭头连接符 19"/>
          <p:cNvCxnSpPr>
            <a:stCxn id="19" idx="0"/>
          </p:cNvCxnSpPr>
          <p:nvPr/>
        </p:nvCxnSpPr>
        <p:spPr>
          <a:xfrm flipV="1">
            <a:off x="8959281" y="4958574"/>
            <a:ext cx="235214" cy="96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9" idx="0"/>
          </p:cNvCxnSpPr>
          <p:nvPr/>
        </p:nvCxnSpPr>
        <p:spPr>
          <a:xfrm flipV="1">
            <a:off x="8959281" y="4929403"/>
            <a:ext cx="1338457" cy="99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86938" y="5657433"/>
            <a:ext cx="2381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按</a:t>
            </a:r>
            <a:r>
              <a:rPr lang="en-US" altLang="zh-CN" sz="2400" dirty="0"/>
              <a:t>i386</a:t>
            </a:r>
            <a:r>
              <a:rPr lang="zh-CN" altLang="en-US" sz="2400" dirty="0"/>
              <a:t>指令集体系结构的规定</a:t>
            </a:r>
          </a:p>
        </p:txBody>
      </p:sp>
    </p:spTree>
    <p:extLst>
      <p:ext uri="{BB962C8B-B14F-4D97-AF65-F5344CB8AC3E}">
        <p14:creationId xmlns:p14="http://schemas.microsoft.com/office/powerpoint/2010/main" val="4032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11575" y="1577589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094530" y="1390024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61055" y="2577390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72055" y="2987317"/>
            <a:ext cx="9144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 </a:t>
            </a:r>
            <a:r>
              <a:rPr lang="en-US" altLang="zh-CN" dirty="0"/>
              <a:t>– Appendix A – 0x8b</a:t>
            </a:r>
            <a:r>
              <a:rPr lang="zh-CN" altLang="en-US" dirty="0"/>
              <a:t>对应</a:t>
            </a:r>
            <a:r>
              <a:rPr lang="en-US" altLang="zh-CN" dirty="0">
                <a:solidFill>
                  <a:srgbClr val="FF0000"/>
                </a:solidFill>
              </a:rPr>
              <a:t>MOV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Gv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Ev</a:t>
            </a:r>
            <a:endParaRPr lang="en-US" altLang="zh-CN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Ev</a:t>
            </a:r>
            <a:r>
              <a:rPr lang="zh-CN" altLang="en-US" dirty="0"/>
              <a:t>和</a:t>
            </a:r>
            <a:r>
              <a:rPr lang="en-US" altLang="zh-CN" dirty="0" err="1"/>
              <a:t>Gv</a:t>
            </a:r>
            <a:r>
              <a:rPr lang="zh-CN" altLang="en-US" dirty="0"/>
              <a:t>都说明后面跟</a:t>
            </a:r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r>
              <a:rPr lang="zh-CN" altLang="en-US" dirty="0"/>
              <a:t>字节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根据</a:t>
            </a:r>
            <a:r>
              <a:rPr lang="en-US" altLang="zh-CN" dirty="0"/>
              <a:t>Mod + R/M</a:t>
            </a:r>
            <a:r>
              <a:rPr lang="zh-CN" altLang="en-US" dirty="0"/>
              <a:t>域决定有</a:t>
            </a:r>
            <a:r>
              <a:rPr lang="en-US" altLang="zh-CN" dirty="0"/>
              <a:t>SIB</a:t>
            </a:r>
            <a:r>
              <a:rPr lang="zh-CN" altLang="en-US" dirty="0"/>
              <a:t>字节（内存地址</a:t>
            </a:r>
            <a:r>
              <a:rPr lang="en-US" altLang="zh-CN" dirty="0"/>
              <a:t>disp32[--][--]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SIB</a:t>
            </a:r>
            <a:r>
              <a:rPr lang="zh-CN" altLang="en-US" dirty="0"/>
              <a:t>字节后面自然还有</a:t>
            </a:r>
            <a:r>
              <a:rPr lang="en-US" altLang="zh-CN" dirty="0"/>
              <a:t>disp32 – 32</a:t>
            </a:r>
            <a:r>
              <a:rPr lang="zh-CN" altLang="en-US" dirty="0"/>
              <a:t>位的偏移量（小端方式）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该指令所有需要的信息已经获得，对应</a:t>
            </a:r>
            <a:r>
              <a:rPr lang="en-US" altLang="zh-CN" sz="2800" dirty="0"/>
              <a:t>AT&amp;T</a:t>
            </a:r>
            <a:r>
              <a:rPr lang="zh-CN" altLang="en-US" sz="2800" dirty="0"/>
              <a:t>格式汇编：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3682963" y="139002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90045" y="1013452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17853" y="99784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4216363" y="2097178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118541" y="226366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sib</a:t>
            </a:r>
            <a:endParaRPr lang="zh-CN" altLang="en-US" dirty="0"/>
          </a:p>
        </p:txBody>
      </p:sp>
      <p:sp>
        <p:nvSpPr>
          <p:cNvPr id="16" name="等腰三角形 15"/>
          <p:cNvSpPr/>
          <p:nvPr/>
        </p:nvSpPr>
        <p:spPr>
          <a:xfrm rot="10800000">
            <a:off x="4737163" y="139002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5254296" y="139002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5845220" y="139002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6362353" y="139002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50305" y="1390024"/>
            <a:ext cx="1631950" cy="94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254296" y="99498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disp32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709222" y="5266449"/>
            <a:ext cx="877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>
                <a:latin typeface="Consolas" panose="020B0609020204030204" pitchFamily="49" charset="0"/>
              </a:rPr>
              <a:t>movl</a:t>
            </a:r>
            <a:r>
              <a:rPr lang="en-US" altLang="zh-CN" sz="3200" b="1" dirty="0">
                <a:latin typeface="Consolas" panose="020B0609020204030204" pitchFamily="49" charset="0"/>
              </a:rPr>
              <a:t>    0x1100(%</a:t>
            </a:r>
            <a:r>
              <a:rPr lang="en-US" altLang="zh-CN" sz="3200" b="1" dirty="0" err="1">
                <a:latin typeface="Consolas" panose="020B0609020204030204" pitchFamily="49" charset="0"/>
              </a:rPr>
              <a:t>ebx</a:t>
            </a:r>
            <a:r>
              <a:rPr lang="en-US" altLang="zh-CN" sz="3200" b="1" dirty="0">
                <a:latin typeface="Consolas" panose="020B0609020204030204" pitchFamily="49" charset="0"/>
              </a:rPr>
              <a:t>, %</a:t>
            </a:r>
            <a:r>
              <a:rPr lang="en-US" altLang="zh-CN" sz="3200" b="1" dirty="0" err="1">
                <a:latin typeface="Consolas" panose="020B0609020204030204" pitchFamily="49" charset="0"/>
              </a:rPr>
              <a:t>eax</a:t>
            </a:r>
            <a:r>
              <a:rPr lang="en-US" altLang="zh-CN" sz="3200" b="1" dirty="0">
                <a:latin typeface="Consolas" panose="020B0609020204030204" pitchFamily="49" charset="0"/>
              </a:rPr>
              <a:t>, 4),    %</a:t>
            </a:r>
            <a:r>
              <a:rPr lang="en-US" altLang="zh-CN" sz="3200" b="1" dirty="0" err="1">
                <a:latin typeface="Consolas" panose="020B0609020204030204" pitchFamily="49" charset="0"/>
              </a:rPr>
              <a:t>edx</a:t>
            </a:r>
            <a:endParaRPr lang="zh-CN" altLang="en-US" sz="3200" b="1" dirty="0">
              <a:latin typeface="Consolas" panose="020B0609020204030204" pitchFamily="49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6774355" y="1224017"/>
            <a:ext cx="0" cy="118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右箭头 23"/>
          <p:cNvSpPr/>
          <p:nvPr/>
        </p:nvSpPr>
        <p:spPr>
          <a:xfrm>
            <a:off x="7074922" y="1287517"/>
            <a:ext cx="1422400" cy="2900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221936" y="9905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后续指令</a:t>
            </a:r>
          </a:p>
        </p:txBody>
      </p:sp>
      <p:sp>
        <p:nvSpPr>
          <p:cNvPr id="26" name="等腰三角形 25"/>
          <p:cNvSpPr/>
          <p:nvPr/>
        </p:nvSpPr>
        <p:spPr>
          <a:xfrm>
            <a:off x="6932840" y="2092702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838319" y="2247068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EIP</a:t>
            </a:r>
            <a:r>
              <a:rPr lang="zh-CN" altLang="en-US" dirty="0"/>
              <a:t>指向下一条指令</a:t>
            </a:r>
          </a:p>
        </p:txBody>
      </p:sp>
    </p:spTree>
    <p:extLst>
      <p:ext uri="{BB962C8B-B14F-4D97-AF65-F5344CB8AC3E}">
        <p14:creationId xmlns:p14="http://schemas.microsoft.com/office/powerpoint/2010/main" val="867197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程序执行的宏观过程与模拟</a:t>
            </a:r>
          </a:p>
          <a:p>
            <a:pPr>
              <a:lnSpc>
                <a:spcPct val="200000"/>
              </a:lnSpc>
            </a:pPr>
            <a:r>
              <a:rPr lang="zh-CN" altLang="en-US" b="1" dirty="0"/>
              <a:t>单条指令的解码与</a:t>
            </a:r>
            <a:r>
              <a:rPr lang="en-US" altLang="zh-CN" b="1" dirty="0">
                <a:solidFill>
                  <a:srgbClr val="C00000"/>
                </a:solidFill>
              </a:rPr>
              <a:t>NEMU</a:t>
            </a:r>
            <a:r>
              <a:rPr lang="zh-CN" altLang="en-US" b="1" dirty="0">
                <a:solidFill>
                  <a:srgbClr val="C00000"/>
                </a:solidFill>
              </a:rPr>
              <a:t>实现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b="1" dirty="0"/>
              <a:t>操作码的解码方式</a:t>
            </a:r>
            <a:endParaRPr lang="en-US" altLang="zh-CN" b="1" dirty="0"/>
          </a:p>
          <a:p>
            <a:pPr lvl="1">
              <a:lnSpc>
                <a:spcPct val="200000"/>
              </a:lnSpc>
            </a:pPr>
            <a:r>
              <a:rPr lang="zh-CN" altLang="en-US" b="1" dirty="0"/>
              <a:t>单条指令的实现方法</a:t>
            </a:r>
            <a:endParaRPr lang="en-US" altLang="zh-CN" b="1" dirty="0"/>
          </a:p>
          <a:p>
            <a:pPr lvl="1">
              <a:lnSpc>
                <a:spcPct val="200000"/>
              </a:lnSpc>
            </a:pPr>
            <a:r>
              <a:rPr lang="zh-CN" altLang="en-US" b="1" dirty="0"/>
              <a:t>利用框架代码中的宏来高效、简洁地实现多条指令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7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12798" y="732127"/>
            <a:ext cx="6807753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>
                <a:solidFill>
                  <a:srgbClr val="FF0000"/>
                </a:solidFill>
              </a:rPr>
              <a:t>exec</a:t>
            </a:r>
            <a:r>
              <a:rPr lang="en-US" altLang="zh-CN" dirty="0"/>
              <a:t>(uint32_t n) {</a:t>
            </a:r>
          </a:p>
          <a:p>
            <a:r>
              <a:rPr lang="en-US" altLang="zh-CN" dirty="0"/>
              <a:t>	…</a:t>
            </a:r>
          </a:p>
          <a:p>
            <a:r>
              <a:rPr lang="en-US" altLang="zh-CN" dirty="0"/>
              <a:t>	while( n &gt; 0 &amp;&amp; </a:t>
            </a:r>
            <a:r>
              <a:rPr lang="en-US" altLang="zh-CN" dirty="0" err="1"/>
              <a:t>nemu_state</a:t>
            </a:r>
            <a:r>
              <a:rPr lang="en-US" altLang="zh-CN" dirty="0"/>
              <a:t> == NEMU_RUN) {</a:t>
            </a:r>
          </a:p>
          <a:p>
            <a:r>
              <a:rPr lang="en-US" altLang="zh-CN" dirty="0"/>
              <a:t>		…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instr_len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exec_inst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cpu.eip</a:t>
            </a:r>
            <a:r>
              <a:rPr lang="en-US" altLang="zh-CN" dirty="0"/>
              <a:t> += </a:t>
            </a:r>
            <a:r>
              <a:rPr lang="en-US" altLang="zh-CN" dirty="0" err="1"/>
              <a:t>instr_len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n--;</a:t>
            </a:r>
          </a:p>
          <a:p>
            <a:r>
              <a:rPr lang="en-US" altLang="zh-CN" dirty="0"/>
              <a:t>		…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…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int </a:t>
            </a:r>
            <a:r>
              <a:rPr lang="zh-CN" altLang="en-US" dirty="0">
                <a:solidFill>
                  <a:srgbClr val="FF0000"/>
                </a:solidFill>
              </a:rPr>
              <a:t>exec_inst</a:t>
            </a:r>
            <a:r>
              <a:rPr lang="zh-CN" altLang="en-US" dirty="0"/>
              <a:t>() {</a:t>
            </a:r>
          </a:p>
          <a:p>
            <a:r>
              <a:rPr lang="zh-CN" altLang="en-US" dirty="0"/>
              <a:t>	uint8_t opcode = 0;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rgbClr val="00B050"/>
                </a:solidFill>
              </a:rPr>
              <a:t>// get the opcode， 取操作数</a:t>
            </a:r>
          </a:p>
          <a:p>
            <a:r>
              <a:rPr lang="zh-CN" altLang="en-US" dirty="0"/>
              <a:t>	opcode = instr_fetch(cpu.eip, 1);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rgbClr val="00B050"/>
                </a:solidFill>
              </a:rPr>
              <a:t>// instruction decode and execution，执行这条指令</a:t>
            </a:r>
          </a:p>
          <a:p>
            <a:r>
              <a:rPr lang="zh-CN" altLang="en-US" dirty="0"/>
              <a:t>	int len = </a:t>
            </a:r>
            <a:r>
              <a:rPr lang="zh-CN" altLang="en-US" dirty="0">
                <a:solidFill>
                  <a:srgbClr val="FF0000"/>
                </a:solidFill>
              </a:rPr>
              <a:t>opcode_entry</a:t>
            </a:r>
            <a:r>
              <a:rPr lang="zh-CN" altLang="en-US" dirty="0"/>
              <a:t>[opcode](cpu.eip, opcode);</a:t>
            </a:r>
          </a:p>
          <a:p>
            <a:r>
              <a:rPr lang="zh-CN" altLang="en-US" dirty="0"/>
              <a:t>	return len;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返回指令长度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4603531" y="5360276"/>
            <a:ext cx="5454869" cy="4624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18156" y="5361066"/>
            <a:ext cx="23227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指令解码与执行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-1875"/>
            <a:ext cx="10515600" cy="734002"/>
          </a:xfrm>
        </p:spPr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</p:spTree>
    <p:extLst>
      <p:ext uri="{BB962C8B-B14F-4D97-AF65-F5344CB8AC3E}">
        <p14:creationId xmlns:p14="http://schemas.microsoft.com/office/powerpoint/2010/main" val="290244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12798" y="732127"/>
            <a:ext cx="6807753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>
                <a:solidFill>
                  <a:srgbClr val="FF0000"/>
                </a:solidFill>
              </a:rPr>
              <a:t>exec</a:t>
            </a:r>
            <a:r>
              <a:rPr lang="en-US" altLang="zh-CN" dirty="0"/>
              <a:t>(uint32_t n) {</a:t>
            </a:r>
          </a:p>
          <a:p>
            <a:r>
              <a:rPr lang="en-US" altLang="zh-CN" dirty="0"/>
              <a:t>	…</a:t>
            </a:r>
          </a:p>
          <a:p>
            <a:r>
              <a:rPr lang="en-US" altLang="zh-CN" dirty="0"/>
              <a:t>	while( n &gt; 0 &amp;&amp; </a:t>
            </a:r>
            <a:r>
              <a:rPr lang="en-US" altLang="zh-CN" dirty="0" err="1"/>
              <a:t>nemu_state</a:t>
            </a:r>
            <a:r>
              <a:rPr lang="en-US" altLang="zh-CN" dirty="0"/>
              <a:t> == NEMU_RUN) {</a:t>
            </a:r>
          </a:p>
          <a:p>
            <a:r>
              <a:rPr lang="en-US" altLang="zh-CN" dirty="0"/>
              <a:t>		…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instr_len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exec_inst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cpu.eip</a:t>
            </a:r>
            <a:r>
              <a:rPr lang="en-US" altLang="zh-CN" dirty="0"/>
              <a:t> += </a:t>
            </a:r>
            <a:r>
              <a:rPr lang="en-US" altLang="zh-CN" dirty="0" err="1"/>
              <a:t>instr_len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n--;</a:t>
            </a:r>
          </a:p>
          <a:p>
            <a:r>
              <a:rPr lang="en-US" altLang="zh-CN" dirty="0"/>
              <a:t>		…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…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int </a:t>
            </a:r>
            <a:r>
              <a:rPr lang="zh-CN" altLang="en-US" dirty="0">
                <a:solidFill>
                  <a:srgbClr val="FF0000"/>
                </a:solidFill>
              </a:rPr>
              <a:t>exec_inst</a:t>
            </a:r>
            <a:r>
              <a:rPr lang="zh-CN" altLang="en-US" dirty="0"/>
              <a:t>() {</a:t>
            </a:r>
          </a:p>
          <a:p>
            <a:r>
              <a:rPr lang="zh-CN" altLang="en-US" dirty="0"/>
              <a:t>	uint8_t opcode = 0;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rgbClr val="00B050"/>
                </a:solidFill>
              </a:rPr>
              <a:t>// get the opcode， 取操作数</a:t>
            </a:r>
          </a:p>
          <a:p>
            <a:r>
              <a:rPr lang="zh-CN" altLang="en-US" dirty="0"/>
              <a:t>	opcode = instr_fetch(cpu.eip, 1);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rgbClr val="00B050"/>
                </a:solidFill>
              </a:rPr>
              <a:t>// instruction decode and execution，执行这条指令</a:t>
            </a:r>
          </a:p>
          <a:p>
            <a:r>
              <a:rPr lang="zh-CN" altLang="en-US" dirty="0"/>
              <a:t>	int len = </a:t>
            </a:r>
            <a:r>
              <a:rPr lang="zh-CN" altLang="en-US" dirty="0">
                <a:solidFill>
                  <a:srgbClr val="FF0000"/>
                </a:solidFill>
              </a:rPr>
              <a:t>opcode_entry</a:t>
            </a:r>
            <a:r>
              <a:rPr lang="zh-CN" altLang="en-US" dirty="0"/>
              <a:t>[opcode](cpu.eip, opcode);</a:t>
            </a:r>
          </a:p>
          <a:p>
            <a:r>
              <a:rPr lang="zh-CN" altLang="en-US" dirty="0"/>
              <a:t>	return len;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返回指令长度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4603531" y="5360276"/>
            <a:ext cx="5454869" cy="4624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-1875"/>
            <a:ext cx="10515600" cy="734002"/>
          </a:xfrm>
        </p:spPr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7637" y="747956"/>
            <a:ext cx="3655623" cy="3416320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switch(</a:t>
            </a:r>
            <a:r>
              <a:rPr lang="en-US" altLang="zh-CN" dirty="0">
                <a:solidFill>
                  <a:srgbClr val="7030A0"/>
                </a:solidFill>
              </a:rPr>
              <a:t>opcode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case 0x00</a:t>
            </a:r>
            <a:r>
              <a:rPr lang="en-US" altLang="zh-CN" dirty="0"/>
              <a:t>: add_r2rm_b(); break;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case 0x01</a:t>
            </a:r>
            <a:r>
              <a:rPr lang="en-US" altLang="zh-CN" dirty="0"/>
              <a:t>: add_r2rm_v(); break;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case 0x10</a:t>
            </a:r>
            <a:r>
              <a:rPr lang="en-US" altLang="zh-CN" dirty="0"/>
              <a:t>: adc_r2rm_b(); break;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case 0x8b</a:t>
            </a:r>
            <a:r>
              <a:rPr lang="en-US" altLang="zh-CN" dirty="0"/>
              <a:t>: mov_rm2r_v(); break;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case 0xc7</a:t>
            </a:r>
            <a:r>
              <a:rPr lang="en-US" altLang="zh-CN" dirty="0"/>
              <a:t>: mov_i2rm_v(); break;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4439945"/>
            <a:ext cx="3260813" cy="1988134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cxnSp>
        <p:nvCxnSpPr>
          <p:cNvPr id="11" name="直接箭头连接符 10"/>
          <p:cNvCxnSpPr/>
          <p:nvPr/>
        </p:nvCxnSpPr>
        <p:spPr>
          <a:xfrm>
            <a:off x="838200" y="3807089"/>
            <a:ext cx="0" cy="917311"/>
          </a:xfrm>
          <a:prstGeom prst="straightConnector1">
            <a:avLst/>
          </a:prstGeom>
          <a:ln w="635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47739" y="3733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576461" y="3734270"/>
            <a:ext cx="815552" cy="1521044"/>
          </a:xfrm>
          <a:prstGeom prst="straightConnector1">
            <a:avLst/>
          </a:prstGeom>
          <a:ln w="635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392269" y="44115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等价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06" y="792478"/>
            <a:ext cx="779506" cy="47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182255"/>
            <a:ext cx="7886700" cy="1103116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opcode_entry</a:t>
            </a:r>
            <a:r>
              <a:rPr lang="zh-CN" altLang="en-US" sz="2400" dirty="0"/>
              <a:t>是一个函数指针数组</a:t>
            </a:r>
            <a:endParaRPr lang="en-US" altLang="zh-CN" sz="2400" dirty="0"/>
          </a:p>
          <a:p>
            <a:pPr lvl="1"/>
            <a:r>
              <a:rPr lang="zh-CN" altLang="en-US" dirty="0"/>
              <a:t>其中每一个元素指向一条指令的模拟函数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D215-1418-4E81-96D3-6CA3A3A27D46}" type="datetime3">
              <a:rPr lang="zh-CN" altLang="en-US" smtClean="0"/>
              <a:t>2022年4月10日星期日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37903" y="2252313"/>
            <a:ext cx="852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访问 opcode_entry[opcode]     </a:t>
            </a:r>
            <a:r>
              <a:rPr lang="en-US" altLang="zh-CN" sz="2400" dirty="0"/>
              <a:t>==     </a:t>
            </a:r>
            <a:r>
              <a:rPr lang="zh-CN" altLang="en-US" sz="2400" dirty="0"/>
              <a:t>调用对应位置指向的函数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2037903" y="2756446"/>
            <a:ext cx="5165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/decode/</a:t>
            </a:r>
            <a:r>
              <a:rPr lang="en-US" altLang="zh-CN" sz="2800" i="1" dirty="0" err="1">
                <a:solidFill>
                  <a:srgbClr val="0070C0"/>
                </a:solidFill>
              </a:rPr>
              <a:t>opcode.c</a:t>
            </a:r>
            <a:endParaRPr lang="en-US" altLang="zh-CN" sz="2800" i="1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9902" y="3322370"/>
            <a:ext cx="494558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#include "</a:t>
            </a:r>
            <a:r>
              <a:rPr lang="en-US" altLang="zh-CN" sz="2400" dirty="0" err="1"/>
              <a:t>cpu</a:t>
            </a:r>
            <a:r>
              <a:rPr lang="en-US" altLang="zh-CN" sz="2400" dirty="0"/>
              <a:t>/</a:t>
            </a:r>
            <a:r>
              <a:rPr lang="en-US" altLang="zh-CN" sz="2400" dirty="0" err="1"/>
              <a:t>instr.h</a:t>
            </a:r>
            <a:r>
              <a:rPr lang="en-US" altLang="zh-CN" sz="2400" dirty="0"/>
              <a:t>"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instr_func</a:t>
            </a:r>
            <a:r>
              <a:rPr lang="zh-CN" altLang="en-US" sz="2400" dirty="0"/>
              <a:t> opcode_entry[256] = { </a:t>
            </a:r>
            <a:r>
              <a:rPr lang="en-US" altLang="zh-CN" sz="2400" dirty="0"/>
              <a:t>… }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020728" y="4758181"/>
            <a:ext cx="7204511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// the type of an instruction entry</a:t>
            </a:r>
          </a:p>
          <a:p>
            <a:r>
              <a:rPr lang="zh-CN" altLang="en-US" sz="2400" dirty="0"/>
              <a:t>typedef int (*</a:t>
            </a:r>
            <a:r>
              <a:rPr lang="zh-CN" altLang="en-US" sz="2400" dirty="0">
                <a:solidFill>
                  <a:srgbClr val="FF0000"/>
                </a:solidFill>
              </a:rPr>
              <a:t>instr_func</a:t>
            </a:r>
            <a:r>
              <a:rPr lang="zh-CN" altLang="en-US" sz="2400" dirty="0"/>
              <a:t>)(uint32_t eip, uint8_t opcode);</a:t>
            </a:r>
          </a:p>
        </p:txBody>
      </p:sp>
      <p:sp>
        <p:nvSpPr>
          <p:cNvPr id="11" name="矩形 10"/>
          <p:cNvSpPr/>
          <p:nvPr/>
        </p:nvSpPr>
        <p:spPr>
          <a:xfrm>
            <a:off x="2037903" y="4116495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en-US" altLang="zh-CN" sz="2800" i="1" dirty="0">
              <a:solidFill>
                <a:srgbClr val="0070C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99293" y="26487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实现某一条指令的功能</a:t>
            </a:r>
          </a:p>
        </p:txBody>
      </p:sp>
    </p:spTree>
    <p:extLst>
      <p:ext uri="{BB962C8B-B14F-4D97-AF65-F5344CB8AC3E}">
        <p14:creationId xmlns:p14="http://schemas.microsoft.com/office/powerpoint/2010/main" val="3778514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12798" y="4003977"/>
            <a:ext cx="680775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int </a:t>
            </a:r>
            <a:r>
              <a:rPr lang="zh-CN" altLang="en-US" dirty="0">
                <a:solidFill>
                  <a:srgbClr val="FF0000"/>
                </a:solidFill>
              </a:rPr>
              <a:t>exec_inst</a:t>
            </a:r>
            <a:r>
              <a:rPr lang="zh-CN" altLang="en-US" dirty="0"/>
              <a:t>() {</a:t>
            </a:r>
          </a:p>
          <a:p>
            <a:r>
              <a:rPr lang="zh-CN" altLang="en-US" dirty="0"/>
              <a:t>	uint8_t opcode = 0;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rgbClr val="00B050"/>
                </a:solidFill>
              </a:rPr>
              <a:t>// get the opcode， 取操作数</a:t>
            </a:r>
          </a:p>
          <a:p>
            <a:r>
              <a:rPr lang="zh-CN" altLang="en-US" dirty="0"/>
              <a:t>	opcode = instr_fetch(cpu.eip, 1);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rgbClr val="00B050"/>
                </a:solidFill>
              </a:rPr>
              <a:t>// instruction decode and execution，执行这条指令</a:t>
            </a:r>
          </a:p>
          <a:p>
            <a:r>
              <a:rPr lang="zh-CN" altLang="en-US" dirty="0"/>
              <a:t>	int len = </a:t>
            </a:r>
            <a:r>
              <a:rPr lang="zh-CN" altLang="en-US" dirty="0">
                <a:solidFill>
                  <a:srgbClr val="FF0000"/>
                </a:solidFill>
              </a:rPr>
              <a:t>opcode_entry</a:t>
            </a:r>
            <a:r>
              <a:rPr lang="zh-CN" altLang="en-US" dirty="0"/>
              <a:t>[opcode](cpu.eip, opcode);</a:t>
            </a:r>
          </a:p>
          <a:p>
            <a:r>
              <a:rPr lang="zh-CN" altLang="en-US" dirty="0"/>
              <a:t>	return len;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返回指令长度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4603531" y="5360276"/>
            <a:ext cx="5454869" cy="4624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-1875"/>
            <a:ext cx="10515600" cy="734002"/>
          </a:xfrm>
        </p:spPr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14" name="矩形 13"/>
          <p:cNvSpPr/>
          <p:nvPr/>
        </p:nvSpPr>
        <p:spPr>
          <a:xfrm>
            <a:off x="4131162" y="779503"/>
            <a:ext cx="775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36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内存： </a:t>
            </a:r>
            <a:r>
              <a:rPr lang="en-US" altLang="zh-CN" sz="36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C7 05 48 11 10 00 02 00 00 00</a:t>
            </a:r>
            <a:endParaRPr lang="zh-CN" altLang="zh-CN" sz="36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7637" y="747956"/>
            <a:ext cx="3655623" cy="3416320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switch(</a:t>
            </a:r>
            <a:r>
              <a:rPr lang="en-US" altLang="zh-CN" dirty="0">
                <a:solidFill>
                  <a:srgbClr val="7030A0"/>
                </a:solidFill>
              </a:rPr>
              <a:t>opcode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case 0x00</a:t>
            </a:r>
            <a:r>
              <a:rPr lang="en-US" altLang="zh-CN" dirty="0"/>
              <a:t>: add_r2rm_b(); break;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case 0x01</a:t>
            </a:r>
            <a:r>
              <a:rPr lang="en-US" altLang="zh-CN" dirty="0"/>
              <a:t>: add_r2rm_v(); break;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case 0x10</a:t>
            </a:r>
            <a:r>
              <a:rPr lang="en-US" altLang="zh-CN" dirty="0"/>
              <a:t>: adc_r2rm_b(); break;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case 0x8b</a:t>
            </a:r>
            <a:r>
              <a:rPr lang="en-US" altLang="zh-CN" dirty="0"/>
              <a:t>: mov_rm2r_v(); break;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case 0xc7</a:t>
            </a:r>
            <a:r>
              <a:rPr lang="en-US" altLang="zh-CN" dirty="0"/>
              <a:t>: mov_i2rm_v(); break;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4439945"/>
            <a:ext cx="3260813" cy="1988134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cxnSp>
        <p:nvCxnSpPr>
          <p:cNvPr id="18" name="直接箭头连接符 17"/>
          <p:cNvCxnSpPr/>
          <p:nvPr/>
        </p:nvCxnSpPr>
        <p:spPr>
          <a:xfrm>
            <a:off x="838200" y="3807089"/>
            <a:ext cx="0" cy="917311"/>
          </a:xfrm>
          <a:prstGeom prst="straightConnector1">
            <a:avLst/>
          </a:prstGeom>
          <a:ln w="635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47739" y="3733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576461" y="3734270"/>
            <a:ext cx="815552" cy="1521044"/>
          </a:xfrm>
          <a:prstGeom prst="straightConnector1">
            <a:avLst/>
          </a:prstGeom>
          <a:ln w="635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392269" y="44115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等价</a:t>
            </a:r>
          </a:p>
        </p:txBody>
      </p:sp>
      <p:sp>
        <p:nvSpPr>
          <p:cNvPr id="10" name="矩形 9"/>
          <p:cNvSpPr/>
          <p:nvPr/>
        </p:nvSpPr>
        <p:spPr>
          <a:xfrm>
            <a:off x="4219575" y="1560743"/>
            <a:ext cx="79724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instr_func</a:t>
            </a:r>
            <a:r>
              <a:rPr lang="en-US" altLang="zh-CN" dirty="0"/>
              <a:t> </a:t>
            </a:r>
            <a:r>
              <a:rPr lang="en-US" altLang="zh-CN" dirty="0" err="1"/>
              <a:t>opcode_entry</a:t>
            </a:r>
            <a:r>
              <a:rPr lang="en-US" altLang="zh-CN" dirty="0"/>
              <a:t>[256] = {</a:t>
            </a:r>
          </a:p>
          <a:p>
            <a:r>
              <a:rPr lang="en-US" altLang="zh-CN" dirty="0"/>
              <a:t>    …</a:t>
            </a:r>
          </a:p>
          <a:p>
            <a:r>
              <a:rPr lang="en-US" altLang="zh-CN" dirty="0"/>
              <a:t>    /* 0xbc - 0xbf*/ mov_i2r_v, mov_i2r_v, mov_i2r_v, mov_i2r_v,</a:t>
            </a:r>
          </a:p>
          <a:p>
            <a:r>
              <a:rPr lang="en-US" altLang="zh-CN" dirty="0"/>
              <a:t>    /* 0xc0 - 0xc3*/ group_2_b, group_2_v, </a:t>
            </a:r>
            <a:r>
              <a:rPr lang="en-US" altLang="zh-CN" dirty="0" err="1"/>
              <a:t>inv</a:t>
            </a:r>
            <a:r>
              <a:rPr lang="en-US" altLang="zh-CN" dirty="0"/>
              <a:t>, </a:t>
            </a:r>
            <a:r>
              <a:rPr lang="en-US" altLang="zh-CN" dirty="0" err="1"/>
              <a:t>inv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/* 0xc4 - 0xc7*/ </a:t>
            </a:r>
            <a:r>
              <a:rPr lang="en-US" altLang="zh-CN" dirty="0" err="1"/>
              <a:t>inv</a:t>
            </a:r>
            <a:r>
              <a:rPr lang="en-US" altLang="zh-CN" dirty="0"/>
              <a:t>, </a:t>
            </a:r>
            <a:r>
              <a:rPr lang="en-US" altLang="zh-CN" dirty="0" err="1"/>
              <a:t>inv</a:t>
            </a:r>
            <a:r>
              <a:rPr lang="en-US" altLang="zh-CN" dirty="0"/>
              <a:t>, mov_i2rm_b, mov_i2rm_v,</a:t>
            </a:r>
          </a:p>
          <a:p>
            <a:r>
              <a:rPr lang="en-US" altLang="zh-CN" dirty="0"/>
              <a:t>    /* 0xc8 - 0xcb*/ </a:t>
            </a:r>
            <a:r>
              <a:rPr lang="en-US" altLang="zh-CN" dirty="0" err="1"/>
              <a:t>inv</a:t>
            </a:r>
            <a:r>
              <a:rPr lang="en-US" altLang="zh-CN" dirty="0"/>
              <a:t>, </a:t>
            </a:r>
            <a:r>
              <a:rPr lang="en-US" altLang="zh-CN" dirty="0" err="1"/>
              <a:t>inv</a:t>
            </a:r>
            <a:r>
              <a:rPr lang="en-US" altLang="zh-CN" dirty="0"/>
              <a:t>, </a:t>
            </a:r>
            <a:r>
              <a:rPr lang="en-US" altLang="zh-CN" dirty="0" err="1"/>
              <a:t>inv</a:t>
            </a:r>
            <a:r>
              <a:rPr lang="en-US" altLang="zh-CN" dirty="0"/>
              <a:t>, </a:t>
            </a:r>
            <a:r>
              <a:rPr lang="en-US" altLang="zh-CN" dirty="0" err="1"/>
              <a:t>inv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…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93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83325" y="109316"/>
            <a:ext cx="775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36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内存： </a:t>
            </a:r>
            <a:r>
              <a:rPr lang="en-US" altLang="zh-CN" sz="36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C7 05 48 11 10 00 02 00 00 00</a:t>
            </a:r>
            <a:endParaRPr lang="zh-CN" altLang="zh-CN" sz="36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57515" y="1054896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cpu.c</a:t>
            </a:r>
            <a:endParaRPr lang="en-US" altLang="zh-CN" sz="2800" i="1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59928" y="1122959"/>
            <a:ext cx="558288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>
                <a:solidFill>
                  <a:srgbClr val="FF0000"/>
                </a:solidFill>
              </a:rPr>
              <a:t>exec</a:t>
            </a:r>
            <a:r>
              <a:rPr lang="en-US" altLang="zh-CN" sz="1400" dirty="0"/>
              <a:t>(uint32_t n) {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	while( n &gt; 0 &amp;&amp; </a:t>
            </a:r>
            <a:r>
              <a:rPr lang="en-US" altLang="zh-CN" sz="1400" dirty="0" err="1"/>
              <a:t>nemu_state</a:t>
            </a:r>
            <a:r>
              <a:rPr lang="en-US" altLang="zh-CN" sz="1400" dirty="0"/>
              <a:t> == NEMU_RUN) {</a:t>
            </a:r>
          </a:p>
          <a:p>
            <a:r>
              <a:rPr lang="en-US" altLang="zh-CN" sz="1400" dirty="0"/>
              <a:t>		…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instr_len</a:t>
            </a:r>
            <a:r>
              <a:rPr lang="en-US" altLang="zh-CN" sz="1400" dirty="0"/>
              <a:t> = </a:t>
            </a:r>
            <a:r>
              <a:rPr lang="en-US" altLang="zh-CN" sz="1400" dirty="0" err="1">
                <a:solidFill>
                  <a:srgbClr val="FF0000"/>
                </a:solidFill>
              </a:rPr>
              <a:t>exec_inst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cpu.eip</a:t>
            </a:r>
            <a:r>
              <a:rPr lang="en-US" altLang="zh-CN" sz="1400" dirty="0"/>
              <a:t> += </a:t>
            </a:r>
            <a:r>
              <a:rPr lang="en-US" altLang="zh-CN" sz="1400" dirty="0" err="1"/>
              <a:t>instr_len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	n--;</a:t>
            </a:r>
          </a:p>
          <a:p>
            <a:r>
              <a:rPr lang="en-US" altLang="zh-CN" sz="1400" dirty="0"/>
              <a:t>		…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zh-CN" altLang="en-US" sz="1400" dirty="0"/>
              <a:t>int </a:t>
            </a:r>
            <a:r>
              <a:rPr lang="zh-CN" altLang="en-US" sz="1400" dirty="0">
                <a:solidFill>
                  <a:srgbClr val="FF0000"/>
                </a:solidFill>
              </a:rPr>
              <a:t>exec_inst</a:t>
            </a:r>
            <a:r>
              <a:rPr lang="zh-CN" altLang="en-US" sz="1400" dirty="0"/>
              <a:t>() {</a:t>
            </a:r>
          </a:p>
          <a:p>
            <a:r>
              <a:rPr lang="zh-CN" altLang="en-US" sz="1400" dirty="0"/>
              <a:t>	uint8_t opcode = 0;</a:t>
            </a:r>
          </a:p>
          <a:p>
            <a:r>
              <a:rPr lang="zh-CN" altLang="en-US" sz="1400" dirty="0"/>
              <a:t>	opcode = instr_fetch(cpu.eip, 1);</a:t>
            </a:r>
          </a:p>
          <a:p>
            <a:r>
              <a:rPr lang="zh-CN" altLang="en-US" sz="1400" dirty="0"/>
              <a:t>	int len = </a:t>
            </a:r>
            <a:r>
              <a:rPr lang="zh-CN" altLang="en-US" sz="1400" dirty="0">
                <a:solidFill>
                  <a:srgbClr val="FF0000"/>
                </a:solidFill>
              </a:rPr>
              <a:t>opcode_entry</a:t>
            </a:r>
            <a:r>
              <a:rPr lang="zh-CN" altLang="en-US" sz="1400" dirty="0"/>
              <a:t>[opcode](cpu.eip, opcode);</a:t>
            </a:r>
          </a:p>
          <a:p>
            <a:r>
              <a:rPr lang="zh-CN" altLang="en-US" sz="1400" dirty="0"/>
              <a:t>	return len;  </a:t>
            </a:r>
            <a:r>
              <a:rPr lang="en-US" altLang="zh-CN" sz="1400" dirty="0">
                <a:solidFill>
                  <a:srgbClr val="00B050"/>
                </a:solidFill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</a:rPr>
              <a:t>返回指令长度</a:t>
            </a:r>
          </a:p>
          <a:p>
            <a:r>
              <a:rPr lang="zh-CN" altLang="en-US" sz="1400" dirty="0"/>
              <a:t>}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489345" y="755646"/>
            <a:ext cx="3262025" cy="3428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20082" y="315103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en-US" altLang="zh-CN" dirty="0" err="1">
                <a:solidFill>
                  <a:srgbClr val="FF0000"/>
                </a:solidFill>
              </a:rPr>
              <a:t>cpu.eip</a:t>
            </a:r>
            <a:r>
              <a:rPr lang="zh-CN" altLang="en-US" dirty="0">
                <a:solidFill>
                  <a:srgbClr val="FF0000"/>
                </a:solidFill>
              </a:rPr>
              <a:t>指向</a:t>
            </a:r>
            <a:r>
              <a:rPr lang="en-US" altLang="zh-CN" dirty="0">
                <a:solidFill>
                  <a:srgbClr val="FF0000"/>
                </a:solidFill>
              </a:rPr>
              <a:t>C7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55244" y="4122153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Opcode</a:t>
            </a:r>
            <a:r>
              <a:rPr lang="zh-CN" altLang="en-US" dirty="0">
                <a:solidFill>
                  <a:srgbClr val="FF0000"/>
                </a:solidFill>
              </a:rPr>
              <a:t>取出为</a:t>
            </a:r>
            <a:r>
              <a:rPr lang="en-US" altLang="zh-CN" dirty="0">
                <a:solidFill>
                  <a:srgbClr val="FF0000"/>
                </a:solidFill>
              </a:rPr>
              <a:t>C7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00736" y="6296859"/>
            <a:ext cx="3389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</a:rPr>
              <a:t>nemu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src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cpu</a:t>
            </a:r>
            <a:r>
              <a:rPr lang="en-US" altLang="zh-CN" i="1" dirty="0">
                <a:solidFill>
                  <a:srgbClr val="0070C0"/>
                </a:solidFill>
              </a:rPr>
              <a:t>/decode/</a:t>
            </a:r>
            <a:r>
              <a:rPr lang="en-US" altLang="zh-CN" i="1" dirty="0" err="1">
                <a:solidFill>
                  <a:srgbClr val="0070C0"/>
                </a:solidFill>
              </a:rPr>
              <a:t>opcode.c</a:t>
            </a:r>
            <a:endParaRPr lang="en-US" altLang="zh-CN" i="1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59927" y="5281197"/>
            <a:ext cx="468269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dirty="0"/>
              <a:t>#include "</a:t>
            </a:r>
            <a:r>
              <a:rPr lang="en-US" altLang="zh-CN" sz="1400" dirty="0" err="1"/>
              <a:t>cpu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instr.h</a:t>
            </a:r>
            <a:r>
              <a:rPr lang="en-US" altLang="zh-CN" sz="1400" dirty="0"/>
              <a:t>"</a:t>
            </a:r>
          </a:p>
          <a:p>
            <a:r>
              <a:rPr lang="zh-CN" altLang="en-US" sz="1400" dirty="0"/>
              <a:t>instr_func opcode_entry[256] = {</a:t>
            </a:r>
            <a:endParaRPr lang="en-US" altLang="zh-CN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/* 0xc4 - </a:t>
            </a:r>
            <a:r>
              <a:rPr lang="en-US" altLang="zh-CN" sz="1400" dirty="0">
                <a:solidFill>
                  <a:srgbClr val="FF0000"/>
                </a:solidFill>
              </a:rPr>
              <a:t>0xc7</a:t>
            </a:r>
            <a:r>
              <a:rPr lang="en-US" altLang="zh-CN" sz="1400" dirty="0"/>
              <a:t>*/	</a:t>
            </a:r>
            <a:r>
              <a:rPr lang="en-US" altLang="zh-CN" sz="1400" dirty="0" err="1"/>
              <a:t>inv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inv</a:t>
            </a:r>
            <a:r>
              <a:rPr lang="en-US" altLang="zh-CN" sz="1400" dirty="0"/>
              <a:t>, mov_i2rm_b,</a:t>
            </a:r>
            <a:r>
              <a:rPr lang="en-US" altLang="zh-CN" sz="1400" dirty="0">
                <a:solidFill>
                  <a:srgbClr val="FF0000"/>
                </a:solidFill>
              </a:rPr>
              <a:t> mov_i2rm_v</a:t>
            </a:r>
            <a:r>
              <a:rPr lang="en-US" altLang="zh-CN" sz="1400" dirty="0"/>
              <a:t>, 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211127" y="4568673"/>
            <a:ext cx="420715" cy="1395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618279" y="5325736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访问数组即函数调用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437374" y="3013528"/>
            <a:ext cx="3188887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/>
              <a:t>make_instr_func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030A0"/>
                </a:solidFill>
              </a:rPr>
              <a:t>mov_i2rm_v</a:t>
            </a:r>
            <a:r>
              <a:rPr lang="en-US" altLang="zh-CN" sz="1400" dirty="0"/>
              <a:t>) { </a:t>
            </a:r>
            <a:endParaRPr lang="zh-CN" altLang="zh-CN" sz="1400" dirty="0"/>
          </a:p>
          <a:p>
            <a:r>
              <a:rPr lang="en-US" altLang="zh-CN" sz="1400" dirty="0"/>
              <a:t>    OPERAND 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; 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rm.data_size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data_size</a:t>
            </a:r>
            <a:r>
              <a:rPr lang="en-US" altLang="zh-CN" sz="1400" dirty="0"/>
              <a:t>; </a:t>
            </a:r>
            <a:endParaRPr lang="zh-CN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 = 1;                      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 += </a:t>
            </a:r>
            <a:r>
              <a:rPr lang="en-US" altLang="zh-CN" sz="1400" dirty="0" err="1"/>
              <a:t>modrm_rm</a:t>
            </a:r>
            <a:r>
              <a:rPr lang="en-US" altLang="zh-CN" sz="1400" dirty="0"/>
              <a:t>(</a:t>
            </a:r>
            <a:r>
              <a:rPr lang="en-US" altLang="zh-CN" sz="1400" dirty="0" err="1"/>
              <a:t>eip</a:t>
            </a:r>
            <a:r>
              <a:rPr lang="en-US" altLang="zh-CN" sz="1400" dirty="0"/>
              <a:t> + 1, &amp;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);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imm.type</a:t>
            </a:r>
            <a:r>
              <a:rPr lang="en-US" altLang="zh-CN" sz="1400" dirty="0"/>
              <a:t> = OPR_IMM;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imm.addr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eip</a:t>
            </a:r>
            <a:r>
              <a:rPr lang="en-US" altLang="zh-CN" sz="1400" dirty="0"/>
              <a:t> +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;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imm.data_size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data_size</a:t>
            </a:r>
            <a:r>
              <a:rPr lang="en-US" altLang="zh-CN" sz="1400" dirty="0"/>
              <a:t>;       </a:t>
            </a:r>
            <a:endParaRPr lang="zh-CN" altLang="zh-CN" sz="1400" dirty="0"/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operand_read</a:t>
            </a:r>
            <a:r>
              <a:rPr lang="en-US" altLang="zh-CN" sz="1400" dirty="0"/>
              <a:t>(&amp;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);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rm.val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imm.val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operand_write</a:t>
            </a:r>
            <a:r>
              <a:rPr lang="en-US" altLang="zh-CN" sz="1400" dirty="0"/>
              <a:t>(&amp;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>
                <a:solidFill>
                  <a:srgbClr val="FF0000"/>
                </a:solidFill>
              </a:rPr>
              <a:t> return </a:t>
            </a:r>
            <a:r>
              <a:rPr lang="en-US" altLang="zh-CN" sz="1400" dirty="0" err="1">
                <a:solidFill>
                  <a:srgbClr val="FF0000"/>
                </a:solidFill>
              </a:rPr>
              <a:t>len</a:t>
            </a:r>
            <a:r>
              <a:rPr lang="en-US" altLang="zh-CN" sz="1400" dirty="0">
                <a:solidFill>
                  <a:srgbClr val="FF0000"/>
                </a:solidFill>
              </a:rPr>
              <a:t> + </a:t>
            </a:r>
            <a:r>
              <a:rPr lang="en-US" altLang="zh-CN" sz="1400" dirty="0" err="1">
                <a:solidFill>
                  <a:srgbClr val="FF0000"/>
                </a:solidFill>
              </a:rPr>
              <a:t>data_size</a:t>
            </a:r>
            <a:r>
              <a:rPr lang="en-US" altLang="zh-CN" sz="1400" dirty="0">
                <a:solidFill>
                  <a:srgbClr val="FF0000"/>
                </a:solidFill>
              </a:rPr>
              <a:t> / 8;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870296" y="2655756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cpu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instr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mov.c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668739" y="3321270"/>
            <a:ext cx="4868869" cy="2630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3668739" y="4588861"/>
            <a:ext cx="2590807" cy="1465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752879" y="6053959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en-US" dirty="0">
                <a:solidFill>
                  <a:srgbClr val="FF0000"/>
                </a:solidFill>
              </a:rPr>
              <a:t>返回指令长度</a:t>
            </a:r>
          </a:p>
        </p:txBody>
      </p:sp>
      <p:sp>
        <p:nvSpPr>
          <p:cNvPr id="35" name="任意多边形 34"/>
          <p:cNvSpPr/>
          <p:nvPr/>
        </p:nvSpPr>
        <p:spPr>
          <a:xfrm>
            <a:off x="5550166" y="2373745"/>
            <a:ext cx="1201617" cy="2327564"/>
          </a:xfrm>
          <a:custGeom>
            <a:avLst/>
            <a:gdLst>
              <a:gd name="connsiteX0" fmla="*/ 333399 w 1201617"/>
              <a:gd name="connsiteY0" fmla="*/ 2327564 h 2327564"/>
              <a:gd name="connsiteX1" fmla="*/ 47071 w 1201617"/>
              <a:gd name="connsiteY1" fmla="*/ 701964 h 2327564"/>
              <a:gd name="connsiteX2" fmla="*/ 1201617 w 1201617"/>
              <a:gd name="connsiteY2" fmla="*/ 0 h 232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1617" h="2327564">
                <a:moveTo>
                  <a:pt x="333399" y="2327564"/>
                </a:moveTo>
                <a:cubicBezTo>
                  <a:pt x="117883" y="1708727"/>
                  <a:pt x="-97632" y="1089891"/>
                  <a:pt x="47071" y="701964"/>
                </a:cubicBezTo>
                <a:cubicBezTo>
                  <a:pt x="191774" y="314037"/>
                  <a:pt x="696695" y="157018"/>
                  <a:pt x="120161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489344" y="2196728"/>
            <a:ext cx="196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5. </a:t>
            </a:r>
            <a:r>
              <a:rPr lang="zh-CN" altLang="en-US" dirty="0">
                <a:solidFill>
                  <a:srgbClr val="FF0000"/>
                </a:solidFill>
              </a:rPr>
              <a:t>循环开启下一条指令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>
            <a:off x="4136174" y="755646"/>
            <a:ext cx="383372" cy="46355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68739" y="127127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当前</a:t>
            </a:r>
            <a:r>
              <a:rPr lang="en-US" altLang="zh-CN" dirty="0"/>
              <a:t>EIP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959197" y="2044032"/>
            <a:ext cx="216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mov_i2rm_v</a:t>
            </a:r>
            <a:r>
              <a:rPr lang="zh-CN" altLang="en-US" dirty="0">
                <a:solidFill>
                  <a:srgbClr val="7030A0"/>
                </a:solidFill>
              </a:rPr>
              <a:t>是模拟</a:t>
            </a:r>
            <a:r>
              <a:rPr lang="en-US" altLang="zh-CN" dirty="0">
                <a:solidFill>
                  <a:srgbClr val="7030A0"/>
                </a:solidFill>
              </a:rPr>
              <a:t>C7</a:t>
            </a:r>
            <a:r>
              <a:rPr lang="zh-CN" altLang="en-US" dirty="0">
                <a:solidFill>
                  <a:srgbClr val="7030A0"/>
                </a:solidFill>
              </a:rPr>
              <a:t>指令的函数</a:t>
            </a:r>
          </a:p>
        </p:txBody>
      </p:sp>
    </p:spTree>
    <p:extLst>
      <p:ext uri="{BB962C8B-B14F-4D97-AF65-F5344CB8AC3E}">
        <p14:creationId xmlns:p14="http://schemas.microsoft.com/office/powerpoint/2010/main" val="33232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2" grpId="0"/>
      <p:bldP spid="34" grpId="0"/>
      <p:bldP spid="35" grpId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特殊的操作码编码方式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3" y="1248496"/>
            <a:ext cx="10515600" cy="694604"/>
          </a:xfrm>
        </p:spPr>
        <p:txBody>
          <a:bodyPr/>
          <a:lstStyle/>
          <a:p>
            <a:r>
              <a:rPr lang="zh-CN" altLang="en-US" dirty="0"/>
              <a:t>双字节</a:t>
            </a:r>
            <a:r>
              <a:rPr lang="en-US" altLang="zh-CN" dirty="0"/>
              <a:t>opcode</a:t>
            </a:r>
            <a:r>
              <a:rPr lang="zh-CN" altLang="en-US" dirty="0"/>
              <a:t>：第一个字节是</a:t>
            </a:r>
            <a:r>
              <a:rPr lang="en-US" altLang="zh-CN" dirty="0"/>
              <a:t>0x0f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8600" y="2002455"/>
            <a:ext cx="5191125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instr_func opcode_entry[256] = {</a:t>
            </a:r>
          </a:p>
          <a:p>
            <a:r>
              <a:rPr lang="zh-CN" altLang="en-US" dirty="0"/>
              <a:t>    /* 0x08 - 0x0b*/ inv, inv, inv, inv,</a:t>
            </a:r>
          </a:p>
          <a:p>
            <a:r>
              <a:rPr lang="zh-CN" altLang="en-US" dirty="0"/>
              <a:t>    /* 0x0c - 0x0f*/ inv, inv, inv, </a:t>
            </a:r>
            <a:r>
              <a:rPr lang="zh-CN" altLang="en-US" b="1" dirty="0">
                <a:solidFill>
                  <a:srgbClr val="C00000"/>
                </a:solidFill>
              </a:rPr>
              <a:t>opcode_2_byte</a:t>
            </a:r>
            <a:r>
              <a:rPr lang="zh-CN" altLang="en-US" dirty="0"/>
              <a:t>,</a:t>
            </a:r>
          </a:p>
          <a:p>
            <a:r>
              <a:rPr lang="zh-CN" altLang="en-US" dirty="0"/>
              <a:t>    /* 0x10 - 0x13*/ inv, inv, inv, inv,</a:t>
            </a:r>
          </a:p>
          <a:p>
            <a:r>
              <a:rPr lang="zh-CN" altLang="en-US" dirty="0"/>
              <a:t>    /* 0x14 - 0x17*/ inv, inv, inv, inv,</a:t>
            </a:r>
          </a:p>
          <a:p>
            <a:r>
              <a:rPr lang="zh-CN" altLang="en-US" dirty="0"/>
              <a:t>};</a:t>
            </a:r>
          </a:p>
        </p:txBody>
      </p:sp>
      <p:sp>
        <p:nvSpPr>
          <p:cNvPr id="10" name="矩形 9"/>
          <p:cNvSpPr/>
          <p:nvPr/>
        </p:nvSpPr>
        <p:spPr>
          <a:xfrm>
            <a:off x="5948362" y="1635920"/>
            <a:ext cx="609600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extern bool has_prefix;</a:t>
            </a:r>
          </a:p>
          <a:p>
            <a:endParaRPr lang="zh-CN" altLang="en-US" dirty="0"/>
          </a:p>
          <a:p>
            <a:r>
              <a:rPr lang="zh-CN" altLang="en-US" dirty="0"/>
              <a:t>make_instr_func(</a:t>
            </a:r>
            <a:r>
              <a:rPr lang="zh-CN" altLang="en-US" b="1" dirty="0">
                <a:solidFill>
                  <a:srgbClr val="C00000"/>
                </a:solidFill>
              </a:rPr>
              <a:t>opcode_2_byte</a:t>
            </a:r>
            <a:r>
              <a:rPr lang="zh-CN" altLang="en-US" dirty="0"/>
              <a:t>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	int len = 1;</a:t>
            </a:r>
          </a:p>
          <a:p>
            <a:r>
              <a:rPr lang="zh-CN" altLang="en-US" dirty="0"/>
              <a:t>	has_prefix = true;</a:t>
            </a:r>
          </a:p>
          <a:p>
            <a:r>
              <a:rPr lang="zh-CN" altLang="en-US" dirty="0"/>
              <a:t>	uint8_t op = instr_fetch(eip + 1, 1);</a:t>
            </a:r>
          </a:p>
          <a:p>
            <a:r>
              <a:rPr lang="zh-CN" altLang="en-US" dirty="0"/>
              <a:t>#ifdef NEMU_REF_INSTR</a:t>
            </a:r>
          </a:p>
          <a:p>
            <a:r>
              <a:rPr lang="zh-CN" altLang="en-US" dirty="0"/>
              <a:t>	len += __ref_opcode_2_byte_entry[op](eip + 1, op);</a:t>
            </a:r>
          </a:p>
          <a:p>
            <a:r>
              <a:rPr lang="zh-CN" altLang="en-US" dirty="0"/>
              <a:t>#else</a:t>
            </a:r>
          </a:p>
          <a:p>
            <a:r>
              <a:rPr lang="zh-CN" altLang="en-US" dirty="0"/>
              <a:t>	len += </a:t>
            </a:r>
            <a:r>
              <a:rPr lang="zh-CN" altLang="en-US" b="1" dirty="0">
                <a:solidFill>
                  <a:srgbClr val="7030A0"/>
                </a:solidFill>
              </a:rPr>
              <a:t>opcode_2_byte_entry[op](eip + 1, op)</a:t>
            </a:r>
            <a:r>
              <a:rPr lang="zh-CN" altLang="en-US" dirty="0"/>
              <a:t>;</a:t>
            </a:r>
          </a:p>
          <a:p>
            <a:r>
              <a:rPr lang="zh-CN" altLang="en-US" dirty="0"/>
              <a:t>#endif</a:t>
            </a:r>
          </a:p>
          <a:p>
            <a:r>
              <a:rPr lang="zh-CN" altLang="en-US" dirty="0"/>
              <a:t>	has_prefix = false;</a:t>
            </a:r>
          </a:p>
          <a:p>
            <a:r>
              <a:rPr lang="zh-CN" altLang="en-US" dirty="0"/>
              <a:t>	return len;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228600" y="4036577"/>
            <a:ext cx="5191125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instr_func </a:t>
            </a:r>
            <a:r>
              <a:rPr lang="zh-CN" altLang="en-US" b="1" dirty="0">
                <a:solidFill>
                  <a:srgbClr val="7030A0"/>
                </a:solidFill>
              </a:rPr>
              <a:t>opcode_2_byte_entry[256] </a:t>
            </a:r>
            <a:r>
              <a:rPr lang="zh-CN" altLang="en-US" dirty="0"/>
              <a:t>= {</a:t>
            </a:r>
          </a:p>
          <a:p>
            <a:r>
              <a:rPr lang="zh-CN" altLang="en-US" dirty="0"/>
              <a:t>    /* 0x00 - 0x03*/ inv, group_7, inv, inv,</a:t>
            </a:r>
          </a:p>
          <a:p>
            <a:r>
              <a:rPr lang="zh-CN" altLang="en-US" dirty="0"/>
              <a:t>    /* 0x04 - 0x07*/ inv, inv, inv, inv,</a:t>
            </a:r>
          </a:p>
          <a:p>
            <a:r>
              <a:rPr lang="zh-CN" altLang="en-US" dirty="0"/>
              <a:t>    /* 0x08 - 0x0b*/ inv, inv, inv, inv,</a:t>
            </a:r>
          </a:p>
          <a:p>
            <a:r>
              <a:rPr lang="zh-CN" altLang="en-US" dirty="0"/>
              <a:t>    /* 0x0c - 0x0f*/ inv, inv, inv, inv,</a:t>
            </a:r>
          </a:p>
          <a:p>
            <a:r>
              <a:rPr lang="zh-CN" altLang="en-US" dirty="0"/>
              <a:t>    /* 0x10 - 0x13*/ inv, inv, inv, inv,</a:t>
            </a:r>
          </a:p>
          <a:p>
            <a:r>
              <a:rPr lang="zh-CN" altLang="en-US" dirty="0"/>
              <a:t>    /* 0x14 - 0x17*/ inv, inv, inv, inv,</a:t>
            </a:r>
          </a:p>
          <a:p>
            <a:r>
              <a:rPr lang="zh-CN" altLang="en-US" dirty="0"/>
              <a:t>    ...</a:t>
            </a:r>
          </a:p>
          <a:p>
            <a:r>
              <a:rPr lang="zh-CN" altLang="en-US" dirty="0"/>
              <a:t>};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4291013" y="2114233"/>
            <a:ext cx="3357562" cy="690880"/>
          </a:xfrm>
          <a:custGeom>
            <a:avLst/>
            <a:gdLst>
              <a:gd name="connsiteX0" fmla="*/ 0 w 3357562"/>
              <a:gd name="connsiteY0" fmla="*/ 433705 h 690880"/>
              <a:gd name="connsiteX1" fmla="*/ 1452562 w 3357562"/>
              <a:gd name="connsiteY1" fmla="*/ 5080 h 690880"/>
              <a:gd name="connsiteX2" fmla="*/ 3357562 w 3357562"/>
              <a:gd name="connsiteY2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7562" h="690880">
                <a:moveTo>
                  <a:pt x="0" y="433705"/>
                </a:moveTo>
                <a:cubicBezTo>
                  <a:pt x="446484" y="197961"/>
                  <a:pt x="892968" y="-37782"/>
                  <a:pt x="1452562" y="5080"/>
                </a:cubicBezTo>
                <a:cubicBezTo>
                  <a:pt x="2012156" y="47942"/>
                  <a:pt x="2684859" y="369411"/>
                  <a:pt x="3357562" y="690880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19537" y="4385544"/>
            <a:ext cx="4233863" cy="1445012"/>
          </a:xfrm>
          <a:custGeom>
            <a:avLst/>
            <a:gdLst>
              <a:gd name="connsiteX0" fmla="*/ 4233863 w 4233863"/>
              <a:gd name="connsiteY0" fmla="*/ 923925 h 1445012"/>
              <a:gd name="connsiteX1" fmla="*/ 2038350 w 4233863"/>
              <a:gd name="connsiteY1" fmla="*/ 1404937 h 1445012"/>
              <a:gd name="connsiteX2" fmla="*/ 0 w 4233863"/>
              <a:gd name="connsiteY2" fmla="*/ 0 h 144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3863" h="1445012">
                <a:moveTo>
                  <a:pt x="4233863" y="923925"/>
                </a:moveTo>
                <a:cubicBezTo>
                  <a:pt x="3488928" y="1241425"/>
                  <a:pt x="2743994" y="1558925"/>
                  <a:pt x="2038350" y="1404937"/>
                </a:cubicBezTo>
                <a:cubicBezTo>
                  <a:pt x="1332706" y="1250950"/>
                  <a:pt x="666353" y="625475"/>
                  <a:pt x="0" y="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7127" y="3687943"/>
            <a:ext cx="3568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nemu/src/cpu/decode/opcode.c</a:t>
            </a:r>
          </a:p>
        </p:txBody>
      </p:sp>
      <p:sp>
        <p:nvSpPr>
          <p:cNvPr id="15" name="矩形 14"/>
          <p:cNvSpPr/>
          <p:nvPr/>
        </p:nvSpPr>
        <p:spPr>
          <a:xfrm>
            <a:off x="7960653" y="1226466"/>
            <a:ext cx="4043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nemu/src/cpu/instr/opcode_2_byte.c</a:t>
            </a:r>
          </a:p>
        </p:txBody>
      </p:sp>
    </p:spTree>
    <p:extLst>
      <p:ext uri="{BB962C8B-B14F-4D97-AF65-F5344CB8AC3E}">
        <p14:creationId xmlns:p14="http://schemas.microsoft.com/office/powerpoint/2010/main" val="2297145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特殊的操作码编码方式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3" y="1248496"/>
            <a:ext cx="10515600" cy="694604"/>
          </a:xfrm>
        </p:spPr>
        <p:txBody>
          <a:bodyPr/>
          <a:lstStyle/>
          <a:p>
            <a:r>
              <a:rPr lang="en-US" altLang="zh-CN" dirty="0"/>
              <a:t>group</a:t>
            </a:r>
            <a:r>
              <a:rPr lang="zh-CN" altLang="en-US" dirty="0"/>
              <a:t>中的指令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8600" y="2002455"/>
            <a:ext cx="683418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instr_func opcode_entry[256] = {</a:t>
            </a:r>
          </a:p>
          <a:p>
            <a:r>
              <a:rPr lang="en-US" altLang="zh-CN" dirty="0"/>
              <a:t>    /* 0x7c - 0x7f*/ </a:t>
            </a:r>
            <a:r>
              <a:rPr lang="en-US" altLang="zh-CN" dirty="0" err="1"/>
              <a:t>inv</a:t>
            </a:r>
            <a:r>
              <a:rPr lang="en-US" altLang="zh-CN" dirty="0"/>
              <a:t>, </a:t>
            </a:r>
            <a:r>
              <a:rPr lang="en-US" altLang="zh-CN" dirty="0" err="1"/>
              <a:t>inv</a:t>
            </a:r>
            <a:r>
              <a:rPr lang="en-US" altLang="zh-CN" dirty="0"/>
              <a:t>, </a:t>
            </a:r>
            <a:r>
              <a:rPr lang="en-US" altLang="zh-CN" dirty="0" err="1"/>
              <a:t>inv</a:t>
            </a:r>
            <a:r>
              <a:rPr lang="en-US" altLang="zh-CN" dirty="0"/>
              <a:t>, </a:t>
            </a:r>
            <a:r>
              <a:rPr lang="en-US" altLang="zh-CN" dirty="0" err="1"/>
              <a:t>inv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/* 0x80 - 0x83*/ group_1_b, group_1_v, </a:t>
            </a:r>
            <a:r>
              <a:rPr lang="en-US" altLang="zh-CN" dirty="0" err="1"/>
              <a:t>nemu_trap</a:t>
            </a:r>
            <a:r>
              <a:rPr lang="en-US" altLang="zh-CN" dirty="0"/>
              <a:t>, group_1_bv,</a:t>
            </a:r>
          </a:p>
          <a:p>
            <a:r>
              <a:rPr lang="en-US" altLang="zh-CN" dirty="0"/>
              <a:t>    /* 0x84 - 0x87*/ </a:t>
            </a:r>
            <a:r>
              <a:rPr lang="en-US" altLang="zh-CN" dirty="0" err="1"/>
              <a:t>inv</a:t>
            </a:r>
            <a:r>
              <a:rPr lang="en-US" altLang="zh-CN" dirty="0"/>
              <a:t>, </a:t>
            </a:r>
            <a:r>
              <a:rPr lang="en-US" altLang="zh-CN" dirty="0" err="1"/>
              <a:t>inv</a:t>
            </a:r>
            <a:r>
              <a:rPr lang="en-US" altLang="zh-CN" dirty="0"/>
              <a:t>, </a:t>
            </a:r>
            <a:r>
              <a:rPr lang="en-US" altLang="zh-CN" dirty="0" err="1"/>
              <a:t>inv</a:t>
            </a:r>
            <a:r>
              <a:rPr lang="en-US" altLang="zh-CN" dirty="0"/>
              <a:t>, </a:t>
            </a:r>
            <a:r>
              <a:rPr lang="en-US" altLang="zh-CN" dirty="0" err="1"/>
              <a:t>inv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};</a:t>
            </a:r>
          </a:p>
        </p:txBody>
      </p:sp>
      <p:sp>
        <p:nvSpPr>
          <p:cNvPr id="14" name="矩形 13"/>
          <p:cNvSpPr/>
          <p:nvPr/>
        </p:nvSpPr>
        <p:spPr>
          <a:xfrm>
            <a:off x="139027" y="3539138"/>
            <a:ext cx="3568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nemu/src/cpu/decode/opcode.c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962" y="598532"/>
            <a:ext cx="3471038" cy="52502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09800" y="2582723"/>
            <a:ext cx="1071563" cy="3700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38512" y="2582723"/>
            <a:ext cx="1071563" cy="3700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607844" y="2582723"/>
            <a:ext cx="1283494" cy="3700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720014" y="4781550"/>
            <a:ext cx="1395412" cy="5857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647634" y="4781550"/>
            <a:ext cx="669131" cy="5857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224963" y="6024661"/>
            <a:ext cx="248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手册上指令格式有</a:t>
            </a:r>
            <a:r>
              <a:rPr lang="en-US" altLang="zh-CN" dirty="0">
                <a:solidFill>
                  <a:srgbClr val="C00000"/>
                </a:solidFill>
              </a:rPr>
              <a:t>bug</a:t>
            </a:r>
            <a:r>
              <a:rPr lang="zh-CN" altLang="en-US" dirty="0">
                <a:solidFill>
                  <a:srgbClr val="C00000"/>
                </a:solidFill>
              </a:rPr>
              <a:t>，以框架代码为准</a:t>
            </a:r>
          </a:p>
        </p:txBody>
      </p:sp>
    </p:spTree>
    <p:extLst>
      <p:ext uri="{BB962C8B-B14F-4D97-AF65-F5344CB8AC3E}">
        <p14:creationId xmlns:p14="http://schemas.microsoft.com/office/powerpoint/2010/main" val="48887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程序执行的宏观过程与模拟</a:t>
            </a:r>
          </a:p>
          <a:p>
            <a:pPr>
              <a:lnSpc>
                <a:spcPct val="200000"/>
              </a:lnSpc>
            </a:pPr>
            <a:r>
              <a:rPr lang="zh-CN" altLang="en-US" b="1" dirty="0"/>
              <a:t>单条指令的解码与</a:t>
            </a:r>
            <a:r>
              <a:rPr lang="en-US" altLang="zh-CN" b="1" dirty="0"/>
              <a:t>NEMU</a:t>
            </a:r>
            <a:r>
              <a:rPr lang="zh-CN" altLang="en-US" b="1" dirty="0"/>
              <a:t>实现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46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特殊的操作码编码方式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3" y="1248496"/>
            <a:ext cx="10515600" cy="694604"/>
          </a:xfrm>
        </p:spPr>
        <p:txBody>
          <a:bodyPr/>
          <a:lstStyle/>
          <a:p>
            <a:r>
              <a:rPr lang="en-US" altLang="zh-CN" dirty="0"/>
              <a:t>group</a:t>
            </a:r>
            <a:r>
              <a:rPr lang="zh-CN" altLang="en-US" dirty="0"/>
              <a:t>中的指令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8600" y="2002455"/>
            <a:ext cx="683418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instr_func opcode_entry[256] = {</a:t>
            </a:r>
          </a:p>
          <a:p>
            <a:r>
              <a:rPr lang="en-US" altLang="zh-CN" dirty="0"/>
              <a:t>    /* 0x7c - 0x7f*/ </a:t>
            </a:r>
            <a:r>
              <a:rPr lang="en-US" altLang="zh-CN" dirty="0" err="1"/>
              <a:t>inv</a:t>
            </a:r>
            <a:r>
              <a:rPr lang="en-US" altLang="zh-CN" dirty="0"/>
              <a:t>, </a:t>
            </a:r>
            <a:r>
              <a:rPr lang="en-US" altLang="zh-CN" dirty="0" err="1"/>
              <a:t>inv</a:t>
            </a:r>
            <a:r>
              <a:rPr lang="en-US" altLang="zh-CN" dirty="0"/>
              <a:t>, </a:t>
            </a:r>
            <a:r>
              <a:rPr lang="en-US" altLang="zh-CN" dirty="0" err="1"/>
              <a:t>inv</a:t>
            </a:r>
            <a:r>
              <a:rPr lang="en-US" altLang="zh-CN" dirty="0"/>
              <a:t>, </a:t>
            </a:r>
            <a:r>
              <a:rPr lang="en-US" altLang="zh-CN" dirty="0" err="1"/>
              <a:t>inv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/* 0x80 - 0x83*/ group_1_b, group_1_v, </a:t>
            </a:r>
            <a:r>
              <a:rPr lang="en-US" altLang="zh-CN" dirty="0" err="1"/>
              <a:t>nemu_trap</a:t>
            </a:r>
            <a:r>
              <a:rPr lang="en-US" altLang="zh-CN" dirty="0"/>
              <a:t>, group_1_bv,</a:t>
            </a:r>
          </a:p>
          <a:p>
            <a:r>
              <a:rPr lang="en-US" altLang="zh-CN" dirty="0"/>
              <a:t>    /* 0x84 - 0x87*/ </a:t>
            </a:r>
            <a:r>
              <a:rPr lang="en-US" altLang="zh-CN" dirty="0" err="1"/>
              <a:t>inv</a:t>
            </a:r>
            <a:r>
              <a:rPr lang="en-US" altLang="zh-CN" dirty="0"/>
              <a:t>, </a:t>
            </a:r>
            <a:r>
              <a:rPr lang="en-US" altLang="zh-CN" dirty="0" err="1"/>
              <a:t>inv</a:t>
            </a:r>
            <a:r>
              <a:rPr lang="en-US" altLang="zh-CN" dirty="0"/>
              <a:t>, </a:t>
            </a:r>
            <a:r>
              <a:rPr lang="en-US" altLang="zh-CN" dirty="0" err="1"/>
              <a:t>inv</a:t>
            </a:r>
            <a:r>
              <a:rPr lang="en-US" altLang="zh-CN" dirty="0"/>
              <a:t>, </a:t>
            </a:r>
            <a:r>
              <a:rPr lang="en-US" altLang="zh-CN" dirty="0" err="1"/>
              <a:t>inv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};</a:t>
            </a:r>
          </a:p>
        </p:txBody>
      </p:sp>
      <p:sp>
        <p:nvSpPr>
          <p:cNvPr id="14" name="矩形 13"/>
          <p:cNvSpPr/>
          <p:nvPr/>
        </p:nvSpPr>
        <p:spPr>
          <a:xfrm>
            <a:off x="139027" y="3539138"/>
            <a:ext cx="3568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nemu/src/cpu/decode/opcode.c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962" y="598532"/>
            <a:ext cx="3471038" cy="52502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09800" y="2582723"/>
            <a:ext cx="1071563" cy="3700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38512" y="2582723"/>
            <a:ext cx="1071563" cy="3700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607844" y="2582723"/>
            <a:ext cx="1283494" cy="3700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720014" y="4781550"/>
            <a:ext cx="1395412" cy="5857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647634" y="4781550"/>
            <a:ext cx="669131" cy="5857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224963" y="6024661"/>
            <a:ext cx="248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手册上指令格式有</a:t>
            </a:r>
            <a:r>
              <a:rPr lang="en-US" altLang="zh-CN" dirty="0">
                <a:solidFill>
                  <a:srgbClr val="C00000"/>
                </a:solidFill>
              </a:rPr>
              <a:t>bug</a:t>
            </a:r>
            <a:r>
              <a:rPr lang="zh-CN" altLang="en-US" dirty="0">
                <a:solidFill>
                  <a:srgbClr val="C00000"/>
                </a:solidFill>
              </a:rPr>
              <a:t>，以框架代码为准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594" y="1131776"/>
            <a:ext cx="3694408" cy="1160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336" y="3967825"/>
            <a:ext cx="4048516" cy="24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32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特殊的操作码编码方式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3" y="1248496"/>
            <a:ext cx="10515600" cy="694604"/>
          </a:xfrm>
        </p:spPr>
        <p:txBody>
          <a:bodyPr/>
          <a:lstStyle/>
          <a:p>
            <a:r>
              <a:rPr lang="en-US" altLang="zh-CN" dirty="0"/>
              <a:t>group</a:t>
            </a:r>
            <a:r>
              <a:rPr lang="zh-CN" altLang="en-US" dirty="0"/>
              <a:t>中的指令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8600" y="2002455"/>
            <a:ext cx="519112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instr_func opcode_entry[256] = {</a:t>
            </a:r>
          </a:p>
          <a:p>
            <a:r>
              <a:rPr lang="en-US" altLang="zh-CN" dirty="0"/>
              <a:t>    /* 0x7c - 0x7f*/ </a:t>
            </a:r>
            <a:r>
              <a:rPr lang="en-US" altLang="zh-CN" dirty="0" err="1"/>
              <a:t>inv</a:t>
            </a:r>
            <a:r>
              <a:rPr lang="en-US" altLang="zh-CN" dirty="0"/>
              <a:t>, </a:t>
            </a:r>
            <a:r>
              <a:rPr lang="en-US" altLang="zh-CN" dirty="0" err="1"/>
              <a:t>inv</a:t>
            </a:r>
            <a:r>
              <a:rPr lang="en-US" altLang="zh-CN" dirty="0"/>
              <a:t>, </a:t>
            </a:r>
            <a:r>
              <a:rPr lang="en-US" altLang="zh-CN" dirty="0" err="1"/>
              <a:t>inv</a:t>
            </a:r>
            <a:r>
              <a:rPr lang="en-US" altLang="zh-CN" dirty="0"/>
              <a:t>, </a:t>
            </a:r>
            <a:r>
              <a:rPr lang="en-US" altLang="zh-CN" dirty="0" err="1"/>
              <a:t>inv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/* 0x80 - 0x83*/ group_1_b, group_1_v, …,</a:t>
            </a:r>
          </a:p>
          <a:p>
            <a:r>
              <a:rPr lang="en-US" altLang="zh-CN" dirty="0"/>
              <a:t>    /* 0x84 - 0x87*/ </a:t>
            </a:r>
            <a:r>
              <a:rPr lang="en-US" altLang="zh-CN" dirty="0" err="1"/>
              <a:t>inv</a:t>
            </a:r>
            <a:r>
              <a:rPr lang="en-US" altLang="zh-CN" dirty="0"/>
              <a:t>, </a:t>
            </a:r>
            <a:r>
              <a:rPr lang="en-US" altLang="zh-CN" dirty="0" err="1"/>
              <a:t>inv</a:t>
            </a:r>
            <a:r>
              <a:rPr lang="en-US" altLang="zh-CN" dirty="0"/>
              <a:t>, </a:t>
            </a:r>
            <a:r>
              <a:rPr lang="en-US" altLang="zh-CN" dirty="0" err="1"/>
              <a:t>inv</a:t>
            </a:r>
            <a:r>
              <a:rPr lang="en-US" altLang="zh-CN" dirty="0"/>
              <a:t>, </a:t>
            </a:r>
            <a:r>
              <a:rPr lang="en-US" altLang="zh-CN" dirty="0" err="1"/>
              <a:t>inv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};</a:t>
            </a:r>
          </a:p>
        </p:txBody>
      </p:sp>
      <p:sp>
        <p:nvSpPr>
          <p:cNvPr id="10" name="矩形 9"/>
          <p:cNvSpPr/>
          <p:nvPr/>
        </p:nvSpPr>
        <p:spPr>
          <a:xfrm>
            <a:off x="5619750" y="160696"/>
            <a:ext cx="6338887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#include "</a:t>
            </a:r>
            <a:r>
              <a:rPr lang="en-US" altLang="zh-CN" sz="1400" dirty="0" err="1"/>
              <a:t>cpu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instr.h</a:t>
            </a:r>
            <a:r>
              <a:rPr lang="en-US" altLang="zh-CN" sz="1400" dirty="0"/>
              <a:t>"</a:t>
            </a:r>
          </a:p>
          <a:p>
            <a:endParaRPr lang="en-US" altLang="zh-CN" sz="1400" dirty="0"/>
          </a:p>
          <a:p>
            <a:r>
              <a:rPr lang="en-US" altLang="zh-CN" sz="1400" dirty="0"/>
              <a:t>#define </a:t>
            </a:r>
            <a:r>
              <a:rPr lang="en-US" altLang="zh-CN" sz="1400" dirty="0" err="1"/>
              <a:t>make_group_impl</a:t>
            </a:r>
            <a:r>
              <a:rPr lang="en-US" altLang="zh-CN" sz="1400" dirty="0"/>
              <a:t>(name)                               \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make_instr_func</a:t>
            </a:r>
            <a:r>
              <a:rPr lang="en-US" altLang="zh-CN" sz="1400" dirty="0"/>
              <a:t>(name)                                   \</a:t>
            </a:r>
          </a:p>
          <a:p>
            <a:r>
              <a:rPr lang="en-US" altLang="zh-CN" sz="1400" dirty="0"/>
              <a:t>	{                                                       \</a:t>
            </a:r>
          </a:p>
          <a:p>
            <a:r>
              <a:rPr lang="en-US" altLang="zh-CN" sz="1400" dirty="0"/>
              <a:t>		uint8_t </a:t>
            </a:r>
            <a:r>
              <a:rPr lang="en-US" altLang="zh-CN" sz="1400" dirty="0" err="1"/>
              <a:t>op_code</a:t>
            </a:r>
            <a:r>
              <a:rPr lang="en-US" altLang="zh-CN" sz="1400" dirty="0"/>
              <a:t>;                                    \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modrm_opcode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eip</a:t>
            </a:r>
            <a:r>
              <a:rPr lang="en-US" altLang="zh-CN" sz="1400" dirty="0"/>
              <a:t> + 1, &amp;</a:t>
            </a:r>
            <a:r>
              <a:rPr lang="en-US" altLang="zh-CN" sz="1400" dirty="0" err="1"/>
              <a:t>op_code</a:t>
            </a:r>
            <a:r>
              <a:rPr lang="en-US" altLang="zh-CN" sz="1400" dirty="0"/>
              <a:t>);                    \</a:t>
            </a:r>
          </a:p>
          <a:p>
            <a:r>
              <a:rPr lang="en-US" altLang="zh-CN" sz="1400" dirty="0"/>
              <a:t>		return </a:t>
            </a:r>
            <a:r>
              <a:rPr lang="en-US" altLang="zh-CN" sz="1400" dirty="0" err="1"/>
              <a:t>concat</a:t>
            </a:r>
            <a:r>
              <a:rPr lang="en-US" altLang="zh-CN" sz="1400" dirty="0"/>
              <a:t>(name, _entry)[</a:t>
            </a:r>
            <a:r>
              <a:rPr lang="en-US" altLang="zh-CN" sz="1400" dirty="0" err="1"/>
              <a:t>op_code</a:t>
            </a:r>
            <a:r>
              <a:rPr lang="en-US" altLang="zh-CN" sz="1400" dirty="0"/>
              <a:t>](</a:t>
            </a:r>
            <a:r>
              <a:rPr lang="en-US" altLang="zh-CN" sz="1400" dirty="0" err="1"/>
              <a:t>eip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op_code</a:t>
            </a:r>
            <a:r>
              <a:rPr lang="en-US" altLang="zh-CN" sz="1400" dirty="0"/>
              <a:t>); \</a:t>
            </a:r>
          </a:p>
          <a:p>
            <a:r>
              <a:rPr lang="en-US" altLang="zh-CN" sz="1400" dirty="0"/>
              <a:t>	}</a:t>
            </a:r>
          </a:p>
          <a:p>
            <a:endParaRPr lang="en-US" altLang="zh-CN" sz="1400" dirty="0"/>
          </a:p>
          <a:p>
            <a:r>
              <a:rPr lang="en-US" altLang="zh-CN" sz="1400" dirty="0"/>
              <a:t>#</a:t>
            </a:r>
            <a:r>
              <a:rPr lang="en-US" altLang="zh-CN" sz="1400" dirty="0" err="1"/>
              <a:t>ifdef</a:t>
            </a:r>
            <a:r>
              <a:rPr lang="en-US" altLang="zh-CN" sz="1400" dirty="0"/>
              <a:t> NEMU_REF_INSTR</a:t>
            </a:r>
          </a:p>
          <a:p>
            <a:r>
              <a:rPr lang="en-US" altLang="zh-CN" sz="1400" dirty="0"/>
              <a:t>#define </a:t>
            </a:r>
            <a:r>
              <a:rPr lang="en-US" altLang="zh-CN" sz="1400" dirty="0" err="1"/>
              <a:t>make_group_impl_cond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make_group_impl_ref</a:t>
            </a:r>
            <a:endParaRPr lang="en-US" altLang="zh-CN" sz="1400" dirty="0"/>
          </a:p>
          <a:p>
            <a:r>
              <a:rPr lang="en-US" altLang="zh-CN" sz="1400" dirty="0"/>
              <a:t>#else</a:t>
            </a:r>
          </a:p>
          <a:p>
            <a:r>
              <a:rPr lang="en-US" altLang="zh-CN" sz="1400" dirty="0"/>
              <a:t>#define </a:t>
            </a:r>
            <a:r>
              <a:rPr lang="en-US" altLang="zh-CN" sz="1400" dirty="0" err="1"/>
              <a:t>make_group_impl_cond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make_group_impl</a:t>
            </a:r>
            <a:endParaRPr lang="en-US" altLang="zh-CN" sz="1400" dirty="0"/>
          </a:p>
          <a:p>
            <a:r>
              <a:rPr lang="en-US" altLang="zh-CN" sz="1400" dirty="0"/>
              <a:t>#</a:t>
            </a:r>
            <a:r>
              <a:rPr lang="en-US" altLang="zh-CN" sz="1400" dirty="0" err="1"/>
              <a:t>endif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make_group_impl_cond</a:t>
            </a:r>
            <a:r>
              <a:rPr lang="en-US" altLang="zh-CN" sz="1400" dirty="0"/>
              <a:t>(group_1_b)</a:t>
            </a:r>
          </a:p>
          <a:p>
            <a:r>
              <a:rPr lang="en-US" altLang="zh-CN" sz="1400" dirty="0" err="1"/>
              <a:t>make_group_impl_cond</a:t>
            </a:r>
            <a:r>
              <a:rPr lang="en-US" altLang="zh-CN" sz="1400" dirty="0"/>
              <a:t>(group_1_v)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228600" y="4417352"/>
            <a:ext cx="1115853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/* 0x80 */</a:t>
            </a:r>
          </a:p>
          <a:p>
            <a:r>
              <a:rPr lang="en-US" altLang="zh-CN" dirty="0" err="1"/>
              <a:t>instr_func</a:t>
            </a:r>
            <a:r>
              <a:rPr lang="en-US" altLang="zh-CN" dirty="0"/>
              <a:t> __ref_group_1_b_entry[8] =    {__ref_add_i2rm_b, __ref_or_i2rm_b, __ref_adc_i2rm_b, __ref_sbb_i2rm_b, __ref_and_i2rm_b, __ref_sub_i2rm_b, __ref_xor_i2rm_b, __ref_cmp_i2rm_b};</a:t>
            </a:r>
          </a:p>
          <a:p>
            <a:endParaRPr lang="en-US" altLang="zh-CN" dirty="0"/>
          </a:p>
          <a:p>
            <a:r>
              <a:rPr lang="en-US" altLang="zh-CN" dirty="0"/>
              <a:t>/* 0x81 */</a:t>
            </a:r>
          </a:p>
          <a:p>
            <a:r>
              <a:rPr lang="en-US" altLang="zh-CN" dirty="0" err="1"/>
              <a:t>instr_func</a:t>
            </a:r>
            <a:r>
              <a:rPr lang="en-US" altLang="zh-CN" dirty="0"/>
              <a:t> __ref_group_1_v_entry[8] =    {__ref_add_i2rm_v, __ref_or_i2rm_v, __ref_adc_i2rm_v, __ref_sbb_i2rm_v, __ref_and_i2rm_v, __ref_sub_i2rm_v, __ref_xor_i2rm_v, __ref_cmp_i2rm_v};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85878" y="3435590"/>
            <a:ext cx="3568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nemu/src/cpu/decode/opcode.c</a:t>
            </a:r>
          </a:p>
        </p:txBody>
      </p:sp>
      <p:sp>
        <p:nvSpPr>
          <p:cNvPr id="15" name="矩形 14"/>
          <p:cNvSpPr/>
          <p:nvPr/>
        </p:nvSpPr>
        <p:spPr>
          <a:xfrm>
            <a:off x="8789193" y="3704319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nemu</a:t>
            </a:r>
            <a:r>
              <a:rPr lang="en-US" altLang="zh-CN" b="1" dirty="0">
                <a:solidFill>
                  <a:srgbClr val="0070C0"/>
                </a:solidFill>
              </a:rPr>
              <a:t>/</a:t>
            </a:r>
            <a:r>
              <a:rPr lang="en-US" altLang="zh-CN" b="1" dirty="0" err="1">
                <a:solidFill>
                  <a:srgbClr val="0070C0"/>
                </a:solidFill>
              </a:rPr>
              <a:t>src</a:t>
            </a:r>
            <a:r>
              <a:rPr lang="en-US" altLang="zh-CN" b="1" dirty="0">
                <a:solidFill>
                  <a:srgbClr val="0070C0"/>
                </a:solidFill>
              </a:rPr>
              <a:t>/</a:t>
            </a:r>
            <a:r>
              <a:rPr lang="en-US" altLang="zh-CN" b="1" dirty="0" err="1">
                <a:solidFill>
                  <a:srgbClr val="0070C0"/>
                </a:solidFill>
              </a:rPr>
              <a:t>cpu</a:t>
            </a:r>
            <a:r>
              <a:rPr lang="en-US" altLang="zh-CN" b="1" dirty="0">
                <a:solidFill>
                  <a:srgbClr val="0070C0"/>
                </a:solidFill>
              </a:rPr>
              <a:t>/</a:t>
            </a:r>
            <a:r>
              <a:rPr lang="en-US" altLang="zh-CN" b="1" dirty="0" err="1">
                <a:solidFill>
                  <a:srgbClr val="0070C0"/>
                </a:solidFill>
              </a:rPr>
              <a:t>instr</a:t>
            </a:r>
            <a:r>
              <a:rPr lang="en-US" altLang="zh-CN" b="1" dirty="0">
                <a:solidFill>
                  <a:srgbClr val="0070C0"/>
                </a:solidFill>
              </a:rPr>
              <a:t>/</a:t>
            </a:r>
            <a:r>
              <a:rPr lang="en-US" altLang="zh-CN" b="1" dirty="0" err="1">
                <a:solidFill>
                  <a:srgbClr val="0070C0"/>
                </a:solidFill>
              </a:rPr>
              <a:t>group.c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070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83325" y="109316"/>
            <a:ext cx="775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36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内存： </a:t>
            </a:r>
            <a:r>
              <a:rPr lang="en-US" altLang="zh-CN" sz="36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C7 05 48 11 10 00 02 00 00 00</a:t>
            </a:r>
            <a:endParaRPr lang="zh-CN" altLang="zh-CN" sz="36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57515" y="1054896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cpu.c</a:t>
            </a:r>
            <a:endParaRPr lang="en-US" altLang="zh-CN" sz="2800" i="1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59928" y="1122959"/>
            <a:ext cx="558288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>
                <a:solidFill>
                  <a:srgbClr val="FF0000"/>
                </a:solidFill>
              </a:rPr>
              <a:t>exec</a:t>
            </a:r>
            <a:r>
              <a:rPr lang="en-US" altLang="zh-CN" sz="1400" dirty="0"/>
              <a:t>(uint32_t n) {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	while( n &gt; 0 &amp;&amp; </a:t>
            </a:r>
            <a:r>
              <a:rPr lang="en-US" altLang="zh-CN" sz="1400" dirty="0" err="1"/>
              <a:t>nemu_state</a:t>
            </a:r>
            <a:r>
              <a:rPr lang="en-US" altLang="zh-CN" sz="1400" dirty="0"/>
              <a:t> == NEMU_RUN) {</a:t>
            </a:r>
          </a:p>
          <a:p>
            <a:r>
              <a:rPr lang="en-US" altLang="zh-CN" sz="1400" dirty="0"/>
              <a:t>		…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instr_len</a:t>
            </a:r>
            <a:r>
              <a:rPr lang="en-US" altLang="zh-CN" sz="1400" dirty="0"/>
              <a:t> = </a:t>
            </a:r>
            <a:r>
              <a:rPr lang="en-US" altLang="zh-CN" sz="1400" dirty="0" err="1">
                <a:solidFill>
                  <a:srgbClr val="FF0000"/>
                </a:solidFill>
              </a:rPr>
              <a:t>exec_inst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cpu.eip</a:t>
            </a:r>
            <a:r>
              <a:rPr lang="en-US" altLang="zh-CN" sz="1400" dirty="0"/>
              <a:t> += </a:t>
            </a:r>
            <a:r>
              <a:rPr lang="en-US" altLang="zh-CN" sz="1400" dirty="0" err="1"/>
              <a:t>instr_len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	n--;</a:t>
            </a:r>
          </a:p>
          <a:p>
            <a:r>
              <a:rPr lang="en-US" altLang="zh-CN" sz="1400" dirty="0"/>
              <a:t>		…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zh-CN" altLang="en-US" sz="1400" dirty="0"/>
              <a:t>int </a:t>
            </a:r>
            <a:r>
              <a:rPr lang="zh-CN" altLang="en-US" sz="1400" dirty="0">
                <a:solidFill>
                  <a:srgbClr val="FF0000"/>
                </a:solidFill>
              </a:rPr>
              <a:t>exec_inst</a:t>
            </a:r>
            <a:r>
              <a:rPr lang="zh-CN" altLang="en-US" sz="1400" dirty="0"/>
              <a:t>() {</a:t>
            </a:r>
          </a:p>
          <a:p>
            <a:r>
              <a:rPr lang="zh-CN" altLang="en-US" sz="1400" dirty="0"/>
              <a:t>	uint8_t opcode = 0;</a:t>
            </a:r>
          </a:p>
          <a:p>
            <a:r>
              <a:rPr lang="zh-CN" altLang="en-US" sz="1400" dirty="0"/>
              <a:t>	opcode = instr_fetch(cpu.eip, 1);</a:t>
            </a:r>
          </a:p>
          <a:p>
            <a:r>
              <a:rPr lang="zh-CN" altLang="en-US" sz="1400" dirty="0"/>
              <a:t>	int len = </a:t>
            </a:r>
            <a:r>
              <a:rPr lang="zh-CN" altLang="en-US" sz="1400" dirty="0">
                <a:solidFill>
                  <a:srgbClr val="FF0000"/>
                </a:solidFill>
              </a:rPr>
              <a:t>opcode_entry</a:t>
            </a:r>
            <a:r>
              <a:rPr lang="zh-CN" altLang="en-US" sz="1400" dirty="0"/>
              <a:t>[opcode](cpu.eip, opcode);</a:t>
            </a:r>
          </a:p>
          <a:p>
            <a:r>
              <a:rPr lang="zh-CN" altLang="en-US" sz="1400" dirty="0"/>
              <a:t>	return len;  </a:t>
            </a:r>
            <a:r>
              <a:rPr lang="en-US" altLang="zh-CN" sz="1400" dirty="0">
                <a:solidFill>
                  <a:srgbClr val="00B050"/>
                </a:solidFill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</a:rPr>
              <a:t>返回指令长度</a:t>
            </a:r>
          </a:p>
          <a:p>
            <a:r>
              <a:rPr lang="zh-CN" altLang="en-US" sz="1400" dirty="0"/>
              <a:t>}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489345" y="755646"/>
            <a:ext cx="3262025" cy="3428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20082" y="315103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en-US" altLang="zh-CN" dirty="0" err="1">
                <a:solidFill>
                  <a:srgbClr val="FF0000"/>
                </a:solidFill>
              </a:rPr>
              <a:t>cpu.eip</a:t>
            </a:r>
            <a:r>
              <a:rPr lang="zh-CN" altLang="en-US" dirty="0">
                <a:solidFill>
                  <a:srgbClr val="FF0000"/>
                </a:solidFill>
              </a:rPr>
              <a:t>指向</a:t>
            </a:r>
            <a:r>
              <a:rPr lang="en-US" altLang="zh-CN" dirty="0">
                <a:solidFill>
                  <a:srgbClr val="FF0000"/>
                </a:solidFill>
              </a:rPr>
              <a:t>C7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55244" y="4122153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Opcode</a:t>
            </a:r>
            <a:r>
              <a:rPr lang="zh-CN" altLang="en-US" dirty="0">
                <a:solidFill>
                  <a:srgbClr val="FF0000"/>
                </a:solidFill>
              </a:rPr>
              <a:t>取出为</a:t>
            </a:r>
            <a:r>
              <a:rPr lang="en-US" altLang="zh-CN" dirty="0">
                <a:solidFill>
                  <a:srgbClr val="FF0000"/>
                </a:solidFill>
              </a:rPr>
              <a:t>C7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00736" y="6296859"/>
            <a:ext cx="3389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</a:rPr>
              <a:t>nemu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src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cpu</a:t>
            </a:r>
            <a:r>
              <a:rPr lang="en-US" altLang="zh-CN" i="1" dirty="0">
                <a:solidFill>
                  <a:srgbClr val="0070C0"/>
                </a:solidFill>
              </a:rPr>
              <a:t>/decode/</a:t>
            </a:r>
            <a:r>
              <a:rPr lang="en-US" altLang="zh-CN" i="1" dirty="0" err="1">
                <a:solidFill>
                  <a:srgbClr val="0070C0"/>
                </a:solidFill>
              </a:rPr>
              <a:t>opcode.c</a:t>
            </a:r>
            <a:endParaRPr lang="en-US" altLang="zh-CN" i="1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59927" y="5281197"/>
            <a:ext cx="468269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dirty="0"/>
              <a:t>#include "</a:t>
            </a:r>
            <a:r>
              <a:rPr lang="en-US" altLang="zh-CN" sz="1400" dirty="0" err="1"/>
              <a:t>cpu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instr.h</a:t>
            </a:r>
            <a:r>
              <a:rPr lang="en-US" altLang="zh-CN" sz="1400" dirty="0"/>
              <a:t>"</a:t>
            </a:r>
          </a:p>
          <a:p>
            <a:r>
              <a:rPr lang="zh-CN" altLang="en-US" sz="1400" dirty="0"/>
              <a:t>instr_func opcode_entry[256] = {</a:t>
            </a:r>
            <a:endParaRPr lang="en-US" altLang="zh-CN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/* 0xc4 - </a:t>
            </a:r>
            <a:r>
              <a:rPr lang="en-US" altLang="zh-CN" sz="1400" dirty="0">
                <a:solidFill>
                  <a:srgbClr val="FF0000"/>
                </a:solidFill>
              </a:rPr>
              <a:t>0xc7</a:t>
            </a:r>
            <a:r>
              <a:rPr lang="en-US" altLang="zh-CN" sz="1400" dirty="0"/>
              <a:t>*/	</a:t>
            </a:r>
            <a:r>
              <a:rPr lang="en-US" altLang="zh-CN" sz="1400" dirty="0" err="1"/>
              <a:t>inv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inv</a:t>
            </a:r>
            <a:r>
              <a:rPr lang="en-US" altLang="zh-CN" sz="1400" dirty="0"/>
              <a:t>, mov_i2rm_b,</a:t>
            </a:r>
            <a:r>
              <a:rPr lang="en-US" altLang="zh-CN" sz="1400" dirty="0">
                <a:solidFill>
                  <a:srgbClr val="FF0000"/>
                </a:solidFill>
              </a:rPr>
              <a:t> mov_i2rm_v</a:t>
            </a:r>
            <a:r>
              <a:rPr lang="en-US" altLang="zh-CN" sz="1400" dirty="0"/>
              <a:t>, 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211127" y="4568673"/>
            <a:ext cx="420715" cy="1395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618279" y="5325736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访问数组即函数调用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437374" y="3013528"/>
            <a:ext cx="3188887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/>
              <a:t>make_instr_func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030A0"/>
                </a:solidFill>
              </a:rPr>
              <a:t>mov_i2rm_v</a:t>
            </a:r>
            <a:r>
              <a:rPr lang="en-US" altLang="zh-CN" sz="1400" dirty="0"/>
              <a:t>) { </a:t>
            </a:r>
            <a:endParaRPr lang="zh-CN" altLang="zh-CN" sz="1400" dirty="0"/>
          </a:p>
          <a:p>
            <a:r>
              <a:rPr lang="en-US" altLang="zh-CN" sz="1400" dirty="0"/>
              <a:t>    OPERAND 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; 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rm.data_size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data_size</a:t>
            </a:r>
            <a:r>
              <a:rPr lang="en-US" altLang="zh-CN" sz="1400" dirty="0"/>
              <a:t>; </a:t>
            </a:r>
            <a:endParaRPr lang="zh-CN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 = 1;                      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 += </a:t>
            </a:r>
            <a:r>
              <a:rPr lang="en-US" altLang="zh-CN" sz="1400" dirty="0" err="1"/>
              <a:t>modrm_rm</a:t>
            </a:r>
            <a:r>
              <a:rPr lang="en-US" altLang="zh-CN" sz="1400" dirty="0"/>
              <a:t>(</a:t>
            </a:r>
            <a:r>
              <a:rPr lang="en-US" altLang="zh-CN" sz="1400" dirty="0" err="1"/>
              <a:t>eip</a:t>
            </a:r>
            <a:r>
              <a:rPr lang="en-US" altLang="zh-CN" sz="1400" dirty="0"/>
              <a:t> + 1, &amp;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);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imm.type</a:t>
            </a:r>
            <a:r>
              <a:rPr lang="en-US" altLang="zh-CN" sz="1400" dirty="0"/>
              <a:t> = OPR_IMM;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imm.addr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eip</a:t>
            </a:r>
            <a:r>
              <a:rPr lang="en-US" altLang="zh-CN" sz="1400" dirty="0"/>
              <a:t> +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;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imm.data_size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data_size</a:t>
            </a:r>
            <a:r>
              <a:rPr lang="en-US" altLang="zh-CN" sz="1400" dirty="0"/>
              <a:t>;       </a:t>
            </a:r>
            <a:endParaRPr lang="zh-CN" altLang="zh-CN" sz="1400" dirty="0"/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operand_read</a:t>
            </a:r>
            <a:r>
              <a:rPr lang="en-US" altLang="zh-CN" sz="1400" dirty="0"/>
              <a:t>(&amp;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);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rm.val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imm.val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operand_write</a:t>
            </a:r>
            <a:r>
              <a:rPr lang="en-US" altLang="zh-CN" sz="1400" dirty="0"/>
              <a:t>(&amp;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>
                <a:solidFill>
                  <a:srgbClr val="FF0000"/>
                </a:solidFill>
              </a:rPr>
              <a:t> return </a:t>
            </a:r>
            <a:r>
              <a:rPr lang="en-US" altLang="zh-CN" sz="1400" dirty="0" err="1">
                <a:solidFill>
                  <a:srgbClr val="FF0000"/>
                </a:solidFill>
              </a:rPr>
              <a:t>len</a:t>
            </a:r>
            <a:r>
              <a:rPr lang="en-US" altLang="zh-CN" sz="1400" dirty="0">
                <a:solidFill>
                  <a:srgbClr val="FF0000"/>
                </a:solidFill>
              </a:rPr>
              <a:t> + </a:t>
            </a:r>
            <a:r>
              <a:rPr lang="en-US" altLang="zh-CN" sz="1400" dirty="0" err="1">
                <a:solidFill>
                  <a:srgbClr val="FF0000"/>
                </a:solidFill>
              </a:rPr>
              <a:t>data_size</a:t>
            </a:r>
            <a:r>
              <a:rPr lang="en-US" altLang="zh-CN" sz="1400" dirty="0">
                <a:solidFill>
                  <a:srgbClr val="FF0000"/>
                </a:solidFill>
              </a:rPr>
              <a:t> / 8;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870296" y="2655756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cpu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instr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mov.c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668739" y="3321270"/>
            <a:ext cx="4868869" cy="2630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3668739" y="4588861"/>
            <a:ext cx="2590807" cy="1465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752879" y="6053959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en-US" dirty="0">
                <a:solidFill>
                  <a:srgbClr val="FF0000"/>
                </a:solidFill>
              </a:rPr>
              <a:t>返回指令长度</a:t>
            </a:r>
          </a:p>
        </p:txBody>
      </p:sp>
      <p:sp>
        <p:nvSpPr>
          <p:cNvPr id="35" name="任意多边形 34"/>
          <p:cNvSpPr/>
          <p:nvPr/>
        </p:nvSpPr>
        <p:spPr>
          <a:xfrm>
            <a:off x="5550166" y="2373745"/>
            <a:ext cx="1201617" cy="2327564"/>
          </a:xfrm>
          <a:custGeom>
            <a:avLst/>
            <a:gdLst>
              <a:gd name="connsiteX0" fmla="*/ 333399 w 1201617"/>
              <a:gd name="connsiteY0" fmla="*/ 2327564 h 2327564"/>
              <a:gd name="connsiteX1" fmla="*/ 47071 w 1201617"/>
              <a:gd name="connsiteY1" fmla="*/ 701964 h 2327564"/>
              <a:gd name="connsiteX2" fmla="*/ 1201617 w 1201617"/>
              <a:gd name="connsiteY2" fmla="*/ 0 h 232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1617" h="2327564">
                <a:moveTo>
                  <a:pt x="333399" y="2327564"/>
                </a:moveTo>
                <a:cubicBezTo>
                  <a:pt x="117883" y="1708727"/>
                  <a:pt x="-97632" y="1089891"/>
                  <a:pt x="47071" y="701964"/>
                </a:cubicBezTo>
                <a:cubicBezTo>
                  <a:pt x="191774" y="314037"/>
                  <a:pt x="696695" y="157018"/>
                  <a:pt x="120161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489344" y="2196728"/>
            <a:ext cx="196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5. </a:t>
            </a:r>
            <a:r>
              <a:rPr lang="zh-CN" altLang="en-US" dirty="0">
                <a:solidFill>
                  <a:srgbClr val="FF0000"/>
                </a:solidFill>
              </a:rPr>
              <a:t>循环开启下一条指令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>
            <a:off x="4136174" y="755646"/>
            <a:ext cx="383372" cy="46355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68739" y="127127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当前</a:t>
            </a:r>
            <a:r>
              <a:rPr lang="en-US" altLang="zh-CN" dirty="0"/>
              <a:t>EIP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959197" y="2044032"/>
            <a:ext cx="216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mov_i2rm_v</a:t>
            </a:r>
            <a:r>
              <a:rPr lang="zh-CN" altLang="en-US" dirty="0">
                <a:solidFill>
                  <a:srgbClr val="7030A0"/>
                </a:solidFill>
              </a:rPr>
              <a:t>是模拟</a:t>
            </a:r>
            <a:r>
              <a:rPr lang="en-US" altLang="zh-CN" dirty="0">
                <a:solidFill>
                  <a:srgbClr val="7030A0"/>
                </a:solidFill>
              </a:rPr>
              <a:t>C7</a:t>
            </a:r>
            <a:r>
              <a:rPr lang="zh-CN" altLang="en-US" dirty="0">
                <a:solidFill>
                  <a:srgbClr val="7030A0"/>
                </a:solidFill>
              </a:rPr>
              <a:t>指令的函数</a:t>
            </a:r>
          </a:p>
        </p:txBody>
      </p:sp>
    </p:spTree>
    <p:extLst>
      <p:ext uri="{BB962C8B-B14F-4D97-AF65-F5344CB8AC3E}">
        <p14:creationId xmlns:p14="http://schemas.microsoft.com/office/powerpoint/2010/main" val="2676736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程序执行的宏观过程与模拟</a:t>
            </a:r>
          </a:p>
          <a:p>
            <a:pPr>
              <a:lnSpc>
                <a:spcPct val="200000"/>
              </a:lnSpc>
            </a:pPr>
            <a:r>
              <a:rPr lang="zh-CN" altLang="en-US" b="1" dirty="0"/>
              <a:t>单条指令的解码与</a:t>
            </a:r>
            <a:r>
              <a:rPr lang="en-US" altLang="zh-CN" b="1" dirty="0">
                <a:solidFill>
                  <a:srgbClr val="C00000"/>
                </a:solidFill>
              </a:rPr>
              <a:t>NEMU</a:t>
            </a:r>
            <a:r>
              <a:rPr lang="zh-CN" altLang="en-US" b="1" dirty="0">
                <a:solidFill>
                  <a:srgbClr val="C00000"/>
                </a:solidFill>
              </a:rPr>
              <a:t>实现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b="1" dirty="0"/>
              <a:t>操作码的解码方式</a:t>
            </a:r>
            <a:endParaRPr lang="en-US" altLang="zh-CN" b="1" dirty="0"/>
          </a:p>
          <a:p>
            <a:pPr lvl="1">
              <a:lnSpc>
                <a:spcPct val="200000"/>
              </a:lnSpc>
            </a:pPr>
            <a:r>
              <a:rPr lang="zh-CN" altLang="en-US" b="1" dirty="0"/>
              <a:t>单条指令的实现方法</a:t>
            </a:r>
            <a:endParaRPr lang="en-US" altLang="zh-CN" b="1" dirty="0"/>
          </a:p>
          <a:p>
            <a:pPr lvl="1">
              <a:lnSpc>
                <a:spcPct val="200000"/>
              </a:lnSpc>
            </a:pPr>
            <a:r>
              <a:rPr lang="zh-CN" altLang="en-US" b="1" dirty="0"/>
              <a:t>利用框架代码中的宏来高效、简洁地实现多条指令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48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173813"/>
            <a:ext cx="11154103" cy="844173"/>
          </a:xfrm>
        </p:spPr>
        <p:txBody>
          <a:bodyPr/>
          <a:lstStyle/>
          <a:p>
            <a:r>
              <a:rPr lang="zh-CN" altLang="en-US" sz="2400" dirty="0"/>
              <a:t>怎么写某操作码对应的instr_func？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2022年4月10日星期日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327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mov_i2rm_v</a:t>
            </a:r>
            <a:r>
              <a:rPr lang="en-US" altLang="zh-CN" dirty="0"/>
              <a:t>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35565" y="2817038"/>
            <a:ext cx="7075054" cy="23083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这是一条把一个立即数</a:t>
            </a:r>
            <a:r>
              <a:rPr lang="en-US" altLang="zh-CN" sz="2400" dirty="0" err="1"/>
              <a:t>mov</a:t>
            </a:r>
            <a:r>
              <a:rPr lang="zh-CN" altLang="en-US" sz="2400" dirty="0"/>
              <a:t>到</a:t>
            </a:r>
            <a:r>
              <a:rPr lang="en-US" altLang="zh-CN" sz="2400" dirty="0"/>
              <a:t>R/M</a:t>
            </a:r>
            <a:r>
              <a:rPr lang="zh-CN" altLang="en-US" sz="2400" dirty="0"/>
              <a:t>中的指令，操作数长度为</a:t>
            </a:r>
            <a:r>
              <a:rPr lang="en-US" altLang="zh-CN" sz="2400" dirty="0"/>
              <a:t>16</a:t>
            </a:r>
            <a:r>
              <a:rPr lang="zh-CN" altLang="en-US" sz="2400" dirty="0"/>
              <a:t>或</a:t>
            </a:r>
            <a:r>
              <a:rPr lang="en-US" altLang="zh-CN" sz="2400" dirty="0"/>
              <a:t>32</a:t>
            </a:r>
            <a:r>
              <a:rPr lang="zh-CN" altLang="en-US" sz="2400" dirty="0"/>
              <a:t>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推荐命名规则：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指令名</a:t>
            </a:r>
            <a:r>
              <a:rPr lang="en-US" altLang="zh-CN" sz="2400" dirty="0"/>
              <a:t>_</a:t>
            </a:r>
            <a:r>
              <a:rPr lang="zh-CN" altLang="en-US" sz="2400" dirty="0">
                <a:solidFill>
                  <a:srgbClr val="00B0F0"/>
                </a:solidFill>
                <a:highlight>
                  <a:srgbClr val="FFFF00"/>
                </a:highlight>
              </a:rPr>
              <a:t>源操作数类型</a:t>
            </a:r>
            <a:r>
              <a:rPr lang="en-US" altLang="zh-CN" sz="2400" dirty="0"/>
              <a:t>2</a:t>
            </a:r>
            <a:r>
              <a:rPr lang="zh-CN" altLang="en-US" sz="2400" dirty="0">
                <a:solidFill>
                  <a:srgbClr val="00B0F0"/>
                </a:solidFill>
                <a:highlight>
                  <a:srgbClr val="FFFF00"/>
                </a:highlight>
              </a:rPr>
              <a:t>目的操作数类型</a:t>
            </a:r>
            <a:r>
              <a:rPr lang="en-US" altLang="zh-CN" sz="2400" dirty="0"/>
              <a:t>_</a:t>
            </a:r>
            <a:r>
              <a:rPr lang="zh-CN" altLang="en-US" sz="2400" dirty="0">
                <a:solidFill>
                  <a:srgbClr val="00B050"/>
                </a:solidFill>
                <a:highlight>
                  <a:srgbClr val="FFFF00"/>
                </a:highlight>
              </a:rPr>
              <a:t>长度后缀</a:t>
            </a:r>
          </a:p>
        </p:txBody>
      </p:sp>
    </p:spTree>
    <p:extLst>
      <p:ext uri="{BB962C8B-B14F-4D97-AF65-F5344CB8AC3E}">
        <p14:creationId xmlns:p14="http://schemas.microsoft.com/office/powerpoint/2010/main" val="408534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2255"/>
            <a:ext cx="10515600" cy="1078060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>
                <a:solidFill>
                  <a:srgbClr val="00B0F0"/>
                </a:solidFill>
              </a:rPr>
              <a:t>nemu</a:t>
            </a:r>
            <a:r>
              <a:rPr lang="en-US" altLang="zh-CN" dirty="0">
                <a:solidFill>
                  <a:srgbClr val="00B0F0"/>
                </a:solidFill>
              </a:rPr>
              <a:t>/include/</a:t>
            </a:r>
            <a:r>
              <a:rPr lang="en-US" altLang="zh-CN" dirty="0" err="1">
                <a:solidFill>
                  <a:srgbClr val="00B0F0"/>
                </a:solidFill>
              </a:rPr>
              <a:t>cpu</a:t>
            </a:r>
            <a:r>
              <a:rPr lang="en-US" altLang="zh-CN" dirty="0">
                <a:solidFill>
                  <a:srgbClr val="00B0F0"/>
                </a:solidFill>
              </a:rPr>
              <a:t>/</a:t>
            </a:r>
            <a:r>
              <a:rPr lang="en-US" altLang="zh-CN" dirty="0" err="1">
                <a:solidFill>
                  <a:srgbClr val="00B0F0"/>
                </a:solidFill>
              </a:rPr>
              <a:t>instr_helper.h</a:t>
            </a:r>
            <a:r>
              <a:rPr lang="zh-CN" altLang="en-US" dirty="0"/>
              <a:t>中我们给出了用于精简指令实现的宏，一些实用信息（详细用法参阅教程，比较详尽）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6656-A3C5-419B-815B-44FDC47B6127}" type="datetime3">
              <a:rPr lang="zh-CN" altLang="en-US" smtClean="0"/>
              <a:t>2022年4月10日星期日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69068" y="1977569"/>
            <a:ext cx="7873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#define </a:t>
            </a:r>
            <a:r>
              <a:rPr lang="en-US" altLang="zh-CN" sz="2000" dirty="0">
                <a:highlight>
                  <a:srgbClr val="FFFF00"/>
                </a:highlight>
              </a:rPr>
              <a:t>make_instr_impl_2op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inst_name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00B0F0"/>
                </a:solidFill>
              </a:rPr>
              <a:t>src_type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00B0F0"/>
                </a:solidFill>
              </a:rPr>
              <a:t>dest_type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00B050"/>
                </a:solidFill>
              </a:rPr>
              <a:t>suffix</a:t>
            </a:r>
            <a:r>
              <a:rPr lang="en-US" altLang="zh-CN" sz="2000" dirty="0"/>
              <a:t>) …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374901" y="2396431"/>
            <a:ext cx="82894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inst_name</a:t>
            </a:r>
            <a:r>
              <a:rPr lang="zh-CN" altLang="en-US" dirty="0"/>
              <a:t>就是指令的名称：</a:t>
            </a:r>
            <a:r>
              <a:rPr lang="en-US" altLang="zh-CN" dirty="0" err="1"/>
              <a:t>mov</a:t>
            </a:r>
            <a:r>
              <a:rPr lang="zh-CN" altLang="en-US" dirty="0"/>
              <a:t>，</a:t>
            </a:r>
            <a:r>
              <a:rPr lang="en-US" altLang="zh-CN" dirty="0"/>
              <a:t>add</a:t>
            </a:r>
            <a:r>
              <a:rPr lang="zh-CN" altLang="en-US" dirty="0"/>
              <a:t>，</a:t>
            </a:r>
            <a:r>
              <a:rPr lang="en-US" altLang="zh-CN" dirty="0"/>
              <a:t>sub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B0F0"/>
                </a:solidFill>
              </a:rPr>
              <a:t>src_type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00B0F0"/>
                </a:solidFill>
              </a:rPr>
              <a:t>dest_type</a:t>
            </a:r>
            <a:r>
              <a:rPr lang="zh-CN" altLang="en-US" dirty="0"/>
              <a:t>是源和目的操作数类型，与</a:t>
            </a:r>
            <a:r>
              <a:rPr lang="en-US" altLang="zh-CN" dirty="0" err="1"/>
              <a:t>decode_operand</a:t>
            </a:r>
            <a:r>
              <a:rPr lang="zh-CN" altLang="en-US" dirty="0"/>
              <a:t>系列宏一致：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highlight>
                  <a:srgbClr val="FFFF00"/>
                </a:highlight>
              </a:rPr>
              <a:t>rm</a:t>
            </a:r>
            <a:r>
              <a:rPr lang="en-US" altLang="zh-CN" dirty="0">
                <a:highlight>
                  <a:srgbClr val="FFFF00"/>
                </a:highlight>
              </a:rPr>
              <a:t> – </a:t>
            </a:r>
            <a:r>
              <a:rPr lang="zh-CN" altLang="en-US" dirty="0">
                <a:highlight>
                  <a:srgbClr val="FFFF00"/>
                </a:highlight>
              </a:rPr>
              <a:t>寄存器或内存地址 </a:t>
            </a:r>
            <a:r>
              <a:rPr lang="en-US" altLang="zh-CN" dirty="0">
                <a:highlight>
                  <a:srgbClr val="FFFF00"/>
                </a:highlight>
              </a:rPr>
              <a:t>– </a:t>
            </a:r>
            <a:r>
              <a:rPr lang="zh-CN" altLang="en-US" dirty="0">
                <a:highlight>
                  <a:srgbClr val="FFFF00"/>
                </a:highlight>
              </a:rPr>
              <a:t>对应手册</a:t>
            </a:r>
            <a:r>
              <a:rPr lang="en-US" altLang="zh-CN" dirty="0">
                <a:highlight>
                  <a:srgbClr val="FFFF00"/>
                </a:highlight>
              </a:rPr>
              <a:t>E</a:t>
            </a:r>
            <a:r>
              <a:rPr lang="zh-CN" altLang="en-US" dirty="0">
                <a:highlight>
                  <a:srgbClr val="FFFF00"/>
                </a:highlight>
              </a:rPr>
              <a:t>类型</a:t>
            </a:r>
            <a:endParaRPr lang="en-US" altLang="zh-CN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highlight>
                  <a:srgbClr val="FFFF00"/>
                </a:highlight>
              </a:rPr>
              <a:t>r – </a:t>
            </a:r>
            <a:r>
              <a:rPr lang="zh-CN" altLang="en-US" dirty="0">
                <a:highlight>
                  <a:srgbClr val="FFFF00"/>
                </a:highlight>
              </a:rPr>
              <a:t>寄存器地址 </a:t>
            </a:r>
            <a:r>
              <a:rPr lang="en-US" altLang="zh-CN" dirty="0">
                <a:highlight>
                  <a:srgbClr val="FFFF00"/>
                </a:highlight>
              </a:rPr>
              <a:t>– </a:t>
            </a:r>
            <a:r>
              <a:rPr lang="zh-CN" altLang="en-US" dirty="0">
                <a:highlight>
                  <a:srgbClr val="FFFF00"/>
                </a:highlight>
              </a:rPr>
              <a:t>对应手册</a:t>
            </a:r>
            <a:r>
              <a:rPr lang="en-US" altLang="zh-CN" dirty="0">
                <a:highlight>
                  <a:srgbClr val="FFFF00"/>
                </a:highlight>
              </a:rPr>
              <a:t>G</a:t>
            </a:r>
            <a:r>
              <a:rPr lang="zh-CN" altLang="en-US" dirty="0">
                <a:highlight>
                  <a:srgbClr val="FFFF00"/>
                </a:highlight>
              </a:rPr>
              <a:t>类型</a:t>
            </a:r>
            <a:endParaRPr lang="en-US" altLang="zh-CN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highlight>
                  <a:srgbClr val="FFFF00"/>
                </a:highlight>
              </a:rPr>
              <a:t>i</a:t>
            </a:r>
            <a:r>
              <a:rPr lang="en-US" altLang="zh-CN" dirty="0">
                <a:highlight>
                  <a:srgbClr val="FFFF00"/>
                </a:highlight>
              </a:rPr>
              <a:t> – </a:t>
            </a:r>
            <a:r>
              <a:rPr lang="zh-CN" altLang="en-US" dirty="0">
                <a:highlight>
                  <a:srgbClr val="FFFF00"/>
                </a:highlight>
              </a:rPr>
              <a:t>立即数 </a:t>
            </a:r>
            <a:r>
              <a:rPr lang="en-US" altLang="zh-CN" dirty="0">
                <a:highlight>
                  <a:srgbClr val="FFFF00"/>
                </a:highlight>
              </a:rPr>
              <a:t>– </a:t>
            </a:r>
            <a:r>
              <a:rPr lang="zh-CN" altLang="en-US" dirty="0">
                <a:highlight>
                  <a:srgbClr val="FFFF00"/>
                </a:highlight>
              </a:rPr>
              <a:t>对应手册</a:t>
            </a:r>
            <a:r>
              <a:rPr lang="en-US" altLang="zh-CN" dirty="0">
                <a:highlight>
                  <a:srgbClr val="FFFF00"/>
                </a:highlight>
              </a:rPr>
              <a:t>I</a:t>
            </a:r>
            <a:r>
              <a:rPr lang="zh-CN" altLang="en-US" dirty="0">
                <a:highlight>
                  <a:srgbClr val="FFFF00"/>
                </a:highlight>
              </a:rPr>
              <a:t>类型</a:t>
            </a:r>
            <a:endParaRPr lang="en-US" altLang="zh-CN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highlight>
                  <a:srgbClr val="FFFF00"/>
                </a:highlight>
              </a:rPr>
              <a:t>m – </a:t>
            </a:r>
            <a:r>
              <a:rPr lang="zh-CN" altLang="en-US" dirty="0">
                <a:highlight>
                  <a:srgbClr val="FFFF00"/>
                </a:highlight>
              </a:rPr>
              <a:t>内存地址 </a:t>
            </a:r>
            <a:r>
              <a:rPr lang="en-US" altLang="zh-CN" dirty="0">
                <a:highlight>
                  <a:srgbClr val="FFFF00"/>
                </a:highlight>
              </a:rPr>
              <a:t>– </a:t>
            </a:r>
            <a:r>
              <a:rPr lang="zh-CN" altLang="en-US" dirty="0">
                <a:highlight>
                  <a:srgbClr val="FFFF00"/>
                </a:highlight>
              </a:rPr>
              <a:t>差不多对应手册</a:t>
            </a:r>
            <a:r>
              <a:rPr lang="en-US" altLang="zh-CN" dirty="0">
                <a:highlight>
                  <a:srgbClr val="FFFF00"/>
                </a:highlight>
              </a:rPr>
              <a:t>M</a:t>
            </a:r>
            <a:r>
              <a:rPr lang="zh-CN" altLang="en-US" dirty="0">
                <a:highlight>
                  <a:srgbClr val="FFFF00"/>
                </a:highlight>
              </a:rPr>
              <a:t>类型</a:t>
            </a:r>
            <a:endParaRPr lang="en-US" altLang="zh-CN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highlight>
                  <a:srgbClr val="FFFF00"/>
                </a:highlight>
              </a:rPr>
              <a:t>a – </a:t>
            </a:r>
            <a:r>
              <a:rPr lang="zh-CN" altLang="en-US" dirty="0">
                <a:highlight>
                  <a:srgbClr val="FFFF00"/>
                </a:highlight>
              </a:rPr>
              <a:t>根据操作数长度对应</a:t>
            </a:r>
            <a:r>
              <a:rPr lang="en-US" altLang="zh-CN" dirty="0">
                <a:highlight>
                  <a:srgbClr val="FFFF00"/>
                </a:highlight>
              </a:rPr>
              <a:t>al, ax, </a:t>
            </a:r>
            <a:r>
              <a:rPr lang="en-US" altLang="zh-CN" dirty="0" err="1">
                <a:highlight>
                  <a:srgbClr val="FFFF00"/>
                </a:highlight>
              </a:rPr>
              <a:t>eax</a:t>
            </a:r>
            <a:r>
              <a:rPr lang="en-US" altLang="zh-CN" dirty="0">
                <a:highlight>
                  <a:srgbClr val="FFFF00"/>
                </a:highlight>
              </a:rPr>
              <a:t> – </a:t>
            </a:r>
            <a:r>
              <a:rPr lang="zh-CN" altLang="en-US" dirty="0">
                <a:highlight>
                  <a:srgbClr val="FFFF00"/>
                </a:highlight>
              </a:rPr>
              <a:t>手册里没有</a:t>
            </a:r>
            <a:endParaRPr lang="en-US" altLang="zh-CN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highlight>
                  <a:srgbClr val="FFFF00"/>
                </a:highlight>
              </a:rPr>
              <a:t>c – </a:t>
            </a:r>
            <a:r>
              <a:rPr lang="zh-CN" altLang="en-US" dirty="0">
                <a:highlight>
                  <a:srgbClr val="FFFF00"/>
                </a:highlight>
              </a:rPr>
              <a:t>根据操作数长度对应</a:t>
            </a:r>
            <a:r>
              <a:rPr lang="en-US" altLang="zh-CN" dirty="0">
                <a:highlight>
                  <a:srgbClr val="FFFF00"/>
                </a:highlight>
              </a:rPr>
              <a:t>cl, cx, </a:t>
            </a:r>
            <a:r>
              <a:rPr lang="en-US" altLang="zh-CN" dirty="0" err="1">
                <a:highlight>
                  <a:srgbClr val="FFFF00"/>
                </a:highlight>
              </a:rPr>
              <a:t>ecx</a:t>
            </a:r>
            <a:r>
              <a:rPr lang="en-US" altLang="zh-CN" dirty="0">
                <a:highlight>
                  <a:srgbClr val="FFFF00"/>
                </a:highlight>
              </a:rPr>
              <a:t> – </a:t>
            </a:r>
            <a:r>
              <a:rPr lang="zh-CN" altLang="en-US" dirty="0">
                <a:highlight>
                  <a:srgbClr val="FFFF00"/>
                </a:highlight>
              </a:rPr>
              <a:t>手册里没有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highlight>
                  <a:srgbClr val="FFFF00"/>
                </a:highlight>
              </a:rPr>
              <a:t>o – </a:t>
            </a:r>
            <a:r>
              <a:rPr lang="zh-CN" altLang="en-US" dirty="0">
                <a:highlight>
                  <a:srgbClr val="FFFF00"/>
                </a:highlight>
              </a:rPr>
              <a:t>偏移量 </a:t>
            </a:r>
            <a:r>
              <a:rPr lang="en-US" altLang="zh-CN" dirty="0">
                <a:highlight>
                  <a:srgbClr val="FFFF00"/>
                </a:highlight>
              </a:rPr>
              <a:t>– </a:t>
            </a:r>
            <a:r>
              <a:rPr lang="zh-CN" altLang="en-US" dirty="0">
                <a:highlight>
                  <a:srgbClr val="FFFF00"/>
                </a:highlight>
              </a:rPr>
              <a:t>对应手册里的</a:t>
            </a:r>
            <a:r>
              <a:rPr lang="en-US" altLang="zh-CN" dirty="0">
                <a:highlight>
                  <a:srgbClr val="FFFF00"/>
                </a:highlight>
              </a:rPr>
              <a:t>O</a:t>
            </a:r>
            <a:r>
              <a:rPr lang="zh-CN" altLang="en-US" dirty="0">
                <a:highlight>
                  <a:srgbClr val="FFFF00"/>
                </a:highlight>
              </a:rPr>
              <a:t>类型</a:t>
            </a:r>
            <a:endParaRPr lang="en-US" altLang="zh-CN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50"/>
                </a:solidFill>
              </a:rPr>
              <a:t>suffix</a:t>
            </a:r>
            <a:r>
              <a:rPr lang="zh-CN" altLang="en-US" dirty="0"/>
              <a:t>是操作数长度后缀，与</a:t>
            </a:r>
            <a:r>
              <a:rPr lang="en-US" altLang="zh-CN" dirty="0" err="1"/>
              <a:t>decode_data_size</a:t>
            </a:r>
            <a:r>
              <a:rPr lang="zh-CN" altLang="en-US" dirty="0"/>
              <a:t>系列宏一致：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highlight>
                  <a:srgbClr val="FFFF00"/>
                </a:highlight>
              </a:rPr>
              <a:t>b, w, l, v – 8</a:t>
            </a:r>
            <a:r>
              <a:rPr lang="zh-CN" altLang="en-US" dirty="0">
                <a:highlight>
                  <a:srgbClr val="FFFF00"/>
                </a:highlight>
              </a:rPr>
              <a:t>，</a:t>
            </a:r>
            <a:r>
              <a:rPr lang="en-US" altLang="zh-CN" dirty="0">
                <a:highlight>
                  <a:srgbClr val="FFFF00"/>
                </a:highlight>
              </a:rPr>
              <a:t>16</a:t>
            </a:r>
            <a:r>
              <a:rPr lang="zh-CN" altLang="en-US" dirty="0">
                <a:highlight>
                  <a:srgbClr val="FFFF00"/>
                </a:highlight>
              </a:rPr>
              <a:t>，</a:t>
            </a:r>
            <a:r>
              <a:rPr lang="en-US" altLang="zh-CN" dirty="0">
                <a:highlight>
                  <a:srgbClr val="FFFF00"/>
                </a:highlight>
              </a:rPr>
              <a:t>32</a:t>
            </a:r>
            <a:r>
              <a:rPr lang="zh-CN" altLang="en-US" dirty="0">
                <a:highlight>
                  <a:srgbClr val="FFFF00"/>
                </a:highlight>
              </a:rPr>
              <a:t>，</a:t>
            </a:r>
            <a:r>
              <a:rPr lang="en-US" altLang="zh-CN" dirty="0">
                <a:highlight>
                  <a:srgbClr val="FFFF00"/>
                </a:highlight>
              </a:rPr>
              <a:t>16/32</a:t>
            </a:r>
            <a:r>
              <a:rPr lang="zh-CN" altLang="en-US" dirty="0">
                <a:highlight>
                  <a:srgbClr val="FFFF00"/>
                </a:highlight>
              </a:rPr>
              <a:t>位</a:t>
            </a:r>
            <a:endParaRPr lang="en-US" altLang="zh-CN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highlight>
                  <a:srgbClr val="FFFF00"/>
                </a:highlight>
              </a:rPr>
              <a:t>bv</a:t>
            </a:r>
            <a:r>
              <a:rPr lang="en-US" altLang="zh-CN" dirty="0">
                <a:highlight>
                  <a:srgbClr val="FFFF00"/>
                </a:highlight>
              </a:rPr>
              <a:t> – </a:t>
            </a:r>
            <a:r>
              <a:rPr lang="zh-CN" altLang="en-US" dirty="0">
                <a:highlight>
                  <a:srgbClr val="FFFF00"/>
                </a:highlight>
              </a:rPr>
              <a:t>源操作数为</a:t>
            </a:r>
            <a:r>
              <a:rPr lang="en-US" altLang="zh-CN" dirty="0">
                <a:highlight>
                  <a:srgbClr val="FFFF00"/>
                </a:highlight>
              </a:rPr>
              <a:t>8</a:t>
            </a:r>
            <a:r>
              <a:rPr lang="zh-CN" altLang="en-US" dirty="0">
                <a:highlight>
                  <a:srgbClr val="FFFF00"/>
                </a:highlight>
              </a:rPr>
              <a:t>位，目的操作数为</a:t>
            </a:r>
            <a:r>
              <a:rPr lang="en-US" altLang="zh-CN" dirty="0">
                <a:highlight>
                  <a:srgbClr val="FFFF00"/>
                </a:highlight>
              </a:rPr>
              <a:t>16/32</a:t>
            </a:r>
            <a:r>
              <a:rPr lang="zh-CN" altLang="en-US" dirty="0">
                <a:highlight>
                  <a:srgbClr val="FFFF00"/>
                </a:highlight>
              </a:rPr>
              <a:t>位，特殊指令用到</a:t>
            </a:r>
            <a:endParaRPr lang="en-US" altLang="zh-CN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highlight>
                  <a:srgbClr val="FFFF00"/>
                </a:highlight>
              </a:rPr>
              <a:t>short, near – </a:t>
            </a:r>
            <a:r>
              <a:rPr lang="en-US" altLang="zh-CN" dirty="0" err="1">
                <a:highlight>
                  <a:srgbClr val="FFFF00"/>
                </a:highlight>
              </a:rPr>
              <a:t>jmp</a:t>
            </a:r>
            <a:r>
              <a:rPr lang="zh-CN" altLang="en-US" dirty="0">
                <a:highlight>
                  <a:srgbClr val="FFFF00"/>
                </a:highlight>
              </a:rPr>
              <a:t>指令用到，分别指代</a:t>
            </a:r>
            <a:r>
              <a:rPr lang="en-US" altLang="zh-CN" dirty="0">
                <a:highlight>
                  <a:srgbClr val="FFFF00"/>
                </a:highlight>
              </a:rPr>
              <a:t>8</a:t>
            </a:r>
            <a:r>
              <a:rPr lang="zh-CN" altLang="en-US" dirty="0">
                <a:highlight>
                  <a:srgbClr val="FFFF00"/>
                </a:highlight>
              </a:rPr>
              <a:t>位和</a:t>
            </a:r>
            <a:r>
              <a:rPr lang="en-US" altLang="zh-CN" dirty="0">
                <a:highlight>
                  <a:srgbClr val="FFFF00"/>
                </a:highlight>
              </a:rPr>
              <a:t>32</a:t>
            </a:r>
            <a:r>
              <a:rPr lang="zh-CN" altLang="en-US" dirty="0">
                <a:highlight>
                  <a:srgbClr val="FFFF00"/>
                </a:highlight>
              </a:rPr>
              <a:t>位</a:t>
            </a:r>
          </a:p>
        </p:txBody>
      </p:sp>
      <p:sp>
        <p:nvSpPr>
          <p:cNvPr id="12" name="矩形 11"/>
          <p:cNvSpPr/>
          <p:nvPr/>
        </p:nvSpPr>
        <p:spPr>
          <a:xfrm>
            <a:off x="6974608" y="6157877"/>
            <a:ext cx="3588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solidFill>
                  <a:srgbClr val="FF0000"/>
                </a:solidFill>
              </a:rPr>
              <a:t>你可以根据实际需要添加其他的宏或改写已有的宏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043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2022年4月10日星期日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327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make_instr_func</a:t>
            </a:r>
            <a:r>
              <a:rPr lang="en-US" altLang="zh-CN" dirty="0">
                <a:solidFill>
                  <a:srgbClr val="FF0000"/>
                </a:solidFill>
              </a:rPr>
              <a:t>(mov_i2rm_v) </a:t>
            </a:r>
            <a:r>
              <a:rPr lang="en-US" altLang="zh-CN" dirty="0"/>
              <a:t>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806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2022年4月10日星期日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327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make_instr_func</a:t>
            </a:r>
            <a:r>
              <a:rPr lang="en-US" altLang="zh-CN" dirty="0">
                <a:solidFill>
                  <a:srgbClr val="FF0000"/>
                </a:solidFill>
              </a:rPr>
              <a:t>(mov_i2rm_v) </a:t>
            </a:r>
            <a:r>
              <a:rPr lang="en-US" altLang="zh-CN" dirty="0"/>
              <a:t>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3482" y="2224058"/>
            <a:ext cx="11049455" cy="1508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0070C0"/>
                </a:solidFill>
              </a:rPr>
              <a:t>nemu</a:t>
            </a:r>
            <a:r>
              <a:rPr lang="en-US" altLang="zh-CN" sz="3200" dirty="0">
                <a:solidFill>
                  <a:srgbClr val="0070C0"/>
                </a:solidFill>
              </a:rPr>
              <a:t>/include/</a:t>
            </a:r>
            <a:r>
              <a:rPr lang="en-US" altLang="zh-CN" sz="3200" dirty="0" err="1">
                <a:solidFill>
                  <a:srgbClr val="0070C0"/>
                </a:solidFill>
              </a:rPr>
              <a:t>cpu</a:t>
            </a:r>
            <a:r>
              <a:rPr lang="en-US" altLang="zh-CN" sz="3200" dirty="0">
                <a:solidFill>
                  <a:srgbClr val="0070C0"/>
                </a:solidFill>
              </a:rPr>
              <a:t>/</a:t>
            </a:r>
            <a:r>
              <a:rPr lang="en-US" altLang="zh-CN" sz="3200" dirty="0" err="1">
                <a:solidFill>
                  <a:srgbClr val="0070C0"/>
                </a:solidFill>
              </a:rPr>
              <a:t>instr_helper.h</a:t>
            </a:r>
            <a:endParaRPr lang="en-US" altLang="zh-CN" sz="3200" dirty="0">
              <a:solidFill>
                <a:srgbClr val="0070C0"/>
              </a:solidFill>
            </a:endParaRPr>
          </a:p>
          <a:p>
            <a:endParaRPr lang="en-US" altLang="zh-CN" sz="3200" dirty="0"/>
          </a:p>
          <a:p>
            <a:r>
              <a:rPr lang="en-US" altLang="zh-CN" sz="2800" dirty="0"/>
              <a:t>#define </a:t>
            </a:r>
            <a:r>
              <a:rPr lang="en-US" altLang="zh-CN" sz="2800" dirty="0" err="1"/>
              <a:t>make_instr_func</a:t>
            </a:r>
            <a:r>
              <a:rPr lang="en-US" altLang="zh-CN" sz="2800" dirty="0"/>
              <a:t>(</a:t>
            </a:r>
            <a:r>
              <a:rPr lang="en-US" altLang="zh-CN" sz="2800" dirty="0">
                <a:highlight>
                  <a:srgbClr val="FFFF00"/>
                </a:highlight>
              </a:rPr>
              <a:t>name</a:t>
            </a:r>
            <a:r>
              <a:rPr lang="en-US" altLang="zh-CN" sz="2800" dirty="0"/>
              <a:t>)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>
                <a:highlight>
                  <a:srgbClr val="FFFF00"/>
                </a:highlight>
              </a:rPr>
              <a:t>name</a:t>
            </a:r>
            <a:r>
              <a:rPr lang="en-US" altLang="zh-CN" sz="2800" dirty="0"/>
              <a:t>(uint32_t </a:t>
            </a:r>
            <a:r>
              <a:rPr lang="en-US" altLang="zh-CN" sz="2800" dirty="0" err="1"/>
              <a:t>eip</a:t>
            </a:r>
            <a:r>
              <a:rPr lang="en-US" altLang="zh-CN" sz="2800" dirty="0"/>
              <a:t>, uint8_t opcode)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2780146" y="4575134"/>
            <a:ext cx="494558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#include "</a:t>
            </a:r>
            <a:r>
              <a:rPr lang="en-US" altLang="zh-CN" sz="2400" dirty="0" err="1"/>
              <a:t>cpu</a:t>
            </a:r>
            <a:r>
              <a:rPr lang="en-US" altLang="zh-CN" sz="2400" dirty="0"/>
              <a:t>/</a:t>
            </a:r>
            <a:r>
              <a:rPr lang="en-US" altLang="zh-CN" sz="2400" dirty="0" err="1"/>
              <a:t>instr.h</a:t>
            </a:r>
            <a:r>
              <a:rPr lang="en-US" altLang="zh-CN" sz="2400" dirty="0"/>
              <a:t>"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instr_func</a:t>
            </a:r>
            <a:r>
              <a:rPr lang="zh-CN" altLang="en-US" sz="2400" dirty="0"/>
              <a:t> opcode_entry[256] = { </a:t>
            </a:r>
            <a:r>
              <a:rPr lang="en-US" altLang="zh-CN" sz="2400" dirty="0"/>
              <a:t>… }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780146" y="5577710"/>
            <a:ext cx="720451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// the type of an instruction entry</a:t>
            </a:r>
          </a:p>
          <a:p>
            <a:r>
              <a:rPr lang="zh-CN" altLang="en-US" sz="2400" dirty="0"/>
              <a:t>typedef int (*</a:t>
            </a:r>
            <a:r>
              <a:rPr lang="zh-CN" altLang="en-US" sz="2400" dirty="0">
                <a:solidFill>
                  <a:srgbClr val="FF0000"/>
                </a:solidFill>
              </a:rPr>
              <a:t>instr_func</a:t>
            </a:r>
            <a:r>
              <a:rPr lang="zh-CN" altLang="en-US" sz="2400" dirty="0"/>
              <a:t>)(uint32_t eip, uint8_t opcode);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55200" y="4779339"/>
            <a:ext cx="238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对比一下</a:t>
            </a:r>
            <a:r>
              <a:rPr lang="en-US" altLang="zh-CN" dirty="0" err="1">
                <a:solidFill>
                  <a:srgbClr val="C00000"/>
                </a:solidFill>
              </a:rPr>
              <a:t>opcode_entry</a:t>
            </a:r>
            <a:r>
              <a:rPr lang="zh-CN" altLang="en-US" dirty="0">
                <a:solidFill>
                  <a:srgbClr val="C00000"/>
                </a:solidFill>
              </a:rPr>
              <a:t>的类型</a:t>
            </a:r>
          </a:p>
        </p:txBody>
      </p:sp>
    </p:spTree>
    <p:extLst>
      <p:ext uri="{BB962C8B-B14F-4D97-AF65-F5344CB8AC3E}">
        <p14:creationId xmlns:p14="http://schemas.microsoft.com/office/powerpoint/2010/main" val="3207397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2022年4月10日星期日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7596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OPERAND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373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2022年4月10日星期日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1500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OPERAND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19951" y="1567145"/>
            <a:ext cx="6477000" cy="46782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0070C0"/>
                </a:solidFill>
              </a:rPr>
              <a:t>nemu</a:t>
            </a:r>
            <a:r>
              <a:rPr lang="en-US" altLang="zh-CN" sz="2800" dirty="0">
                <a:solidFill>
                  <a:srgbClr val="0070C0"/>
                </a:solidFill>
              </a:rPr>
              <a:t>/include/</a:t>
            </a:r>
            <a:r>
              <a:rPr lang="en-US" altLang="zh-CN" sz="2800" dirty="0" err="1">
                <a:solidFill>
                  <a:srgbClr val="0070C0"/>
                </a:solidFill>
              </a:rPr>
              <a:t>cpu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operand.h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en-US" altLang="zh-CN" dirty="0"/>
              <a:t> {</a:t>
            </a:r>
            <a:r>
              <a:rPr lang="en-US" altLang="zh-CN" dirty="0">
                <a:highlight>
                  <a:srgbClr val="FFFF00"/>
                </a:highlight>
              </a:rPr>
              <a:t>OPR_IMM</a:t>
            </a:r>
            <a:r>
              <a:rPr lang="en-US" altLang="zh-CN" dirty="0"/>
              <a:t>, </a:t>
            </a:r>
            <a:r>
              <a:rPr lang="en-US" altLang="zh-CN" dirty="0">
                <a:highlight>
                  <a:srgbClr val="FFFF00"/>
                </a:highlight>
              </a:rPr>
              <a:t>OPR_REG</a:t>
            </a:r>
            <a:r>
              <a:rPr lang="en-US" altLang="zh-CN" dirty="0"/>
              <a:t>, </a:t>
            </a:r>
            <a:r>
              <a:rPr lang="en-US" altLang="zh-CN" dirty="0">
                <a:highlight>
                  <a:srgbClr val="FFFF00"/>
                </a:highlight>
              </a:rPr>
              <a:t>OPR_MEM</a:t>
            </a:r>
            <a:r>
              <a:rPr lang="en-US" altLang="zh-CN" dirty="0"/>
              <a:t>, </a:t>
            </a:r>
            <a:r>
              <a:rPr lang="en-US" altLang="zh-CN" dirty="0">
                <a:highlight>
                  <a:srgbClr val="FFFF00"/>
                </a:highlight>
              </a:rPr>
              <a:t>OPR_CREG</a:t>
            </a:r>
            <a:r>
              <a:rPr lang="en-US" altLang="zh-CN" dirty="0"/>
              <a:t>, </a:t>
            </a:r>
            <a:r>
              <a:rPr lang="en-US" altLang="zh-CN" dirty="0">
                <a:highlight>
                  <a:srgbClr val="FFFF00"/>
                </a:highlight>
              </a:rPr>
              <a:t>OPR_SREG};</a:t>
            </a:r>
          </a:p>
          <a:p>
            <a:endParaRPr lang="en-US" altLang="zh-CN" dirty="0"/>
          </a:p>
          <a:p>
            <a:r>
              <a:rPr lang="zh-CN" altLang="en-US" dirty="0"/>
              <a:t>typedef struct {</a:t>
            </a:r>
          </a:p>
          <a:p>
            <a:r>
              <a:rPr lang="zh-CN" altLang="en-US" dirty="0"/>
              <a:t>	int </a:t>
            </a:r>
            <a:r>
              <a:rPr lang="zh-CN" altLang="en-US" dirty="0">
                <a:highlight>
                  <a:srgbClr val="FFFF00"/>
                </a:highlight>
              </a:rPr>
              <a:t>type</a:t>
            </a:r>
            <a:r>
              <a:rPr lang="zh-CN" altLang="en-US" dirty="0"/>
              <a:t>;</a:t>
            </a:r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en-US" dirty="0">
                <a:solidFill>
                  <a:srgbClr val="00B050"/>
                </a:solidFill>
              </a:rPr>
              <a:t>地址，随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en-US" dirty="0">
                <a:solidFill>
                  <a:srgbClr val="00B050"/>
                </a:solidFill>
              </a:rPr>
              <a:t>不同解释也不同</a:t>
            </a:r>
          </a:p>
          <a:p>
            <a:r>
              <a:rPr lang="zh-CN" altLang="en-US" dirty="0"/>
              <a:t>	uint32_t </a:t>
            </a:r>
            <a:r>
              <a:rPr lang="zh-CN" altLang="en-US" dirty="0">
                <a:highlight>
                  <a:srgbClr val="FFFF00"/>
                </a:highlight>
              </a:rPr>
              <a:t>addr</a:t>
            </a:r>
            <a:r>
              <a:rPr lang="zh-CN" altLang="en-US" dirty="0"/>
              <a:t>; </a:t>
            </a:r>
          </a:p>
          <a:p>
            <a:r>
              <a:rPr lang="zh-CN" altLang="en-US" dirty="0"/>
              <a:t>	uint8_t </a:t>
            </a:r>
            <a:r>
              <a:rPr lang="zh-CN" altLang="en-US" dirty="0">
                <a:highlight>
                  <a:srgbClr val="FFFF00"/>
                </a:highlight>
              </a:rPr>
              <a:t>sreg</a:t>
            </a:r>
            <a:r>
              <a:rPr lang="zh-CN" altLang="en-US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现在不管</a:t>
            </a:r>
          </a:p>
          <a:p>
            <a:r>
              <a:rPr lang="zh-CN" altLang="en-US" dirty="0"/>
              <a:t>	uint32_t </a:t>
            </a:r>
            <a:r>
              <a:rPr lang="zh-CN" altLang="en-US" dirty="0">
                <a:highlight>
                  <a:srgbClr val="FFFF00"/>
                </a:highlight>
              </a:rPr>
              <a:t>val</a:t>
            </a:r>
            <a:r>
              <a:rPr lang="zh-CN" altLang="en-US" dirty="0"/>
              <a:t>;</a:t>
            </a:r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>
                <a:solidFill>
                  <a:srgbClr val="00B050"/>
                </a:solidFill>
              </a:rPr>
              <a:t>data_size</a:t>
            </a:r>
            <a:r>
              <a:rPr lang="en-US" altLang="zh-CN" dirty="0">
                <a:solidFill>
                  <a:srgbClr val="00B050"/>
                </a:solidFill>
              </a:rPr>
              <a:t> = 8, 16, 32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zh-CN" altLang="en-US" dirty="0"/>
              <a:t>	size_t </a:t>
            </a:r>
            <a:r>
              <a:rPr lang="zh-CN" altLang="en-US" dirty="0">
                <a:highlight>
                  <a:srgbClr val="FFFF00"/>
                </a:highlight>
              </a:rPr>
              <a:t>data_size</a:t>
            </a:r>
            <a:r>
              <a:rPr lang="zh-CN" altLang="en-US" dirty="0"/>
              <a:t>;	</a:t>
            </a:r>
          </a:p>
          <a:p>
            <a:r>
              <a:rPr lang="zh-CN" altLang="en-US" dirty="0"/>
              <a:t>#ifdef DEBUG</a:t>
            </a:r>
          </a:p>
          <a:p>
            <a:r>
              <a:rPr lang="zh-CN" altLang="en-US" dirty="0"/>
              <a:t>	MEM_ADDR </a:t>
            </a:r>
            <a:r>
              <a:rPr lang="zh-CN" altLang="en-US" dirty="0">
                <a:highlight>
                  <a:srgbClr val="FFFF00"/>
                </a:highlight>
              </a:rPr>
              <a:t>mem_addr</a:t>
            </a:r>
            <a:r>
              <a:rPr lang="zh-CN" altLang="en-US" dirty="0"/>
              <a:t>;</a:t>
            </a:r>
          </a:p>
          <a:p>
            <a:r>
              <a:rPr lang="zh-CN" altLang="en-US" dirty="0"/>
              <a:t>#endif</a:t>
            </a:r>
          </a:p>
          <a:p>
            <a:r>
              <a:rPr lang="zh-CN" altLang="en-US" dirty="0"/>
              <a:t>}</a:t>
            </a:r>
            <a:r>
              <a:rPr lang="zh-CN" altLang="en-US" dirty="0">
                <a:solidFill>
                  <a:srgbClr val="FF0000"/>
                </a:solidFill>
              </a:rPr>
              <a:t>OPERAND</a:t>
            </a:r>
            <a:r>
              <a:rPr lang="en-US" altLang="zh-CN" dirty="0"/>
              <a:t>;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8463816" y="3291841"/>
            <a:ext cx="789271" cy="74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22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2672133" y="1007522"/>
            <a:ext cx="3111669" cy="31116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03" y="4493078"/>
            <a:ext cx="2271392" cy="18852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计算机执行程序的过程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1396998" y="4450291"/>
            <a:ext cx="1453017" cy="19280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66" y="1942611"/>
            <a:ext cx="1912205" cy="142459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0394" y="4111066"/>
            <a:ext cx="174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Windows: .exe</a:t>
            </a:r>
          </a:p>
          <a:p>
            <a:r>
              <a:rPr lang="en-US" altLang="zh-CN" sz="2000" dirty="0"/>
              <a:t>Linux: ELF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419341" y="3714580"/>
            <a:ext cx="26395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/>
              <a:t>1. </a:t>
            </a:r>
            <a:r>
              <a:rPr lang="zh-CN" altLang="en-US" sz="2000" dirty="0"/>
              <a:t>将可执行文件中的指令、数据从外部存储器（如，硬盘）装载到内存中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438227" y="5236094"/>
            <a:ext cx="2406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PA 2-2 </a:t>
            </a:r>
            <a:r>
              <a:rPr lang="zh-CN" altLang="en-US" sz="2000" dirty="0">
                <a:solidFill>
                  <a:srgbClr val="C00000"/>
                </a:solidFill>
              </a:rPr>
              <a:t>深入探讨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C00000"/>
                </a:solidFill>
              </a:rPr>
              <a:t>PA 2-1 </a:t>
            </a:r>
            <a:r>
              <a:rPr lang="zh-CN" altLang="en-US" sz="2000" dirty="0">
                <a:solidFill>
                  <a:srgbClr val="C00000"/>
                </a:solidFill>
              </a:rPr>
              <a:t>简化实现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040351" y="3197088"/>
            <a:ext cx="0" cy="1166648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7565248" y="413617"/>
            <a:ext cx="74" cy="3368510"/>
          </a:xfrm>
          <a:prstGeom prst="curvedConnector3">
            <a:avLst>
              <a:gd name="adj1" fmla="val -635591892"/>
            </a:avLst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/>
          <p:nvPr/>
        </p:nvCxnSpPr>
        <p:spPr>
          <a:xfrm rot="5400000" flipH="1">
            <a:off x="7565248" y="1451809"/>
            <a:ext cx="74" cy="3368510"/>
          </a:xfrm>
          <a:prstGeom prst="curvedConnector3">
            <a:avLst>
              <a:gd name="adj1" fmla="val -635591892"/>
            </a:avLst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153182" y="2085619"/>
            <a:ext cx="30963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/>
              <a:t>2. </a:t>
            </a:r>
            <a:r>
              <a:rPr lang="zh-CN" altLang="en-US" sz="2000" dirty="0"/>
              <a:t>循环往复地取指令、取操作数、执行、写操作数（若需要写）</a:t>
            </a:r>
          </a:p>
        </p:txBody>
      </p:sp>
    </p:spTree>
    <p:extLst>
      <p:ext uri="{BB962C8B-B14F-4D97-AF65-F5344CB8AC3E}">
        <p14:creationId xmlns:p14="http://schemas.microsoft.com/office/powerpoint/2010/main" val="3197397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2022年4月10日星期日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6326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>
                <a:highlight>
                  <a:srgbClr val="FFFF00"/>
                </a:highlight>
              </a:rPr>
              <a:t>rm</a:t>
            </a:r>
            <a:r>
              <a:rPr lang="en-US" altLang="zh-CN" dirty="0">
                <a:highlight>
                  <a:srgbClr val="FFFF00"/>
                </a:highlight>
              </a:rPr>
              <a:t>, </a:t>
            </a:r>
            <a:r>
              <a:rPr lang="en-US" altLang="zh-CN" dirty="0" err="1">
                <a:highlight>
                  <a:srgbClr val="FFFF00"/>
                </a:highlight>
              </a:rPr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751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2022年4月10日星期日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1881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>
                <a:solidFill>
                  <a:srgbClr val="FF0000"/>
                </a:solidFill>
              </a:rPr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83067" y="2200844"/>
            <a:ext cx="5792998" cy="38472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0070C0"/>
                </a:solidFill>
              </a:rPr>
              <a:t>nemu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src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cpu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instr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data_size.c</a:t>
            </a:r>
            <a:endParaRPr lang="en-US" altLang="zh-CN" sz="2800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uint8_t </a:t>
            </a:r>
            <a:r>
              <a:rPr lang="zh-CN" altLang="en-US" dirty="0">
                <a:solidFill>
                  <a:srgbClr val="FF0000"/>
                </a:solidFill>
              </a:rPr>
              <a:t>data_size</a:t>
            </a:r>
            <a:r>
              <a:rPr lang="zh-CN" altLang="en-US" dirty="0"/>
              <a:t> = 32;</a:t>
            </a:r>
          </a:p>
          <a:p>
            <a:endParaRPr lang="zh-CN" altLang="en-US" dirty="0"/>
          </a:p>
          <a:p>
            <a:r>
              <a:rPr lang="zh-CN" altLang="en-US" dirty="0"/>
              <a:t>make_instr_func(data_size_16) {</a:t>
            </a:r>
          </a:p>
          <a:p>
            <a:r>
              <a:rPr lang="zh-CN" altLang="en-US" dirty="0"/>
              <a:t>	uint8_t op_code = 0;</a:t>
            </a:r>
          </a:p>
          <a:p>
            <a:r>
              <a:rPr lang="zh-CN" altLang="en-US" dirty="0"/>
              <a:t>	int len = 0;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highlight>
                  <a:srgbClr val="FFFF00"/>
                </a:highlight>
              </a:rPr>
              <a:t>data_size = 16;</a:t>
            </a:r>
          </a:p>
          <a:p>
            <a:r>
              <a:rPr lang="zh-CN" altLang="en-US" dirty="0"/>
              <a:t>	op_code = instr_fetch(eip + 1, 1);</a:t>
            </a:r>
          </a:p>
          <a:p>
            <a:r>
              <a:rPr lang="zh-CN" altLang="en-US" dirty="0"/>
              <a:t>	len = opcode_entry[op_code](eip + 1, op_code);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highlight>
                  <a:srgbClr val="FFFF00"/>
                </a:highlight>
              </a:rPr>
              <a:t>data_size = 32;</a:t>
            </a:r>
          </a:p>
          <a:p>
            <a:r>
              <a:rPr lang="zh-CN" altLang="en-US" dirty="0"/>
              <a:t>	return 1 + len;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954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2022年4月10日星期日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327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>
                <a:solidFill>
                  <a:srgbClr val="FF0000"/>
                </a:solidFill>
              </a:rPr>
              <a:t>modrm_rm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eip</a:t>
            </a:r>
            <a:r>
              <a:rPr lang="en-US" altLang="zh-CN" dirty="0">
                <a:solidFill>
                  <a:srgbClr val="FF0000"/>
                </a:solidFill>
              </a:rPr>
              <a:t> + 1, &amp;</a:t>
            </a:r>
            <a:r>
              <a:rPr lang="en-US" altLang="zh-CN" dirty="0" err="1">
                <a:solidFill>
                  <a:srgbClr val="FF0000"/>
                </a:solidFill>
              </a:rPr>
              <a:t>rm</a:t>
            </a:r>
            <a:r>
              <a:rPr lang="en-US" altLang="zh-CN" dirty="0">
                <a:solidFill>
                  <a:srgbClr val="FF0000"/>
                </a:solidFill>
              </a:rPr>
              <a:t>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005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2022年4月10日星期日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2389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>
                <a:solidFill>
                  <a:srgbClr val="FF0000"/>
                </a:solidFill>
              </a:rPr>
              <a:t>modrm_rm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eip</a:t>
            </a:r>
            <a:r>
              <a:rPr lang="en-US" altLang="zh-CN" dirty="0">
                <a:solidFill>
                  <a:srgbClr val="FF0000"/>
                </a:solidFill>
              </a:rPr>
              <a:t> + 1, &amp;</a:t>
            </a:r>
            <a:r>
              <a:rPr lang="en-US" altLang="zh-CN" dirty="0" err="1">
                <a:solidFill>
                  <a:srgbClr val="FF0000"/>
                </a:solidFill>
              </a:rPr>
              <a:t>rm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  <a:highlight>
                  <a:srgbClr val="FFFF00"/>
                </a:highlight>
              </a:rPr>
              <a:t>读</a:t>
            </a:r>
            <a:r>
              <a:rPr lang="en-US" altLang="zh-CN" dirty="0" err="1">
                <a:solidFill>
                  <a:srgbClr val="00B050"/>
                </a:solidFill>
                <a:highlight>
                  <a:srgbClr val="FFFF00"/>
                </a:highlight>
              </a:rPr>
              <a:t>ModR</a:t>
            </a:r>
            <a:r>
              <a:rPr lang="en-US" altLang="zh-CN" dirty="0">
                <a:solidFill>
                  <a:srgbClr val="00B050"/>
                </a:solidFill>
                <a:highlight>
                  <a:srgbClr val="FFFF00"/>
                </a:highlight>
              </a:rPr>
              <a:t>/M</a:t>
            </a:r>
            <a:r>
              <a:rPr lang="zh-CN" altLang="zh-CN" dirty="0">
                <a:solidFill>
                  <a:srgbClr val="00B050"/>
                </a:solidFill>
                <a:highlight>
                  <a:srgbClr val="FFFF00"/>
                </a:highlight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  <a:highlight>
                  <a:srgbClr val="FFFF00"/>
                </a:highlight>
              </a:rPr>
              <a:t>rm</a:t>
            </a:r>
            <a:r>
              <a:rPr lang="zh-CN" altLang="zh-CN" dirty="0">
                <a:solidFill>
                  <a:srgbClr val="00B050"/>
                </a:solidFill>
                <a:highlight>
                  <a:srgbClr val="FFFF00"/>
                </a:highlight>
              </a:rPr>
              <a:t>的</a:t>
            </a:r>
            <a:r>
              <a:rPr lang="en-US" altLang="zh-CN" dirty="0">
                <a:solidFill>
                  <a:srgbClr val="00B050"/>
                </a:solidFill>
                <a:highlight>
                  <a:srgbClr val="FFFF00"/>
                </a:highlight>
              </a:rPr>
              <a:t>type</a:t>
            </a:r>
            <a:r>
              <a:rPr lang="zh-CN" altLang="zh-CN" dirty="0">
                <a:solidFill>
                  <a:srgbClr val="00B050"/>
                </a:solidFill>
                <a:highlight>
                  <a:srgbClr val="FFFF00"/>
                </a:highlight>
              </a:rPr>
              <a:t>和</a:t>
            </a:r>
            <a:r>
              <a:rPr lang="en-US" altLang="zh-CN" dirty="0" err="1">
                <a:solidFill>
                  <a:srgbClr val="00B050"/>
                </a:solidFill>
                <a:highlight>
                  <a:srgbClr val="FFFF00"/>
                </a:highlight>
              </a:rPr>
              <a:t>addr</a:t>
            </a:r>
            <a:r>
              <a:rPr lang="zh-CN" altLang="zh-CN" dirty="0">
                <a:solidFill>
                  <a:srgbClr val="00B050"/>
                </a:solidFill>
                <a:highlight>
                  <a:srgbClr val="FFFF00"/>
                </a:highlight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190895" y="3668022"/>
            <a:ext cx="6336991" cy="2123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</a:rPr>
              <a:t>nemu</a:t>
            </a:r>
            <a:r>
              <a:rPr lang="en-US" altLang="zh-CN" sz="2400" dirty="0">
                <a:solidFill>
                  <a:srgbClr val="0070C0"/>
                </a:solidFill>
              </a:rPr>
              <a:t>/</a:t>
            </a:r>
            <a:r>
              <a:rPr lang="en-US" altLang="zh-CN" sz="2400" dirty="0" err="1">
                <a:solidFill>
                  <a:srgbClr val="0070C0"/>
                </a:solidFill>
              </a:rPr>
              <a:t>src</a:t>
            </a:r>
            <a:r>
              <a:rPr lang="en-US" altLang="zh-CN" sz="2400" dirty="0">
                <a:solidFill>
                  <a:srgbClr val="0070C0"/>
                </a:solidFill>
              </a:rPr>
              <a:t>/</a:t>
            </a:r>
            <a:r>
              <a:rPr lang="en-US" altLang="zh-CN" sz="2400" dirty="0" err="1">
                <a:solidFill>
                  <a:srgbClr val="0070C0"/>
                </a:solidFill>
              </a:rPr>
              <a:t>cpu</a:t>
            </a:r>
            <a:r>
              <a:rPr lang="en-US" altLang="zh-CN" sz="2400" dirty="0">
                <a:solidFill>
                  <a:srgbClr val="0070C0"/>
                </a:solidFill>
              </a:rPr>
              <a:t>/decode/</a:t>
            </a:r>
            <a:r>
              <a:rPr lang="en-US" altLang="zh-CN" sz="2400" dirty="0" err="1">
                <a:solidFill>
                  <a:srgbClr val="0070C0"/>
                </a:solidFill>
              </a:rPr>
              <a:t>modrm.c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modrm_rm</a:t>
            </a:r>
            <a:r>
              <a:rPr lang="en-US" altLang="zh-CN" dirty="0"/>
              <a:t>(uint32_t </a:t>
            </a:r>
            <a:r>
              <a:rPr lang="en-US" altLang="zh-CN" dirty="0" err="1"/>
              <a:t>eip</a:t>
            </a:r>
            <a:r>
              <a:rPr lang="en-US" altLang="zh-CN" dirty="0"/>
              <a:t>, OPERAND * </a:t>
            </a:r>
            <a:r>
              <a:rPr lang="en-US" altLang="zh-CN" dirty="0" err="1"/>
              <a:t>rm</a:t>
            </a:r>
            <a:r>
              <a:rPr lang="en-US" altLang="zh-CN" dirty="0"/>
              <a:t>) ;</a:t>
            </a:r>
          </a:p>
          <a:p>
            <a:endParaRPr lang="en-US" altLang="zh-CN" dirty="0"/>
          </a:p>
          <a:p>
            <a:r>
              <a:rPr lang="zh-CN" altLang="en-US" dirty="0"/>
              <a:t>就是查表过程变成代码</a:t>
            </a:r>
            <a:endParaRPr lang="en-US" altLang="zh-CN" dirty="0"/>
          </a:p>
          <a:p>
            <a:r>
              <a:rPr lang="zh-CN" altLang="en-US" dirty="0"/>
              <a:t>会将</a:t>
            </a:r>
            <a:r>
              <a:rPr lang="zh-CN" altLang="en-US" dirty="0">
                <a:highlight>
                  <a:srgbClr val="FFFF00"/>
                </a:highlight>
              </a:rPr>
              <a:t>传入的</a:t>
            </a:r>
            <a:r>
              <a:rPr lang="en-US" altLang="zh-CN" dirty="0" err="1">
                <a:highlight>
                  <a:srgbClr val="FFFF00"/>
                </a:highlight>
              </a:rPr>
              <a:t>rm</a:t>
            </a:r>
            <a:r>
              <a:rPr lang="zh-CN" altLang="en-US" dirty="0">
                <a:highlight>
                  <a:srgbClr val="FFFF00"/>
                </a:highlight>
              </a:rPr>
              <a:t>变量的</a:t>
            </a:r>
            <a:r>
              <a:rPr lang="en-US" altLang="zh-CN" dirty="0">
                <a:highlight>
                  <a:srgbClr val="FFFF00"/>
                </a:highlight>
              </a:rPr>
              <a:t>type</a:t>
            </a:r>
            <a:r>
              <a:rPr lang="zh-CN" altLang="en-US" dirty="0">
                <a:highlight>
                  <a:srgbClr val="FFFF00"/>
                </a:highlight>
              </a:rPr>
              <a:t>和</a:t>
            </a:r>
            <a:r>
              <a:rPr lang="en-US" altLang="zh-CN" dirty="0" err="1">
                <a:highlight>
                  <a:srgbClr val="FFFF00"/>
                </a:highlight>
              </a:rPr>
              <a:t>addr</a:t>
            </a:r>
            <a:r>
              <a:rPr lang="zh-CN" altLang="en-US" dirty="0">
                <a:highlight>
                  <a:srgbClr val="FFFF00"/>
                </a:highlight>
              </a:rPr>
              <a:t>（包括</a:t>
            </a:r>
            <a:r>
              <a:rPr lang="en-US" altLang="zh-CN" dirty="0" err="1">
                <a:highlight>
                  <a:srgbClr val="FFFF00"/>
                </a:highlight>
              </a:rPr>
              <a:t>sreg</a:t>
            </a:r>
            <a:r>
              <a:rPr lang="zh-CN" altLang="en-US" dirty="0">
                <a:highlight>
                  <a:srgbClr val="FFFF00"/>
                </a:highlight>
              </a:rPr>
              <a:t>）填好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返回</a:t>
            </a:r>
            <a:r>
              <a:rPr lang="zh-CN" altLang="en-US" dirty="0">
                <a:highlight>
                  <a:srgbClr val="FFFF00"/>
                </a:highlight>
              </a:rPr>
              <a:t>解析</a:t>
            </a:r>
            <a:r>
              <a:rPr lang="en-US" altLang="zh-CN" dirty="0" err="1">
                <a:highlight>
                  <a:srgbClr val="FFFF00"/>
                </a:highlight>
              </a:rPr>
              <a:t>modr</a:t>
            </a:r>
            <a:r>
              <a:rPr lang="en-US" altLang="zh-CN" dirty="0">
                <a:highlight>
                  <a:srgbClr val="FFFF00"/>
                </a:highlight>
              </a:rPr>
              <a:t>/m</a:t>
            </a:r>
            <a:r>
              <a:rPr lang="zh-CN" altLang="en-US" dirty="0">
                <a:highlight>
                  <a:srgbClr val="FFFF00"/>
                </a:highlight>
              </a:rPr>
              <a:t>所扫描过的字节数</a:t>
            </a:r>
            <a:r>
              <a:rPr lang="zh-CN" altLang="en-US" dirty="0"/>
              <a:t>（包括可能的</a:t>
            </a:r>
            <a:r>
              <a:rPr lang="en-US" altLang="zh-CN" dirty="0">
                <a:highlight>
                  <a:srgbClr val="FFFF00"/>
                </a:highlight>
              </a:rPr>
              <a:t>SIB</a:t>
            </a:r>
            <a:r>
              <a:rPr lang="zh-CN" altLang="en-US" dirty="0">
                <a:highlight>
                  <a:srgbClr val="FFFF00"/>
                </a:highlight>
              </a:rPr>
              <a:t>和</a:t>
            </a:r>
            <a:r>
              <a:rPr lang="en-US" altLang="zh-CN" dirty="0" err="1">
                <a:highlight>
                  <a:srgbClr val="FFFF00"/>
                </a:highlight>
              </a:rPr>
              <a:t>disp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21991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2022年4月10日星期日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101660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operand_read</a:t>
            </a:r>
            <a:r>
              <a:rPr lang="en-US" altLang="zh-CN" dirty="0">
                <a:solidFill>
                  <a:srgbClr val="FF0000"/>
                </a:solidFill>
              </a:rPr>
              <a:t>(&amp;</a:t>
            </a:r>
            <a:r>
              <a:rPr lang="en-US" altLang="zh-CN" dirty="0" err="1">
                <a:solidFill>
                  <a:srgbClr val="FF0000"/>
                </a:solidFill>
              </a:rPr>
              <a:t>imm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764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2022年4月10日星期日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5564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operand_read</a:t>
            </a:r>
            <a:r>
              <a:rPr lang="en-US" altLang="zh-CN" dirty="0">
                <a:solidFill>
                  <a:srgbClr val="FF0000"/>
                </a:solidFill>
              </a:rPr>
              <a:t>(&amp;</a:t>
            </a:r>
            <a:r>
              <a:rPr lang="en-US" altLang="zh-CN" dirty="0" err="1">
                <a:solidFill>
                  <a:srgbClr val="FF0000"/>
                </a:solidFill>
              </a:rPr>
              <a:t>imm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70568" y="777303"/>
            <a:ext cx="8722931" cy="59708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cpu</a:t>
            </a:r>
            <a:r>
              <a:rPr lang="en-US" altLang="zh-CN" dirty="0">
                <a:solidFill>
                  <a:srgbClr val="0070C0"/>
                </a:solidFill>
              </a:rPr>
              <a:t>/decode/</a:t>
            </a:r>
            <a:r>
              <a:rPr lang="en-US" altLang="zh-CN" dirty="0" err="1">
                <a:solidFill>
                  <a:srgbClr val="0070C0"/>
                </a:solidFill>
              </a:rPr>
              <a:t>operand.c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sz="1400" dirty="0"/>
          </a:p>
          <a:p>
            <a:r>
              <a:rPr lang="zh-CN" altLang="en-US" sz="1400" dirty="0"/>
              <a:t>void operand_read(OPERAND * opr) {</a:t>
            </a:r>
          </a:p>
          <a:p>
            <a:r>
              <a:rPr lang="zh-CN" altLang="en-US" sz="1400" dirty="0"/>
              <a:t>	</a:t>
            </a:r>
            <a:r>
              <a:rPr lang="zh-CN" altLang="en-US" sz="1400" dirty="0">
                <a:highlight>
                  <a:srgbClr val="FFFF00"/>
                </a:highlight>
              </a:rPr>
              <a:t>switch(opr-&gt;type</a:t>
            </a:r>
            <a:r>
              <a:rPr lang="zh-CN" altLang="en-US" sz="1400" dirty="0"/>
              <a:t>) {</a:t>
            </a:r>
          </a:p>
          <a:p>
            <a:r>
              <a:rPr lang="zh-CN" altLang="en-US" sz="1400" dirty="0"/>
              <a:t>		case OPR_MEM: </a:t>
            </a:r>
            <a:r>
              <a:rPr lang="en-US" altLang="zh-CN" sz="1400" dirty="0"/>
              <a:t>…</a:t>
            </a:r>
            <a:endParaRPr lang="zh-CN" altLang="en-US" sz="1400" dirty="0"/>
          </a:p>
          <a:p>
            <a:r>
              <a:rPr lang="zh-CN" altLang="en-US" sz="1400" dirty="0"/>
              <a:t>		case OPR_IMM: </a:t>
            </a:r>
          </a:p>
          <a:p>
            <a:r>
              <a:rPr lang="zh-CN" altLang="en-US" sz="1400" dirty="0"/>
              <a:t>			opr-&gt;val = vaddr_read(opr-&gt;addr, SREG_CS, 4);</a:t>
            </a:r>
          </a:p>
          <a:p>
            <a:r>
              <a:rPr lang="zh-CN" altLang="en-US" sz="1400" dirty="0"/>
              <a:t>			break;</a:t>
            </a:r>
          </a:p>
          <a:p>
            <a:r>
              <a:rPr lang="zh-CN" altLang="en-US" sz="1400" dirty="0"/>
              <a:t>		case OPR_REG:</a:t>
            </a:r>
            <a:endParaRPr lang="en-US" altLang="zh-CN" sz="1400" dirty="0"/>
          </a:p>
          <a:p>
            <a:r>
              <a:rPr lang="en-US" altLang="zh-CN" sz="1400" dirty="0"/>
              <a:t>			if(</a:t>
            </a:r>
            <a:r>
              <a:rPr lang="en-US" altLang="zh-CN" sz="1400" dirty="0" err="1"/>
              <a:t>opr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data_size</a:t>
            </a:r>
            <a:r>
              <a:rPr lang="en-US" altLang="zh-CN" sz="1400" dirty="0"/>
              <a:t> == 8) {</a:t>
            </a:r>
          </a:p>
          <a:p>
            <a:r>
              <a:rPr lang="en-US" altLang="zh-CN" sz="1400" dirty="0"/>
              <a:t>				</a:t>
            </a:r>
            <a:r>
              <a:rPr lang="en-US" altLang="zh-CN" sz="1400" dirty="0" err="1"/>
              <a:t>opr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cpu.gpr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opr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% 4]._8[</a:t>
            </a:r>
            <a:r>
              <a:rPr lang="en-US" altLang="zh-CN" sz="1400" dirty="0" err="1"/>
              <a:t>opr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/ 4];</a:t>
            </a:r>
          </a:p>
          <a:p>
            <a:r>
              <a:rPr lang="en-US" altLang="zh-CN" sz="1400" dirty="0"/>
              <a:t>			} else {</a:t>
            </a:r>
          </a:p>
          <a:p>
            <a:r>
              <a:rPr lang="en-US" altLang="zh-CN" sz="1400" dirty="0"/>
              <a:t>				</a:t>
            </a:r>
            <a:r>
              <a:rPr lang="en-US" altLang="zh-CN" sz="1400" dirty="0" err="1"/>
              <a:t>opr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cpu.gpr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opr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]._32;</a:t>
            </a:r>
          </a:p>
          <a:p>
            <a:r>
              <a:rPr lang="en-US" altLang="zh-CN" sz="1400" dirty="0"/>
              <a:t>			}</a:t>
            </a:r>
          </a:p>
          <a:p>
            <a:r>
              <a:rPr lang="en-US" altLang="zh-CN" sz="1400" dirty="0"/>
              <a:t>			break;</a:t>
            </a:r>
            <a:endParaRPr lang="zh-CN" altLang="en-US" sz="1400" dirty="0"/>
          </a:p>
          <a:p>
            <a:r>
              <a:rPr lang="zh-CN" altLang="en-US" sz="1400" dirty="0"/>
              <a:t>		case OPR_CREG: </a:t>
            </a:r>
            <a:r>
              <a:rPr lang="en-US" altLang="zh-CN" sz="1400" dirty="0"/>
              <a:t>…</a:t>
            </a:r>
            <a:endParaRPr lang="zh-CN" altLang="en-US" sz="1400" dirty="0"/>
          </a:p>
          <a:p>
            <a:r>
              <a:rPr lang="zh-CN" altLang="en-US" sz="1400" dirty="0"/>
              <a:t>		case OPR_SREG: </a:t>
            </a:r>
            <a:r>
              <a:rPr lang="en-US" altLang="zh-CN" sz="1400" dirty="0"/>
              <a:t>…</a:t>
            </a:r>
            <a:endParaRPr lang="zh-CN" altLang="en-US" sz="1400" dirty="0"/>
          </a:p>
          <a:p>
            <a:r>
              <a:rPr lang="zh-CN" altLang="en-US" sz="1400" dirty="0"/>
              <a:t>	</a:t>
            </a:r>
          </a:p>
          <a:p>
            <a:r>
              <a:rPr lang="zh-CN" altLang="en-US" sz="1400" dirty="0"/>
              <a:t>	// deal with data size</a:t>
            </a:r>
          </a:p>
          <a:p>
            <a:r>
              <a:rPr lang="zh-CN" altLang="en-US" sz="1400" dirty="0"/>
              <a:t>	</a:t>
            </a:r>
            <a:r>
              <a:rPr lang="zh-CN" altLang="en-US" sz="1400" dirty="0">
                <a:highlight>
                  <a:srgbClr val="FFFF00"/>
                </a:highlight>
              </a:rPr>
              <a:t>switch(opr-&gt;data_size) </a:t>
            </a:r>
            <a:r>
              <a:rPr lang="zh-CN" altLang="en-US" sz="1400" dirty="0"/>
              <a:t>{</a:t>
            </a:r>
          </a:p>
          <a:p>
            <a:r>
              <a:rPr lang="zh-CN" altLang="en-US" sz="1400" dirty="0"/>
              <a:t>		case 8: opr-&gt;val = opr-&gt;val &amp; 0xff; break;</a:t>
            </a:r>
          </a:p>
          <a:p>
            <a:r>
              <a:rPr lang="zh-CN" altLang="en-US" sz="1400" dirty="0"/>
              <a:t>		case 16: opr-&gt;val = opr-&gt;val &amp; 0xffff; break;</a:t>
            </a:r>
          </a:p>
          <a:p>
            <a:r>
              <a:rPr lang="zh-CN" altLang="en-US" sz="1400" dirty="0"/>
              <a:t>		case 32: break;</a:t>
            </a:r>
          </a:p>
          <a:p>
            <a:r>
              <a:rPr lang="zh-CN" altLang="en-US" sz="1400" dirty="0"/>
              <a:t>		default: </a:t>
            </a:r>
            <a:r>
              <a:rPr lang="en-US" altLang="zh-CN" sz="1400" dirty="0"/>
              <a:t>…</a:t>
            </a:r>
            <a:endParaRPr lang="zh-CN" altLang="en-US" sz="1400" dirty="0"/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377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2022年4月10日星期日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8739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rm.val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 =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imm.val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;</a:t>
            </a:r>
            <a:endParaRPr lang="zh-CN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operand_write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(&amp;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rm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);</a:t>
            </a:r>
            <a:endParaRPr lang="zh-CN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>
                <a:highlight>
                  <a:srgbClr val="FFFF00"/>
                </a:highlight>
              </a:rPr>
              <a:t>len</a:t>
            </a:r>
            <a:r>
              <a:rPr lang="en-US" altLang="zh-CN" dirty="0">
                <a:highlight>
                  <a:srgbClr val="FFFF00"/>
                </a:highlight>
              </a:rPr>
              <a:t> + </a:t>
            </a:r>
            <a:r>
              <a:rPr lang="en-US" altLang="zh-CN" dirty="0" err="1">
                <a:highlight>
                  <a:srgbClr val="FFFF00"/>
                </a:highlight>
              </a:rPr>
              <a:t>data_size</a:t>
            </a:r>
            <a:r>
              <a:rPr lang="en-US" altLang="zh-CN" dirty="0">
                <a:highlight>
                  <a:srgbClr val="FFFF00"/>
                </a:highlight>
              </a:rPr>
              <a:t> / 8;    </a:t>
            </a:r>
            <a:r>
              <a:rPr lang="en-US" altLang="zh-CN" dirty="0">
                <a:solidFill>
                  <a:srgbClr val="00B050"/>
                </a:solidFill>
                <a:highlight>
                  <a:srgbClr val="FFFF00"/>
                </a:highlight>
              </a:rPr>
              <a:t>// </a:t>
            </a:r>
            <a:r>
              <a:rPr lang="en-US" altLang="zh-CN" dirty="0">
                <a:solidFill>
                  <a:srgbClr val="00B050"/>
                </a:solidFill>
              </a:rPr>
              <a:t>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866021" y="4928136"/>
            <a:ext cx="2618072" cy="8309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执行</a:t>
            </a:r>
            <a:r>
              <a:rPr lang="en-US" altLang="zh-CN" sz="2400" dirty="0" err="1"/>
              <a:t>mov</a:t>
            </a:r>
            <a:r>
              <a:rPr lang="zh-CN" altLang="en-US" sz="2400" dirty="0"/>
              <a:t>操作并且写目的操作数</a:t>
            </a:r>
          </a:p>
        </p:txBody>
      </p:sp>
    </p:spTree>
    <p:extLst>
      <p:ext uri="{BB962C8B-B14F-4D97-AF65-F5344CB8AC3E}">
        <p14:creationId xmlns:p14="http://schemas.microsoft.com/office/powerpoint/2010/main" val="2278150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2022年4月10日星期日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6961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 return </a:t>
            </a:r>
            <a:r>
              <a:rPr lang="en-US" altLang="zh-CN" dirty="0" err="1">
                <a:solidFill>
                  <a:srgbClr val="FF0000"/>
                </a:solidFill>
              </a:rPr>
              <a:t>len</a:t>
            </a:r>
            <a:r>
              <a:rPr lang="en-US" altLang="zh-CN" dirty="0">
                <a:solidFill>
                  <a:srgbClr val="FF0000"/>
                </a:solidFill>
              </a:rPr>
              <a:t> + </a:t>
            </a:r>
            <a:r>
              <a:rPr lang="en-US" altLang="zh-CN" dirty="0" err="1">
                <a:solidFill>
                  <a:srgbClr val="FF0000"/>
                </a:solidFill>
              </a:rPr>
              <a:t>data_size</a:t>
            </a:r>
            <a:r>
              <a:rPr lang="en-US" altLang="zh-CN" dirty="0">
                <a:solidFill>
                  <a:srgbClr val="FF0000"/>
                </a:solidFill>
              </a:rPr>
              <a:t> / 8; 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866022" y="4928136"/>
            <a:ext cx="2184935" cy="4616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返回指令长度</a:t>
            </a:r>
          </a:p>
        </p:txBody>
      </p:sp>
    </p:spTree>
    <p:extLst>
      <p:ext uri="{BB962C8B-B14F-4D97-AF65-F5344CB8AC3E}">
        <p14:creationId xmlns:p14="http://schemas.microsoft.com/office/powerpoint/2010/main" val="309069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83325" y="109316"/>
            <a:ext cx="775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36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内存： </a:t>
            </a:r>
            <a:r>
              <a:rPr lang="en-US" altLang="zh-CN" sz="36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C7 05 48 11 10 00 02 00 00 00</a:t>
            </a:r>
            <a:endParaRPr lang="zh-CN" altLang="zh-CN" sz="36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57515" y="1054896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cpu.c</a:t>
            </a:r>
            <a:endParaRPr lang="en-US" altLang="zh-CN" sz="2800" i="1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59928" y="1122959"/>
            <a:ext cx="558288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>
                <a:solidFill>
                  <a:srgbClr val="FF0000"/>
                </a:solidFill>
              </a:rPr>
              <a:t>exec</a:t>
            </a:r>
            <a:r>
              <a:rPr lang="en-US" altLang="zh-CN" sz="1400" dirty="0"/>
              <a:t>(uint32_t n) {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	while( n &gt; 0 &amp;&amp; </a:t>
            </a:r>
            <a:r>
              <a:rPr lang="en-US" altLang="zh-CN" sz="1400" dirty="0" err="1"/>
              <a:t>nemu_state</a:t>
            </a:r>
            <a:r>
              <a:rPr lang="en-US" altLang="zh-CN" sz="1400" dirty="0"/>
              <a:t> == NEMU_RUN) {</a:t>
            </a:r>
          </a:p>
          <a:p>
            <a:r>
              <a:rPr lang="en-US" altLang="zh-CN" sz="1400" dirty="0"/>
              <a:t>		…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instr_len</a:t>
            </a:r>
            <a:r>
              <a:rPr lang="en-US" altLang="zh-CN" sz="1400" dirty="0"/>
              <a:t> = </a:t>
            </a:r>
            <a:r>
              <a:rPr lang="en-US" altLang="zh-CN" sz="1400" dirty="0" err="1">
                <a:solidFill>
                  <a:srgbClr val="FF0000"/>
                </a:solidFill>
              </a:rPr>
              <a:t>exec_inst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cpu.eip</a:t>
            </a:r>
            <a:r>
              <a:rPr lang="en-US" altLang="zh-CN" sz="1400" dirty="0"/>
              <a:t> += </a:t>
            </a:r>
            <a:r>
              <a:rPr lang="en-US" altLang="zh-CN" sz="1400" dirty="0" err="1"/>
              <a:t>instr_len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	n--;</a:t>
            </a:r>
          </a:p>
          <a:p>
            <a:r>
              <a:rPr lang="en-US" altLang="zh-CN" sz="1400" dirty="0"/>
              <a:t>		…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zh-CN" altLang="en-US" sz="1400" dirty="0"/>
              <a:t>int </a:t>
            </a:r>
            <a:r>
              <a:rPr lang="zh-CN" altLang="en-US" sz="1400" dirty="0">
                <a:solidFill>
                  <a:srgbClr val="FF0000"/>
                </a:solidFill>
              </a:rPr>
              <a:t>exec_inst</a:t>
            </a:r>
            <a:r>
              <a:rPr lang="zh-CN" altLang="en-US" sz="1400" dirty="0"/>
              <a:t>() {</a:t>
            </a:r>
          </a:p>
          <a:p>
            <a:r>
              <a:rPr lang="zh-CN" altLang="en-US" sz="1400" dirty="0"/>
              <a:t>	uint8_t opcode = 0;</a:t>
            </a:r>
          </a:p>
          <a:p>
            <a:r>
              <a:rPr lang="zh-CN" altLang="en-US" sz="1400" dirty="0"/>
              <a:t>	opcode = instr_fetch(cpu.eip, 1);</a:t>
            </a:r>
          </a:p>
          <a:p>
            <a:r>
              <a:rPr lang="zh-CN" altLang="en-US" sz="1400" dirty="0"/>
              <a:t>	int len = </a:t>
            </a:r>
            <a:r>
              <a:rPr lang="zh-CN" altLang="en-US" sz="1400" dirty="0">
                <a:solidFill>
                  <a:srgbClr val="FF0000"/>
                </a:solidFill>
              </a:rPr>
              <a:t>opcode_entry</a:t>
            </a:r>
            <a:r>
              <a:rPr lang="zh-CN" altLang="en-US" sz="1400" dirty="0"/>
              <a:t>[opcode](cpu.eip, opcode);</a:t>
            </a:r>
          </a:p>
          <a:p>
            <a:r>
              <a:rPr lang="zh-CN" altLang="en-US" sz="1400" dirty="0"/>
              <a:t>	return len;  </a:t>
            </a:r>
            <a:r>
              <a:rPr lang="en-US" altLang="zh-CN" sz="1400" dirty="0">
                <a:solidFill>
                  <a:srgbClr val="00B050"/>
                </a:solidFill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</a:rPr>
              <a:t>返回指令长度</a:t>
            </a:r>
          </a:p>
          <a:p>
            <a:r>
              <a:rPr lang="zh-CN" altLang="en-US" sz="1400" dirty="0"/>
              <a:t>}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489345" y="755646"/>
            <a:ext cx="3262025" cy="3428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20082" y="315103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en-US" altLang="zh-CN" dirty="0" err="1">
                <a:solidFill>
                  <a:srgbClr val="FF0000"/>
                </a:solidFill>
              </a:rPr>
              <a:t>cpu.eip</a:t>
            </a:r>
            <a:r>
              <a:rPr lang="zh-CN" altLang="en-US" dirty="0">
                <a:solidFill>
                  <a:srgbClr val="FF0000"/>
                </a:solidFill>
              </a:rPr>
              <a:t>指向</a:t>
            </a:r>
            <a:r>
              <a:rPr lang="en-US" altLang="zh-CN" dirty="0">
                <a:solidFill>
                  <a:srgbClr val="FF0000"/>
                </a:solidFill>
              </a:rPr>
              <a:t>C7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55244" y="4122153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Opcode</a:t>
            </a:r>
            <a:r>
              <a:rPr lang="zh-CN" altLang="en-US" dirty="0">
                <a:solidFill>
                  <a:srgbClr val="FF0000"/>
                </a:solidFill>
              </a:rPr>
              <a:t>取出为</a:t>
            </a:r>
            <a:r>
              <a:rPr lang="en-US" altLang="zh-CN" dirty="0">
                <a:solidFill>
                  <a:srgbClr val="FF0000"/>
                </a:solidFill>
              </a:rPr>
              <a:t>C7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00736" y="6296859"/>
            <a:ext cx="3389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</a:rPr>
              <a:t>nemu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src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cpu</a:t>
            </a:r>
            <a:r>
              <a:rPr lang="en-US" altLang="zh-CN" i="1" dirty="0">
                <a:solidFill>
                  <a:srgbClr val="0070C0"/>
                </a:solidFill>
              </a:rPr>
              <a:t>/decode/</a:t>
            </a:r>
            <a:r>
              <a:rPr lang="en-US" altLang="zh-CN" i="1" dirty="0" err="1">
                <a:solidFill>
                  <a:srgbClr val="0070C0"/>
                </a:solidFill>
              </a:rPr>
              <a:t>opcode.c</a:t>
            </a:r>
            <a:endParaRPr lang="en-US" altLang="zh-CN" i="1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59927" y="5281197"/>
            <a:ext cx="468269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dirty="0"/>
              <a:t>#include "</a:t>
            </a:r>
            <a:r>
              <a:rPr lang="en-US" altLang="zh-CN" sz="1400" dirty="0" err="1"/>
              <a:t>cpu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instr.h</a:t>
            </a:r>
            <a:r>
              <a:rPr lang="en-US" altLang="zh-CN" sz="1400" dirty="0"/>
              <a:t>"</a:t>
            </a:r>
          </a:p>
          <a:p>
            <a:r>
              <a:rPr lang="zh-CN" altLang="en-US" sz="1400" dirty="0"/>
              <a:t>instr_func opcode_entry[256] = {</a:t>
            </a:r>
            <a:endParaRPr lang="en-US" altLang="zh-CN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/* 0xc4 - </a:t>
            </a:r>
            <a:r>
              <a:rPr lang="en-US" altLang="zh-CN" sz="1400" dirty="0">
                <a:solidFill>
                  <a:srgbClr val="FF0000"/>
                </a:solidFill>
              </a:rPr>
              <a:t>0xc7</a:t>
            </a:r>
            <a:r>
              <a:rPr lang="en-US" altLang="zh-CN" sz="1400" dirty="0"/>
              <a:t>*/	</a:t>
            </a:r>
            <a:r>
              <a:rPr lang="en-US" altLang="zh-CN" sz="1400" dirty="0" err="1"/>
              <a:t>inv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inv</a:t>
            </a:r>
            <a:r>
              <a:rPr lang="en-US" altLang="zh-CN" sz="1400" dirty="0"/>
              <a:t>, mov_i2rm_b,</a:t>
            </a:r>
            <a:r>
              <a:rPr lang="en-US" altLang="zh-CN" sz="1400" dirty="0">
                <a:solidFill>
                  <a:srgbClr val="FF0000"/>
                </a:solidFill>
              </a:rPr>
              <a:t> mov_i2rm_v</a:t>
            </a:r>
            <a:r>
              <a:rPr lang="en-US" altLang="zh-CN" sz="1400" dirty="0"/>
              <a:t>, 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211127" y="4568673"/>
            <a:ext cx="258618" cy="1405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618279" y="5325736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访问数组即函数调用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634377" y="3108118"/>
            <a:ext cx="3012904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/>
              <a:t>make_instr_func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030A0"/>
                </a:solidFill>
              </a:rPr>
              <a:t>mov_i2rm_v</a:t>
            </a:r>
            <a:r>
              <a:rPr lang="en-US" altLang="zh-CN" sz="1400" dirty="0"/>
              <a:t>) { </a:t>
            </a:r>
            <a:endParaRPr lang="zh-CN" altLang="zh-CN" sz="1400" dirty="0"/>
          </a:p>
          <a:p>
            <a:r>
              <a:rPr lang="en-US" altLang="zh-CN" sz="1400" dirty="0"/>
              <a:t>    OPERAND 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; 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rm.data_size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data_size</a:t>
            </a:r>
            <a:r>
              <a:rPr lang="en-US" altLang="zh-CN" sz="1400" dirty="0"/>
              <a:t>; </a:t>
            </a:r>
            <a:endParaRPr lang="zh-CN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 = 1;                      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 += </a:t>
            </a:r>
            <a:r>
              <a:rPr lang="en-US" altLang="zh-CN" sz="1400" dirty="0" err="1"/>
              <a:t>modrm_rm</a:t>
            </a:r>
            <a:r>
              <a:rPr lang="en-US" altLang="zh-CN" sz="1400" dirty="0"/>
              <a:t>(</a:t>
            </a:r>
            <a:r>
              <a:rPr lang="en-US" altLang="zh-CN" sz="1400" dirty="0" err="1"/>
              <a:t>eip</a:t>
            </a:r>
            <a:r>
              <a:rPr lang="en-US" altLang="zh-CN" sz="1400" dirty="0"/>
              <a:t> + 1, &amp;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);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imm.type</a:t>
            </a:r>
            <a:r>
              <a:rPr lang="en-US" altLang="zh-CN" sz="1400" dirty="0"/>
              <a:t> = OPR_IMM;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imm.addr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eip</a:t>
            </a:r>
            <a:r>
              <a:rPr lang="en-US" altLang="zh-CN" sz="1400" dirty="0"/>
              <a:t> +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;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imm.data_size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data_size</a:t>
            </a:r>
            <a:r>
              <a:rPr lang="en-US" altLang="zh-CN" sz="1400" dirty="0"/>
              <a:t>;       </a:t>
            </a:r>
            <a:endParaRPr lang="zh-CN" altLang="zh-CN" sz="1400" dirty="0"/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operand_read</a:t>
            </a:r>
            <a:r>
              <a:rPr lang="en-US" altLang="zh-CN" sz="1400" dirty="0"/>
              <a:t>(&amp;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);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rm.val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imm.val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operand_write</a:t>
            </a:r>
            <a:r>
              <a:rPr lang="en-US" altLang="zh-CN" sz="1400" dirty="0"/>
              <a:t>(&amp;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>
                <a:solidFill>
                  <a:srgbClr val="FF0000"/>
                </a:solidFill>
              </a:rPr>
              <a:t> return </a:t>
            </a:r>
            <a:r>
              <a:rPr lang="en-US" altLang="zh-CN" sz="1400" dirty="0" err="1">
                <a:solidFill>
                  <a:srgbClr val="FF0000"/>
                </a:solidFill>
              </a:rPr>
              <a:t>len</a:t>
            </a:r>
            <a:r>
              <a:rPr lang="en-US" altLang="zh-CN" sz="1400" dirty="0">
                <a:solidFill>
                  <a:srgbClr val="FF0000"/>
                </a:solidFill>
              </a:rPr>
              <a:t> + </a:t>
            </a:r>
            <a:r>
              <a:rPr lang="en-US" altLang="zh-CN" sz="1400" dirty="0" err="1">
                <a:solidFill>
                  <a:srgbClr val="FF0000"/>
                </a:solidFill>
              </a:rPr>
              <a:t>data_size</a:t>
            </a:r>
            <a:r>
              <a:rPr lang="en-US" altLang="zh-CN" sz="1400" dirty="0">
                <a:solidFill>
                  <a:srgbClr val="FF0000"/>
                </a:solidFill>
              </a:rPr>
              <a:t> / 8;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870296" y="2655756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cpu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instr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mov.c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834244" y="3395037"/>
            <a:ext cx="4387709" cy="25786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4136175" y="4588861"/>
            <a:ext cx="2123371" cy="1572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018775" y="618751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en-US" dirty="0">
                <a:solidFill>
                  <a:srgbClr val="FF0000"/>
                </a:solidFill>
              </a:rPr>
              <a:t>返回指令长度</a:t>
            </a:r>
          </a:p>
        </p:txBody>
      </p:sp>
      <p:sp>
        <p:nvSpPr>
          <p:cNvPr id="35" name="任意多边形 34"/>
          <p:cNvSpPr/>
          <p:nvPr/>
        </p:nvSpPr>
        <p:spPr>
          <a:xfrm>
            <a:off x="5550166" y="2373745"/>
            <a:ext cx="1201617" cy="2327564"/>
          </a:xfrm>
          <a:custGeom>
            <a:avLst/>
            <a:gdLst>
              <a:gd name="connsiteX0" fmla="*/ 333399 w 1201617"/>
              <a:gd name="connsiteY0" fmla="*/ 2327564 h 2327564"/>
              <a:gd name="connsiteX1" fmla="*/ 47071 w 1201617"/>
              <a:gd name="connsiteY1" fmla="*/ 701964 h 2327564"/>
              <a:gd name="connsiteX2" fmla="*/ 1201617 w 1201617"/>
              <a:gd name="connsiteY2" fmla="*/ 0 h 232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1617" h="2327564">
                <a:moveTo>
                  <a:pt x="333399" y="2327564"/>
                </a:moveTo>
                <a:cubicBezTo>
                  <a:pt x="117883" y="1708727"/>
                  <a:pt x="-97632" y="1089891"/>
                  <a:pt x="47071" y="701964"/>
                </a:cubicBezTo>
                <a:cubicBezTo>
                  <a:pt x="191774" y="314037"/>
                  <a:pt x="696695" y="157018"/>
                  <a:pt x="120161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489344" y="2196728"/>
            <a:ext cx="196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5. </a:t>
            </a:r>
            <a:r>
              <a:rPr lang="zh-CN" altLang="en-US" dirty="0">
                <a:solidFill>
                  <a:srgbClr val="FF0000"/>
                </a:solidFill>
              </a:rPr>
              <a:t>循环开启下一条指令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>
            <a:off x="4136174" y="755646"/>
            <a:ext cx="383372" cy="46355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68739" y="127127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当前</a:t>
            </a:r>
            <a:r>
              <a:rPr lang="en-US" altLang="zh-CN" dirty="0"/>
              <a:t>EIP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82619" y="1770792"/>
            <a:ext cx="213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mov_i2rm_v</a:t>
            </a:r>
            <a:r>
              <a:rPr lang="zh-CN" altLang="en-US" dirty="0">
                <a:solidFill>
                  <a:srgbClr val="7030A0"/>
                </a:solidFill>
              </a:rPr>
              <a:t>是模拟</a:t>
            </a:r>
            <a:r>
              <a:rPr lang="en-US" altLang="zh-CN" dirty="0">
                <a:solidFill>
                  <a:srgbClr val="7030A0"/>
                </a:solidFill>
              </a:rPr>
              <a:t>C7</a:t>
            </a:r>
            <a:r>
              <a:rPr lang="zh-CN" altLang="en-US" dirty="0">
                <a:solidFill>
                  <a:srgbClr val="7030A0"/>
                </a:solidFill>
              </a:rPr>
              <a:t>指令的函数</a:t>
            </a:r>
          </a:p>
        </p:txBody>
      </p:sp>
    </p:spTree>
    <p:extLst>
      <p:ext uri="{BB962C8B-B14F-4D97-AF65-F5344CB8AC3E}">
        <p14:creationId xmlns:p14="http://schemas.microsoft.com/office/powerpoint/2010/main" val="2139173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容易写出低质量代码：代码克隆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393" y="1553759"/>
            <a:ext cx="4049054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22530" y="1553759"/>
            <a:ext cx="4183059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make_instr_func</a:t>
            </a:r>
            <a:r>
              <a:rPr lang="en-US" altLang="zh-CN" dirty="0"/>
              <a:t>(mov_r2rm_v)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r;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</a:rPr>
              <a:t>r.data_size</a:t>
            </a:r>
            <a:r>
              <a:rPr lang="en-US" altLang="zh-CN" dirty="0">
                <a:solidFill>
                  <a:srgbClr val="C00000"/>
                </a:solidFill>
              </a:rPr>
              <a:t> = </a:t>
            </a:r>
            <a:r>
              <a:rPr lang="en-US" altLang="zh-CN" dirty="0" err="1">
                <a:solidFill>
                  <a:srgbClr val="C00000"/>
                </a:solidFill>
              </a:rPr>
              <a:t>data_size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</a:rPr>
              <a:t>len</a:t>
            </a:r>
            <a:r>
              <a:rPr lang="en-US" altLang="zh-CN" dirty="0">
                <a:solidFill>
                  <a:srgbClr val="C00000"/>
                </a:solidFill>
              </a:rPr>
              <a:t> += </a:t>
            </a:r>
            <a:r>
              <a:rPr lang="en-US" altLang="zh-CN" dirty="0" err="1">
                <a:solidFill>
                  <a:srgbClr val="C00000"/>
                </a:solidFill>
              </a:rPr>
              <a:t>modrm_r_rm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eip</a:t>
            </a:r>
            <a:r>
              <a:rPr lang="en-US" altLang="zh-CN" dirty="0">
                <a:solidFill>
                  <a:srgbClr val="C00000"/>
                </a:solidFill>
              </a:rPr>
              <a:t> + 1, &amp;r, &amp;</a:t>
            </a:r>
            <a:r>
              <a:rPr lang="en-US" altLang="zh-CN" dirty="0" err="1">
                <a:solidFill>
                  <a:srgbClr val="C00000"/>
                </a:solidFill>
              </a:rPr>
              <a:t>rm</a:t>
            </a:r>
            <a:r>
              <a:rPr lang="en-US" altLang="zh-CN" dirty="0">
                <a:solidFill>
                  <a:srgbClr val="C00000"/>
                </a:solidFill>
              </a:rPr>
              <a:t>); </a:t>
            </a:r>
            <a:endParaRPr lang="zh-CN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</a:rPr>
              <a:t>operand_read</a:t>
            </a:r>
            <a:r>
              <a:rPr lang="en-US" altLang="zh-CN" dirty="0">
                <a:solidFill>
                  <a:srgbClr val="C00000"/>
                </a:solidFill>
              </a:rPr>
              <a:t>(&amp;r);      </a:t>
            </a:r>
            <a:endParaRPr lang="zh-CN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</a:rPr>
              <a:t>rm.val</a:t>
            </a:r>
            <a:r>
              <a:rPr lang="en-US" altLang="zh-CN" dirty="0">
                <a:solidFill>
                  <a:srgbClr val="C00000"/>
                </a:solidFill>
              </a:rPr>
              <a:t> = </a:t>
            </a:r>
            <a:r>
              <a:rPr lang="en-US" altLang="zh-CN" dirty="0" err="1">
                <a:solidFill>
                  <a:srgbClr val="C00000"/>
                </a:solidFill>
              </a:rPr>
              <a:t>r.val</a:t>
            </a:r>
            <a:r>
              <a:rPr lang="en-US" altLang="zh-CN" dirty="0">
                <a:solidFill>
                  <a:srgbClr val="C00000"/>
                </a:solidFill>
              </a:rPr>
              <a:t>;</a:t>
            </a:r>
            <a:endParaRPr lang="zh-CN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    return </a:t>
            </a:r>
            <a:r>
              <a:rPr lang="en-US" altLang="zh-CN" dirty="0" err="1">
                <a:solidFill>
                  <a:srgbClr val="C00000"/>
                </a:solidFill>
              </a:rPr>
              <a:t>len</a:t>
            </a:r>
            <a:r>
              <a:rPr lang="en-US" altLang="zh-CN" dirty="0">
                <a:solidFill>
                  <a:srgbClr val="C00000"/>
                </a:solidFill>
              </a:rPr>
              <a:t>;</a:t>
            </a:r>
            <a:endParaRPr lang="zh-CN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291550" y="3450876"/>
            <a:ext cx="4183059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make_instr_func</a:t>
            </a:r>
            <a:r>
              <a:rPr lang="en-US" altLang="zh-CN" dirty="0">
                <a:solidFill>
                  <a:schemeClr val="tx1"/>
                </a:solidFill>
              </a:rPr>
              <a:t>(mov_rm2r_v) { 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OPERAND </a:t>
            </a:r>
            <a:r>
              <a:rPr lang="en-US" altLang="zh-CN" dirty="0" err="1">
                <a:solidFill>
                  <a:schemeClr val="tx1"/>
                </a:solidFill>
              </a:rPr>
              <a:t>rm</a:t>
            </a:r>
            <a:r>
              <a:rPr lang="en-US" altLang="zh-CN" dirty="0">
                <a:solidFill>
                  <a:schemeClr val="tx1"/>
                </a:solidFill>
              </a:rPr>
              <a:t>, r;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rm.data_size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data_size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r.data_size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data_size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len</a:t>
            </a:r>
            <a:r>
              <a:rPr lang="en-US" altLang="zh-CN" dirty="0">
                <a:solidFill>
                  <a:schemeClr val="tx1"/>
                </a:solidFill>
              </a:rPr>
              <a:t> = 1;  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len</a:t>
            </a:r>
            <a:r>
              <a:rPr lang="en-US" altLang="zh-CN" dirty="0">
                <a:solidFill>
                  <a:schemeClr val="tx1"/>
                </a:solidFill>
              </a:rPr>
              <a:t> += </a:t>
            </a:r>
            <a:r>
              <a:rPr lang="en-US" altLang="zh-CN" dirty="0" err="1">
                <a:solidFill>
                  <a:schemeClr val="tx1"/>
                </a:solidFill>
              </a:rPr>
              <a:t>modrm_r_rm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eip</a:t>
            </a:r>
            <a:r>
              <a:rPr lang="en-US" altLang="zh-CN" dirty="0">
                <a:solidFill>
                  <a:schemeClr val="tx1"/>
                </a:solidFill>
              </a:rPr>
              <a:t> + 1, &amp;r, &amp;</a:t>
            </a:r>
            <a:r>
              <a:rPr lang="en-US" altLang="zh-CN" dirty="0" err="1">
                <a:solidFill>
                  <a:schemeClr val="tx1"/>
                </a:solidFill>
              </a:rPr>
              <a:t>rm</a:t>
            </a:r>
            <a:r>
              <a:rPr lang="en-US" altLang="zh-CN" dirty="0">
                <a:solidFill>
                  <a:schemeClr val="tx1"/>
                </a:solidFill>
              </a:rPr>
              <a:t>); 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</a:rPr>
              <a:t>operand_read</a:t>
            </a:r>
            <a:r>
              <a:rPr lang="en-US" altLang="zh-CN" dirty="0">
                <a:solidFill>
                  <a:srgbClr val="C00000"/>
                </a:solidFill>
              </a:rPr>
              <a:t>(&amp;</a:t>
            </a:r>
            <a:r>
              <a:rPr lang="en-US" altLang="zh-CN" dirty="0" err="1">
                <a:solidFill>
                  <a:srgbClr val="C00000"/>
                </a:solidFill>
              </a:rPr>
              <a:t>rm</a:t>
            </a:r>
            <a:r>
              <a:rPr lang="en-US" altLang="zh-CN" dirty="0">
                <a:solidFill>
                  <a:srgbClr val="C00000"/>
                </a:solidFill>
              </a:rPr>
              <a:t>);      </a:t>
            </a:r>
            <a:endParaRPr lang="zh-CN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</a:rPr>
              <a:t>r.val</a:t>
            </a:r>
            <a:r>
              <a:rPr lang="en-US" altLang="zh-CN" dirty="0">
                <a:solidFill>
                  <a:srgbClr val="C00000"/>
                </a:solidFill>
              </a:rPr>
              <a:t> = </a:t>
            </a:r>
            <a:r>
              <a:rPr lang="en-US" altLang="zh-CN" dirty="0" err="1">
                <a:solidFill>
                  <a:srgbClr val="C00000"/>
                </a:solidFill>
              </a:rPr>
              <a:t>rm.val</a:t>
            </a:r>
            <a:r>
              <a:rPr lang="en-US" altLang="zh-CN" dirty="0">
                <a:solidFill>
                  <a:srgbClr val="C00000"/>
                </a:solidFill>
              </a:rPr>
              <a:t>;</a:t>
            </a:r>
            <a:endParaRPr lang="zh-CN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</a:rPr>
              <a:t>operand_write</a:t>
            </a:r>
            <a:r>
              <a:rPr lang="en-US" altLang="zh-CN" dirty="0">
                <a:solidFill>
                  <a:srgbClr val="C00000"/>
                </a:solidFill>
              </a:rPr>
              <a:t>(&amp;r);</a:t>
            </a:r>
            <a:endParaRPr lang="zh-CN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return </a:t>
            </a:r>
            <a:r>
              <a:rPr lang="en-US" altLang="zh-CN" dirty="0" err="1">
                <a:solidFill>
                  <a:schemeClr val="tx1"/>
                </a:solidFill>
              </a:rPr>
              <a:t>len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81544" y="2504945"/>
            <a:ext cx="287457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代码冗长难理解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容易引入错误</a:t>
            </a:r>
          </a:p>
        </p:txBody>
      </p:sp>
    </p:spTree>
    <p:extLst>
      <p:ext uri="{BB962C8B-B14F-4D97-AF65-F5344CB8AC3E}">
        <p14:creationId xmlns:p14="http://schemas.microsoft.com/office/powerpoint/2010/main" val="281625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359260"/>
            <a:ext cx="1269574" cy="12695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1. </a:t>
            </a:r>
            <a:r>
              <a:rPr lang="zh-CN" altLang="en-US" dirty="0"/>
              <a:t>装载程序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38199" y="1366367"/>
            <a:ext cx="1031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1.1 NEMU</a:t>
            </a:r>
            <a:r>
              <a:rPr lang="zh-CN" altLang="en-US" sz="3600" dirty="0"/>
              <a:t>初始化模拟内存（</a:t>
            </a:r>
            <a:r>
              <a:rPr lang="en-US" altLang="zh-CN" sz="3600" dirty="0"/>
              <a:t>PA 2-1</a:t>
            </a:r>
            <a:r>
              <a:rPr lang="zh-CN" altLang="en-US" sz="3600" dirty="0"/>
              <a:t>的装载）</a:t>
            </a:r>
          </a:p>
        </p:txBody>
      </p:sp>
      <p:sp>
        <p:nvSpPr>
          <p:cNvPr id="33" name="矩形 32"/>
          <p:cNvSpPr/>
          <p:nvPr/>
        </p:nvSpPr>
        <p:spPr>
          <a:xfrm>
            <a:off x="647701" y="38241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                      0x7FFFFFF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                 ~    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7011" y="59257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385628" y="1898398"/>
            <a:ext cx="11658600" cy="104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3600" dirty="0">
                <a:solidFill>
                  <a:srgbClr val="00B0F0"/>
                </a:solidFill>
                <a:latin typeface="Consolas" panose="020B0609020204030204" pitchFamily="49" charset="0"/>
              </a:rPr>
              <a:t>/bin/add    </a:t>
            </a:r>
            <a:r>
              <a:rPr lang="en-US" altLang="zh-CN" sz="3600" dirty="0" err="1">
                <a:solidFill>
                  <a:srgbClr val="00B050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3600" dirty="0">
                <a:solidFill>
                  <a:srgbClr val="00B050"/>
                </a:solidFill>
                <a:latin typeface="Consolas" panose="020B0609020204030204" pitchFamily="49" charset="0"/>
              </a:rPr>
              <a:t>/bin/</a:t>
            </a:r>
            <a:r>
              <a:rPr lang="en-US" altLang="zh-CN" sz="3600" dirty="0" err="1">
                <a:solidFill>
                  <a:srgbClr val="00B050"/>
                </a:solidFill>
                <a:latin typeface="Consolas" panose="020B0609020204030204" pitchFamily="49" charset="0"/>
              </a:rPr>
              <a:t>add.img</a:t>
            </a:r>
            <a:endParaRPr lang="zh-CN" altLang="en-US" sz="3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750338" y="2950898"/>
            <a:ext cx="1072362" cy="1609788"/>
          </a:xfrm>
          <a:prstGeom prst="straightConnector1">
            <a:avLst/>
          </a:prstGeom>
          <a:ln w="1270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501158" y="3024888"/>
            <a:ext cx="1128242" cy="1563353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649406" y="3145804"/>
            <a:ext cx="222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直接拷贝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137" y="94347"/>
            <a:ext cx="2252956" cy="12755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矩形 9"/>
          <p:cNvSpPr/>
          <p:nvPr/>
        </p:nvSpPr>
        <p:spPr>
          <a:xfrm>
            <a:off x="6809300" y="3104103"/>
            <a:ext cx="41280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</a:rPr>
              <a:t>load_exec</a:t>
            </a:r>
            <a:r>
              <a:rPr lang="en-US" altLang="zh-CN" sz="2800" dirty="0">
                <a:latin typeface="Consolas" panose="020B0609020204030204" pitchFamily="49" charset="0"/>
              </a:rPr>
              <a:t>()  </a:t>
            </a:r>
          </a:p>
          <a:p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@ 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/main.c:30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55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程序执行的宏观过程与模拟</a:t>
            </a:r>
          </a:p>
          <a:p>
            <a:pPr>
              <a:lnSpc>
                <a:spcPct val="200000"/>
              </a:lnSpc>
            </a:pPr>
            <a:r>
              <a:rPr lang="zh-CN" altLang="en-US" b="1" dirty="0"/>
              <a:t>单条指令的解码与</a:t>
            </a:r>
            <a:r>
              <a:rPr lang="en-US" altLang="zh-CN" b="1" dirty="0">
                <a:solidFill>
                  <a:srgbClr val="C00000"/>
                </a:solidFill>
              </a:rPr>
              <a:t>NEMU</a:t>
            </a:r>
            <a:r>
              <a:rPr lang="zh-CN" altLang="en-US" b="1" dirty="0">
                <a:solidFill>
                  <a:srgbClr val="C00000"/>
                </a:solidFill>
              </a:rPr>
              <a:t>实现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b="1" dirty="0"/>
              <a:t>操作码的解码方式</a:t>
            </a:r>
            <a:endParaRPr lang="en-US" altLang="zh-CN" b="1" dirty="0"/>
          </a:p>
          <a:p>
            <a:pPr lvl="1">
              <a:lnSpc>
                <a:spcPct val="200000"/>
              </a:lnSpc>
            </a:pPr>
            <a:r>
              <a:rPr lang="zh-CN" altLang="en-US" b="1" dirty="0"/>
              <a:t>单条指令的实现方法</a:t>
            </a:r>
            <a:endParaRPr lang="en-US" altLang="zh-CN" b="1" dirty="0"/>
          </a:p>
          <a:p>
            <a:pPr lvl="1">
              <a:lnSpc>
                <a:spcPct val="200000"/>
              </a:lnSpc>
            </a:pPr>
            <a:r>
              <a:rPr lang="zh-CN" altLang="en-US" b="1" dirty="0"/>
              <a:t>利用框架代码中的宏来高效、简洁地实现多条指令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44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观察操作码编码规律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663" y="1750919"/>
            <a:ext cx="4946103" cy="296030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29084" y="5021281"/>
            <a:ext cx="568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操作相同，仅操作码类型长度不同</a:t>
            </a:r>
          </a:p>
        </p:txBody>
      </p:sp>
    </p:spTree>
    <p:extLst>
      <p:ext uri="{BB962C8B-B14F-4D97-AF65-F5344CB8AC3E}">
        <p14:creationId xmlns:p14="http://schemas.microsoft.com/office/powerpoint/2010/main" val="21663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0" y="118865"/>
            <a:ext cx="10515600" cy="734002"/>
          </a:xfrm>
        </p:spPr>
        <p:txBody>
          <a:bodyPr/>
          <a:lstStyle/>
          <a:p>
            <a:r>
              <a:rPr lang="zh-CN" altLang="en-US" dirty="0"/>
              <a:t>思路：将功能抽象出来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150" y="1283284"/>
            <a:ext cx="6356131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void </a:t>
            </a:r>
            <a:r>
              <a:rPr lang="en-US" altLang="zh-CN" dirty="0" err="1">
                <a:solidFill>
                  <a:srgbClr val="C00000"/>
                </a:solidFill>
              </a:rPr>
              <a:t>execute_mov</a:t>
            </a:r>
            <a:r>
              <a:rPr lang="en-US" altLang="zh-CN" dirty="0">
                <a:solidFill>
                  <a:srgbClr val="C00000"/>
                </a:solidFill>
              </a:rPr>
              <a:t>(OPERAND * </a:t>
            </a:r>
            <a:r>
              <a:rPr lang="en-US" altLang="zh-CN" dirty="0" err="1">
                <a:solidFill>
                  <a:srgbClr val="C00000"/>
                </a:solidFill>
              </a:rPr>
              <a:t>opr_dest</a:t>
            </a:r>
            <a:r>
              <a:rPr lang="en-US" altLang="zh-CN" dirty="0">
                <a:solidFill>
                  <a:srgbClr val="C00000"/>
                </a:solidFill>
              </a:rPr>
              <a:t>, OPERAND * </a:t>
            </a:r>
            <a:r>
              <a:rPr lang="en-US" altLang="zh-CN" dirty="0" err="1">
                <a:solidFill>
                  <a:srgbClr val="C00000"/>
                </a:solidFill>
              </a:rPr>
              <a:t>opr_src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{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</a:rPr>
              <a:t>operand_read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opr_src</a:t>
            </a:r>
            <a:r>
              <a:rPr lang="en-US" altLang="zh-CN" dirty="0">
                <a:solidFill>
                  <a:srgbClr val="C00000"/>
                </a:solidFill>
              </a:rPr>
              <a:t>);      </a:t>
            </a:r>
            <a:endParaRPr lang="zh-CN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</a:rPr>
              <a:t>opr_dest.val</a:t>
            </a:r>
            <a:r>
              <a:rPr lang="en-US" altLang="zh-CN" dirty="0">
                <a:solidFill>
                  <a:srgbClr val="C00000"/>
                </a:solidFill>
              </a:rPr>
              <a:t> = </a:t>
            </a:r>
            <a:r>
              <a:rPr lang="en-US" altLang="zh-CN" dirty="0" err="1">
                <a:solidFill>
                  <a:srgbClr val="C00000"/>
                </a:solidFill>
              </a:rPr>
              <a:t>opr_src.val</a:t>
            </a:r>
            <a:r>
              <a:rPr lang="en-US" altLang="zh-CN" dirty="0">
                <a:solidFill>
                  <a:srgbClr val="C00000"/>
                </a:solidFill>
              </a:rPr>
              <a:t>;</a:t>
            </a:r>
            <a:endParaRPr lang="zh-CN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</a:rPr>
              <a:t>operand_write</a:t>
            </a:r>
            <a:r>
              <a:rPr lang="en-US" altLang="zh-CN" dirty="0">
                <a:solidFill>
                  <a:srgbClr val="C00000"/>
                </a:solidFill>
              </a:rPr>
              <a:t>(&amp;</a:t>
            </a:r>
            <a:r>
              <a:rPr lang="en-US" altLang="zh-CN" dirty="0" err="1">
                <a:solidFill>
                  <a:srgbClr val="C00000"/>
                </a:solidFill>
              </a:rPr>
              <a:t>opr_dest</a:t>
            </a:r>
            <a:r>
              <a:rPr lang="en-US" altLang="zh-CN" dirty="0">
                <a:solidFill>
                  <a:srgbClr val="C00000"/>
                </a:solidFill>
              </a:rPr>
              <a:t>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opr_dest</a:t>
            </a:r>
            <a:r>
              <a:rPr lang="en-US" altLang="zh-CN" dirty="0"/>
              <a:t>, </a:t>
            </a:r>
            <a:r>
              <a:rPr lang="en-US" altLang="zh-CN" dirty="0" err="1"/>
              <a:t>opr_src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opr_dest.data_size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opr_dest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opr_src.type</a:t>
            </a:r>
            <a:r>
              <a:rPr lang="en-US" altLang="zh-CN" dirty="0"/>
              <a:t> = OPR_IMM;       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opr_src.addr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opr_src.data_size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   </a:t>
            </a:r>
            <a:r>
              <a:rPr lang="en-US" altLang="zh-CN" b="1" dirty="0" err="1">
                <a:solidFill>
                  <a:srgbClr val="C00000"/>
                </a:solidFill>
              </a:rPr>
              <a:t>execute_mov</a:t>
            </a:r>
            <a:r>
              <a:rPr lang="en-US" altLang="zh-CN" b="1" dirty="0">
                <a:solidFill>
                  <a:srgbClr val="C00000"/>
                </a:solidFill>
              </a:rPr>
              <a:t>(&amp;</a:t>
            </a:r>
            <a:r>
              <a:rPr lang="en-US" altLang="zh-CN" b="1" dirty="0" err="1">
                <a:solidFill>
                  <a:srgbClr val="C00000"/>
                </a:solidFill>
              </a:rPr>
              <a:t>opr_dest</a:t>
            </a:r>
            <a:r>
              <a:rPr lang="en-US" altLang="zh-CN" b="1" dirty="0">
                <a:solidFill>
                  <a:srgbClr val="C00000"/>
                </a:solidFill>
              </a:rPr>
              <a:t>, &amp;</a:t>
            </a:r>
            <a:r>
              <a:rPr lang="en-US" altLang="zh-CN" b="1" dirty="0" err="1">
                <a:solidFill>
                  <a:srgbClr val="C00000"/>
                </a:solidFill>
              </a:rPr>
              <a:t>opr_src</a:t>
            </a:r>
            <a:r>
              <a:rPr lang="en-US" altLang="zh-CN" b="1" dirty="0">
                <a:solidFill>
                  <a:srgbClr val="C00000"/>
                </a:solidFill>
              </a:rPr>
              <a:t>);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468459" y="1145039"/>
            <a:ext cx="549494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make_instr_func</a:t>
            </a:r>
            <a:r>
              <a:rPr lang="en-US" altLang="zh-CN" dirty="0">
                <a:solidFill>
                  <a:schemeClr val="tx1"/>
                </a:solidFill>
              </a:rPr>
              <a:t>(mov_r2rm_v) { 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OPERAND </a:t>
            </a:r>
            <a:r>
              <a:rPr lang="en-US" altLang="zh-CN" dirty="0" err="1">
                <a:solidFill>
                  <a:schemeClr val="tx1"/>
                </a:solidFill>
              </a:rPr>
              <a:t>opr_dest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opr_src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opr_dest.data_size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data_size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opr_src.data_size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data_size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len</a:t>
            </a:r>
            <a:r>
              <a:rPr lang="en-US" altLang="zh-CN" dirty="0">
                <a:solidFill>
                  <a:schemeClr val="tx1"/>
                </a:solidFill>
              </a:rPr>
              <a:t> = 1;  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len</a:t>
            </a:r>
            <a:r>
              <a:rPr lang="en-US" altLang="zh-CN" dirty="0">
                <a:solidFill>
                  <a:schemeClr val="tx1"/>
                </a:solidFill>
              </a:rPr>
              <a:t> += </a:t>
            </a:r>
            <a:r>
              <a:rPr lang="en-US" altLang="zh-CN" dirty="0" err="1">
                <a:solidFill>
                  <a:schemeClr val="tx1"/>
                </a:solidFill>
              </a:rPr>
              <a:t>modrm_r_rm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eip</a:t>
            </a:r>
            <a:r>
              <a:rPr lang="en-US" altLang="zh-CN" dirty="0">
                <a:solidFill>
                  <a:schemeClr val="tx1"/>
                </a:solidFill>
              </a:rPr>
              <a:t> + 1, &amp;</a:t>
            </a:r>
            <a:r>
              <a:rPr lang="en-US" altLang="zh-CN" dirty="0" err="1">
                <a:solidFill>
                  <a:schemeClr val="tx1"/>
                </a:solidFill>
              </a:rPr>
              <a:t>opr_src</a:t>
            </a:r>
            <a:r>
              <a:rPr lang="en-US" altLang="zh-CN" dirty="0">
                <a:solidFill>
                  <a:schemeClr val="tx1"/>
                </a:solidFill>
              </a:rPr>
              <a:t>, &amp;</a:t>
            </a:r>
            <a:r>
              <a:rPr lang="en-US" altLang="zh-CN" dirty="0" err="1">
                <a:solidFill>
                  <a:schemeClr val="tx1"/>
                </a:solidFill>
              </a:rPr>
              <a:t>opr_dest</a:t>
            </a:r>
            <a:r>
              <a:rPr lang="en-US" altLang="zh-CN" dirty="0">
                <a:solidFill>
                  <a:schemeClr val="tx1"/>
                </a:solidFill>
              </a:rPr>
              <a:t>); 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  </a:t>
            </a:r>
            <a:r>
              <a:rPr lang="en-US" altLang="zh-CN" b="1" dirty="0" err="1">
                <a:solidFill>
                  <a:srgbClr val="C00000"/>
                </a:solidFill>
              </a:rPr>
              <a:t>execute_mov</a:t>
            </a:r>
            <a:r>
              <a:rPr lang="en-US" altLang="zh-CN" b="1" dirty="0">
                <a:solidFill>
                  <a:srgbClr val="C00000"/>
                </a:solidFill>
              </a:rPr>
              <a:t>(&amp;</a:t>
            </a:r>
            <a:r>
              <a:rPr lang="en-US" altLang="zh-CN" b="1" dirty="0" err="1">
                <a:solidFill>
                  <a:srgbClr val="C00000"/>
                </a:solidFill>
              </a:rPr>
              <a:t>opr_dest</a:t>
            </a:r>
            <a:r>
              <a:rPr lang="en-US" altLang="zh-CN" b="1" dirty="0">
                <a:solidFill>
                  <a:srgbClr val="C00000"/>
                </a:solidFill>
              </a:rPr>
              <a:t>, &amp;</a:t>
            </a:r>
            <a:r>
              <a:rPr lang="en-US" altLang="zh-CN" b="1" dirty="0" err="1">
                <a:solidFill>
                  <a:srgbClr val="C00000"/>
                </a:solidFill>
              </a:rPr>
              <a:t>opr_src</a:t>
            </a:r>
            <a:r>
              <a:rPr lang="en-US" altLang="zh-CN" b="1" dirty="0">
                <a:solidFill>
                  <a:srgbClr val="C00000"/>
                </a:solidFill>
              </a:rPr>
              <a:t>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return </a:t>
            </a:r>
            <a:r>
              <a:rPr lang="en-US" altLang="zh-CN" dirty="0" err="1">
                <a:solidFill>
                  <a:schemeClr val="tx1"/>
                </a:solidFill>
              </a:rPr>
              <a:t>len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62109" y="3776274"/>
            <a:ext cx="549494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make_instr_func</a:t>
            </a:r>
            <a:r>
              <a:rPr lang="en-US" altLang="zh-CN" dirty="0">
                <a:solidFill>
                  <a:schemeClr val="tx1"/>
                </a:solidFill>
              </a:rPr>
              <a:t>(mov_r2rm_v) { 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OPERAND </a:t>
            </a:r>
            <a:r>
              <a:rPr lang="en-US" altLang="zh-CN" dirty="0" err="1">
                <a:solidFill>
                  <a:schemeClr val="tx1"/>
                </a:solidFill>
              </a:rPr>
              <a:t>opr_dest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opr_src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opr_dest.data_size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data_size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opr_src.data_size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data_size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len</a:t>
            </a:r>
            <a:r>
              <a:rPr lang="en-US" altLang="zh-CN" dirty="0">
                <a:solidFill>
                  <a:schemeClr val="tx1"/>
                </a:solidFill>
              </a:rPr>
              <a:t> = 1;  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len</a:t>
            </a:r>
            <a:r>
              <a:rPr lang="en-US" altLang="zh-CN" dirty="0">
                <a:solidFill>
                  <a:schemeClr val="tx1"/>
                </a:solidFill>
              </a:rPr>
              <a:t> += </a:t>
            </a:r>
            <a:r>
              <a:rPr lang="en-US" altLang="zh-CN" dirty="0" err="1">
                <a:solidFill>
                  <a:schemeClr val="tx1"/>
                </a:solidFill>
              </a:rPr>
              <a:t>modrm_r_rm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eip</a:t>
            </a:r>
            <a:r>
              <a:rPr lang="en-US" altLang="zh-CN" dirty="0">
                <a:solidFill>
                  <a:schemeClr val="tx1"/>
                </a:solidFill>
              </a:rPr>
              <a:t> + 1, &amp;</a:t>
            </a:r>
            <a:r>
              <a:rPr lang="en-US" altLang="zh-CN" dirty="0" err="1">
                <a:solidFill>
                  <a:schemeClr val="tx1"/>
                </a:solidFill>
              </a:rPr>
              <a:t>opr_dest</a:t>
            </a:r>
            <a:r>
              <a:rPr lang="en-US" altLang="zh-CN" dirty="0">
                <a:solidFill>
                  <a:schemeClr val="tx1"/>
                </a:solidFill>
              </a:rPr>
              <a:t>, &amp;</a:t>
            </a:r>
            <a:r>
              <a:rPr lang="en-US" altLang="zh-CN" dirty="0" err="1">
                <a:solidFill>
                  <a:schemeClr val="tx1"/>
                </a:solidFill>
              </a:rPr>
              <a:t>opr_src</a:t>
            </a:r>
            <a:r>
              <a:rPr lang="en-US" altLang="zh-CN" dirty="0">
                <a:solidFill>
                  <a:schemeClr val="tx1"/>
                </a:solidFill>
              </a:rPr>
              <a:t>); 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  </a:t>
            </a:r>
            <a:r>
              <a:rPr lang="en-US" altLang="zh-CN" b="1" dirty="0" err="1">
                <a:solidFill>
                  <a:srgbClr val="C00000"/>
                </a:solidFill>
              </a:rPr>
              <a:t>execute_mov</a:t>
            </a:r>
            <a:r>
              <a:rPr lang="en-US" altLang="zh-CN" b="1" dirty="0">
                <a:solidFill>
                  <a:srgbClr val="C00000"/>
                </a:solidFill>
              </a:rPr>
              <a:t>(&amp;</a:t>
            </a:r>
            <a:r>
              <a:rPr lang="en-US" altLang="zh-CN" b="1" dirty="0" err="1">
                <a:solidFill>
                  <a:srgbClr val="C00000"/>
                </a:solidFill>
              </a:rPr>
              <a:t>opr_dest</a:t>
            </a:r>
            <a:r>
              <a:rPr lang="en-US" altLang="zh-CN" b="1" dirty="0">
                <a:solidFill>
                  <a:srgbClr val="C00000"/>
                </a:solidFill>
              </a:rPr>
              <a:t>, &amp;</a:t>
            </a:r>
            <a:r>
              <a:rPr lang="en-US" altLang="zh-CN" b="1" dirty="0" err="1">
                <a:solidFill>
                  <a:srgbClr val="C00000"/>
                </a:solidFill>
              </a:rPr>
              <a:t>opr_src</a:t>
            </a:r>
            <a:r>
              <a:rPr lang="en-US" altLang="zh-CN" b="1" dirty="0">
                <a:solidFill>
                  <a:srgbClr val="C00000"/>
                </a:solidFill>
              </a:rPr>
              <a:t>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return </a:t>
            </a:r>
            <a:r>
              <a:rPr lang="en-US" altLang="zh-CN" dirty="0" err="1">
                <a:solidFill>
                  <a:schemeClr val="tx1"/>
                </a:solidFill>
              </a:rPr>
              <a:t>len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406900" y="2895600"/>
            <a:ext cx="1898650" cy="1473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操作数解码能不能抽象？</a:t>
            </a:r>
          </a:p>
        </p:txBody>
      </p:sp>
    </p:spTree>
    <p:extLst>
      <p:ext uri="{BB962C8B-B14F-4D97-AF65-F5344CB8AC3E}">
        <p14:creationId xmlns:p14="http://schemas.microsoft.com/office/powerpoint/2010/main" val="338746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3879850" cy="258532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4895851"/>
            <a:ext cx="462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用于精简指令实现的宏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75050" y="1282658"/>
            <a:ext cx="271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C00000"/>
                </a:solidFill>
              </a:rPr>
              <a:t>普通实现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04000" y="1282658"/>
            <a:ext cx="271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</a:rPr>
              <a:t>精简实现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9697" y="2953407"/>
            <a:ext cx="1072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会出现大量相似的重复代码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662745" y="2804106"/>
            <a:ext cx="1072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同样指令同样的逻辑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711793" y="4153736"/>
            <a:ext cx="1284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一行对应一条指令的实现</a:t>
            </a:r>
          </a:p>
        </p:txBody>
      </p:sp>
    </p:spTree>
    <p:extLst>
      <p:ext uri="{BB962C8B-B14F-4D97-AF65-F5344CB8AC3E}">
        <p14:creationId xmlns:p14="http://schemas.microsoft.com/office/powerpoint/2010/main" val="3222821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4"/>
            <a:ext cx="4648200" cy="456278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sz="2400" kern="100" dirty="0" err="1">
                <a:solidFill>
                  <a:srgbClr val="C0000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sz="2400" kern="100" dirty="0">
                <a:solidFill>
                  <a:srgbClr val="C0000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(mov_r2rm_v)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3879850" cy="258532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/>
              <a:t>make_instr_impl_2op(mov, r, rm, 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4895851"/>
            <a:ext cx="459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2600" y="564646"/>
            <a:ext cx="8839200" cy="7232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making an instruction entry</a:t>
            </a:r>
          </a:p>
          <a:p>
            <a:r>
              <a:rPr lang="zh-CN" altLang="en-US" sz="2300" dirty="0">
                <a:solidFill>
                  <a:srgbClr val="C00000"/>
                </a:solidFill>
              </a:rPr>
              <a:t>#define make_instr_func(name) int name(uint32_t eip, uint8_t opcode)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81500" y="0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8" name="左右箭头 7"/>
          <p:cNvSpPr/>
          <p:nvPr/>
        </p:nvSpPr>
        <p:spPr>
          <a:xfrm rot="19615567">
            <a:off x="5725772" y="1642507"/>
            <a:ext cx="1818366" cy="241300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52600" y="1504117"/>
            <a:ext cx="4661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int </a:t>
            </a:r>
            <a:r>
              <a:rPr lang="en-US" altLang="zh-CN" dirty="0">
                <a:solidFill>
                  <a:srgbClr val="C00000"/>
                </a:solidFill>
              </a:rPr>
              <a:t>mov_r2rm_v </a:t>
            </a:r>
            <a:r>
              <a:rPr lang="zh-CN" altLang="en-US" dirty="0">
                <a:solidFill>
                  <a:srgbClr val="C00000"/>
                </a:solidFill>
              </a:rPr>
              <a:t>(uint32_t eip, uint8_t opcode)</a:t>
            </a:r>
          </a:p>
        </p:txBody>
      </p:sp>
    </p:spTree>
    <p:extLst>
      <p:ext uri="{BB962C8B-B14F-4D97-AF65-F5344CB8AC3E}">
        <p14:creationId xmlns:p14="http://schemas.microsoft.com/office/powerpoint/2010/main" val="2615735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4368800" cy="261610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5097952"/>
            <a:ext cx="469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8991599" cy="34778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>
                <a:solidFill>
                  <a:srgbClr val="C00000"/>
                </a:solidFill>
              </a:rPr>
              <a:t>#define make_instr_impl_2op(inst_name, src_type, dest_type, suffix) \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C00000"/>
                </a:solidFill>
              </a:rPr>
              <a:t>                // </a:t>
            </a:r>
            <a:r>
              <a:rPr lang="zh-CN" altLang="en-US" sz="2000" dirty="0">
                <a:solidFill>
                  <a:srgbClr val="C00000"/>
                </a:solidFill>
              </a:rPr>
              <a:t>等于 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highlight>
                  <a:srgbClr val="FFFF00"/>
                </a:highlight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	 </a:t>
            </a: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宏展开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等于 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make_instr_</a:t>
            </a:r>
            <a:r>
              <a:rPr lang="en-US" altLang="zh-CN" dirty="0" err="1">
                <a:solidFill>
                  <a:srgbClr val="C00000"/>
                </a:solidFill>
                <a:highlight>
                  <a:srgbClr val="FFFF00"/>
                </a:highlight>
              </a:rPr>
              <a:t>func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(mov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_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 r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2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rm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_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v) 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{</a:t>
            </a:r>
            <a:endParaRPr lang="zh-CN" alt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zh-CN" altLang="en-US" dirty="0"/>
              <a:t>		int len = 1; \</a:t>
            </a:r>
          </a:p>
          <a:p>
            <a:r>
              <a:rPr lang="zh-CN" altLang="en-US" dirty="0"/>
              <a:t>		concat(decode_data_size_, suffix) \</a:t>
            </a:r>
          </a:p>
          <a:p>
            <a:r>
              <a:rPr lang="zh-CN" altLang="en-US" dirty="0"/>
              <a:t>		concat3(decode_operand, _, concat3(src_type, 2, dest_type)) \</a:t>
            </a: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</a:t>
            </a:r>
          </a:p>
          <a:p>
            <a:r>
              <a:rPr lang="zh-CN" altLang="en-US" dirty="0"/>
              <a:t>		instr_execute_2op(); \</a:t>
            </a:r>
          </a:p>
          <a:p>
            <a:r>
              <a:rPr lang="zh-CN" altLang="en-US" dirty="0"/>
              <a:t>		return len; \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73675" y="3142334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383986" y="939800"/>
            <a:ext cx="4327965" cy="3524250"/>
          </a:xfrm>
          <a:custGeom>
            <a:avLst/>
            <a:gdLst>
              <a:gd name="connsiteX0" fmla="*/ 4327965 w 4327965"/>
              <a:gd name="connsiteY0" fmla="*/ 3524250 h 3524250"/>
              <a:gd name="connsiteX1" fmla="*/ 676715 w 4327965"/>
              <a:gd name="connsiteY1" fmla="*/ 1790700 h 3524250"/>
              <a:gd name="connsiteX2" fmla="*/ 9965 w 4327965"/>
              <a:gd name="connsiteY2" fmla="*/ 0 h 35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7965" h="3524250">
                <a:moveTo>
                  <a:pt x="4327965" y="3524250"/>
                </a:moveTo>
                <a:cubicBezTo>
                  <a:pt x="2862173" y="2951162"/>
                  <a:pt x="1396382" y="2378075"/>
                  <a:pt x="676715" y="1790700"/>
                </a:cubicBezTo>
                <a:cubicBezTo>
                  <a:pt x="-42952" y="1203325"/>
                  <a:pt x="-16494" y="601662"/>
                  <a:pt x="9965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52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4279900" cy="261610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4895851"/>
            <a:ext cx="450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8991599" cy="34778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/>
              <a:t>#define make_instr_impl_2op(inst_name, src_type, dest_type, suffix) \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</a:t>
            </a:r>
            <a:r>
              <a:rPr lang="zh-CN" altLang="en-US" dirty="0">
                <a:solidFill>
                  <a:srgbClr val="C00000"/>
                </a:solidFill>
              </a:rPr>
              <a:t>int len = 1; \ </a:t>
            </a: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不变</a:t>
            </a:r>
          </a:p>
          <a:p>
            <a:r>
              <a:rPr lang="zh-CN" altLang="en-US" dirty="0"/>
              <a:t>		concat(decode_data_size_, suffix) \</a:t>
            </a:r>
          </a:p>
          <a:p>
            <a:r>
              <a:rPr lang="zh-CN" altLang="en-US" dirty="0"/>
              <a:t>		concat3(decode_operand, _, concat3(src_type, 2, dest_type)) \</a:t>
            </a: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</a:t>
            </a:r>
          </a:p>
          <a:p>
            <a:r>
              <a:rPr lang="zh-CN" altLang="en-US" dirty="0"/>
              <a:t>		instr_execute_2op(); \</a:t>
            </a:r>
          </a:p>
          <a:p>
            <a:r>
              <a:rPr lang="zh-CN" altLang="en-US" dirty="0"/>
              <a:t>		return len; \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07025" y="3142335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705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4622800" cy="261610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4895851"/>
            <a:ext cx="452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0201" y="236701"/>
            <a:ext cx="8991599" cy="43088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/>
              <a:t>#define make_instr_impl_2op(inst_name, src_type, dest_type, suffix) \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int len = 1; \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不变</a:t>
            </a:r>
          </a:p>
          <a:p>
            <a:r>
              <a:rPr lang="zh-CN" altLang="en-US" dirty="0"/>
              <a:t>		</a:t>
            </a:r>
            <a:r>
              <a:rPr lang="zh-CN" altLang="en-US" dirty="0">
                <a:solidFill>
                  <a:srgbClr val="C00000"/>
                </a:solidFill>
              </a:rPr>
              <a:t>concat(decode_data_size_, suffix) \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宏展开等于 </a:t>
            </a:r>
            <a:r>
              <a:rPr lang="en-US" altLang="zh-CN" dirty="0" err="1">
                <a:solidFill>
                  <a:srgbClr val="C00000"/>
                </a:solidFill>
              </a:rPr>
              <a:t>decode_data_size_v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下方宏定义 </a:t>
            </a:r>
            <a:r>
              <a:rPr lang="en-US" altLang="zh-CN" dirty="0">
                <a:solidFill>
                  <a:srgbClr val="C00000"/>
                </a:solidFill>
              </a:rPr>
              <a:t>#define </a:t>
            </a:r>
            <a:r>
              <a:rPr lang="en-US" altLang="zh-CN" dirty="0" err="1">
                <a:solidFill>
                  <a:srgbClr val="C00000"/>
                </a:solidFill>
              </a:rPr>
              <a:t>decode_data_size_v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opr_src.data_size</a:t>
            </a:r>
            <a:r>
              <a:rPr lang="en-US" altLang="zh-CN" dirty="0">
                <a:solidFill>
                  <a:srgbClr val="C00000"/>
                </a:solidFill>
              </a:rPr>
              <a:t> = </a:t>
            </a:r>
            <a:r>
              <a:rPr lang="en-US" altLang="zh-CN" dirty="0" err="1">
                <a:solidFill>
                  <a:srgbClr val="C00000"/>
                </a:solidFill>
              </a:rPr>
              <a:t>opr_dest.data_size</a:t>
            </a:r>
            <a:r>
              <a:rPr lang="en-US" altLang="zh-CN" dirty="0">
                <a:solidFill>
                  <a:srgbClr val="C00000"/>
                </a:solidFill>
              </a:rPr>
              <a:t> = </a:t>
            </a:r>
            <a:r>
              <a:rPr lang="en-US" altLang="zh-CN" dirty="0" err="1">
                <a:solidFill>
                  <a:srgbClr val="C00000"/>
                </a:solidFill>
              </a:rPr>
              <a:t>data_size</a:t>
            </a:r>
            <a:r>
              <a:rPr lang="en-US" altLang="zh-CN" dirty="0">
                <a:solidFill>
                  <a:srgbClr val="C00000"/>
                </a:solidFill>
              </a:rPr>
              <a:t>;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		concat3(decode_operand, _, concat3(src_type, 2, dest_type)) \</a:t>
            </a: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</a:t>
            </a:r>
          </a:p>
          <a:p>
            <a:r>
              <a:rPr lang="zh-CN" altLang="en-US" dirty="0"/>
              <a:t>		instr_execute_2op(); \</a:t>
            </a:r>
          </a:p>
          <a:p>
            <a:r>
              <a:rPr lang="zh-CN" altLang="en-US" dirty="0"/>
              <a:t>		return len; \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08600" y="4022353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148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3879850" cy="292387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8991599" cy="51398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/>
              <a:t>#define make_instr_impl_2op(inst_name, src_type, dest_type, suffix) \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int len = 1; \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不变</a:t>
            </a:r>
          </a:p>
          <a:p>
            <a:r>
              <a:rPr lang="zh-CN" altLang="en-US" dirty="0"/>
              <a:t>		concat(decode_data_size_, suffix)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</a:t>
            </a:r>
            <a:r>
              <a:rPr lang="zh-CN" altLang="en-US" dirty="0">
                <a:solidFill>
                  <a:srgbClr val="C00000"/>
                </a:solidFill>
              </a:rPr>
              <a:t>concat3(decode_operand, _, concat3(src_type, 2, dest_type)) \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宏展开等于 </a:t>
            </a:r>
            <a:r>
              <a:rPr lang="en-US" altLang="zh-CN" dirty="0">
                <a:solidFill>
                  <a:srgbClr val="C00000"/>
                </a:solidFill>
              </a:rPr>
              <a:t>decode_operand_r2rm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下方宏定义 </a:t>
            </a:r>
            <a:r>
              <a:rPr lang="en-US" altLang="zh-CN" dirty="0">
                <a:solidFill>
                  <a:srgbClr val="C00000"/>
                </a:solidFill>
              </a:rPr>
              <a:t>#define decode_operand_r2rm \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                               </a:t>
            </a:r>
            <a:r>
              <a:rPr lang="en-US" altLang="zh-CN" dirty="0" err="1">
                <a:solidFill>
                  <a:srgbClr val="C00000"/>
                </a:solidFill>
              </a:rPr>
              <a:t>len</a:t>
            </a:r>
            <a:r>
              <a:rPr lang="en-US" altLang="zh-CN" dirty="0">
                <a:solidFill>
                  <a:srgbClr val="C00000"/>
                </a:solidFill>
              </a:rPr>
              <a:t> += </a:t>
            </a:r>
            <a:r>
              <a:rPr lang="en-US" altLang="zh-CN" dirty="0" err="1">
                <a:solidFill>
                  <a:srgbClr val="C00000"/>
                </a:solidFill>
              </a:rPr>
              <a:t>modrm_r_rm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eip</a:t>
            </a:r>
            <a:r>
              <a:rPr lang="en-US" altLang="zh-CN" dirty="0">
                <a:solidFill>
                  <a:srgbClr val="C00000"/>
                </a:solidFill>
              </a:rPr>
              <a:t> + 1, &amp;</a:t>
            </a:r>
            <a:r>
              <a:rPr lang="en-US" altLang="zh-CN" dirty="0" err="1">
                <a:solidFill>
                  <a:srgbClr val="C00000"/>
                </a:solidFill>
              </a:rPr>
              <a:t>opr_src</a:t>
            </a:r>
            <a:r>
              <a:rPr lang="en-US" altLang="zh-CN" dirty="0">
                <a:solidFill>
                  <a:srgbClr val="C00000"/>
                </a:solidFill>
              </a:rPr>
              <a:t>, &amp;</a:t>
            </a:r>
            <a:r>
              <a:rPr lang="en-US" altLang="zh-CN" dirty="0" err="1">
                <a:solidFill>
                  <a:srgbClr val="C00000"/>
                </a:solidFill>
              </a:rPr>
              <a:t>opr_dest</a:t>
            </a:r>
            <a:r>
              <a:rPr lang="en-US" altLang="zh-CN" dirty="0">
                <a:solidFill>
                  <a:srgbClr val="C00000"/>
                </a:solidFill>
              </a:rPr>
              <a:t>);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</a:t>
            </a:r>
          </a:p>
          <a:p>
            <a:r>
              <a:rPr lang="zh-CN" altLang="en-US" dirty="0"/>
              <a:t>		instr_execute_2op(); \</a:t>
            </a:r>
          </a:p>
          <a:p>
            <a:r>
              <a:rPr lang="zh-CN" altLang="en-US" dirty="0"/>
              <a:t>		return len; \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18125" y="4836342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199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3879850" cy="292387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8991599" cy="51398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/>
              <a:t>#define make_instr_impl_2op(inst_name, src_type, dest_type, suffix) \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int len = 1; \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不变</a:t>
            </a:r>
          </a:p>
          <a:p>
            <a:r>
              <a:rPr lang="zh-CN" altLang="en-US" dirty="0"/>
              <a:t>		concat(decode_data_size_, suffix)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concat3(decode_operand, _, concat3(src_type, 2, dest_type))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decode_operand_r2rm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decode_operand_r2rm \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                              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modrm_r_rm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  </a:t>
            </a: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单步执行打印调试信息，不变</a:t>
            </a:r>
          </a:p>
          <a:p>
            <a:r>
              <a:rPr lang="zh-CN" altLang="en-US" dirty="0"/>
              <a:t>		instr_execute_2op(); \</a:t>
            </a:r>
          </a:p>
          <a:p>
            <a:r>
              <a:rPr lang="zh-CN" altLang="en-US" dirty="0"/>
              <a:t>		return len; \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30825" y="4836342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8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359260"/>
            <a:ext cx="1269574" cy="12695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1. </a:t>
            </a:r>
            <a:r>
              <a:rPr lang="zh-CN" altLang="en-US" dirty="0"/>
              <a:t>装载程序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38199" y="1366367"/>
            <a:ext cx="1031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1.2 NEMU</a:t>
            </a:r>
            <a:r>
              <a:rPr lang="zh-CN" altLang="en-US" sz="3600" dirty="0"/>
              <a:t>初始化</a:t>
            </a:r>
            <a:r>
              <a:rPr lang="en-US" altLang="zh-CN" sz="3600" dirty="0"/>
              <a:t>CPU</a:t>
            </a:r>
            <a:endParaRPr lang="zh-CN" altLang="en-US" sz="36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137" y="94347"/>
            <a:ext cx="2252956" cy="12755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矩形 16"/>
          <p:cNvSpPr/>
          <p:nvPr/>
        </p:nvSpPr>
        <p:spPr>
          <a:xfrm>
            <a:off x="647701" y="38241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b="1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                     </a:t>
            </a:r>
            <a:r>
              <a:rPr lang="en-US" altLang="zh-CN" sz="2000" b="1" kern="1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0x7FFFFFF</a:t>
            </a:r>
            <a:endParaRPr lang="zh-CN" altLang="zh-CN" sz="2000" b="1" kern="100" dirty="0">
              <a:solidFill>
                <a:srgbClr val="7030A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                 ~    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7011" y="59257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4712237" y="2620233"/>
            <a:ext cx="3357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初始化</a:t>
            </a:r>
            <a:r>
              <a:rPr lang="en-US" altLang="zh-CN" sz="3600" dirty="0">
                <a:solidFill>
                  <a:srgbClr val="FF0000"/>
                </a:solidFill>
              </a:rPr>
              <a:t>EIP</a:t>
            </a:r>
            <a:r>
              <a:rPr lang="zh-CN" altLang="en-US" sz="3600" dirty="0"/>
              <a:t>和</a:t>
            </a:r>
            <a:r>
              <a:rPr lang="en-US" altLang="zh-CN" sz="3600" dirty="0">
                <a:solidFill>
                  <a:srgbClr val="7030A0"/>
                </a:solidFill>
              </a:rPr>
              <a:t>ESP</a:t>
            </a:r>
            <a:endParaRPr lang="zh-CN" altLang="en-US" sz="3600" dirty="0">
              <a:solidFill>
                <a:srgbClr val="7030A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956331" y="3213136"/>
            <a:ext cx="1568669" cy="1003264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4648201" y="3213136"/>
            <a:ext cx="1447799" cy="87524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997691" y="1628746"/>
            <a:ext cx="4732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Consolas" panose="020B0609020204030204" pitchFamily="49" charset="0"/>
              </a:rPr>
              <a:t>init_cpu</a:t>
            </a:r>
            <a:r>
              <a:rPr lang="en-US" altLang="zh-CN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@ 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/cpu.c:17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72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3879850" cy="292387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8991599" cy="51398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/>
              <a:t>#define make_instr_impl_2op(inst_name, src_type, dest_type, suffix) \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int len = 1; \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不变</a:t>
            </a:r>
          </a:p>
          <a:p>
            <a:r>
              <a:rPr lang="zh-CN" altLang="en-US" dirty="0"/>
              <a:t>		concat(decode_data_size_, suffix)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concat3(decode_operand, _, concat3(src_type, 2, dest_type))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decode_operand_r2rm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decode_operand_r2rm \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                              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modrm_r_rm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单步执行打印调试信息，不变</a:t>
            </a:r>
          </a:p>
          <a:p>
            <a:r>
              <a:rPr lang="zh-CN" altLang="en-US" dirty="0"/>
              <a:t>		</a:t>
            </a:r>
            <a:r>
              <a:rPr lang="zh-CN" altLang="en-US" dirty="0">
                <a:solidFill>
                  <a:srgbClr val="C00000"/>
                </a:solidFill>
              </a:rPr>
              <a:t>instr_execute_2op(); \  </a:t>
            </a:r>
            <a:r>
              <a:rPr lang="en-US" altLang="zh-CN" dirty="0">
                <a:solidFill>
                  <a:srgbClr val="C00000"/>
                </a:solidFill>
              </a:rPr>
              <a:t>//</a:t>
            </a:r>
            <a:r>
              <a:rPr lang="zh-CN" altLang="en-US" dirty="0">
                <a:solidFill>
                  <a:srgbClr val="C00000"/>
                </a:solidFill>
              </a:rPr>
              <a:t>调用执行函数</a:t>
            </a:r>
          </a:p>
          <a:p>
            <a:r>
              <a:rPr lang="zh-CN" altLang="en-US" dirty="0"/>
              <a:t>		return len; \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18125" y="4836342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5712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4191000" cy="261610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static void instr_execute_2op() {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	operand_read(&amp;opr_src);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	opr_dest.val = opr_src.val;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	operand_write(&amp;opr_dest);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4895851"/>
            <a:ext cx="450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4800599" cy="26161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900" dirty="0"/>
              <a:t>// macro for generating the implementation of an instruction with two operands</a:t>
            </a:r>
          </a:p>
          <a:p>
            <a:r>
              <a:rPr lang="zh-CN" altLang="en-US" sz="1000" dirty="0"/>
              <a:t>#define make_instr_impl_2op(inst_name, src_type, dest_type, suffix) \</a:t>
            </a:r>
            <a:endParaRPr lang="en-US" altLang="zh-CN" sz="1000" dirty="0"/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sz="900" dirty="0"/>
              <a:t>	make_instr_func(concat7(inst_name, _, src_type, 2, dest_type, _, suffix)) {\</a:t>
            </a:r>
            <a:endParaRPr lang="en-US" altLang="zh-CN" sz="900" dirty="0"/>
          </a:p>
          <a:p>
            <a:r>
              <a:rPr lang="en-US" altLang="zh-CN" sz="900" dirty="0"/>
              <a:t>	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900" dirty="0"/>
              <a:t>		int len = 1; \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不变</a:t>
            </a:r>
          </a:p>
          <a:p>
            <a:r>
              <a:rPr lang="zh-CN" altLang="en-US" sz="900" dirty="0"/>
              <a:t>		concat(decode_data_size_, suffix) \</a:t>
            </a:r>
            <a:endParaRPr lang="en-US" altLang="zh-CN" sz="900" dirty="0"/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900" dirty="0"/>
              <a:t>		concat3(decode_operand, _, concat3(src_type, 2, dest_type)) \</a:t>
            </a:r>
            <a:endParaRPr lang="en-US" altLang="zh-CN" sz="900" dirty="0"/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decode_operand_r2rm</a:t>
            </a:r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decode_operand_r2rm \</a:t>
            </a:r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                              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modrm_r_rm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900" dirty="0"/>
              <a:t>		print_asm_2(</a:t>
            </a:r>
            <a:r>
              <a:rPr lang="en-US" altLang="zh-CN" sz="900" dirty="0"/>
              <a:t>…</a:t>
            </a:r>
            <a:r>
              <a:rPr lang="zh-CN" altLang="en-US" sz="900" dirty="0"/>
              <a:t>); \ 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单步执行打印调试信息，不变</a:t>
            </a:r>
          </a:p>
          <a:p>
            <a:r>
              <a:rPr lang="zh-CN" altLang="en-US" sz="900" dirty="0"/>
              <a:t>		</a:t>
            </a:r>
            <a:r>
              <a:rPr lang="zh-CN" altLang="en-US" sz="900" dirty="0">
                <a:solidFill>
                  <a:srgbClr val="C00000"/>
                </a:solidFill>
              </a:rPr>
              <a:t>instr_execute_2op(); \  </a:t>
            </a:r>
            <a:r>
              <a:rPr lang="en-US" altLang="zh-CN" sz="900" dirty="0">
                <a:solidFill>
                  <a:srgbClr val="C00000"/>
                </a:solidFill>
              </a:rPr>
              <a:t>//</a:t>
            </a:r>
            <a:r>
              <a:rPr lang="zh-CN" altLang="en-US" sz="900" dirty="0">
                <a:solidFill>
                  <a:srgbClr val="C00000"/>
                </a:solidFill>
              </a:rPr>
              <a:t>调用执行函数</a:t>
            </a:r>
          </a:p>
          <a:p>
            <a:r>
              <a:rPr lang="zh-CN" altLang="en-US" sz="900" dirty="0"/>
              <a:t>		return len; \</a:t>
            </a:r>
          </a:p>
          <a:p>
            <a:r>
              <a:rPr lang="zh-CN" altLang="en-US" sz="900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96050" y="391827"/>
            <a:ext cx="534670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338764" y="2433638"/>
            <a:ext cx="1533525" cy="328612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655724" y="1751905"/>
            <a:ext cx="231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Static</a:t>
            </a:r>
            <a:r>
              <a:rPr lang="zh-CN" altLang="en-US" dirty="0">
                <a:solidFill>
                  <a:srgbClr val="C00000"/>
                </a:solidFill>
              </a:rPr>
              <a:t>关键字很关键！</a:t>
            </a:r>
          </a:p>
        </p:txBody>
      </p:sp>
    </p:spTree>
    <p:extLst>
      <p:ext uri="{BB962C8B-B14F-4D97-AF65-F5344CB8AC3E}">
        <p14:creationId xmlns:p14="http://schemas.microsoft.com/office/powerpoint/2010/main" val="9907255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3879850" cy="292387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8991599" cy="51398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/>
              <a:t>#define make_instr_impl_2op(inst_name, src_type, dest_type, suffix) \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int len = 1; \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不变</a:t>
            </a:r>
          </a:p>
          <a:p>
            <a:r>
              <a:rPr lang="zh-CN" altLang="en-US" dirty="0"/>
              <a:t>		concat(decode_data_size_, suffix)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concat3(decode_operand, _, concat3(src_type, 2, dest_type))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decode_operand_r2rm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decode_operand_r2rm \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                              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modrm_r_rm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单步执行打印调试信息，不变</a:t>
            </a:r>
          </a:p>
          <a:p>
            <a:r>
              <a:rPr lang="zh-CN" altLang="en-US" dirty="0"/>
              <a:t>		instr_execute_2op(); \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调用执行函数</a:t>
            </a:r>
          </a:p>
          <a:p>
            <a:r>
              <a:rPr lang="zh-CN" altLang="en-US" dirty="0"/>
              <a:t>		</a:t>
            </a:r>
            <a:r>
              <a:rPr lang="zh-CN" altLang="en-US" dirty="0">
                <a:solidFill>
                  <a:srgbClr val="C00000"/>
                </a:solidFill>
              </a:rPr>
              <a:t>return len; \   </a:t>
            </a: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返回指令长度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94325" y="4853351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567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4"/>
            <a:ext cx="3987800" cy="286232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make_instr_impl_2op(mov, r, rm, v)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将其进行宏展开后，变为。。。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4895851"/>
            <a:ext cx="448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2481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1434" y="2166818"/>
            <a:ext cx="2956379" cy="296234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sz="1100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sz="1100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3667" y="1399671"/>
            <a:ext cx="6430733" cy="535531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make_instr_impl_2op(mov, r, rm, v)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将其进行宏展开后，变为。。。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len = 1;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modrm_r_rm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print_asm_2(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instr_execute_2op(); 		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len;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38664" y="812322"/>
            <a:ext cx="464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940629" y="4760686"/>
            <a:ext cx="1008742" cy="638628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3438" y="5193296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等价</a:t>
            </a:r>
          </a:p>
        </p:txBody>
      </p:sp>
    </p:spTree>
    <p:extLst>
      <p:ext uri="{BB962C8B-B14F-4D97-AF65-F5344CB8AC3E}">
        <p14:creationId xmlns:p14="http://schemas.microsoft.com/office/powerpoint/2010/main" val="38889616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1434" y="2166818"/>
            <a:ext cx="2956379" cy="296234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sz="1100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sz="1100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3667" y="1399671"/>
            <a:ext cx="6379933" cy="535531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opr_dest</a:t>
            </a:r>
            <a:r>
              <a:rPr lang="zh-CN" altLang="en-US" dirty="0"/>
              <a:t>.val = </a:t>
            </a:r>
            <a:r>
              <a:rPr lang="zh-CN" altLang="en-US" dirty="0">
                <a:solidFill>
                  <a:srgbClr val="FF0000"/>
                </a:solidFill>
              </a:rPr>
              <a:t>opr_src</a:t>
            </a:r>
            <a:r>
              <a:rPr lang="zh-CN" altLang="en-US" dirty="0"/>
              <a:t>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make_instr_impl_2op(mov, r, rm, v)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将其进行宏展开后，变为。。。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len = 1;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opr_src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opr_dest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modrm_r_rm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print_asm_2(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instr_execute_2op(); 		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len;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38664" y="812322"/>
            <a:ext cx="480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940629" y="4760686"/>
            <a:ext cx="1008742" cy="638628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3438" y="5193296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等价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34457" y="5725886"/>
            <a:ext cx="2358572" cy="923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opr_src</a:t>
            </a:r>
            <a:r>
              <a:rPr lang="zh-CN" altLang="en-US" dirty="0"/>
              <a:t>和</a:t>
            </a:r>
            <a:r>
              <a:rPr lang="en-US" altLang="zh-CN" dirty="0" err="1"/>
              <a:t>opr_dest</a:t>
            </a:r>
            <a:r>
              <a:rPr lang="zh-CN" altLang="en-US" dirty="0"/>
              <a:t>是定义在</a:t>
            </a:r>
            <a:r>
              <a:rPr lang="en-US" altLang="zh-CN" dirty="0" err="1"/>
              <a:t>operand.c</a:t>
            </a:r>
            <a:r>
              <a:rPr lang="zh-CN" altLang="en-US" dirty="0"/>
              <a:t>中的两个全局变量</a:t>
            </a:r>
          </a:p>
        </p:txBody>
      </p:sp>
    </p:spTree>
    <p:extLst>
      <p:ext uri="{BB962C8B-B14F-4D97-AF65-F5344CB8AC3E}">
        <p14:creationId xmlns:p14="http://schemas.microsoft.com/office/powerpoint/2010/main" val="23454224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1434" y="2166818"/>
            <a:ext cx="2956379" cy="296234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sz="1100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sz="1100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3667" y="1399671"/>
            <a:ext cx="6329133" cy="535531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make_instr_impl_2op(mov, r, rm, v)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将其进行宏展开后，变为。。。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len = 1;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dirty="0" err="1">
                <a:solidFill>
                  <a:srgbClr val="FF0000"/>
                </a:solidFill>
              </a:rPr>
              <a:t>modrm_r_rm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print_asm_2(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instr_execute_2op(); 		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len;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38664" y="812322"/>
            <a:ext cx="464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940629" y="4760686"/>
            <a:ext cx="1008742" cy="638628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3438" y="5193296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等价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34457" y="5725887"/>
            <a:ext cx="2358572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modrm</a:t>
            </a:r>
            <a:r>
              <a:rPr lang="zh-CN" altLang="en-US" dirty="0"/>
              <a:t>系列函数看</a:t>
            </a:r>
            <a:r>
              <a:rPr lang="en-US" altLang="zh-CN" dirty="0"/>
              <a:t>Guide</a:t>
            </a:r>
            <a:r>
              <a:rPr lang="zh-CN" altLang="en-US" dirty="0"/>
              <a:t>的描述</a:t>
            </a:r>
          </a:p>
        </p:txBody>
      </p:sp>
    </p:spTree>
    <p:extLst>
      <p:ext uri="{BB962C8B-B14F-4D97-AF65-F5344CB8AC3E}">
        <p14:creationId xmlns:p14="http://schemas.microsoft.com/office/powerpoint/2010/main" val="8942659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最终效果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13300" y="662277"/>
            <a:ext cx="6096000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dirty="0"/>
              <a:t>static void instr_execute_2op() 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/>
              <a:t>make_instr_impl_2op(mov, r, rm, b)</a:t>
            </a:r>
          </a:p>
          <a:p>
            <a:r>
              <a:rPr lang="zh-CN" altLang="en-US" dirty="0"/>
              <a:t>make_instr_impl_2op(mov, r, rm, v)</a:t>
            </a:r>
          </a:p>
          <a:p>
            <a:r>
              <a:rPr lang="zh-CN" altLang="en-US" dirty="0"/>
              <a:t>make_instr_impl_2op(mov, rm, r, b)</a:t>
            </a:r>
          </a:p>
          <a:p>
            <a:r>
              <a:rPr lang="zh-CN" altLang="en-US" dirty="0"/>
              <a:t>make_instr_impl_2op(mov, rm, r, v)</a:t>
            </a:r>
          </a:p>
          <a:p>
            <a:r>
              <a:rPr lang="zh-CN" altLang="en-US" dirty="0"/>
              <a:t>make_instr_impl_2op(mov, i, rm, b)</a:t>
            </a:r>
          </a:p>
          <a:p>
            <a:r>
              <a:rPr lang="zh-CN" altLang="en-US" dirty="0"/>
              <a:t>make_instr_impl_2op(mov, i, rm, v)</a:t>
            </a:r>
          </a:p>
          <a:p>
            <a:r>
              <a:rPr lang="zh-CN" altLang="en-US" dirty="0"/>
              <a:t>make_instr_impl_2op(mov, i, r, b)</a:t>
            </a:r>
          </a:p>
          <a:p>
            <a:r>
              <a:rPr lang="zh-CN" altLang="en-US" dirty="0"/>
              <a:t>make_instr_impl_2op(mov, i, r, v)</a:t>
            </a:r>
          </a:p>
          <a:p>
            <a:r>
              <a:rPr lang="zh-CN" altLang="en-US" dirty="0"/>
              <a:t>make_instr_impl_2op(mov, a, o, b)</a:t>
            </a:r>
          </a:p>
          <a:p>
            <a:r>
              <a:rPr lang="zh-CN" altLang="en-US" dirty="0"/>
              <a:t>make_instr_impl_2op(mov, a, o, v)</a:t>
            </a:r>
          </a:p>
          <a:p>
            <a:r>
              <a:rPr lang="zh-CN" altLang="en-US" dirty="0"/>
              <a:t>make_instr_impl_2op(mov, o, a, b)</a:t>
            </a:r>
          </a:p>
          <a:p>
            <a:r>
              <a:rPr lang="zh-CN" altLang="en-US" dirty="0"/>
              <a:t>make_instr_impl_2op(mov, o, a, v)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6600" y="4184650"/>
            <a:ext cx="31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展开后约等于</a:t>
            </a:r>
            <a:r>
              <a:rPr lang="en-US" altLang="zh-CN" dirty="0"/>
              <a:t>120</a:t>
            </a:r>
            <a:r>
              <a:rPr lang="zh-CN" altLang="en-US" dirty="0"/>
              <a:t>行的代码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4038600" y="2705100"/>
            <a:ext cx="577850" cy="3312489"/>
          </a:xfrm>
          <a:prstGeom prst="leftBrace">
            <a:avLst>
              <a:gd name="adj1" fmla="val 34707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046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73400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PA 2-1</a:t>
            </a:r>
            <a:r>
              <a:rPr lang="zh-CN" altLang="en-US" sz="3600" dirty="0"/>
              <a:t>要做的任务：执行</a:t>
            </a:r>
            <a:r>
              <a:rPr lang="en-US" altLang="zh-CN" sz="3600" dirty="0"/>
              <a:t>make run</a:t>
            </a:r>
            <a:r>
              <a:rPr lang="zh-CN" altLang="en-US" sz="3600" dirty="0"/>
              <a:t>或</a:t>
            </a:r>
            <a:r>
              <a:rPr lang="en-US" altLang="zh-CN" sz="3600" dirty="0"/>
              <a:t>make test_pa-2-1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8200" y="1614686"/>
            <a:ext cx="6170448" cy="330859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invalid opcode(eip = 0x00030033): 83 f8 01 66 c7 05 34 12 ...</a:t>
            </a:r>
          </a:p>
          <a:p>
            <a:endParaRPr lang="zh-CN" altLang="en-US" sz="1100" dirty="0"/>
          </a:p>
          <a:p>
            <a:r>
              <a:rPr lang="zh-CN" altLang="en-US" sz="1000" dirty="0"/>
              <a:t>There are two cases which will trigger this unexpected exception:</a:t>
            </a:r>
          </a:p>
          <a:p>
            <a:r>
              <a:rPr lang="zh-CN" altLang="en-US" sz="1000" dirty="0"/>
              <a:t>1. The instruction at eip = 0x00030033 is not implemented.</a:t>
            </a:r>
          </a:p>
          <a:p>
            <a:r>
              <a:rPr lang="zh-CN" altLang="en-US" sz="1000" dirty="0"/>
              <a:t>2. Something is implemented incorrectly.</a:t>
            </a:r>
          </a:p>
          <a:p>
            <a:r>
              <a:rPr lang="zh-CN" altLang="en-US" sz="1000" dirty="0"/>
              <a:t>Find this eip value(0x00030033) in the disassembling result to distinguish which case it is.</a:t>
            </a:r>
          </a:p>
          <a:p>
            <a:endParaRPr lang="zh-CN" altLang="en-US" sz="1000" dirty="0"/>
          </a:p>
          <a:p>
            <a:r>
              <a:rPr lang="zh-CN" altLang="en-US" sz="1000" dirty="0">
                <a:solidFill>
                  <a:srgbClr val="FF0000"/>
                </a:solidFill>
              </a:rPr>
              <a:t>If it is the first case, see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_ ____   ___    __    __  __                         _ 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(_)___ </a:t>
            </a:r>
            <a:r>
              <a:rPr lang="en-US" altLang="zh-CN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\</a:t>
            </a:r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/ _ \  / /   |  \/  |                       | |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_  __) | (_) |/ /_   | \  / | __ _ _ __  _   _  __ _| |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| ||__ &lt; &gt; _ &lt;| '_ \  | |\/| |/ _` | '_ \| | | |/ _` | |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| |___) | (_) | (_) | | |  | | (_| | | | | |_| | (_| | |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|_|____/ \___/ \___/  |_|  |_|\__,_|_| |_|\__,_|\__,_|_|</a:t>
            </a:r>
          </a:p>
          <a:p>
            <a:endParaRPr lang="zh-CN" altLang="en-US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for more details.</a:t>
            </a:r>
          </a:p>
          <a:p>
            <a:endParaRPr lang="zh-CN" altLang="en-US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If it is the second case, remember:</a:t>
            </a:r>
          </a:p>
          <a:p>
            <a:r>
              <a:rPr lang="zh-CN" altLang="en-US" sz="1000" dirty="0">
                <a:solidFill>
                  <a:srgbClr val="FF0000"/>
                </a:solidFill>
              </a:rPr>
              <a:t>* The machine is always right!</a:t>
            </a:r>
          </a:p>
          <a:p>
            <a:r>
              <a:rPr lang="zh-CN" altLang="en-US" sz="1000" dirty="0">
                <a:solidFill>
                  <a:srgbClr val="FF0000"/>
                </a:solidFill>
              </a:rPr>
              <a:t>* Every line of untested code is always wrong!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91400" y="1431594"/>
            <a:ext cx="3721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根据</a:t>
            </a:r>
            <a:r>
              <a:rPr lang="en-US" altLang="zh-CN" sz="2800" dirty="0" err="1"/>
              <a:t>eip</a:t>
            </a:r>
            <a:r>
              <a:rPr lang="zh-CN" altLang="en-US" sz="2800" dirty="0"/>
              <a:t>，结合打印出来的内存内容定位需要实现的指令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配合使用我们定制的</a:t>
            </a:r>
            <a:r>
              <a:rPr lang="en-US" altLang="zh-CN" sz="2800" dirty="0" err="1"/>
              <a:t>objdump</a:t>
            </a:r>
            <a:r>
              <a:rPr lang="zh-CN" altLang="en-US" sz="2800" dirty="0"/>
              <a:t>工具</a:t>
            </a:r>
          </a:p>
        </p:txBody>
      </p:sp>
      <p:sp>
        <p:nvSpPr>
          <p:cNvPr id="9" name="矩形 8"/>
          <p:cNvSpPr/>
          <p:nvPr/>
        </p:nvSpPr>
        <p:spPr>
          <a:xfrm>
            <a:off x="1192032" y="5543919"/>
            <a:ext cx="6734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</a:rPr>
              <a:t>http://114.212.10.212/wl/pa2020_spring_guide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00" y="4206478"/>
            <a:ext cx="2931932" cy="22373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92032" y="6102812"/>
            <a:ext cx="864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源码：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https://gitee.com/wlicsnju/binutils4nemu</a:t>
            </a:r>
            <a:endParaRPr lang="zh-CN" altLang="en-US" sz="20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926568" y="6102812"/>
            <a:ext cx="51893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096000" y="1045977"/>
            <a:ext cx="463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需要修改</a:t>
            </a:r>
            <a:r>
              <a:rPr lang="en-US" altLang="zh-CN" dirty="0" err="1"/>
              <a:t>Makefile</a:t>
            </a:r>
            <a:r>
              <a:rPr lang="zh-CN" altLang="en-US" dirty="0"/>
              <a:t>来指定测试用例</a:t>
            </a:r>
          </a:p>
        </p:txBody>
      </p:sp>
      <p:cxnSp>
        <p:nvCxnSpPr>
          <p:cNvPr id="14" name="直接箭头连接符 13"/>
          <p:cNvCxnSpPr>
            <a:stCxn id="3" idx="1"/>
          </p:cNvCxnSpPr>
          <p:nvPr/>
        </p:nvCxnSpPr>
        <p:spPr>
          <a:xfrm flipH="1" flipV="1">
            <a:off x="5822731" y="989149"/>
            <a:ext cx="273269" cy="241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7915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03300" y="1409700"/>
            <a:ext cx="103505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514350">
              <a:buFont typeface="+mj-lt"/>
              <a:buAutoNum type="arabicPeriod"/>
            </a:pPr>
            <a:r>
              <a:rPr lang="zh-CN" altLang="en-US" sz="3200" b="1" dirty="0"/>
              <a:t>查</a:t>
            </a:r>
            <a:r>
              <a:rPr lang="en-US" altLang="zh-CN" sz="3200" b="1" dirty="0"/>
              <a:t>i386</a:t>
            </a:r>
            <a:r>
              <a:rPr lang="zh-CN" altLang="en-US" sz="3200" b="1" dirty="0"/>
              <a:t>手册得知这是一条什么指令</a:t>
            </a:r>
            <a:endParaRPr lang="en-US" altLang="zh-CN" sz="3200" b="1" dirty="0"/>
          </a:p>
          <a:p>
            <a:pPr marL="1200150" lvl="2" indent="-514350">
              <a:buFont typeface="+mj-lt"/>
              <a:buAutoNum type="alphaLcParenR"/>
            </a:pPr>
            <a:r>
              <a:rPr lang="zh-CN" altLang="en-US" sz="2800" dirty="0"/>
              <a:t>先查</a:t>
            </a:r>
            <a:r>
              <a:rPr lang="en-US" altLang="zh-CN" sz="2800" dirty="0"/>
              <a:t>appendix A</a:t>
            </a:r>
            <a:r>
              <a:rPr lang="zh-CN" altLang="en-US" sz="2800" dirty="0"/>
              <a:t>得知指令的类型和格式</a:t>
            </a:r>
            <a:endParaRPr lang="en-US" altLang="zh-CN" sz="2800" dirty="0"/>
          </a:p>
          <a:p>
            <a:pPr marL="1200150" lvl="2" indent="-514350">
              <a:buFont typeface="+mj-lt"/>
              <a:buAutoNum type="alphaLcParenR"/>
            </a:pPr>
            <a:r>
              <a:rPr lang="zh-CN" altLang="en-US" sz="2800" dirty="0"/>
              <a:t>必要的话查</a:t>
            </a:r>
            <a:r>
              <a:rPr lang="en-US" altLang="zh-CN" sz="2800" dirty="0"/>
              <a:t>section 17.2.1</a:t>
            </a:r>
            <a:r>
              <a:rPr lang="zh-CN" altLang="en-US" sz="2800" dirty="0"/>
              <a:t>译码</a:t>
            </a:r>
            <a:r>
              <a:rPr lang="en-US" altLang="zh-CN" sz="2800" dirty="0" err="1"/>
              <a:t>ModR</a:t>
            </a:r>
            <a:r>
              <a:rPr lang="en-US" altLang="zh-CN" sz="2800" dirty="0"/>
              <a:t>/M</a:t>
            </a:r>
            <a:r>
              <a:rPr lang="zh-CN" altLang="en-US" sz="2800" dirty="0"/>
              <a:t>和</a:t>
            </a:r>
            <a:r>
              <a:rPr lang="en-US" altLang="zh-CN" sz="2800" dirty="0"/>
              <a:t>SIB</a:t>
            </a:r>
            <a:r>
              <a:rPr lang="zh-CN" altLang="en-US" sz="2800" dirty="0"/>
              <a:t>字节</a:t>
            </a:r>
            <a:endParaRPr lang="en-US" altLang="zh-CN" sz="2800" dirty="0"/>
          </a:p>
          <a:p>
            <a:pPr marL="1200150" lvl="2" indent="-514350">
              <a:buFont typeface="+mj-lt"/>
              <a:buAutoNum type="alphaLcParenR"/>
            </a:pPr>
            <a:r>
              <a:rPr lang="zh-CN" altLang="en-US" sz="2800" dirty="0"/>
              <a:t>必要的话查</a:t>
            </a:r>
            <a:r>
              <a:rPr lang="en-US" altLang="zh-CN" sz="2800" dirty="0"/>
              <a:t>section 17.2.2.11</a:t>
            </a:r>
            <a:r>
              <a:rPr lang="zh-CN" altLang="en-US" sz="2800" dirty="0"/>
              <a:t>查看指令的具体含义和细节</a:t>
            </a:r>
            <a:endParaRPr lang="en-US" altLang="zh-CN" sz="2800" dirty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sz="3200" b="1" dirty="0"/>
              <a:t>写该操作码对应的instr_func</a:t>
            </a:r>
            <a:endParaRPr lang="en-US" altLang="zh-CN" sz="3200" b="1" dirty="0"/>
          </a:p>
          <a:p>
            <a:pPr marL="1200150" lvl="2" indent="-514350">
              <a:buFont typeface="+mj-lt"/>
              <a:buAutoNum type="alphaLcParenR"/>
            </a:pPr>
            <a:r>
              <a:rPr lang="zh-CN" altLang="en-US" sz="3200" dirty="0"/>
              <a:t>例如：</a:t>
            </a:r>
            <a:r>
              <a:rPr lang="en-US" altLang="zh-CN" sz="3200" dirty="0" err="1"/>
              <a:t>make_instr_func</a:t>
            </a:r>
            <a:r>
              <a:rPr lang="en-US" altLang="zh-CN" sz="3200" dirty="0"/>
              <a:t>(mov_i2rm_v)</a:t>
            </a:r>
          </a:p>
          <a:p>
            <a:pPr marL="857250" lvl="1" indent="-514350">
              <a:buFont typeface="+mj-lt"/>
              <a:buAutoNum type="arabicPeriod"/>
            </a:pPr>
            <a:r>
              <a:rPr lang="zh-CN" altLang="en-US" sz="3200" b="1" dirty="0"/>
              <a:t>把这个函数在</a:t>
            </a:r>
            <a:r>
              <a:rPr lang="en-US" altLang="zh-CN" sz="3200" b="1" dirty="0" err="1"/>
              <a:t>nemu</a:t>
            </a:r>
            <a:r>
              <a:rPr lang="en-US" altLang="zh-CN" sz="3200" b="1" dirty="0"/>
              <a:t>/include/</a:t>
            </a:r>
            <a:r>
              <a:rPr lang="en-US" altLang="zh-CN" sz="3200" b="1" dirty="0" err="1"/>
              <a:t>cpu</a:t>
            </a:r>
            <a:r>
              <a:rPr lang="en-US" altLang="zh-CN" sz="3200" b="1" dirty="0"/>
              <a:t>/</a:t>
            </a:r>
            <a:r>
              <a:rPr lang="en-US" altLang="zh-CN" sz="3200" b="1" dirty="0" err="1"/>
              <a:t>instr.h</a:t>
            </a:r>
            <a:r>
              <a:rPr lang="zh-CN" altLang="en-US" sz="3200" b="1" dirty="0"/>
              <a:t>中声明一下</a:t>
            </a:r>
            <a:endParaRPr lang="en-US" altLang="zh-CN" sz="3200" b="1" dirty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sz="3200" b="1" dirty="0"/>
              <a:t>在</a:t>
            </a:r>
            <a:r>
              <a:rPr lang="en-US" altLang="zh-CN" sz="3200" b="1" dirty="0" err="1"/>
              <a:t>opcode_entry</a:t>
            </a:r>
            <a:r>
              <a:rPr lang="zh-CN" altLang="en-US" sz="3200" b="1" dirty="0"/>
              <a:t>对应该操作码的地方把这个函数的函数名填进去替代原来的</a:t>
            </a:r>
            <a:r>
              <a:rPr lang="en-US" altLang="zh-CN" sz="3200" b="1" dirty="0" err="1"/>
              <a:t>inv</a:t>
            </a:r>
            <a:endParaRPr lang="en-US" altLang="zh-CN" sz="3200" b="1" dirty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sz="3200" b="1" dirty="0"/>
              <a:t>重复上述过程直至完成所有需要模拟的指令</a:t>
            </a:r>
            <a:endParaRPr lang="zh-CN" altLang="en-US" sz="2800" b="1" dirty="0"/>
          </a:p>
          <a:p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73400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PA 2-1</a:t>
            </a:r>
            <a:r>
              <a:rPr lang="zh-CN" altLang="en-US" sz="3600" dirty="0"/>
              <a:t>要做的任务：执行</a:t>
            </a:r>
            <a:r>
              <a:rPr lang="en-US" altLang="zh-CN" sz="3600" dirty="0"/>
              <a:t>make run</a:t>
            </a:r>
            <a:r>
              <a:rPr lang="zh-CN" altLang="en-US" sz="3600" dirty="0"/>
              <a:t>或</a:t>
            </a:r>
            <a:r>
              <a:rPr lang="en-US" altLang="zh-CN" sz="3600" dirty="0"/>
              <a:t>make test_pa-2-1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969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10" y="301728"/>
            <a:ext cx="9890735" cy="6186702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697303" y="301728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1230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805571"/>
          </a:xfrm>
        </p:spPr>
        <p:txBody>
          <a:bodyPr/>
          <a:lstStyle/>
          <a:p>
            <a:r>
              <a:rPr lang="zh-CN" altLang="en-US" dirty="0"/>
              <a:t>针对这个框架有一些要特别注意的地方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FB98-AB12-4AE4-8FF6-2E5909CEBD34}" type="datetime3">
              <a:rPr lang="zh-CN" altLang="en-US" smtClean="0"/>
              <a:t>2022年4月10日星期日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01750" y="2366884"/>
            <a:ext cx="623836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void exec(uint32_t n) {</a:t>
            </a:r>
          </a:p>
          <a:p>
            <a:r>
              <a:rPr lang="en-US" altLang="zh-CN" dirty="0"/>
              <a:t>	…</a:t>
            </a:r>
          </a:p>
          <a:p>
            <a:r>
              <a:rPr lang="en-US" altLang="zh-CN" dirty="0"/>
              <a:t>	while( n &gt; 0 &amp;&amp; </a:t>
            </a:r>
            <a:r>
              <a:rPr lang="en-US" altLang="zh-CN" dirty="0" err="1"/>
              <a:t>nemu_state</a:t>
            </a:r>
            <a:r>
              <a:rPr lang="en-US" altLang="zh-CN" dirty="0"/>
              <a:t> == NEMU_RUN) 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…</a:t>
            </a:r>
          </a:p>
          <a:p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FF0000"/>
                </a:solidFill>
              </a:rPr>
              <a:t>instr_len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exec_inst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	</a:t>
            </a:r>
            <a:r>
              <a:rPr lang="en-US" altLang="zh-CN" dirty="0" err="1">
                <a:solidFill>
                  <a:srgbClr val="FF0000"/>
                </a:solidFill>
              </a:rPr>
              <a:t>cpu.eip</a:t>
            </a:r>
            <a:r>
              <a:rPr lang="en-US" altLang="zh-CN" dirty="0">
                <a:solidFill>
                  <a:srgbClr val="FF0000"/>
                </a:solidFill>
              </a:rPr>
              <a:t> += </a:t>
            </a:r>
            <a:r>
              <a:rPr lang="en-US" altLang="zh-CN" dirty="0" err="1">
                <a:solidFill>
                  <a:srgbClr val="FF0000"/>
                </a:solidFill>
              </a:rPr>
              <a:t>instr_len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dirty="0"/>
              <a:t>		n--;</a:t>
            </a:r>
          </a:p>
          <a:p>
            <a:r>
              <a:rPr lang="en-US" altLang="zh-CN" dirty="0"/>
              <a:t>		…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…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3707405" y="1691624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cpu.c</a:t>
            </a:r>
            <a:endParaRPr lang="en-US" altLang="zh-CN" sz="2800" i="1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5466" y="3680437"/>
            <a:ext cx="3323885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这一步非常机械，对于某些指令，如特殊的</a:t>
            </a:r>
            <a:r>
              <a:rPr lang="en-US" altLang="zh-CN" dirty="0" err="1"/>
              <a:t>jmp</a:t>
            </a:r>
            <a:r>
              <a:rPr lang="zh-CN" altLang="en-US" dirty="0"/>
              <a:t>、</a:t>
            </a:r>
            <a:r>
              <a:rPr lang="en-US" altLang="zh-CN" dirty="0"/>
              <a:t>ret</a:t>
            </a:r>
            <a:r>
              <a:rPr lang="zh-CN" altLang="en-US" dirty="0"/>
              <a:t>中涉及到跳转到某一个绝对的地址（而非相对下一条指令起始地址的偏移量）时，要在实现时灵活指定指令长度为</a:t>
            </a:r>
            <a:r>
              <a:rPr lang="en-US" altLang="zh-CN" dirty="0"/>
              <a:t>0</a:t>
            </a:r>
            <a:r>
              <a:rPr lang="zh-CN" altLang="en-US" dirty="0"/>
              <a:t>，来规避</a:t>
            </a:r>
            <a:r>
              <a:rPr lang="en-US" altLang="zh-CN" dirty="0" err="1">
                <a:solidFill>
                  <a:srgbClr val="FF0000"/>
                </a:solidFill>
              </a:rPr>
              <a:t>cpu.eip</a:t>
            </a:r>
            <a:r>
              <a:rPr lang="en-US" altLang="zh-CN" dirty="0">
                <a:solidFill>
                  <a:srgbClr val="FF0000"/>
                </a:solidFill>
              </a:rPr>
              <a:t> += </a:t>
            </a:r>
            <a:r>
              <a:rPr lang="en-US" altLang="zh-CN" dirty="0" err="1">
                <a:solidFill>
                  <a:srgbClr val="FF0000"/>
                </a:solidFill>
              </a:rPr>
              <a:t>instr_len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8284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-21514"/>
            <a:ext cx="9144000" cy="895927"/>
          </a:xfrm>
        </p:spPr>
        <p:txBody>
          <a:bodyPr/>
          <a:lstStyle/>
          <a:p>
            <a:r>
              <a:rPr lang="zh-CN" altLang="en-US" dirty="0"/>
              <a:t>实验目标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8700" y="1483827"/>
            <a:ext cx="4813300" cy="36204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PA 2-1</a:t>
            </a:r>
            <a:r>
              <a:rPr lang="zh-CN" altLang="en-US" sz="2400" dirty="0"/>
              <a:t>提交截止时间待定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建议大家先写一些指令，发现在实现过程中不方便的地方，下一次课我们讲解框架代码中和精简指令实现的宏的有关内容</a:t>
            </a:r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7B2-7B7B-44A5-A503-7FF5F45478B4}" type="datetime3">
              <a:rPr lang="zh-CN" altLang="en-US" smtClean="0"/>
              <a:t>2022年4月10日星期日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3865" y="1706911"/>
            <a:ext cx="6955750" cy="37548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$ make clean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$ make test_pa-2-1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./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autorun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latin typeface="Consolas" panose="020B0609020204030204" pitchFamily="49" charset="0"/>
              </a:rPr>
              <a:t>struct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r>
              <a:rPr lang="en-US" altLang="zh-CN" sz="1100" dirty="0">
                <a:latin typeface="Consolas" panose="020B0609020204030204" pitchFamily="49" charset="0"/>
              </a:rPr>
              <a:t>NEMU load and execute </a:t>
            </a:r>
            <a:r>
              <a:rPr lang="en-US" altLang="zh-CN" sz="1100" dirty="0" err="1">
                <a:latin typeface="Consolas" panose="020B0609020204030204" pitchFamily="49" charset="0"/>
              </a:rPr>
              <a:t>img</a:t>
            </a:r>
            <a:r>
              <a:rPr lang="en-US" altLang="zh-CN" sz="1100" dirty="0">
                <a:latin typeface="Consolas" panose="020B0609020204030204" pitchFamily="49" charset="0"/>
              </a:rPr>
              <a:t>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</a:t>
            </a:r>
            <a:r>
              <a:rPr lang="en-US" altLang="zh-CN" sz="1100" dirty="0" err="1">
                <a:latin typeface="Consolas" panose="020B0609020204030204" pitchFamily="49" charset="0"/>
              </a:rPr>
              <a:t>struct.img</a:t>
            </a:r>
            <a:r>
              <a:rPr lang="en-US" altLang="zh-CN" sz="1100" dirty="0">
                <a:latin typeface="Consolas" panose="020B0609020204030204" pitchFamily="49" charset="0"/>
              </a:rPr>
              <a:t>  elf: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</a:t>
            </a:r>
            <a:r>
              <a:rPr lang="en-US" altLang="zh-CN" sz="1100" dirty="0" err="1">
                <a:latin typeface="Consolas" panose="020B0609020204030204" pitchFamily="49" charset="0"/>
              </a:rPr>
              <a:t>struct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: HIT </a:t>
            </a:r>
            <a:r>
              <a:rPr lang="en-US" altLang="zh-CN" sz="1100" dirty="0">
                <a:solidFill>
                  <a:srgbClr val="00B050"/>
                </a:solidFill>
                <a:latin typeface="Consolas" panose="020B0609020204030204" pitchFamily="49" charset="0"/>
              </a:rPr>
              <a:t>GOOD</a:t>
            </a:r>
            <a:r>
              <a:rPr lang="en-US" altLang="zh-CN" sz="1100" dirty="0">
                <a:latin typeface="Consolas" panose="020B0609020204030204" pitchFamily="49" charset="0"/>
              </a:rPr>
              <a:t> TRAP at </a:t>
            </a:r>
            <a:r>
              <a:rPr lang="en-US" altLang="zh-CN" sz="1100" dirty="0" err="1">
                <a:latin typeface="Consolas" panose="020B0609020204030204" pitchFamily="49" charset="0"/>
              </a:rPr>
              <a:t>eip</a:t>
            </a:r>
            <a:r>
              <a:rPr lang="en-US" altLang="zh-CN" sz="1100" dirty="0">
                <a:latin typeface="Consolas" panose="020B0609020204030204" pitchFamily="49" charset="0"/>
              </a:rPr>
              <a:t> = 0x0003010c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NEMU2 terminated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./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autorun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 string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 load and execute </a:t>
            </a:r>
            <a:r>
              <a:rPr lang="en-US" altLang="zh-CN" sz="1100" dirty="0" err="1">
                <a:latin typeface="Consolas" panose="020B0609020204030204" pitchFamily="49" charset="0"/>
              </a:rPr>
              <a:t>img</a:t>
            </a:r>
            <a:r>
              <a:rPr lang="en-US" altLang="zh-CN" sz="1100" dirty="0">
                <a:latin typeface="Consolas" panose="020B0609020204030204" pitchFamily="49" charset="0"/>
              </a:rPr>
              <a:t>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</a:t>
            </a:r>
            <a:r>
              <a:rPr lang="en-US" altLang="zh-CN" sz="1100" dirty="0" err="1">
                <a:latin typeface="Consolas" panose="020B0609020204030204" pitchFamily="49" charset="0"/>
              </a:rPr>
              <a:t>string.img</a:t>
            </a:r>
            <a:r>
              <a:rPr lang="en-US" altLang="zh-CN" sz="1100" dirty="0">
                <a:latin typeface="Consolas" panose="020B0609020204030204" pitchFamily="49" charset="0"/>
              </a:rPr>
              <a:t>  elf: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/bin/string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: HIT </a:t>
            </a:r>
            <a:r>
              <a:rPr lang="en-US" altLang="zh-CN" sz="1100" dirty="0">
                <a:solidFill>
                  <a:srgbClr val="00B050"/>
                </a:solidFill>
                <a:latin typeface="Consolas" panose="020B0609020204030204" pitchFamily="49" charset="0"/>
              </a:rPr>
              <a:t>GOOD</a:t>
            </a:r>
            <a:r>
              <a:rPr lang="en-US" altLang="zh-CN" sz="1100" dirty="0">
                <a:latin typeface="Consolas" panose="020B0609020204030204" pitchFamily="49" charset="0"/>
              </a:rPr>
              <a:t> TRAP at </a:t>
            </a:r>
            <a:r>
              <a:rPr lang="en-US" altLang="zh-CN" sz="1100" dirty="0" err="1">
                <a:latin typeface="Consolas" panose="020B0609020204030204" pitchFamily="49" charset="0"/>
              </a:rPr>
              <a:t>eip</a:t>
            </a:r>
            <a:r>
              <a:rPr lang="en-US" altLang="zh-CN" sz="1100" dirty="0">
                <a:latin typeface="Consolas" panose="020B0609020204030204" pitchFamily="49" charset="0"/>
              </a:rPr>
              <a:t> = 0x0003016a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NEMU2 terminated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./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autorun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 hello-</a:t>
            </a:r>
            <a:r>
              <a:rPr lang="en-US" altLang="zh-CN" sz="1100" dirty="0" err="1">
                <a:latin typeface="Consolas" panose="020B0609020204030204" pitchFamily="49" charset="0"/>
              </a:rPr>
              <a:t>str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 load and execute </a:t>
            </a:r>
            <a:r>
              <a:rPr lang="en-US" altLang="zh-CN" sz="1100" dirty="0" err="1">
                <a:latin typeface="Consolas" panose="020B0609020204030204" pitchFamily="49" charset="0"/>
              </a:rPr>
              <a:t>img</a:t>
            </a:r>
            <a:r>
              <a:rPr lang="en-US" altLang="zh-CN" sz="1100" dirty="0">
                <a:latin typeface="Consolas" panose="020B0609020204030204" pitchFamily="49" charset="0"/>
              </a:rPr>
              <a:t>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/bin/hello-</a:t>
            </a:r>
            <a:r>
              <a:rPr lang="en-US" altLang="zh-CN" sz="1100" dirty="0" err="1">
                <a:latin typeface="Consolas" panose="020B0609020204030204" pitchFamily="49" charset="0"/>
              </a:rPr>
              <a:t>str.img</a:t>
            </a:r>
            <a:r>
              <a:rPr lang="en-US" altLang="zh-CN" sz="1100" dirty="0">
                <a:latin typeface="Consolas" panose="020B0609020204030204" pitchFamily="49" charset="0"/>
              </a:rPr>
              <a:t>  elf: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/bin/hello-</a:t>
            </a:r>
            <a:r>
              <a:rPr lang="en-US" altLang="zh-CN" sz="1100" dirty="0" err="1">
                <a:latin typeface="Consolas" panose="020B0609020204030204" pitchFamily="49" charset="0"/>
              </a:rPr>
              <a:t>str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: HIT </a:t>
            </a:r>
            <a:r>
              <a:rPr lang="en-US" altLang="zh-CN" sz="1100" dirty="0">
                <a:solidFill>
                  <a:srgbClr val="00B050"/>
                </a:solidFill>
                <a:latin typeface="Consolas" panose="020B0609020204030204" pitchFamily="49" charset="0"/>
              </a:rPr>
              <a:t>GOOD</a:t>
            </a:r>
            <a:r>
              <a:rPr lang="en-US" altLang="zh-CN" sz="1100" dirty="0">
                <a:latin typeface="Consolas" panose="020B0609020204030204" pitchFamily="49" charset="0"/>
              </a:rPr>
              <a:t> TRAP at </a:t>
            </a:r>
            <a:r>
              <a:rPr lang="en-US" altLang="zh-CN" sz="1100" dirty="0" err="1">
                <a:latin typeface="Consolas" panose="020B0609020204030204" pitchFamily="49" charset="0"/>
              </a:rPr>
              <a:t>eip</a:t>
            </a:r>
            <a:r>
              <a:rPr lang="en-US" altLang="zh-CN" sz="1100" dirty="0">
                <a:latin typeface="Consolas" panose="020B0609020204030204" pitchFamily="49" charset="0"/>
              </a:rPr>
              <a:t> = 0x00030105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NEMU2 terminated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./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autorun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 test-float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 load and execute </a:t>
            </a:r>
            <a:r>
              <a:rPr lang="en-US" altLang="zh-CN" sz="1100" dirty="0" err="1">
                <a:latin typeface="Consolas" panose="020B0609020204030204" pitchFamily="49" charset="0"/>
              </a:rPr>
              <a:t>img</a:t>
            </a:r>
            <a:r>
              <a:rPr lang="en-US" altLang="zh-CN" sz="1100" dirty="0">
                <a:latin typeface="Consolas" panose="020B0609020204030204" pitchFamily="49" charset="0"/>
              </a:rPr>
              <a:t>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/bin/test-</a:t>
            </a:r>
            <a:r>
              <a:rPr lang="en-US" altLang="zh-CN" sz="1100" dirty="0" err="1">
                <a:latin typeface="Consolas" panose="020B0609020204030204" pitchFamily="49" charset="0"/>
              </a:rPr>
              <a:t>float.img</a:t>
            </a:r>
            <a:r>
              <a:rPr lang="en-US" altLang="zh-CN" sz="1100" dirty="0">
                <a:latin typeface="Consolas" panose="020B0609020204030204" pitchFamily="49" charset="0"/>
              </a:rPr>
              <a:t>  elf: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/bin/test-float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: HIT </a:t>
            </a:r>
            <a:r>
              <a:rPr lang="en-US" altLang="zh-CN" sz="1100" dirty="0">
                <a:solidFill>
                  <a:srgbClr val="C00000"/>
                </a:solidFill>
                <a:latin typeface="Consolas" panose="020B0609020204030204" pitchFamily="49" charset="0"/>
              </a:rPr>
              <a:t>BAD</a:t>
            </a:r>
            <a:r>
              <a:rPr lang="en-US" altLang="zh-CN" sz="1100" dirty="0">
                <a:latin typeface="Consolas" panose="020B0609020204030204" pitchFamily="49" charset="0"/>
              </a:rPr>
              <a:t> TRAP at </a:t>
            </a:r>
            <a:r>
              <a:rPr lang="en-US" altLang="zh-CN" sz="1100" dirty="0" err="1">
                <a:latin typeface="Consolas" panose="020B0609020204030204" pitchFamily="49" charset="0"/>
              </a:rPr>
              <a:t>eip</a:t>
            </a:r>
            <a:r>
              <a:rPr lang="en-US" altLang="zh-CN" sz="1100" dirty="0">
                <a:latin typeface="Consolas" panose="020B0609020204030204" pitchFamily="49" charset="0"/>
              </a:rPr>
              <a:t> = 0x000300c8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NEMU2 terminated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make[1]: Leaving directory '/home/</a:t>
            </a:r>
            <a:r>
              <a:rPr lang="en-US" altLang="zh-CN" sz="1100" dirty="0" err="1">
                <a:latin typeface="Consolas" panose="020B0609020204030204" pitchFamily="49" charset="0"/>
              </a:rPr>
              <a:t>icspa</a:t>
            </a:r>
            <a:r>
              <a:rPr lang="en-US" altLang="zh-CN" sz="1100" dirty="0">
                <a:latin typeface="Consolas" panose="020B0609020204030204" pitchFamily="49" charset="0"/>
              </a:rPr>
              <a:t>/teaching/</a:t>
            </a:r>
            <a:r>
              <a:rPr lang="en-US" altLang="zh-CN" sz="1100" dirty="0" err="1">
                <a:latin typeface="Consolas" panose="020B0609020204030204" pitchFamily="49" charset="0"/>
              </a:rPr>
              <a:t>temp_test</a:t>
            </a:r>
            <a:r>
              <a:rPr lang="en-US" altLang="zh-CN" sz="1100" dirty="0">
                <a:latin typeface="Consolas" panose="020B0609020204030204" pitchFamily="49" charset="0"/>
              </a:rPr>
              <a:t>/</a:t>
            </a:r>
            <a:r>
              <a:rPr lang="en-US" altLang="zh-CN" sz="1100" dirty="0" err="1">
                <a:latin typeface="Consolas" panose="020B0609020204030204" pitchFamily="49" charset="0"/>
              </a:rPr>
              <a:t>pa_code</a:t>
            </a:r>
            <a:r>
              <a:rPr lang="en-US" altLang="zh-CN" sz="1100" dirty="0">
                <a:latin typeface="Consolas" panose="020B0609020204030204" pitchFamily="49" charset="0"/>
              </a:rPr>
              <a:t>'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7000" y="1219200"/>
            <a:ext cx="202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控制台</a:t>
            </a:r>
          </a:p>
        </p:txBody>
      </p:sp>
    </p:spTree>
    <p:extLst>
      <p:ext uri="{BB962C8B-B14F-4D97-AF65-F5344CB8AC3E}">
        <p14:creationId xmlns:p14="http://schemas.microsoft.com/office/powerpoint/2010/main" val="944173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 2-1 </a:t>
            </a:r>
            <a:r>
              <a:rPr lang="zh-CN" altLang="en-US" dirty="0"/>
              <a:t>结束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0455" y="3509963"/>
            <a:ext cx="5171090" cy="1655762"/>
          </a:xfrm>
        </p:spPr>
        <p:txBody>
          <a:bodyPr/>
          <a:lstStyle/>
          <a:p>
            <a:pPr algn="l"/>
            <a:endParaRPr lang="en-US" altLang="zh-CN" dirty="0"/>
          </a:p>
          <a:p>
            <a:pPr algn="l"/>
            <a:r>
              <a:rPr lang="en-US" altLang="zh-CN" dirty="0"/>
              <a:t>PA 2-1</a:t>
            </a:r>
            <a:r>
              <a:rPr lang="zh-CN" altLang="en-US" dirty="0"/>
              <a:t>截止时间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</a:t>
            </a:r>
            <a:r>
              <a:rPr lang="en-US" altLang="zh-CN" dirty="0"/>
              <a:t>24</a:t>
            </a:r>
            <a:r>
              <a:rPr lang="zh-CN" altLang="en-US" dirty="0"/>
              <a:t>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3EE9-7539-4E35-AA32-D6C6D6B84F33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54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2. </a:t>
            </a:r>
            <a:r>
              <a:rPr lang="zh-CN" altLang="en-US" dirty="0"/>
              <a:t>执行程序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132" y="164810"/>
            <a:ext cx="2147683" cy="12159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211895" y="1965541"/>
            <a:ext cx="6739009" cy="440120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void exec(uint32_t 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…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nemu_state = NEMU_RUN;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sz="2000" dirty="0">
                <a:latin typeface="Consolas" panose="020B0609020204030204" pitchFamily="49" charset="0"/>
              </a:rPr>
              <a:t> (n &gt; 0 &amp;&amp; nemu_state == NEMU_RUN)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 // 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指向的指令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instr_len = exec_inst();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 //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指向下一条指令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cpu.eip += instr_len;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n--;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1965" y="1380766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52781" y="4180819"/>
            <a:ext cx="8797034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lvl="2"/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exec_inst</a:t>
            </a:r>
            <a:r>
              <a:rPr lang="en-US" altLang="zh-CN" sz="2000" dirty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	uint8_t opcode = 0;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 	opcode = </a:t>
            </a:r>
            <a:r>
              <a:rPr lang="en-US" altLang="zh-CN" sz="2000" dirty="0" err="1">
                <a:latin typeface="Consolas" panose="020B0609020204030204" pitchFamily="49" charset="0"/>
              </a:rPr>
              <a:t>instr_fetch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cpu.eip</a:t>
            </a:r>
            <a:r>
              <a:rPr lang="en-US" altLang="zh-CN" sz="2000" dirty="0">
                <a:latin typeface="Consolas" panose="020B0609020204030204" pitchFamily="49" charset="0"/>
              </a:rPr>
              <a:t>, 1);</a:t>
            </a:r>
          </a:p>
          <a:p>
            <a:pPr lvl="2"/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opcode_entry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[opcode](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cpu.eip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, opcode);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	return </a:t>
            </a:r>
            <a:r>
              <a:rPr lang="en-US" altLang="zh-CN" sz="2000" dirty="0" err="1"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94876" y="5809138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6000" y="4396262"/>
            <a:ext cx="539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解码并执行该指令，返回指令长度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632834" y="4765594"/>
            <a:ext cx="423511" cy="7304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882153" y="4319318"/>
            <a:ext cx="1735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how to?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346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程序执行的宏观过程与模拟</a:t>
            </a:r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单条指令的解码与</a:t>
            </a:r>
            <a:r>
              <a:rPr lang="en-US" altLang="zh-CN" b="1" dirty="0">
                <a:solidFill>
                  <a:srgbClr val="C00000"/>
                </a:solidFill>
              </a:rPr>
              <a:t>NEMU</a:t>
            </a:r>
            <a:r>
              <a:rPr lang="zh-CN" altLang="en-US" b="1" dirty="0">
                <a:solidFill>
                  <a:srgbClr val="C00000"/>
                </a:solidFill>
              </a:rPr>
              <a:t>实现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19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40220" y="2755280"/>
            <a:ext cx="9158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CN" altLang="en-US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内存中的指令数据：</a:t>
            </a: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5123026" y="2536730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13181" y="216015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EIP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013181" y="3518902"/>
            <a:ext cx="4288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如何理解？怎么模拟？</a:t>
            </a:r>
          </a:p>
        </p:txBody>
      </p:sp>
    </p:spTree>
    <p:extLst>
      <p:ext uri="{BB962C8B-B14F-4D97-AF65-F5344CB8AC3E}">
        <p14:creationId xmlns:p14="http://schemas.microsoft.com/office/powerpoint/2010/main" val="620085220"/>
      </p:ext>
    </p:extLst>
  </p:cSld>
  <p:clrMapOvr>
    <a:masterClrMapping/>
  </p:clrMapOvr>
</p:sld>
</file>

<file path=ppt/theme/theme1.xml><?xml version="1.0" encoding="utf-8"?>
<a:theme xmlns:a="http://schemas.openxmlformats.org/drawingml/2006/main" name="2020_spring_pa_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_spring_pa_0.potx" id="{CD899C44-F7E7-496C-93F0-05E13267D550}" vid="{64846133-22F5-44B5-8BAA-27BBFA17D25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2020_spring_pa_0</Template>
  <TotalTime>2636</TotalTime>
  <Words>14897</Words>
  <Application>Microsoft Office PowerPoint</Application>
  <PresentationFormat>宽屏</PresentationFormat>
  <Paragraphs>1625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1" baseType="lpstr">
      <vt:lpstr>MS Gothic</vt:lpstr>
      <vt:lpstr>等线</vt:lpstr>
      <vt:lpstr>等线</vt:lpstr>
      <vt:lpstr>微软雅黑</vt:lpstr>
      <vt:lpstr>幼圆</vt:lpstr>
      <vt:lpstr>Arial</vt:lpstr>
      <vt:lpstr>Calibri</vt:lpstr>
      <vt:lpstr>Consolas</vt:lpstr>
      <vt:lpstr>2020_spring_pa_0</vt:lpstr>
      <vt:lpstr>PA 2-1 – 指令解码与执行</vt:lpstr>
      <vt:lpstr>目录</vt:lpstr>
      <vt:lpstr>计算机执行程序的过程</vt:lpstr>
      <vt:lpstr>NEMU模拟程序执行：1. 装载程序</vt:lpstr>
      <vt:lpstr>NEMU模拟程序执行：1. 装载程序</vt:lpstr>
      <vt:lpstr>PowerPoint 演示文稿</vt:lpstr>
      <vt:lpstr>NEMU模拟程序执行：2. 执行程序</vt:lpstr>
      <vt:lpstr>目录</vt:lpstr>
      <vt:lpstr>指令的解码</vt:lpstr>
      <vt:lpstr>指令的解码</vt:lpstr>
      <vt:lpstr>指令的解码</vt:lpstr>
      <vt:lpstr>目录</vt:lpstr>
      <vt:lpstr>NEMU模拟指令解码和执行</vt:lpstr>
      <vt:lpstr>NEMU模拟指令解码和执行</vt:lpstr>
      <vt:lpstr>NEMU模拟指令解码和执行</vt:lpstr>
      <vt:lpstr>NEMU模拟指令解码和执行</vt:lpstr>
      <vt:lpstr>PowerPoint 演示文稿</vt:lpstr>
      <vt:lpstr>特殊的操作码编码方式</vt:lpstr>
      <vt:lpstr>特殊的操作码编码方式</vt:lpstr>
      <vt:lpstr>特殊的操作码编码方式</vt:lpstr>
      <vt:lpstr>特殊的操作码编码方式</vt:lpstr>
      <vt:lpstr>PowerPoint 演示文稿</vt:lpstr>
      <vt:lpstr>目录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PowerPoint 演示文稿</vt:lpstr>
      <vt:lpstr>容易写出低质量代码：代码克隆</vt:lpstr>
      <vt:lpstr>目录</vt:lpstr>
      <vt:lpstr>观察操作码编码规律</vt:lpstr>
      <vt:lpstr>思路：将功能抽象出来</vt:lpstr>
      <vt:lpstr>用于精简指令实现的宏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最终效果</vt:lpstr>
      <vt:lpstr>PA 2-1要做的任务：执行make run或make test_pa-2-1</vt:lpstr>
      <vt:lpstr>PA 2-1要做的任务：执行make run或make test_pa-2-1</vt:lpstr>
      <vt:lpstr>NEMU模拟指令解码和执行</vt:lpstr>
      <vt:lpstr>实验目标</vt:lpstr>
      <vt:lpstr>PA 2-1 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2-0 – 汇编基础知识先导课</dc:title>
  <dc:creator>wangliang</dc:creator>
  <cp:lastModifiedBy>sun wenbo</cp:lastModifiedBy>
  <cp:revision>520</cp:revision>
  <dcterms:created xsi:type="dcterms:W3CDTF">2020-03-19T08:26:40Z</dcterms:created>
  <dcterms:modified xsi:type="dcterms:W3CDTF">2022-04-10T07:21:13Z</dcterms:modified>
</cp:coreProperties>
</file>