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8" r:id="rId2"/>
    <p:sldId id="326" r:id="rId3"/>
    <p:sldId id="325" r:id="rId4"/>
    <p:sldId id="324" r:id="rId5"/>
    <p:sldId id="327" r:id="rId6"/>
    <p:sldId id="339" r:id="rId7"/>
    <p:sldId id="329" r:id="rId8"/>
    <p:sldId id="351" r:id="rId9"/>
    <p:sldId id="343" r:id="rId10"/>
    <p:sldId id="354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85" r:id="rId20"/>
    <p:sldId id="366" r:id="rId21"/>
    <p:sldId id="367" r:id="rId22"/>
    <p:sldId id="368" r:id="rId23"/>
    <p:sldId id="369" r:id="rId24"/>
    <p:sldId id="370" r:id="rId25"/>
    <p:sldId id="340" r:id="rId26"/>
    <p:sldId id="348" r:id="rId27"/>
    <p:sldId id="353" r:id="rId28"/>
    <p:sldId id="382" r:id="rId29"/>
    <p:sldId id="383" r:id="rId30"/>
    <p:sldId id="384" r:id="rId31"/>
    <p:sldId id="33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BE748-856E-4A4D-9370-3C61C893BE9F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1C8C5-1928-4F26-ADEA-96DE8F386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7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2788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3017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998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33407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434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246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621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72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128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3626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2021/12/21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11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12/21/2021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4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1045498"/>
            <a:ext cx="7886700" cy="292288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项目四  </a:t>
            </a:r>
            <a:r>
              <a:rPr lang="en-US" altLang="zh-CN" sz="4400" dirty="0" err="1">
                <a:latin typeface="Microsoft YaHei" charset="0"/>
                <a:ea typeface="Microsoft YaHei" charset="0"/>
                <a:cs typeface="Microsoft YaHei" charset="0"/>
              </a:rPr>
              <a:t>My_SQL</a:t>
            </a:r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用户手册</a:t>
            </a:r>
            <a:b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6AA2E-4203-4FD4-8EED-25476FE2717E}"/>
              </a:ext>
            </a:extLst>
          </p:cNvPr>
          <p:cNvSpPr txBox="1"/>
          <p:nvPr/>
        </p:nvSpPr>
        <p:spPr>
          <a:xfrm>
            <a:off x="8036378" y="5586259"/>
            <a:ext cx="54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孙文博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201830210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785EDB-ECFD-49AC-AE3B-097A34C6D151}"/>
              </a:ext>
            </a:extLst>
          </p:cNvPr>
          <p:cNvSpPr txBox="1"/>
          <p:nvPr/>
        </p:nvSpPr>
        <p:spPr>
          <a:xfrm>
            <a:off x="604437" y="1455597"/>
            <a:ext cx="10585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接下来我们逐个实现不同的命令，共有六大类二十五句，如下：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35DD90-8A98-4FC5-9911-93B60E4D4E89}"/>
              </a:ext>
            </a:extLst>
          </p:cNvPr>
          <p:cNvSpPr txBox="1"/>
          <p:nvPr/>
        </p:nvSpPr>
        <p:spPr>
          <a:xfrm>
            <a:off x="604437" y="1928623"/>
            <a:ext cx="972610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一些测试指令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TABLE LIST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CREATE TABLE Student FROM student.txt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CREATE TABLE 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CS_Student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计算机系学生名单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CREATE TABLE Student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TO student.txt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CREATE TBALE Lecture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课程编号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任课老师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TO lecture.txt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DROP TABLE Lecture</a:t>
            </a: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INSERT INTO Student VALUES (170000001,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孙文博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INSERT INTO Student VALUES (170000002,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周子旭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金融系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INSERT INTO Student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(170000003,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戚钧杰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INSERT INTO Student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(170000004,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刘宇驰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微电子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DELETE FROM Student 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孙文博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DELETE * FROM Student</a:t>
            </a:r>
          </a:p>
        </p:txBody>
      </p:sp>
    </p:spTree>
    <p:extLst>
      <p:ext uri="{BB962C8B-B14F-4D97-AF65-F5344CB8AC3E}">
        <p14:creationId xmlns:p14="http://schemas.microsoft.com/office/powerpoint/2010/main" val="2053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2C7F48-8A32-4768-8566-CB6DD9A615BD}"/>
              </a:ext>
            </a:extLst>
          </p:cNvPr>
          <p:cNvSpPr txBox="1"/>
          <p:nvPr/>
        </p:nvSpPr>
        <p:spPr>
          <a:xfrm>
            <a:off x="604437" y="1661576"/>
            <a:ext cx="114637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UPDATE Student SET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170000000,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UPDATE Student SET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170000000,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地球科学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孙文博</a:t>
            </a: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* FROM Student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DISTINCT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* FROM Student ORDER BY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 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孙文博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* FROM Student 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孙文博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* FROM Student 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CS.txt</a:t>
            </a: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* FROM Student 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170000000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MAX(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FROM Student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SELECT * FROM Student WHERE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(SELECT MAX(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FROM Student)</a:t>
            </a:r>
          </a:p>
          <a:p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13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1F111-D765-4E20-B320-832CC169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03" y="1585633"/>
            <a:ext cx="7201905" cy="18862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A5890A-13D5-4FAE-8982-8E044A1F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303" y="3848611"/>
            <a:ext cx="4972744" cy="2267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4EB271-BBBE-4267-B2C0-F92476B14AC0}"/>
              </a:ext>
            </a:extLst>
          </p:cNvPr>
          <p:cNvSpPr txBox="1"/>
          <p:nvPr/>
        </p:nvSpPr>
        <p:spPr>
          <a:xfrm>
            <a:off x="348792" y="1700695"/>
            <a:ext cx="393097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语句，格式为：</a:t>
            </a:r>
            <a:endParaRPr lang="en-US" altLang="zh-CN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name (column1,column2,···,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TO file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TO student.txt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功能为创建一个</a:t>
            </a:r>
            <a:r>
              <a:rPr lang="en-US" altLang="zh-CN" dirty="0"/>
              <a:t>TABLE</a:t>
            </a:r>
            <a:r>
              <a:rPr lang="zh-CN" altLang="en-US" dirty="0"/>
              <a:t>，</a:t>
            </a:r>
            <a:r>
              <a:rPr lang="en-US" altLang="zh-CN" dirty="0"/>
              <a:t>TABLE</a:t>
            </a:r>
            <a:r>
              <a:rPr lang="zh-CN" altLang="en-US" dirty="0"/>
              <a:t>的名字是</a:t>
            </a:r>
            <a:r>
              <a:rPr lang="en-US" altLang="zh-CN" dirty="0"/>
              <a:t>name</a:t>
            </a:r>
            <a:r>
              <a:rPr lang="zh-CN" altLang="en-US" dirty="0"/>
              <a:t>，共有</a:t>
            </a:r>
            <a:r>
              <a:rPr lang="en-US" altLang="zh-CN" dirty="0"/>
              <a:t>T</a:t>
            </a:r>
            <a:r>
              <a:rPr lang="zh-CN" altLang="en-US" dirty="0"/>
              <a:t>列，其中</a:t>
            </a:r>
            <a:r>
              <a:rPr lang="en-US" altLang="zh-CN" dirty="0" err="1"/>
              <a:t>columni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列的属性名，</a:t>
            </a:r>
            <a:r>
              <a:rPr lang="en-US" altLang="zh-CN" dirty="0"/>
              <a:t>file</a:t>
            </a:r>
            <a:r>
              <a:rPr lang="zh-CN" altLang="en-US" dirty="0"/>
              <a:t>为</a:t>
            </a:r>
            <a:r>
              <a:rPr lang="en-US" altLang="zh-CN" dirty="0"/>
              <a:t>TABLE</a:t>
            </a:r>
            <a:r>
              <a:rPr lang="zh-CN" altLang="en-US" dirty="0"/>
              <a:t>在本地存储的文件名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81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517E9-D4F1-431E-A44E-2AFE3E18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8" y="2629656"/>
            <a:ext cx="8783276" cy="3238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7D506C-DB9C-4911-B016-0D9008BDF3F0}"/>
              </a:ext>
            </a:extLst>
          </p:cNvPr>
          <p:cNvSpPr txBox="1"/>
          <p:nvPr/>
        </p:nvSpPr>
        <p:spPr>
          <a:xfrm>
            <a:off x="604437" y="1719207"/>
            <a:ext cx="10878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语句：展示当前所有表格的名称，长度（列，行）以及属性列表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9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50F752-7F24-4EA7-AB58-364EAF53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20" y="2057842"/>
            <a:ext cx="4629796" cy="567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28D7A0-D8CB-45EB-9860-844EF198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20" y="3131490"/>
            <a:ext cx="4629796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7E901B-EF0D-4A6E-BE9A-372F8143A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54" y="4621227"/>
            <a:ext cx="3362794" cy="9526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8B07B8-DC2E-4ECF-88D7-6A709EC0C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120" y="4411648"/>
            <a:ext cx="3286584" cy="11622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F5CB9A5-38C2-408D-8732-DDC37E509275}"/>
              </a:ext>
            </a:extLst>
          </p:cNvPr>
          <p:cNvSpPr txBox="1"/>
          <p:nvPr/>
        </p:nvSpPr>
        <p:spPr>
          <a:xfrm>
            <a:off x="604437" y="1883996"/>
            <a:ext cx="6094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语句，格式为：</a:t>
            </a:r>
            <a:endParaRPr lang="en-US" altLang="zh-CN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 name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 Student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功能为从数据库中删除名为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3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79B76-5B20-49FE-8014-FAA69E6A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14" y="1507091"/>
            <a:ext cx="4290142" cy="3208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CA3234-7D27-4AA4-A35E-BB579D44C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14" y="5014282"/>
            <a:ext cx="2949761" cy="14633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614965-9CD0-41A6-9462-A059C38A2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5883"/>
            <a:ext cx="7031911" cy="43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9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6A08A8-FD7F-4BDF-820D-4F5C8BCD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591" y="1393401"/>
            <a:ext cx="5068307" cy="3623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C4724C-A94D-4E46-9B89-2AD14842A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47" y="5201612"/>
            <a:ext cx="3553321" cy="15432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DBA152-4083-48E0-8471-C0D8D12B3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0" y="1877759"/>
            <a:ext cx="6657941" cy="40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08B6C2-5143-40C5-9BAB-123D8098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79" y="2036190"/>
            <a:ext cx="5539702" cy="3616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7F6F1E-EFD9-46C5-84A2-15F3EA0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58" b="71"/>
          <a:stretch/>
        </p:blipFill>
        <p:spPr>
          <a:xfrm>
            <a:off x="178319" y="1801742"/>
            <a:ext cx="6043191" cy="40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7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C0358A-1714-4AF0-AFD8-1B9E849B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23" y="1891744"/>
            <a:ext cx="5215149" cy="3707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5C34CF-DE57-4405-BDE4-F27FA37B6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3" y="1891744"/>
            <a:ext cx="5663347" cy="36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F9BDE-041B-4D73-8D7D-8CBBAB7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3A5D8-CEFC-4749-BA91-E94F7838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90" y="2015592"/>
            <a:ext cx="5061072" cy="3679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B62A69-C40F-4A6C-98C1-D3829826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3" y="2112287"/>
            <a:ext cx="5663347" cy="36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681E-E535-482E-9365-285BB8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CDFB19-9B57-4A0C-9C45-A5D239B601B1}"/>
              </a:ext>
            </a:extLst>
          </p:cNvPr>
          <p:cNvSpPr txBox="1"/>
          <p:nvPr/>
        </p:nvSpPr>
        <p:spPr>
          <a:xfrm>
            <a:off x="2036189" y="232311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项目分析与数据结构设计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10A7B4-D14D-4044-9435-838C47596EE3}"/>
              </a:ext>
            </a:extLst>
          </p:cNvPr>
          <p:cNvSpPr/>
          <p:nvPr/>
        </p:nvSpPr>
        <p:spPr>
          <a:xfrm>
            <a:off x="1454124" y="2432406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F4831B-8E38-4BED-AB85-5964507DDBFE}"/>
              </a:ext>
            </a:extLst>
          </p:cNvPr>
          <p:cNvSpPr txBox="1"/>
          <p:nvPr/>
        </p:nvSpPr>
        <p:spPr>
          <a:xfrm>
            <a:off x="2036188" y="3238617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功能分解与实现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A20421-54DE-4D46-9E89-82B10C02019C}"/>
              </a:ext>
            </a:extLst>
          </p:cNvPr>
          <p:cNvSpPr txBox="1"/>
          <p:nvPr/>
        </p:nvSpPr>
        <p:spPr>
          <a:xfrm>
            <a:off x="2036188" y="415829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模块设计与核心函数声明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A0B36-9884-4B16-8C80-DF72497B3CC0}"/>
              </a:ext>
            </a:extLst>
          </p:cNvPr>
          <p:cNvSpPr txBox="1"/>
          <p:nvPr/>
        </p:nvSpPr>
        <p:spPr>
          <a:xfrm>
            <a:off x="2036188" y="5073797"/>
            <a:ext cx="389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Segoe UI"/>
              </a:rPr>
              <a:t>注意要点与补充说明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EE3800-DBC3-4C47-8A19-A54EEE7B3084}"/>
              </a:ext>
            </a:extLst>
          </p:cNvPr>
          <p:cNvSpPr/>
          <p:nvPr/>
        </p:nvSpPr>
        <p:spPr>
          <a:xfrm>
            <a:off x="1454124" y="3352084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E1741F-07CA-4857-B2CA-9433F66910B7}"/>
              </a:ext>
            </a:extLst>
          </p:cNvPr>
          <p:cNvSpPr/>
          <p:nvPr/>
        </p:nvSpPr>
        <p:spPr>
          <a:xfrm>
            <a:off x="1454124" y="4267586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133DBCE-475C-4766-8E13-3C5D9BDAA231}"/>
              </a:ext>
            </a:extLst>
          </p:cNvPr>
          <p:cNvSpPr/>
          <p:nvPr/>
        </p:nvSpPr>
        <p:spPr>
          <a:xfrm>
            <a:off x="1454124" y="5176932"/>
            <a:ext cx="296866" cy="304638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99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C12CF-0D79-4276-9E8A-F9C2CE04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49" y="2347274"/>
            <a:ext cx="5884283" cy="3403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9A2CE5-5C7E-4E76-B588-413594C5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8" y="2069695"/>
            <a:ext cx="5884283" cy="38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95E61-8412-4D98-86FF-2F6153EA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92" y="2673420"/>
            <a:ext cx="5944430" cy="2981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D8067-B3E1-4E17-9F57-F8A500F28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27" y="2069695"/>
            <a:ext cx="5884283" cy="38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0756B3-A399-4128-BD58-E649F09B0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" t="2973"/>
          <a:stretch/>
        </p:blipFill>
        <p:spPr>
          <a:xfrm>
            <a:off x="6153282" y="1819372"/>
            <a:ext cx="5849042" cy="16360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A4CB9F-062D-4FF9-8104-AAE0A0F7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41" y="3772999"/>
            <a:ext cx="5849041" cy="10234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C30E4A-264E-4A8F-82ED-04EC63E74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82" y="5041482"/>
            <a:ext cx="3848637" cy="1438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9E512F-EA39-459A-8468-C322775BA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60" y="2101839"/>
            <a:ext cx="5797459" cy="36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9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B8720-233A-4B9B-9968-90EA62E4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81" y="3259490"/>
            <a:ext cx="6830378" cy="3134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0376FD-B27E-4D90-9B68-E4D245B2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81" y="1416498"/>
            <a:ext cx="6493947" cy="17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3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825642-228B-43A2-9E71-79A1362B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6113"/>
            <a:ext cx="5715786" cy="4920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5FAA20-962D-410A-B77F-C3751B352149}"/>
              </a:ext>
            </a:extLst>
          </p:cNvPr>
          <p:cNvSpPr txBox="1"/>
          <p:nvPr/>
        </p:nvSpPr>
        <p:spPr>
          <a:xfrm>
            <a:off x="282805" y="1842674"/>
            <a:ext cx="630293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拓展功能：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格式判断语句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170000000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Max(column)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语句求最大值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MAX(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FROM Student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语句的嵌套，例如：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(SELECT MAX(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FROM Student)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2556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模块设计与核心函数声明</a:t>
            </a:r>
          </a:p>
        </p:txBody>
      </p:sp>
    </p:spTree>
    <p:extLst>
      <p:ext uri="{BB962C8B-B14F-4D97-AF65-F5344CB8AC3E}">
        <p14:creationId xmlns:p14="http://schemas.microsoft.com/office/powerpoint/2010/main" val="59525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模块设计与函数声明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EA9076-531B-4AD2-954B-516B74C57E4F}"/>
              </a:ext>
            </a:extLst>
          </p:cNvPr>
          <p:cNvSpPr txBox="1"/>
          <p:nvPr/>
        </p:nvSpPr>
        <p:spPr>
          <a:xfrm>
            <a:off x="421625" y="1456370"/>
            <a:ext cx="112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根据以上分析，函数主要有两大类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用于读写文件的函数和实现对应数据库操作功能的函数，函数声明如下：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3B447-FB58-427C-A37B-56627F065486}"/>
              </a:ext>
            </a:extLst>
          </p:cNvPr>
          <p:cNvSpPr txBox="1"/>
          <p:nvPr/>
        </p:nvSpPr>
        <p:spPr>
          <a:xfrm>
            <a:off x="421625" y="2406973"/>
            <a:ext cx="5338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读取数据库文件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read_my_sql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写入数据库文件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write_my_sql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读取所有表格及其属性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read_all_table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读取表头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写入表头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661804-E62D-4BF7-ABA4-2584852C4A8D}"/>
              </a:ext>
            </a:extLst>
          </p:cNvPr>
          <p:cNvSpPr txBox="1"/>
          <p:nvPr/>
        </p:nvSpPr>
        <p:spPr>
          <a:xfrm>
            <a:off x="5575957" y="2406973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根据指令创建表格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根据指令删除表格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查看所有表格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0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模块设计与函数声明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771DB0-DDC9-4CF8-8065-5ED181506DB3}"/>
              </a:ext>
            </a:extLst>
          </p:cNvPr>
          <p:cNvSpPr txBox="1"/>
          <p:nvPr/>
        </p:nvSpPr>
        <p:spPr>
          <a:xfrm>
            <a:off x="604437" y="1597025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向表格中插入数据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Updata_table_data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选择表格数据并展示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Selete_table_data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printf_table_data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判断是否为空行（即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是否为字母）</a:t>
            </a:r>
          </a:p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is_not_endl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(char </a:t>
            </a:r>
            <a:r>
              <a:rPr lang="en-US" altLang="zh-CN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B42D44D-ED48-4798-B8B4-269F160A73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072" y="4101844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44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注意要点与补充说明</a:t>
            </a:r>
          </a:p>
        </p:txBody>
      </p:sp>
    </p:spTree>
    <p:extLst>
      <p:ext uri="{BB962C8B-B14F-4D97-AF65-F5344CB8AC3E}">
        <p14:creationId xmlns:p14="http://schemas.microsoft.com/office/powerpoint/2010/main" val="2040001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注意要点与补充说明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DCE90B-1970-4523-845A-E7068C42A658}"/>
              </a:ext>
            </a:extLst>
          </p:cNvPr>
          <p:cNvSpPr txBox="1"/>
          <p:nvPr/>
        </p:nvSpPr>
        <p:spPr>
          <a:xfrm>
            <a:off x="709368" y="2141284"/>
            <a:ext cx="95564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语句新建一个表格的时候设置为英文文件名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本项目采用原始的字符串解析方法，因此未被考虑的命令可能会报错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（报错系统足够强大，不用担心程序卡死）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时间紧迫，仅用了最原始的表格，之后可以继续完善外观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五彩斑斓的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登录与登出提示语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9337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项目分析与数据结构设计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944589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F0C-80DD-4647-8B98-2C5DAFBA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总结与感悟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A89049-9B25-4AF7-AAB6-A6C960F9E471}"/>
              </a:ext>
            </a:extLst>
          </p:cNvPr>
          <p:cNvSpPr txBox="1"/>
          <p:nvPr/>
        </p:nvSpPr>
        <p:spPr>
          <a:xfrm>
            <a:off x="604437" y="1983497"/>
            <a:ext cx="10037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终于到了本学期最后一个项目，可谓是一波三折：刚拿到项目要求时认为只是项目二的网店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very easy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；中间遇到文件读写的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，苦苦找不到对策，整整一周几乎没有进展；最后两天灵感迸发，修复了之前的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，并一天码了破千行代码，掉了满地头发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无论如何，项目终归是结束了，也留给了我日后继续学习数据库和操作系统的基础，再说会程设实验，不得不说这门课耗时只能用恐怖形容，所幸下一届学弟学妹们不用再受这苦😭不过终归还是满载而归吧！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最后说一句：</a:t>
            </a:r>
            <a:endParaRPr lang="en-US" altLang="zh-CN" sz="2000" dirty="0"/>
          </a:p>
          <a:p>
            <a:r>
              <a:rPr lang="zh-CN" altLang="en-US" sz="2000" dirty="0"/>
              <a:t>程设实验，再</a:t>
            </a:r>
            <a:r>
              <a:rPr lang="en-US" altLang="zh-CN" sz="2000" dirty="0"/>
              <a:t>nm</a:t>
            </a:r>
            <a:r>
              <a:rPr lang="zh-CN" altLang="en-US" sz="2000" dirty="0"/>
              <a:t>的见！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1F97A0-B8CC-49D5-960F-C95C706DA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28" y="3685881"/>
            <a:ext cx="4960235" cy="279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6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0811A9-01AF-476E-82BA-89E627BF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009" y="2015826"/>
            <a:ext cx="4874443" cy="141317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谢谢观看！❤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CD00C0-0AAB-45BA-9784-1894C427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125" y="5299149"/>
            <a:ext cx="6705599" cy="11377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450112427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D457C5-44CF-48B3-B37D-A9E35F4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F9FAA8-391E-4A00-86B8-FE1BA33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787917"/>
            <a:ext cx="11113081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本项目中我们需要在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语言搭建一个最简单、最基础的数据库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，模拟实现数据库的基本操作，待解决的主要问题有：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如何实现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环境下代码的编译与执行（注意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环境下文件操作的不同）；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解析指令，获取不同的操作对象；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如何使用文件保存各个表格的内容以及维护整个数据库的状态；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4….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07065-5CB4-40B9-B594-3FA408E02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946" y="3963586"/>
            <a:ext cx="2805268" cy="28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54B6-9025-4D63-8A22-761FD2A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BD163-FF5C-4B60-BE7A-B704724BC97B}"/>
              </a:ext>
            </a:extLst>
          </p:cNvPr>
          <p:cNvSpPr txBox="1"/>
          <p:nvPr/>
        </p:nvSpPr>
        <p:spPr>
          <a:xfrm>
            <a:off x="604437" y="1502052"/>
            <a:ext cx="11160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本项目中的数据结构参考项目二网店系统的经验，构造两个结构体数组分别储存数据库状态变量和表格变量，同时再设计一个二维数组用于暂时存储需要增删改的数据库元素：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FEA6F7-37C9-4235-A059-093A17F695E4}"/>
              </a:ext>
            </a:extLst>
          </p:cNvPr>
          <p:cNvSpPr txBox="1"/>
          <p:nvPr/>
        </p:nvSpPr>
        <p:spPr>
          <a:xfrm>
            <a:off x="604437" y="2333049"/>
            <a:ext cx="49290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这里是数据结构及函数声明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数据库结构体，包括表名和文件名和表格对应序号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my_sql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维护一个数据库状态数组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my_sql_num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当前数据库状态行数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893F4D-B678-4144-92BA-90DA0A95FA13}"/>
              </a:ext>
            </a:extLst>
          </p:cNvPr>
          <p:cNvSpPr txBox="1"/>
          <p:nvPr/>
        </p:nvSpPr>
        <p:spPr>
          <a:xfrm>
            <a:off x="5711076" y="2333049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表格结构体，包括表名，文件名，各列的属性名，行数列数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file_name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column[50];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all_table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维护一个全体表格数组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table_num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当前数据库表格数量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00127D-951C-409F-9C74-0A76E5301738}"/>
              </a:ext>
            </a:extLst>
          </p:cNvPr>
          <p:cNvSpPr txBox="1"/>
          <p:nvPr/>
        </p:nvSpPr>
        <p:spPr>
          <a:xfrm>
            <a:off x="5711076" y="535594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B91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table_data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[100][100];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维护一个数据二维数组，用于暂时存储更新的表格数据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 = 0, col = 0; 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当前表格数据行列数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9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功能分解与实现</a:t>
            </a:r>
          </a:p>
        </p:txBody>
      </p:sp>
    </p:spTree>
    <p:extLst>
      <p:ext uri="{BB962C8B-B14F-4D97-AF65-F5344CB8AC3E}">
        <p14:creationId xmlns:p14="http://schemas.microsoft.com/office/powerpoint/2010/main" val="1773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7FB0-2769-4961-AA3D-C6375CC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E79F0-0B75-429B-B3D2-C32C626B0B69}"/>
              </a:ext>
            </a:extLst>
          </p:cNvPr>
          <p:cNvSpPr txBox="1"/>
          <p:nvPr/>
        </p:nvSpPr>
        <p:spPr>
          <a:xfrm>
            <a:off x="572453" y="1556540"/>
            <a:ext cx="1104709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本项目中只要求实现一个最简单的数据库，也即实现六大类基本功能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它们对应的命令语句如下：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073F6-4161-443B-9E20-F832706C0F2C}"/>
              </a:ext>
            </a:extLst>
          </p:cNvPr>
          <p:cNvSpPr txBox="1"/>
          <p:nvPr/>
        </p:nvSpPr>
        <p:spPr>
          <a:xfrm>
            <a:off x="604437" y="2868872"/>
            <a:ext cx="114618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name (column1,column2,···,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columnT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TO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name FROM filename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TABLE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LIST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name VALUES (value1,value2,···,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valueT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name (column1,column2,···) VALUES (value1,value2,···)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name WHERE column = value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* FROM name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（接下页）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02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A0C2F-8AC4-4E5C-AAB8-B6CA46A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CC9AD4-7559-4123-8938-7DB55FD40B04}"/>
              </a:ext>
            </a:extLst>
          </p:cNvPr>
          <p:cNvSpPr txBox="1"/>
          <p:nvPr/>
        </p:nvSpPr>
        <p:spPr>
          <a:xfrm>
            <a:off x="604437" y="1666635"/>
            <a:ext cx="86432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（接上页）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name SET column1 = value1, column2 = value2, ···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name SET column1 = value1, column2 = value2, ··· WHERE column =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column1,column2,··· FROM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DISTINCT column1,column2,··· FROM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name ORDER BY column1,column2,··· ASC|DESC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column1,column2,··· FROM name WHERE column =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column1,column2,··· FROM name TO file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89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4909-0B95-4453-9559-F96451C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84253F-579C-4A13-9264-9C6DAE0A46F3}"/>
              </a:ext>
            </a:extLst>
          </p:cNvPr>
          <p:cNvSpPr txBox="1"/>
          <p:nvPr/>
        </p:nvSpPr>
        <p:spPr>
          <a:xfrm>
            <a:off x="604437" y="1549305"/>
            <a:ext cx="11386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首先，我们使用一个外层循环</a:t>
            </a:r>
            <a:r>
              <a:rPr lang="en-US" altLang="zh-CN" sz="2000" dirty="0"/>
              <a:t>while(true)</a:t>
            </a:r>
            <a:r>
              <a:rPr lang="zh-CN" altLang="en-US" sz="2000" dirty="0"/>
              <a:t>不断从控制台获取指令，直到指令为</a:t>
            </a:r>
            <a:r>
              <a:rPr lang="en-US" altLang="zh-CN" sz="2000" dirty="0"/>
              <a:t>quit</a:t>
            </a:r>
            <a:r>
              <a:rPr lang="zh-CN" altLang="en-US" sz="2000" dirty="0"/>
              <a:t>时退出。这里由于还没完全掌握正则表达式，用的是最朴素的字符串匹配方法判断指令，然后调用对应的功能函数，部分代码如下：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94FC2-D28A-41C7-8C6C-1068E9E2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" y="2746285"/>
            <a:ext cx="5254495" cy="3501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5279F9-ED42-4611-8A43-A28A8D838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20" y="2746286"/>
            <a:ext cx="6118971" cy="35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04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1646</Words>
  <Application>Microsoft Office PowerPoint</Application>
  <PresentationFormat>宽屏</PresentationFormat>
  <Paragraphs>217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Microsoft YaHei UI</vt:lpstr>
      <vt:lpstr>等线</vt:lpstr>
      <vt:lpstr>微软雅黑</vt:lpstr>
      <vt:lpstr>微软雅黑</vt:lpstr>
      <vt:lpstr>Arial</vt:lpstr>
      <vt:lpstr>Calibri</vt:lpstr>
      <vt:lpstr>Segoe UI</vt:lpstr>
      <vt:lpstr>Segoe UI Light</vt:lpstr>
      <vt:lpstr>Wingdings</vt:lpstr>
      <vt:lpstr>WelcomeDoc</vt:lpstr>
      <vt:lpstr>项目四  My_SQL用户手册 </vt:lpstr>
      <vt:lpstr>目录</vt:lpstr>
      <vt:lpstr>Part one</vt:lpstr>
      <vt:lpstr>项目分析</vt:lpstr>
      <vt:lpstr>数据结构设计</vt:lpstr>
      <vt:lpstr>Part two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功能分解</vt:lpstr>
      <vt:lpstr>Part three</vt:lpstr>
      <vt:lpstr>模块设计与函数声明</vt:lpstr>
      <vt:lpstr>模块设计与函数声明</vt:lpstr>
      <vt:lpstr>Part four</vt:lpstr>
      <vt:lpstr>注意要点与补充说明</vt:lpstr>
      <vt:lpstr>总结与感悟</vt:lpstr>
      <vt:lpstr>谢谢观看！❤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项目三  AI五子棋 </dc:title>
  <dc:creator>sun wenbo</dc:creator>
  <cp:lastModifiedBy>sun wenbo</cp:lastModifiedBy>
  <cp:revision>7</cp:revision>
  <dcterms:created xsi:type="dcterms:W3CDTF">2021-11-29T07:31:09Z</dcterms:created>
  <dcterms:modified xsi:type="dcterms:W3CDTF">2021-12-21T06:55:53Z</dcterms:modified>
</cp:coreProperties>
</file>