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324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5" r:id="rId19"/>
    <p:sldId id="417" r:id="rId20"/>
    <p:sldId id="418" r:id="rId21"/>
    <p:sldId id="420" r:id="rId22"/>
    <p:sldId id="4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5"/>
            <p14:sldId id="417"/>
            <p14:sldId id="418"/>
            <p14:sldId id="420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94290" autoAdjust="0"/>
  </p:normalViewPr>
  <p:slideViewPr>
    <p:cSldViewPr snapToGrid="0">
      <p:cViewPr varScale="1">
        <p:scale>
          <a:sx n="90" d="100"/>
          <a:sy n="90" d="100"/>
        </p:scale>
        <p:origin x="8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4/16/2021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756" y="1649112"/>
            <a:ext cx="8855242" cy="2922889"/>
          </a:xfrm>
        </p:spPr>
        <p:txBody>
          <a:bodyPr/>
          <a:lstStyle/>
          <a:p>
            <a:r>
              <a:rPr lang="zh-CN" altLang="en-US" sz="3200" dirty="0" smtClean="0">
                <a:latin typeface="Microsoft YaHei" charset="0"/>
                <a:ea typeface="Microsoft YaHei" charset="0"/>
                <a:cs typeface="Microsoft YaHei" charset="0"/>
              </a:rPr>
              <a:t>项目二  </a:t>
            </a:r>
            <a:r>
              <a:rPr lang="en-US" altLang="zh-CN" sz="3200" b="1" dirty="0" smtClean="0">
                <a:latin typeface="Arial" charset="0"/>
                <a:ea typeface="宋体" charset="0"/>
              </a:rPr>
              <a:t>Linux</a:t>
            </a:r>
            <a:r>
              <a:rPr lang="zh-CN" altLang="en-US" sz="3200" b="1" dirty="0" smtClean="0">
                <a:latin typeface="Arial" charset="0"/>
                <a:ea typeface="宋体" charset="0"/>
              </a:rPr>
              <a:t>编程基础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输入命令生成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./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，执行文件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和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VSCode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都是功能极为强大的编辑器，有着丰富的插件，这里只做简要介绍，剩下交由大家自行探索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48" y="2115880"/>
            <a:ext cx="6911162" cy="6911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48" y="3609340"/>
            <a:ext cx="5727090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使用“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可执行文件名”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命令回车进入调试模式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06" y="1911048"/>
            <a:ext cx="6961905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list  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命令从第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行列举源代码，一次显示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10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行，可以继续回车显示余下的源代码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。这里代码简单，只有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7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行。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3" y="2817214"/>
            <a:ext cx="5521972" cy="20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break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n”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或者“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 n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”命令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从第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行插入调试断点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run”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或者“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r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”命令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执行代码，如果有提前插入断点，则从开头一直运行到断点的地方停止，如下所示，程序停止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行。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93" y="2261280"/>
            <a:ext cx="5896600" cy="56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93" y="4518837"/>
            <a:ext cx="5377052" cy="11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程序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在断点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处暂停，可以使用命令“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s”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进入单步调试，每次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回车后仅执行一步，达到调试的目的。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单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步调试结束后，可以直接使用“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命令直接跑完接下来的所有代码。</a:t>
            </a: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3" y="2452000"/>
            <a:ext cx="4025480" cy="854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03" y="4445454"/>
            <a:ext cx="5168034" cy="6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输入“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quit”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或者“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q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”命令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退出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调试模式，回到终端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如果程序非正常结束，如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Run Time Error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，那么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正适合处理这种情况。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会在出现错误处停止，方便你定位问题。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以某同学的代码为例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使用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smtClean="0">
                <a:solidFill>
                  <a:schemeClr val="tx1"/>
                </a:solidFill>
                <a:latin typeface="Arial" charset="0"/>
                <a:ea typeface="宋体" charset="0"/>
              </a:rPr>
              <a:t>可以有效定位出错误的代码，方便你后续查找问题</a:t>
            </a: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" y="2158408"/>
            <a:ext cx="5505666" cy="5209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76" y="4087806"/>
            <a:ext cx="6065980" cy="892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76" y="5556222"/>
            <a:ext cx="6190476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134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前面的示例代码里，只有一个源代码文件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hello.cc 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所以也只会生成一个可执行文件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hello.o</a:t>
            </a: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但是当项目由多个源代码文件构成，再按前面的步骤一个个编译，将会很繁琐而且也会生成过多的可执行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xxx.o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文件。</a:t>
            </a: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这个时候可以把多个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.cc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文件使用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makefile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进行统一编译，只生成一个可执行文件。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30356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假设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有三个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源代码文件：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main.cc 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mul.cc 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div.cc 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是主程序，如图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所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示；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mul.cc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内定义了计算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两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个数相乘的函数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()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div.cc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内定义了计算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两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个数相除的函数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()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59" y="1543806"/>
            <a:ext cx="4536358" cy="30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接下来编写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Makefile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文件（小写的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makefile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也可以）：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main: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div.o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g++ -o main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-g</a:t>
            </a:r>
          </a:p>
          <a:p>
            <a:pPr lvl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main.cc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g++ -c -o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main.cc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mul.cc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g++ -c -o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mul.cc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div.cc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g++ -c -o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div.o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div.cc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第二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行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g++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前面的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空格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部分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&lt;tab&gt;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键，不是“空格键”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70" y="2354473"/>
            <a:ext cx="3333333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执行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（或者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 main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）命令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，自动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编译三个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源代码文件，仅生成一个可执行文件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，可以发现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ls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查阅之后，只有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文件为绿色，表示为可执行文件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后面跟的参数为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target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，如果为空会默认执行第一个</a:t>
            </a: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不难发现编译产物有不少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.o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文件，它们对我们而言是无用的，如果你想自动清除它们，可以在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的最后加上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rm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*.o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清除所有的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.o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文件。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执行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，命令 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./main 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回车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81" y="2549364"/>
            <a:ext cx="5133333" cy="1114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81" y="5403309"/>
            <a:ext cx="4800838" cy="10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327" y="144112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操作系统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3327" y="2017390"/>
            <a:ext cx="8136135" cy="46085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命令行界面（终端界面）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通过</a:t>
            </a:r>
            <a:r>
              <a:rPr lang="zh-CN" altLang="en-US" sz="1600" dirty="0" smtClean="0">
                <a:solidFill>
                  <a:schemeClr val="tx1"/>
                </a:solidFill>
              </a:rPr>
              <a:t>命令行敲入命令交互，而不是图形界面实现交互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通过</a:t>
            </a:r>
            <a:r>
              <a:rPr lang="zh-CN" altLang="en-US" sz="1600" dirty="0">
                <a:solidFill>
                  <a:schemeClr val="tx1"/>
                </a:solidFill>
              </a:rPr>
              <a:t>终端命令，深入理解操作系统底层原理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需要使用</a:t>
            </a:r>
            <a:r>
              <a:rPr lang="en-US" altLang="zh-CN" sz="1600" dirty="0">
                <a:solidFill>
                  <a:schemeClr val="tx1"/>
                </a:solidFill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</a:rPr>
              <a:t>，必须要</a:t>
            </a:r>
            <a:r>
              <a:rPr lang="zh-CN" altLang="en-US" sz="1600" dirty="0" smtClean="0">
                <a:solidFill>
                  <a:schemeClr val="tx1"/>
                </a:solidFill>
              </a:rPr>
              <a:t>学会使用</a:t>
            </a:r>
            <a:r>
              <a:rPr lang="en-US" altLang="zh-CN" sz="1600" dirty="0">
                <a:solidFill>
                  <a:schemeClr val="tx1"/>
                </a:solidFill>
              </a:rPr>
              <a:t>Linux</a:t>
            </a:r>
            <a:r>
              <a:rPr lang="zh-CN" altLang="en-US" sz="1600" dirty="0" smtClean="0">
                <a:solidFill>
                  <a:schemeClr val="tx1"/>
                </a:solidFill>
              </a:rPr>
              <a:t>命令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不</a:t>
            </a:r>
            <a:r>
              <a:rPr lang="zh-CN" altLang="en-US" sz="2000" dirty="0">
                <a:solidFill>
                  <a:srgbClr val="FF0000"/>
                </a:solidFill>
              </a:rPr>
              <a:t>允许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</a:t>
            </a:r>
            <a:r>
              <a:rPr lang="zh-CN" altLang="en-US" sz="2000" dirty="0">
                <a:solidFill>
                  <a:schemeClr val="tx1"/>
                </a:solidFill>
              </a:rPr>
              <a:t>图形化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集成开发环境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Window</a:t>
            </a:r>
            <a:r>
              <a:rPr lang="zh-CN" altLang="en-US" sz="2000" dirty="0">
                <a:solidFill>
                  <a:schemeClr val="tx1"/>
                </a:solidFill>
              </a:rPr>
              <a:t>下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</a:rPr>
              <a:t>DEV C++, </a:t>
            </a:r>
            <a:r>
              <a:rPr lang="en-US" altLang="zh-CN" sz="2000" dirty="0">
                <a:solidFill>
                  <a:schemeClr val="tx1"/>
                </a:solidFill>
              </a:rPr>
              <a:t>Visual Studio</a:t>
            </a:r>
            <a:r>
              <a:rPr lang="zh-CN" altLang="en-US" sz="2000" dirty="0" smtClean="0">
                <a:solidFill>
                  <a:schemeClr val="tx1"/>
                </a:solidFill>
              </a:rPr>
              <a:t>等），本次实验推荐使用</a:t>
            </a:r>
            <a:r>
              <a:rPr lang="en-US" altLang="zh-CN" sz="2000" dirty="0" smtClean="0">
                <a:solidFill>
                  <a:schemeClr val="tx1"/>
                </a:solidFill>
              </a:rPr>
              <a:t>Ubuntu18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操作系统、</a:t>
            </a:r>
            <a:r>
              <a:rPr lang="en-US" altLang="zh-CN" sz="2000" dirty="0" smtClean="0">
                <a:solidFill>
                  <a:schemeClr val="tx1"/>
                </a:solidFill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</a:rPr>
              <a:t>或者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VSCode</a:t>
            </a:r>
            <a:r>
              <a:rPr lang="zh-CN" altLang="en-US" sz="2000" dirty="0" smtClean="0">
                <a:solidFill>
                  <a:schemeClr val="tx1"/>
                </a:solidFill>
              </a:rPr>
              <a:t>编辑器和</a:t>
            </a:r>
            <a:r>
              <a:rPr lang="en-US" altLang="zh-CN" sz="2000" dirty="0" smtClean="0">
                <a:solidFill>
                  <a:schemeClr val="tx1"/>
                </a:solidFill>
              </a:rPr>
              <a:t>GDB</a:t>
            </a:r>
            <a:r>
              <a:rPr lang="zh-CN" altLang="en-US" sz="2000" dirty="0" smtClean="0">
                <a:solidFill>
                  <a:schemeClr val="tx1"/>
                </a:solidFill>
              </a:rPr>
              <a:t>调试。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Ubuntu</a:t>
            </a:r>
            <a:r>
              <a:rPr lang="zh-CN" altLang="en-US" sz="1600" dirty="0" smtClean="0">
                <a:solidFill>
                  <a:schemeClr val="tx1"/>
                </a:solidFill>
              </a:rPr>
              <a:t>虚拟机的安装教程已经下发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</a:rPr>
              <a:t>熟悉</a:t>
            </a:r>
            <a:r>
              <a:rPr lang="en-US" altLang="zh-CN" sz="1600" dirty="0" err="1">
                <a:solidFill>
                  <a:schemeClr val="tx1"/>
                </a:solidFill>
              </a:rPr>
              <a:t>gcc</a:t>
            </a:r>
            <a:r>
              <a:rPr lang="en-US" altLang="zh-CN" sz="1600" dirty="0">
                <a:solidFill>
                  <a:schemeClr val="tx1"/>
                </a:solidFill>
              </a:rPr>
              <a:t>/g++</a:t>
            </a:r>
            <a:r>
              <a:rPr lang="zh-CN" altLang="en-US" sz="1600" dirty="0">
                <a:solidFill>
                  <a:schemeClr val="tx1"/>
                </a:solidFill>
              </a:rPr>
              <a:t>编译和</a:t>
            </a:r>
            <a:r>
              <a:rPr lang="en-US" altLang="zh-CN" sz="1600" dirty="0" err="1">
                <a:solidFill>
                  <a:schemeClr val="tx1"/>
                </a:solidFill>
              </a:rPr>
              <a:t>Makefile</a:t>
            </a:r>
            <a:r>
              <a:rPr lang="zh-CN" altLang="en-US" sz="1600" dirty="0">
                <a:solidFill>
                  <a:schemeClr val="tx1"/>
                </a:solidFill>
              </a:rPr>
              <a:t>等</a:t>
            </a:r>
            <a:r>
              <a:rPr lang="zh-CN" altLang="en-US" sz="1600" dirty="0" smtClean="0">
                <a:solidFill>
                  <a:schemeClr val="tx1"/>
                </a:solidFill>
              </a:rPr>
              <a:t>概念以及使用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800" dirty="0" smtClean="0"/>
          </a:p>
          <a:p>
            <a:pPr lvl="1">
              <a:lnSpc>
                <a:spcPct val="90000"/>
              </a:lnSpc>
            </a:pPr>
            <a:endParaRPr lang="en-US" altLang="zh-CN" sz="2800" dirty="0" smtClean="0"/>
          </a:p>
          <a:p>
            <a:pPr marL="449262" lvl="1" indent="0">
              <a:lnSpc>
                <a:spcPct val="90000"/>
              </a:lnSpc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一般来说，我们还会再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Makefile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文件中加上一个“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clean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”伪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目标，按照惯例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 clean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语句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的含义是清除上次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命令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所产生的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object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文件（后缀为“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.o”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的文件）及可执行文件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ake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其他用法请同学们自行网上查阅相关材料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现在出现了一些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之上，更高级的工具来自动生成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Makefile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CMake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，学有余力的同学可以自行了解，本次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project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不使用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CMake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28" y="2650336"/>
            <a:ext cx="5963747" cy="11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GDB</a:t>
            </a:r>
            <a:r>
              <a:rPr lang="zh-CN" altLang="en-US" dirty="0" smtClean="0"/>
              <a:t>结合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484313"/>
            <a:ext cx="857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我在代码中遗留下了一个隐患，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函数中可能出现除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的情况，我们当然知道这是未定义的计算，不妨看一下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Linux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下运行的结果。</a:t>
            </a: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发现程序终止了，使用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gdb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看看发生了什么，程序在何处停止。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03" y="2467644"/>
            <a:ext cx="4696674" cy="11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GDB</a:t>
            </a:r>
            <a:r>
              <a:rPr lang="zh-CN" altLang="en-US" dirty="0" smtClean="0"/>
              <a:t>结合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484313"/>
            <a:ext cx="8579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通过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gdb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可以清楚地发现程序收到了一个</a:t>
            </a:r>
            <a:r>
              <a:rPr kumimoji="1"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SIGFPE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，它代表除零的异常信号，是在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函数发出的。</a:t>
            </a:r>
            <a:endParaRPr kumimoji="1"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随后再使用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bt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命令（</a:t>
            </a:r>
            <a:r>
              <a:rPr kumimoji="1"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backtrace</a:t>
            </a:r>
            <a:r>
              <a:rPr kumimoji="1"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），可以看到此时的函数调用关系。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28" y="2775421"/>
            <a:ext cx="6211780" cy="25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8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3327" y="1376964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常用命令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3065" y="2121322"/>
            <a:ext cx="8867188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cd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目录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进入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已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存在的目录。</a:t>
            </a:r>
            <a:endParaRPr lang="en-US" altLang="zh-CN" sz="28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mkdir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目录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xxx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新建一个名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为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“目录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xxx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”的空目录。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rm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删除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名为“文件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”的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rm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–r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目录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删除整个目录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以及目录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内所有文件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ls                         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列举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出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  <a:ea typeface="宋体" charset="0"/>
              </a:rPr>
              <a:t>当前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目录下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所有的可见文件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cat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查看“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”里的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内容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pwd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		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 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查看当前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绝对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路径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编辑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名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为“文件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”的文件，如果该文件未被创建，则创建它，敲入命令回车后离开当前界面，进入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编辑界面。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3327" y="1376964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常用命令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3065" y="2121322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cp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a  b    		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将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所有内容复制到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中，如果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非空会被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a.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覆盖，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不存在会自动新建一个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g++ 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hello.cc 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-g  -o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449262" lvl="1" indent="0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g++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编译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-g -o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为参数，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-g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使得生成的可执行文件能用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调试，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-o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参数可以指明生成文件的名字，如果去掉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-o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，则生成文件名默认为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a.out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449262" lvl="1" indent="0">
              <a:lnSpc>
                <a:spcPct val="9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上面的命令含义为编译名为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hello.c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的源码，编译完成后生成名为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hello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可执行文件。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./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449262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使用命令“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./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执行刚刚编译完成的“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键盘按下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Ctrl + Alt +T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快捷键打开终端，如下：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新建目录，存放项目代码文件，使用命令：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mkdir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目录名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使用命令：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cd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目录名 ，进入刚刚新建的目录内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92" y="3169962"/>
            <a:ext cx="6933333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让我们在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proj2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目录下新建一个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hello.cc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输入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 hello.cc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，进入编辑界面，按下键盘的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键进入插入模式，然后输入代码。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完成代码输入后，按下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Esc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键，退出插入模式，然后输入‘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: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wq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’，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wq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的意思保存并退出。如果你没有修改文件，应当输入‘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:q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’；如果修改了文件不想保存就退出，输入‘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:q!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’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如果你按照上述步骤，最后的画面为：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32" y="1627294"/>
            <a:ext cx="6942857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回到命令行，输入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ls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，会发现已经生成了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hello.cc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如果你认为 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不好上手，我们推荐你使用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VSCode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。打开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VSCode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，并打开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proj2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对应文件夹会看到你们熟悉的图形界面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02" y="2041806"/>
            <a:ext cx="3523809" cy="3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7" y="3142547"/>
            <a:ext cx="4842248" cy="357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按照下图可以打开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VSCode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内置的命令行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66" y="2354472"/>
            <a:ext cx="6542857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Microsoft Office PowerPoint</Application>
  <PresentationFormat>全屏显示(4:3)</PresentationFormat>
  <Paragraphs>144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Microsoft YaHei UI</vt:lpstr>
      <vt:lpstr>宋体</vt:lpstr>
      <vt:lpstr>Microsoft YaHei</vt:lpstr>
      <vt:lpstr>Arial</vt:lpstr>
      <vt:lpstr>Calibri</vt:lpstr>
      <vt:lpstr>Segoe UI</vt:lpstr>
      <vt:lpstr>Segoe UI Light</vt:lpstr>
      <vt:lpstr>WelcomeDoc</vt:lpstr>
      <vt:lpstr>项目二  Linux编程基础 </vt:lpstr>
      <vt:lpstr>题目背景</vt:lpstr>
      <vt:lpstr>题目背景</vt:lpstr>
      <vt:lpstr>题目背景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GDB调试 </vt:lpstr>
      <vt:lpstr>GDB调试 </vt:lpstr>
      <vt:lpstr>GDB调试 </vt:lpstr>
      <vt:lpstr>GDB调试 </vt:lpstr>
      <vt:lpstr>GDB调试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makefile与GDB结合</vt:lpstr>
      <vt:lpstr>makefile与GDB结合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2021-04-16T00:51:05Z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