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76" r:id="rId5"/>
    <p:sldId id="300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3" r:id="rId20"/>
    <p:sldId id="294" r:id="rId21"/>
    <p:sldId id="296" r:id="rId22"/>
    <p:sldId id="297" r:id="rId23"/>
    <p:sldId id="298" r:id="rId24"/>
    <p:sldId id="299" r:id="rId25"/>
    <p:sldId id="301" r:id="rId26"/>
    <p:sldId id="295" r:id="rId27"/>
    <p:sldId id="274" r:id="rId28"/>
    <p:sldId id="292" r:id="rId29"/>
    <p:sldId id="277" r:id="rId30"/>
    <p:sldId id="27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76"/>
            <p14:sldId id="300"/>
            <p14:sldId id="279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4"/>
            <p14:sldId id="296"/>
            <p14:sldId id="297"/>
            <p14:sldId id="298"/>
            <p14:sldId id="299"/>
            <p14:sldId id="301"/>
            <p14:sldId id="295"/>
            <p14:sldId id="274"/>
            <p14:sldId id="292"/>
            <p14:sldId id="277"/>
            <p14:sldId id="271"/>
            <p14:sldId id="280"/>
            <p14:sldId id="281"/>
            <p14:sldId id="29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24726"/>
    <a:srgbClr val="DD462F"/>
    <a:srgbClr val="D2B4A6"/>
    <a:srgbClr val="734F29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3" autoAdjust="0"/>
    <p:restoredTop sz="87449" autoAdjust="0"/>
  </p:normalViewPr>
  <p:slideViewPr>
    <p:cSldViewPr snapToGrid="0">
      <p:cViewPr varScale="1">
        <p:scale>
          <a:sx n="103" d="100"/>
          <a:sy n="103" d="100"/>
        </p:scale>
        <p:origin x="2007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7886698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2400">
                <a:solidFill>
                  <a:schemeClr val="tx1"/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800">
                <a:solidFill>
                  <a:schemeClr val="tx1"/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1400">
                <a:solidFill>
                  <a:schemeClr val="tx1"/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1200">
                <a:solidFill>
                  <a:schemeClr val="tx1"/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  <a:endParaRPr lang="zh-CN" altLang="en-US"/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  <a:endParaRPr lang="zh-CN" altLang="en-US"/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  <a:endParaRPr lang="zh-CN" altLang="en-US"/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  <a:endParaRPr lang="zh-CN" altLang="en-US"/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  <a:endParaRPr lang="zh-CN" altLang="en-US"/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  <a:endParaRPr lang="zh-CN" altLang="en-US"/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  <a:endParaRPr lang="zh-CN" altLang="en-US"/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  <a:endParaRPr lang="zh-CN" altLang="en-US"/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  <a:endParaRPr lang="zh-CN" altLang="en-US"/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  <a:endParaRPr lang="zh-CN" altLang="en-US"/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  <a:endParaRPr lang="zh-CN" altLang="en-US"/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  <a:endParaRPr lang="zh-CN" altLang="en-US"/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  <a:endParaRPr lang="zh-CN" altLang="en-US"/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  <a:endParaRPr lang="zh-CN" altLang="en-US"/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  <a:endParaRPr lang="zh-CN" altLang="en-US"/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ct val="30000"/>
        </a:spcBef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ct val="30000"/>
        </a:spcBef>
        <a:buFont typeface="Arial" panose="020B0604020202020204" pitchFamily="34" charset="0"/>
        <a:buChar char="•"/>
        <a:defRPr lang="zh-CN"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ct val="30000"/>
        </a:spcBef>
        <a:buFont typeface="Arial" panose="020B0604020202020204" pitchFamily="34" charset="0"/>
        <a:buChar char="•"/>
        <a:defRPr lang="zh-CN"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ct val="30000"/>
        </a:spcBef>
        <a:buFont typeface="Arial" panose="020B0604020202020204" pitchFamily="34" charset="0"/>
        <a:buChar char="•"/>
        <a:defRPr lang="zh-CN"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756" y="1649112"/>
            <a:ext cx="8855242" cy="2922889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项目二  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Linux</a:t>
            </a:r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下编程：命令行交互式数据库系统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3327" y="6175474"/>
            <a:ext cx="84162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/>
              <a:t>说明：</a:t>
            </a:r>
            <a:r>
              <a:rPr lang="en-US" altLang="zh-CN" sz="1400"/>
              <a:t>《</a:t>
            </a:r>
            <a:r>
              <a:rPr lang="zh-CN" altLang="en-US" sz="1400"/>
              <a:t>数据库简介</a:t>
            </a:r>
            <a:r>
              <a:rPr lang="en-US" altLang="zh-CN" sz="1400"/>
              <a:t>》</a:t>
            </a:r>
            <a:r>
              <a:rPr lang="zh-CN" altLang="en-US" sz="1400"/>
              <a:t>参考自</a:t>
            </a:r>
            <a:r>
              <a:rPr lang="en-US" altLang="zh-CN" sz="1400"/>
              <a:t>https://www.liaoxuefeng.com/wiki/1177760294764384/1179613436834240</a:t>
            </a:r>
            <a:endParaRPr lang="zh-CN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查看现有数据表的数量、每个表的表名和字段名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624928"/>
            <a:ext cx="6567918" cy="14898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删除</a:t>
            </a:r>
            <a:r>
              <a:rPr lang="en-US" altLang="zh-CN"/>
              <a:t>student</a:t>
            </a:r>
            <a:r>
              <a:rPr lang="zh-CN" altLang="en-US"/>
              <a:t>表，再次查看现有表格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为了后续演示，我们重新添加</a:t>
            </a:r>
            <a:r>
              <a:rPr lang="en-US" altLang="zh-CN"/>
              <a:t>student</a:t>
            </a:r>
            <a:r>
              <a:rPr lang="zh-CN" altLang="en-US"/>
              <a:t>表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1078" y="2616195"/>
            <a:ext cx="4189422" cy="20870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8" y="5493802"/>
            <a:ext cx="7765208" cy="10064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student</a:t>
            </a:r>
            <a:r>
              <a:rPr lang="zh-CN" altLang="en-US"/>
              <a:t>表中添加三行数据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645128"/>
            <a:ext cx="8043244" cy="29433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查询</a:t>
            </a:r>
            <a:r>
              <a:rPr lang="en-US" altLang="zh-CN"/>
              <a:t>student</a:t>
            </a:r>
            <a:r>
              <a:rPr lang="zh-CN" altLang="en-US"/>
              <a:t>表中每一行的每一列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571743"/>
            <a:ext cx="6908800" cy="289335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查询</a:t>
            </a:r>
            <a:r>
              <a:rPr lang="en-US" altLang="zh-CN"/>
              <a:t>student</a:t>
            </a:r>
            <a:r>
              <a:rPr lang="zh-CN" altLang="en-US"/>
              <a:t>表中每一行的姓名、学号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645563"/>
            <a:ext cx="6353654" cy="26693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查询</a:t>
            </a:r>
            <a:r>
              <a:rPr lang="en-US" altLang="zh-CN"/>
              <a:t>student</a:t>
            </a:r>
            <a:r>
              <a:rPr lang="zh-CN" altLang="en-US"/>
              <a:t>表中籍贯为广东的行的姓名、学号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906330"/>
            <a:ext cx="7781684" cy="132683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为了方便展示，再新增一行学生数据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082" y="2706833"/>
            <a:ext cx="7813130" cy="111826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查看籍贯列中不重复的数值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0" y="2453508"/>
            <a:ext cx="5918200" cy="37234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将赵六的籍贯更改为江苏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616985"/>
            <a:ext cx="7875178" cy="30662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72" y="2616984"/>
            <a:ext cx="7686902" cy="5421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删除赵六这一行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538405"/>
            <a:ext cx="7626350" cy="33877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538405"/>
            <a:ext cx="7173921" cy="6614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50800"/>
            <a:ext cx="8062025" cy="1158068"/>
          </a:xfrm>
        </p:spPr>
        <p:txBody>
          <a:bodyPr/>
          <a:lstStyle/>
          <a:p>
            <a:r>
              <a:rPr lang="zh-CN" altLang="en-US"/>
              <a:t>实验目标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Linux</a:t>
            </a:r>
            <a:r>
              <a:rPr lang="zh-CN" altLang="en-US"/>
              <a:t>环境下，实现一个通过</a:t>
            </a:r>
            <a:r>
              <a:rPr lang="en-US" altLang="zh-CN"/>
              <a:t>SQL</a:t>
            </a:r>
            <a:r>
              <a:rPr lang="zh-CN" altLang="en-US"/>
              <a:t>语句进行交互的数据库系统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实现的功能均为简化版，不需要学习真实的</a:t>
            </a:r>
            <a:r>
              <a:rPr lang="en-US" altLang="zh-CN"/>
              <a:t>SQL</a:t>
            </a:r>
            <a:r>
              <a:rPr lang="zh-CN" altLang="en-US"/>
              <a:t>语句、数据库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再新增一个</a:t>
            </a:r>
            <a:r>
              <a:rPr lang="en-US" altLang="zh-CN"/>
              <a:t>id</a:t>
            </a:r>
            <a:r>
              <a:rPr lang="zh-CN" altLang="en-US"/>
              <a:t>为</a:t>
            </a:r>
            <a:r>
              <a:rPr lang="en-US" altLang="zh-CN"/>
              <a:t>211220001</a:t>
            </a:r>
            <a:r>
              <a:rPr lang="zh-CN" altLang="en-US"/>
              <a:t>的学生，由于</a:t>
            </a:r>
            <a:r>
              <a:rPr lang="en-US" altLang="zh-CN"/>
              <a:t>id</a:t>
            </a:r>
            <a:r>
              <a:rPr lang="zh-CN" altLang="en-US"/>
              <a:t>是主键且已经存在</a:t>
            </a:r>
            <a:r>
              <a:rPr lang="en-US" altLang="zh-CN"/>
              <a:t>id=211220001</a:t>
            </a:r>
            <a:r>
              <a:rPr lang="zh-CN" altLang="en-US"/>
              <a:t>的行，所以操作失败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159517"/>
            <a:ext cx="7965734" cy="115255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系统重启后，所有数据表应与系统关闭前一致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/>
              <a:t>可以使用文本文件或二进制文件进行存储，文件名、文件结构均可自行设计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拓展功能举例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支持</a:t>
            </a:r>
            <a:r>
              <a:rPr lang="en-US" altLang="zh-CN"/>
              <a:t>ALTER</a:t>
            </a:r>
            <a:r>
              <a:rPr lang="zh-CN" altLang="en-US"/>
              <a:t>语句，可修改表结构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/>
              <a:t>例如：删除</a:t>
            </a:r>
            <a:r>
              <a:rPr lang="en-US" altLang="zh-CN"/>
              <a:t>birth_place</a:t>
            </a:r>
            <a:r>
              <a:rPr lang="zh-CN" altLang="en-US"/>
              <a:t>列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568" y="3211080"/>
            <a:ext cx="7888780" cy="290830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拓展功能举例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命令行历史记录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/>
              <a:t>类似于</a:t>
            </a:r>
            <a:r>
              <a:rPr lang="en-US" altLang="zh-CN"/>
              <a:t>Linux</a:t>
            </a:r>
            <a:r>
              <a:rPr lang="zh-CN" altLang="en-US"/>
              <a:t>终端，通过方向键查看历史指令，并且可直接执行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命令行自动补全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/>
              <a:t>类似于</a:t>
            </a:r>
            <a:r>
              <a:rPr lang="en-US" altLang="zh-CN"/>
              <a:t>Linux</a:t>
            </a:r>
            <a:r>
              <a:rPr lang="zh-CN" altLang="en-US"/>
              <a:t>终端，通过</a:t>
            </a:r>
            <a:r>
              <a:rPr lang="en-US" altLang="zh-CN"/>
              <a:t>Tab</a:t>
            </a:r>
            <a:r>
              <a:rPr lang="zh-CN" altLang="en-US"/>
              <a:t>键自动补全指令、表明、字段名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本次实验禁止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/>
              <a:t>使用数据库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/>
              <a:t>使用第三方工具库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/>
              <a:t>使用图形用户界面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请不要添加“用户登录”等功能，保证系统启动后开始接收用户指令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请提交兼容</a:t>
            </a:r>
            <a:r>
              <a:rPr lang="en-US" altLang="zh-CN"/>
              <a:t>Linux</a:t>
            </a:r>
            <a:r>
              <a:rPr lang="zh-CN" altLang="en-US"/>
              <a:t>环境、使用</a:t>
            </a:r>
            <a:r>
              <a:rPr lang="en-US" altLang="zh-CN"/>
              <a:t>make</a:t>
            </a:r>
            <a:r>
              <a:rPr lang="zh-CN" altLang="en-US"/>
              <a:t>构建的代码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实验资源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文档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/>
              <a:t>虚拟机安装教程（已上传至群文件）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altLang="zh-CN"/>
              <a:t>Linux</a:t>
            </a:r>
            <a:r>
              <a:rPr lang="zh-CN" altLang="en-US"/>
              <a:t>入门指南（已上传至</a:t>
            </a:r>
            <a:r>
              <a:rPr lang="en-US" altLang="zh-CN"/>
              <a:t>cslabcms</a:t>
            </a:r>
            <a:r>
              <a:rPr lang="zh-CN" altLang="en-US"/>
              <a:t>）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/>
              <a:t>实验手册（已上传至</a:t>
            </a:r>
            <a:r>
              <a:rPr lang="en-US" altLang="zh-CN"/>
              <a:t>cslabcms</a:t>
            </a:r>
            <a:r>
              <a:rPr lang="zh-CN" altLang="en-US"/>
              <a:t>）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常见问题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altLang="zh-CN"/>
              <a:t>https://docs.qq.com/doc/DRW9MUGhCdXpvQVdH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PPT</a:t>
            </a:r>
            <a:r>
              <a:rPr lang="zh-CN" altLang="en-US"/>
              <a:t>上的例子仅供参考，请以实验手册和</a:t>
            </a:r>
            <a:r>
              <a:rPr lang="en-US" altLang="zh-CN"/>
              <a:t>FAQ</a:t>
            </a:r>
            <a:r>
              <a:rPr lang="zh-CN" altLang="en-US"/>
              <a:t>为准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如何开始？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/>
              <a:t>翻阅</a:t>
            </a:r>
            <a:r>
              <a:rPr lang="en-US" altLang="zh-CN"/>
              <a:t>《</a:t>
            </a:r>
            <a:r>
              <a:rPr lang="zh-CN" altLang="en-US"/>
              <a:t>虚拟机安装教程</a:t>
            </a:r>
            <a:r>
              <a:rPr lang="en-US" altLang="zh-CN"/>
              <a:t>》</a:t>
            </a:r>
            <a:r>
              <a:rPr lang="zh-CN" altLang="en-US"/>
              <a:t>和</a:t>
            </a:r>
            <a:r>
              <a:rPr lang="en-US" altLang="zh-CN"/>
              <a:t>《Linux</a:t>
            </a:r>
            <a:r>
              <a:rPr lang="zh-CN" altLang="en-US"/>
              <a:t>基础</a:t>
            </a:r>
            <a:r>
              <a:rPr lang="en-US" altLang="zh-CN"/>
              <a:t>》</a:t>
            </a:r>
            <a:r>
              <a:rPr lang="zh-CN" altLang="en-US"/>
              <a:t>，配置环境，熟悉基本指令</a:t>
            </a:r>
            <a:endParaRPr lang="en-US" altLang="zh-CN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阅读</a:t>
            </a:r>
            <a:r>
              <a:rPr lang="en-US" altLang="zh-CN"/>
              <a:t>《</a:t>
            </a:r>
            <a:r>
              <a:rPr lang="zh-CN" altLang="en-US"/>
              <a:t>实验手册</a:t>
            </a:r>
            <a:r>
              <a:rPr lang="en-US" altLang="zh-CN"/>
              <a:t>》</a:t>
            </a:r>
            <a:r>
              <a:rPr lang="zh-CN" altLang="en-US"/>
              <a:t>和</a:t>
            </a:r>
            <a:r>
              <a:rPr lang="en-US" altLang="zh-CN"/>
              <a:t>FAQ</a:t>
            </a:r>
            <a:r>
              <a:rPr lang="zh-CN" altLang="en-US"/>
              <a:t>，</a:t>
            </a:r>
            <a:r>
              <a:rPr lang="zh-CN" altLang="en-US" u="sng"/>
              <a:t>第一周上交项目设计</a:t>
            </a:r>
            <a:r>
              <a:rPr lang="en-US" altLang="zh-CN" u="sng"/>
              <a:t>PPT</a:t>
            </a:r>
            <a:endParaRPr lang="en-US" altLang="zh-CN" u="sng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开始编程（并随时关注</a:t>
            </a:r>
            <a:r>
              <a:rPr lang="en-US" altLang="zh-CN"/>
              <a:t>FAQ</a:t>
            </a:r>
            <a:r>
              <a:rPr lang="zh-CN" altLang="en-US"/>
              <a:t>的更新），</a:t>
            </a:r>
            <a:r>
              <a:rPr lang="zh-CN" altLang="en-US" u="sng"/>
              <a:t>第二周上传基本功能代码</a:t>
            </a:r>
            <a:endParaRPr lang="en-US" altLang="zh-CN" u="sng"/>
          </a:p>
          <a:p>
            <a:pPr marL="457200" indent="-457200">
              <a:buFont typeface="+mj-lt"/>
              <a:buAutoNum type="arabicPeriod"/>
            </a:pPr>
            <a:r>
              <a:rPr lang="zh-CN" altLang="en-US" u="sng"/>
              <a:t>第三周上传最终代码及最终</a:t>
            </a:r>
            <a:r>
              <a:rPr lang="en-US" altLang="zh-CN" u="sng"/>
              <a:t>PPT</a:t>
            </a:r>
            <a:endParaRPr lang="zh-CN" altLang="en-US" u="sng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 you!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Q&amp;A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50800"/>
            <a:ext cx="8062025" cy="1158068"/>
          </a:xfrm>
        </p:spPr>
        <p:txBody>
          <a:bodyPr/>
          <a:lstStyle/>
          <a:p>
            <a:r>
              <a:rPr lang="zh-CN" altLang="en-US"/>
              <a:t>实验目标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系统执行的流程只是一个简单的循环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3005" y="2807079"/>
            <a:ext cx="5762667" cy="31670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50800"/>
            <a:ext cx="8062025" cy="1158068"/>
          </a:xfrm>
        </p:spPr>
        <p:txBody>
          <a:bodyPr/>
          <a:lstStyle/>
          <a:p>
            <a:r>
              <a:rPr lang="zh-CN" altLang="en-US"/>
              <a:t>数据库简介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应用程序需要保存用户的数据，一个最简单的方法是把数据写入文件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/>
              <a:t>例如：要保存一个班级所有学生的信息，可以向文件中写入一个</a:t>
            </a:r>
            <a:r>
              <a:rPr lang="en-US" altLang="zh-CN"/>
              <a:t>txt</a:t>
            </a:r>
            <a:r>
              <a:rPr lang="zh-CN" altLang="en-US"/>
              <a:t>文件；要保存另一个班级的学生信息，只需要再创建一个</a:t>
            </a:r>
            <a:r>
              <a:rPr lang="en-US" altLang="zh-CN"/>
              <a:t>txt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0117" y="4224200"/>
            <a:ext cx="3383765" cy="16449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50800"/>
            <a:ext cx="8062025" cy="1158068"/>
          </a:xfrm>
        </p:spPr>
        <p:txBody>
          <a:bodyPr/>
          <a:lstStyle/>
          <a:p>
            <a:r>
              <a:rPr lang="zh-CN" altLang="en-US"/>
              <a:t>数据库简介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但是，随着应用程序的功能越来越复杂，数据量越来越大，如何管理这些数据就成了大问题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/>
              <a:t>读写文件并解析出数据需要大量重复代码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/>
              <a:t>从成千上万的数据中快速查询出指定数据需要复杂的逻辑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所以，数据库作为一种专门管理数据的软件就出现了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/>
              <a:t>应用程序不需要自己管理数据，而是通过数据库软件提供的接口来读写数据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50800"/>
            <a:ext cx="8062025" cy="1158068"/>
          </a:xfrm>
        </p:spPr>
        <p:txBody>
          <a:bodyPr/>
          <a:lstStyle/>
          <a:p>
            <a:r>
              <a:rPr lang="zh-CN" altLang="en-US"/>
              <a:t>数据库简介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4" y="1825625"/>
            <a:ext cx="7886698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关系型数据库把数据看作是一个二维表格，任何数据都可以通过行号</a:t>
            </a:r>
            <a:r>
              <a:rPr lang="en-US" altLang="zh-CN"/>
              <a:t>+</a:t>
            </a:r>
            <a:r>
              <a:rPr lang="zh-CN" altLang="en-US"/>
              <a:t>列号来唯一确定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/>
              <a:t>可以类比为一个</a:t>
            </a:r>
            <a:r>
              <a:rPr lang="en-US" altLang="zh-CN"/>
              <a:t>Excel</a:t>
            </a:r>
            <a:r>
              <a:rPr lang="zh-CN" altLang="en-US"/>
              <a:t>表格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8489" y="4436191"/>
            <a:ext cx="3647943" cy="142745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40231" y="5863647"/>
            <a:ext cx="166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MySQL</a:t>
            </a:r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83994" y="5863647"/>
            <a:ext cx="123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Excel</a:t>
            </a:r>
            <a:r>
              <a:rPr lang="zh-CN" altLang="en-US"/>
              <a:t>表格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42" y="4430924"/>
            <a:ext cx="3212108" cy="14221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50800"/>
            <a:ext cx="8062025" cy="1158068"/>
          </a:xfrm>
        </p:spPr>
        <p:txBody>
          <a:bodyPr/>
          <a:lstStyle/>
          <a:p>
            <a:r>
              <a:rPr lang="zh-CN" altLang="en-US"/>
              <a:t>数据库简介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4" y="1825625"/>
            <a:ext cx="7886698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许多关系型数据库都支持“主键”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/>
              <a:t>例如：我们把“学号”这一列作为主键，那么每一行的学号都是互不相同的。若尝试新增一个学号与某一行相同的数据时，系统会报错，并拒绝该数据。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243" y="4518017"/>
            <a:ext cx="8145514" cy="56198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39521" y="5244875"/>
            <a:ext cx="569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由于已存在学号为</a:t>
            </a:r>
            <a:r>
              <a:rPr lang="en-US" altLang="zh-CN"/>
              <a:t>211220001</a:t>
            </a:r>
            <a:r>
              <a:rPr lang="zh-CN" altLang="en-US"/>
              <a:t>的学生，新数据插入失败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启动程序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/>
              <a:t>开始等待用户输入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555" y="3697287"/>
            <a:ext cx="7813793" cy="6080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新建一个名为</a:t>
            </a:r>
            <a:r>
              <a:rPr lang="en-US" altLang="zh-CN"/>
              <a:t>student</a:t>
            </a:r>
            <a:r>
              <a:rPr lang="zh-CN" altLang="en-US"/>
              <a:t>的数据表，有</a:t>
            </a:r>
            <a:r>
              <a:rPr lang="en-US" altLang="zh-CN"/>
              <a:t>id</a:t>
            </a:r>
            <a:r>
              <a:rPr lang="zh-CN" altLang="en-US"/>
              <a:t>、</a:t>
            </a:r>
            <a:r>
              <a:rPr lang="en-US" altLang="zh-CN"/>
              <a:t>name</a:t>
            </a:r>
            <a:r>
              <a:rPr lang="zh-CN" altLang="en-US"/>
              <a:t>和</a:t>
            </a:r>
            <a:r>
              <a:rPr lang="en-US" altLang="zh-CN"/>
              <a:t>birth_place</a:t>
            </a:r>
            <a:r>
              <a:rPr lang="zh-CN" altLang="en-US"/>
              <a:t>三个字段，其中</a:t>
            </a:r>
            <a:r>
              <a:rPr lang="en-US" altLang="zh-CN"/>
              <a:t>id</a:t>
            </a:r>
            <a:r>
              <a:rPr lang="zh-CN" altLang="en-US"/>
              <a:t>为主键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429000"/>
            <a:ext cx="7765208" cy="10064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1483</Words>
  <Application>WPS 演示</Application>
  <PresentationFormat>全屏显示(4:3)</PresentationFormat>
  <Paragraphs>160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宋体</vt:lpstr>
      <vt:lpstr>Wingdings</vt:lpstr>
      <vt:lpstr>Microsoft YaHei UI</vt:lpstr>
      <vt:lpstr>微软雅黑</vt:lpstr>
      <vt:lpstr>Segoe UI</vt:lpstr>
      <vt:lpstr>Segoe UI Light</vt:lpstr>
      <vt:lpstr>Calibri</vt:lpstr>
      <vt:lpstr>Arial Unicode MS</vt:lpstr>
      <vt:lpstr>WelcomeDoc</vt:lpstr>
      <vt:lpstr>项目二  Linux下编程：命令行交互式数据库系统 </vt:lpstr>
      <vt:lpstr>实验目标</vt:lpstr>
      <vt:lpstr>实验目标</vt:lpstr>
      <vt:lpstr>数据库简介</vt:lpstr>
      <vt:lpstr>数据库简介</vt:lpstr>
      <vt:lpstr>数据库简介</vt:lpstr>
      <vt:lpstr>数据库简介</vt:lpstr>
      <vt:lpstr>一个例子</vt:lpstr>
      <vt:lpstr>一个例子</vt:lpstr>
      <vt:lpstr>一个例子</vt:lpstr>
      <vt:lpstr>一个例子</vt:lpstr>
      <vt:lpstr>一个例子</vt:lpstr>
      <vt:lpstr>一个例子</vt:lpstr>
      <vt:lpstr>一个例子</vt:lpstr>
      <vt:lpstr>一个例子</vt:lpstr>
      <vt:lpstr>一个例子</vt:lpstr>
      <vt:lpstr>一个例子</vt:lpstr>
      <vt:lpstr>一个例子</vt:lpstr>
      <vt:lpstr>一个例子</vt:lpstr>
      <vt:lpstr>一个例子</vt:lpstr>
      <vt:lpstr>一个例子</vt:lpstr>
      <vt:lpstr>拓展功能举例</vt:lpstr>
      <vt:lpstr>拓展功能举例</vt:lpstr>
      <vt:lpstr>实验要求</vt:lpstr>
      <vt:lpstr>实验资源</vt:lpstr>
      <vt:lpstr>说明</vt:lpstr>
      <vt:lpstr>如何开始？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C-HAWK</cp:lastModifiedBy>
  <cp:revision>5</cp:revision>
  <dcterms:created xsi:type="dcterms:W3CDTF">2017-02-23T09:11:00Z</dcterms:created>
  <dcterms:modified xsi:type="dcterms:W3CDTF">2021-04-22T05:08:35Z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KSOProductBuildVer">
    <vt:lpwstr>2052-11.1.0.10463</vt:lpwstr>
  </property>
  <property fmtid="{D5CDD505-2E9C-101B-9397-08002B2CF9AE}" pid="4" name="ICV">
    <vt:lpwstr>05E621D16E474CD39EC3C5BCBFB8770D</vt:lpwstr>
  </property>
</Properties>
</file>