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04" r:id="rId2"/>
    <p:sldId id="319" r:id="rId3"/>
    <p:sldId id="320" r:id="rId4"/>
    <p:sldId id="309" r:id="rId5"/>
    <p:sldId id="310" r:id="rId6"/>
    <p:sldId id="308" r:id="rId7"/>
    <p:sldId id="305" r:id="rId8"/>
    <p:sldId id="306" r:id="rId9"/>
    <p:sldId id="307" r:id="rId10"/>
    <p:sldId id="311" r:id="rId11"/>
    <p:sldId id="312" r:id="rId12"/>
    <p:sldId id="313" r:id="rId13"/>
    <p:sldId id="314" r:id="rId14"/>
    <p:sldId id="315" r:id="rId15"/>
    <p:sldId id="316" r:id="rId16"/>
    <p:sldId id="321" r:id="rId17"/>
    <p:sldId id="323" r:id="rId18"/>
    <p:sldId id="324" r:id="rId19"/>
    <p:sldId id="325" r:id="rId20"/>
    <p:sldId id="326" r:id="rId21"/>
    <p:sldId id="328" r:id="rId22"/>
    <p:sldId id="329" r:id="rId23"/>
    <p:sldId id="322" r:id="rId24"/>
    <p:sldId id="327" r:id="rId25"/>
    <p:sldId id="31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54F37F9-C819-4D71-B7AA-9007ADFBD001}">
          <p14:sldIdLst>
            <p14:sldId id="304"/>
            <p14:sldId id="319"/>
            <p14:sldId id="320"/>
            <p14:sldId id="309"/>
            <p14:sldId id="310"/>
            <p14:sldId id="308"/>
            <p14:sldId id="305"/>
            <p14:sldId id="306"/>
            <p14:sldId id="307"/>
            <p14:sldId id="311"/>
            <p14:sldId id="312"/>
            <p14:sldId id="313"/>
            <p14:sldId id="314"/>
            <p14:sldId id="315"/>
            <p14:sldId id="316"/>
            <p14:sldId id="321"/>
            <p14:sldId id="323"/>
            <p14:sldId id="324"/>
            <p14:sldId id="325"/>
            <p14:sldId id="326"/>
            <p14:sldId id="328"/>
            <p14:sldId id="329"/>
            <p14:sldId id="322"/>
            <p14:sldId id="327"/>
            <p14:sldId id="31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 wenbo" initials="sw" lastIdx="1" clrIdx="0">
    <p:extLst>
      <p:ext uri="{19B8F6BF-5375-455C-9EA6-DF929625EA0E}">
        <p15:presenceInfo xmlns:p15="http://schemas.microsoft.com/office/powerpoint/2012/main" userId="97f489ed3d12bc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E2FFD-E5BF-42AC-8A93-D258E7B5BEB2}" type="datetimeFigureOut">
              <a:rPr lang="zh-CN" altLang="en-US" smtClean="0"/>
              <a:t>2021/10/21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7C5646-95CE-4AFC-A8AB-085233E38394}" type="slidenum">
              <a:rPr lang="zh-CN" altLang="en-US" smtClean="0"/>
              <a:t>‹#›</a:t>
            </a:fld>
            <a:endParaRPr lang="zh-CN" altLang="en-US"/>
          </a:p>
        </p:txBody>
      </p:sp>
    </p:spTree>
    <p:extLst>
      <p:ext uri="{BB962C8B-B14F-4D97-AF65-F5344CB8AC3E}">
        <p14:creationId xmlns:p14="http://schemas.microsoft.com/office/powerpoint/2010/main" val="39974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56645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2201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4050">
                <a:solidFill>
                  <a:schemeClr val="bg1"/>
                </a:solidFill>
              </a:defRPr>
            </a:lvl1pPr>
          </a:lstStyle>
          <a:p>
            <a:r>
              <a:rPr lang="zh-CN" altLang="en-US"/>
              <a:t>单击此处编辑母版标题样式</a:t>
            </a:r>
            <a:endParaRPr lang="zh-CN"/>
          </a:p>
        </p:txBody>
      </p:sp>
      <p:sp>
        <p:nvSpPr>
          <p:cNvPr id="3" name="副标题 2"/>
          <p:cNvSpPr>
            <a:spLocks noGrp="1"/>
          </p:cNvSpPr>
          <p:nvPr>
            <p:ph type="subTitle" idx="1"/>
          </p:nvPr>
        </p:nvSpPr>
        <p:spPr>
          <a:xfrm>
            <a:off x="838204" y="5110613"/>
            <a:ext cx="6705599" cy="1137793"/>
          </a:xfrm>
        </p:spPr>
        <p:txBody>
          <a:bodyPr>
            <a:normAutofit/>
          </a:bodyPr>
          <a:lstStyle>
            <a:lvl1pPr marL="0" indent="0" algn="l" latinLnBrk="0">
              <a:lnSpc>
                <a:spcPct val="150000"/>
              </a:lnSpc>
              <a:spcBef>
                <a:spcPts val="450"/>
              </a:spcBef>
              <a:buNone/>
              <a:defRPr lang="zh-CN" sz="2100">
                <a:solidFill>
                  <a:srgbClr val="D24726"/>
                </a:solidFill>
                <a:latin typeface="+mj-lt"/>
              </a:defRPr>
            </a:lvl1pPr>
            <a:lvl2pPr marL="342900" indent="0" algn="ctr" latinLnBrk="0">
              <a:buNone/>
              <a:defRPr lang="zh-CN" sz="1500"/>
            </a:lvl2pPr>
            <a:lvl3pPr marL="685800" indent="0" algn="ctr" latinLnBrk="0">
              <a:buNone/>
              <a:defRPr lang="zh-CN" sz="1350"/>
            </a:lvl3pPr>
            <a:lvl4pPr marL="1028700" indent="0" algn="ctr" latinLnBrk="0">
              <a:buNone/>
              <a:defRPr lang="zh-CN" sz="1200"/>
            </a:lvl4pPr>
            <a:lvl5pPr marL="1371600" indent="0" algn="ctr" latinLnBrk="0">
              <a:buNone/>
              <a:defRPr lang="zh-CN" sz="1200"/>
            </a:lvl5pPr>
            <a:lvl6pPr marL="1714500" indent="0" algn="ctr" latinLnBrk="0">
              <a:buNone/>
              <a:defRPr lang="zh-CN" sz="1200"/>
            </a:lvl6pPr>
            <a:lvl7pPr marL="2057400" indent="0" algn="ctr" latinLnBrk="0">
              <a:buNone/>
              <a:defRPr lang="zh-CN" sz="1200"/>
            </a:lvl7pPr>
            <a:lvl8pPr marL="2400300" indent="0" algn="ctr" latinLnBrk="0">
              <a:buNone/>
              <a:defRPr lang="zh-CN" sz="1200"/>
            </a:lvl8pPr>
            <a:lvl9pPr marL="2743200" indent="0" algn="ctr" latinLnBrk="0">
              <a:buNone/>
              <a:defRPr lang="zh-CN" sz="1200"/>
            </a:lvl9pPr>
          </a:lstStyle>
          <a:p>
            <a:r>
              <a:rPr lang="zh-CN" altLang="en-US"/>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t>2021/10/21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03231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t>2021/10/21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387568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9"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a:xfrm>
            <a:off x="838203"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t>2021/10/21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10095349"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29658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04437" y="0"/>
            <a:ext cx="10749367" cy="1208868"/>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idx="1"/>
          </p:nvPr>
        </p:nvSpPr>
        <p:spPr>
          <a:xfrm>
            <a:off x="838203" y="1825625"/>
            <a:ext cx="10515597" cy="4351338"/>
          </a:xfrm>
        </p:spPr>
        <p:txBody>
          <a:bodyPr>
            <a:normAutofit/>
          </a:bodyPr>
          <a:lstStyle>
            <a:lvl1pPr marL="0" indent="0" latinLnBrk="0">
              <a:lnSpc>
                <a:spcPct val="150000"/>
              </a:lnSpc>
              <a:spcAft>
                <a:spcPts val="900"/>
              </a:spcAft>
              <a:buNone/>
              <a:defRPr lang="zh-CN" sz="2400">
                <a:solidFill>
                  <a:schemeClr val="tx1"/>
                </a:solidFill>
              </a:defRPr>
            </a:lvl1pPr>
            <a:lvl2pPr latinLnBrk="0">
              <a:lnSpc>
                <a:spcPct val="150000"/>
              </a:lnSpc>
              <a:spcAft>
                <a:spcPts val="900"/>
              </a:spcAft>
              <a:defRPr lang="zh-CN" sz="1800">
                <a:solidFill>
                  <a:schemeClr val="tx1"/>
                </a:solidFill>
              </a:defRPr>
            </a:lvl2pPr>
            <a:lvl3pPr latinLnBrk="0">
              <a:lnSpc>
                <a:spcPct val="150000"/>
              </a:lnSpc>
              <a:spcAft>
                <a:spcPts val="900"/>
              </a:spcAft>
              <a:defRPr lang="zh-CN" sz="1400">
                <a:solidFill>
                  <a:schemeClr val="tx1"/>
                </a:solidFill>
              </a:defRPr>
            </a:lvl3pPr>
            <a:lvl4pPr latinLnBrk="0">
              <a:lnSpc>
                <a:spcPct val="150000"/>
              </a:lnSpc>
              <a:spcAft>
                <a:spcPts val="900"/>
              </a:spcAft>
              <a:defRPr lang="zh-CN" sz="1200">
                <a:solidFill>
                  <a:schemeClr val="tx1"/>
                </a:solidFill>
              </a:defRPr>
            </a:lvl4pPr>
            <a:lvl5pPr latinLnBrk="0">
              <a:lnSpc>
                <a:spcPct val="150000"/>
              </a:lnSpc>
              <a:spcAft>
                <a:spcPts val="900"/>
              </a:spcAft>
              <a:defRPr lang="zh-CN" sz="1200">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t>2021/10/21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86340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5"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838201" y="2402239"/>
            <a:ext cx="4508715" cy="2187227"/>
          </a:xfrm>
        </p:spPr>
        <p:txBody>
          <a:bodyPr anchor="ctr">
            <a:noAutofit/>
          </a:bodyPr>
          <a:lstStyle>
            <a:lvl1pPr algn="l" latinLnBrk="0">
              <a:defRPr lang="zh-CN" sz="3600">
                <a:solidFill>
                  <a:srgbClr val="D24726"/>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100">
                <a:solidFill>
                  <a:schemeClr val="bg1"/>
                </a:solidFill>
                <a:latin typeface="+mj-lt"/>
              </a:defRPr>
            </a:lvl1pPr>
            <a:lvl2pPr marL="342900" indent="0" latinLnBrk="0">
              <a:buNone/>
              <a:defRPr lang="zh-CN" sz="1500"/>
            </a:lvl2pPr>
            <a:lvl3pPr marL="685800" indent="0" latinLnBrk="0">
              <a:buNone/>
              <a:defRPr lang="zh-CN" sz="1350"/>
            </a:lvl3pPr>
            <a:lvl4pPr marL="1028700" indent="0" latinLnBrk="0">
              <a:buNone/>
              <a:defRPr lang="zh-CN" sz="1200"/>
            </a:lvl4pPr>
            <a:lvl5pPr marL="1371600" indent="0" latinLnBrk="0">
              <a:buNone/>
              <a:defRPr lang="zh-CN" sz="1200"/>
            </a:lvl5pPr>
            <a:lvl6pPr marL="1714500" indent="0" latinLnBrk="0">
              <a:buNone/>
              <a:defRPr lang="zh-CN" sz="1200"/>
            </a:lvl6pPr>
            <a:lvl7pPr marL="2057400" indent="0" latinLnBrk="0">
              <a:buNone/>
              <a:defRPr lang="zh-CN" sz="1200"/>
            </a:lvl7pPr>
            <a:lvl8pPr marL="2400300" indent="0" latinLnBrk="0">
              <a:buNone/>
              <a:defRPr lang="zh-CN" sz="1200"/>
            </a:lvl8pPr>
            <a:lvl9pPr marL="2743200" indent="0" latinLnBrk="0">
              <a:buNone/>
              <a:defRPr lang="zh-CN" sz="12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rPr lang="zh-CN" altLang="en-US"/>
              <a:t>2021/10/21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5656885"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68378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日期占位符 4"/>
          <p:cNvSpPr>
            <a:spLocks noGrp="1"/>
          </p:cNvSpPr>
          <p:nvPr>
            <p:ph type="dt" sz="half" idx="10"/>
          </p:nvPr>
        </p:nvSpPr>
        <p:spPr/>
        <p:txBody>
          <a:bodyPr/>
          <a:lstStyle/>
          <a:p>
            <a:fld id="{8BEEBAAA-29B5-4AF5-BC5F-7E580C29002D}" type="datetimeFigureOut">
              <a:rPr lang="zh-CN" altLang="en-US"/>
              <a:t>2021/10/21</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82526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09601" y="0"/>
            <a:ext cx="10737851"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4" name="内容占位符 3"/>
          <p:cNvSpPr>
            <a:spLocks noGrp="1"/>
          </p:cNvSpPr>
          <p:nvPr>
            <p:ph sz="half" idx="2"/>
          </p:nvPr>
        </p:nvSpPr>
        <p:spPr>
          <a:xfrm>
            <a:off x="831851" y="2193929"/>
            <a:ext cx="515620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文本占位符 4"/>
          <p:cNvSpPr>
            <a:spLocks noGrp="1"/>
          </p:cNvSpPr>
          <p:nvPr>
            <p:ph type="body" sz="quarter" idx="3"/>
          </p:nvPr>
        </p:nvSpPr>
        <p:spPr>
          <a:xfrm>
            <a:off x="6189665" y="1489075"/>
            <a:ext cx="5157787"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6" name="内容占位符 5"/>
          <p:cNvSpPr>
            <a:spLocks noGrp="1"/>
          </p:cNvSpPr>
          <p:nvPr>
            <p:ph sz="quarter" idx="4"/>
          </p:nvPr>
        </p:nvSpPr>
        <p:spPr>
          <a:xfrm>
            <a:off x="6189665" y="2193929"/>
            <a:ext cx="5157787"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7" name="日期占位符 6"/>
          <p:cNvSpPr>
            <a:spLocks noGrp="1"/>
          </p:cNvSpPr>
          <p:nvPr>
            <p:ph type="dt" sz="half" idx="10"/>
          </p:nvPr>
        </p:nvSpPr>
        <p:spPr/>
        <p:txBody>
          <a:bodyPr/>
          <a:lstStyle/>
          <a:p>
            <a:fld id="{8BEEBAAA-29B5-4AF5-BC5F-7E580C29002D}" type="datetimeFigureOut">
              <a:rPr lang="zh-CN" altLang="en-US"/>
              <a:t>2021/10/21</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rPr/>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64548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rPr lang="zh-CN" altLang="en-US"/>
              <a:t>2021/10/21</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rPr/>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708600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rPr lang="zh-CN" altLang="en-US"/>
              <a:t>2021/10/21</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rPr/>
              <a:t>‹#›</a:t>
            </a:fld>
            <a:endParaRPr lang="zh-CN"/>
          </a:p>
        </p:txBody>
      </p:sp>
    </p:spTree>
    <p:extLst>
      <p:ext uri="{BB962C8B-B14F-4D97-AF65-F5344CB8AC3E}">
        <p14:creationId xmlns:p14="http://schemas.microsoft.com/office/powerpoint/2010/main" val="219691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2400"/>
            </a:lvl1pPr>
          </a:lstStyle>
          <a:p>
            <a:r>
              <a:rPr lang="zh-CN" altLang="en-US"/>
              <a:t>单击此处编辑母版标题样式</a:t>
            </a:r>
            <a:endParaRPr lang="zh-CN"/>
          </a:p>
        </p:txBody>
      </p:sp>
      <p:sp>
        <p:nvSpPr>
          <p:cNvPr id="3" name="内容占位符 2"/>
          <p:cNvSpPr>
            <a:spLocks noGrp="1"/>
          </p:cNvSpPr>
          <p:nvPr>
            <p:ph idx="1"/>
          </p:nvPr>
        </p:nvSpPr>
        <p:spPr>
          <a:xfrm>
            <a:off x="5183188" y="987431"/>
            <a:ext cx="6172200" cy="487362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t>2021/10/21</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Tree>
    <p:extLst>
      <p:ext uri="{BB962C8B-B14F-4D97-AF65-F5344CB8AC3E}">
        <p14:creationId xmlns:p14="http://schemas.microsoft.com/office/powerpoint/2010/main" val="280733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2400"/>
            </a:lvl1pPr>
          </a:lstStyle>
          <a:p>
            <a:r>
              <a:rPr lang="zh-CN" altLang="en-US"/>
              <a:t>单击此处编辑母版标题样式</a:t>
            </a:r>
            <a:endParaRPr lang="zh-CN"/>
          </a:p>
        </p:txBody>
      </p:sp>
      <p:sp>
        <p:nvSpPr>
          <p:cNvPr id="3" name="图片占位符 2"/>
          <p:cNvSpPr>
            <a:spLocks noGrp="1"/>
          </p:cNvSpPr>
          <p:nvPr>
            <p:ph type="pic" idx="1"/>
          </p:nvPr>
        </p:nvSpPr>
        <p:spPr>
          <a:xfrm>
            <a:off x="5183188" y="987431"/>
            <a:ext cx="6172200" cy="4873625"/>
          </a:xfrm>
        </p:spPr>
        <p:txBody>
          <a:bodyPr/>
          <a:lstStyle>
            <a:lvl1pPr marL="0" indent="0" latinLnBrk="0">
              <a:buNone/>
              <a:defRPr lang="zh-CN" sz="2400"/>
            </a:lvl1pPr>
            <a:lvl2pPr marL="342900" indent="0" latinLnBrk="0">
              <a:buNone/>
              <a:defRPr lang="zh-CN" sz="2100"/>
            </a:lvl2pPr>
            <a:lvl3pPr marL="685800" indent="0" latinLnBrk="0">
              <a:buNone/>
              <a:defRPr lang="zh-CN" sz="1800"/>
            </a:lvl3pPr>
            <a:lvl4pPr marL="1028700" indent="0" latinLnBrk="0">
              <a:buNone/>
              <a:defRPr lang="zh-CN" sz="1500"/>
            </a:lvl4pPr>
            <a:lvl5pPr marL="1371600" indent="0" latinLnBrk="0">
              <a:buNone/>
              <a:defRPr lang="zh-CN" sz="1500"/>
            </a:lvl5pPr>
            <a:lvl6pPr marL="1714500" indent="0" latinLnBrk="0">
              <a:buNone/>
              <a:defRPr lang="zh-CN" sz="1500"/>
            </a:lvl6pPr>
            <a:lvl7pPr marL="2057400" indent="0" latinLnBrk="0">
              <a:buNone/>
              <a:defRPr lang="zh-CN" sz="1500"/>
            </a:lvl7pPr>
            <a:lvl8pPr marL="2400300" indent="0" latinLnBrk="0">
              <a:buNone/>
              <a:defRPr lang="zh-CN" sz="1500"/>
            </a:lvl8pPr>
            <a:lvl9pPr marL="2743200" indent="0" latinLnBrk="0">
              <a:buNone/>
              <a:defRPr lang="zh-CN" sz="1500"/>
            </a:lvl9pPr>
          </a:lstStyle>
          <a:p>
            <a:r>
              <a:rPr lang="zh-CN" altLang="en-US"/>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t>2021/10/21</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Tree>
    <p:extLst>
      <p:ext uri="{BB962C8B-B14F-4D97-AF65-F5344CB8AC3E}">
        <p14:creationId xmlns:p14="http://schemas.microsoft.com/office/powerpoint/2010/main" val="133322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6"/>
            <a:ext cx="3276600" cy="365125"/>
          </a:xfrm>
          <a:prstGeom prst="rect">
            <a:avLst/>
          </a:prstGeom>
        </p:spPr>
        <p:txBody>
          <a:bodyPr vert="horz" lIns="91440" tIns="45720" rIns="91440" bIns="45720" rtlCol="0" anchor="ctr"/>
          <a:lstStyle>
            <a:lvl1pPr algn="l"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t>10/21/2021</a:t>
            </a:fld>
            <a:endParaRPr lang="zh-CN" altLang="en-US"/>
          </a:p>
        </p:txBody>
      </p:sp>
      <p:sp>
        <p:nvSpPr>
          <p:cNvPr id="5" name="页脚占位符 4"/>
          <p:cNvSpPr>
            <a:spLocks noGrp="1"/>
          </p:cNvSpPr>
          <p:nvPr>
            <p:ph type="ftr" sz="quarter" idx="3"/>
          </p:nvPr>
        </p:nvSpPr>
        <p:spPr>
          <a:xfrm>
            <a:off x="4648200" y="6356356"/>
            <a:ext cx="2895600" cy="365125"/>
          </a:xfrm>
          <a:prstGeom prst="rect">
            <a:avLst/>
          </a:prstGeom>
        </p:spPr>
        <p:txBody>
          <a:bodyPr vert="horz" lIns="91440" tIns="45720" rIns="91440" bIns="45720" rtlCol="0" anchor="ctr"/>
          <a:lstStyle>
            <a:lvl1pPr algn="ct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6"/>
            <a:ext cx="3276600" cy="365125"/>
          </a:xfrm>
          <a:prstGeom prst="rect">
            <a:avLst/>
          </a:prstGeom>
        </p:spPr>
        <p:txBody>
          <a:bodyPr vert="horz" lIns="91440" tIns="45720" rIns="91440" bIns="45720" rtlCol="0" anchor="ctr"/>
          <a:lstStyle>
            <a:lvl1pPr algn="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t>‹#›</a:t>
            </a:fld>
            <a:endParaRPr lang="en-US" altLang="zh-CN"/>
          </a:p>
        </p:txBody>
      </p:sp>
    </p:spTree>
    <p:extLst>
      <p:ext uri="{BB962C8B-B14F-4D97-AF65-F5344CB8AC3E}">
        <p14:creationId xmlns:p14="http://schemas.microsoft.com/office/powerpoint/2010/main" val="4199104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spcBef>
          <a:spcPct val="0"/>
        </a:spcBef>
        <a:buNone/>
        <a:defRPr lang="zh-CN" sz="33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171450" indent="-171450" algn="l" defTabSz="685800" rtl="0" eaLnBrk="1" latinLnBrk="0" hangingPunct="1">
        <a:lnSpc>
          <a:spcPct val="120000"/>
        </a:lnSpc>
        <a:spcBef>
          <a:spcPct val="30000"/>
        </a:spcBef>
        <a:buFont typeface="Arial" panose="020B0604020202020204"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20000"/>
        </a:lnSpc>
        <a:spcBef>
          <a:spcPct val="30000"/>
        </a:spcBef>
        <a:buFont typeface="Arial" panose="020B0604020202020204" pitchFamily="34" charset="0"/>
        <a:buChar char="•"/>
        <a:defRPr lang="zh-CN" sz="14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20000"/>
        </a:lnSpc>
        <a:spcBef>
          <a:spcPct val="30000"/>
        </a:spcBef>
        <a:buFont typeface="Arial" panose="020B0604020202020204" pitchFamily="34" charset="0"/>
        <a:buChar char="•"/>
        <a:defRPr lang="zh-CN" sz="12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20000"/>
        </a:lnSpc>
        <a:spcBef>
          <a:spcPct val="30000"/>
        </a:spcBef>
        <a:buFont typeface="Arial" panose="020B0604020202020204" pitchFamily="34" charset="0"/>
        <a:buChar char="•"/>
        <a:defRPr lang="zh-CN" sz="11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20000"/>
        </a:lnSpc>
        <a:spcBef>
          <a:spcPct val="30000"/>
        </a:spcBef>
        <a:buFont typeface="Arial" panose="020B0604020202020204" pitchFamily="34" charset="0"/>
        <a:buChar char="•"/>
        <a:defRPr lang="zh-CN" sz="11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9pPr>
    </p:bodyStyle>
    <p:otherStyle>
      <a:defPPr>
        <a:defRPr lang="zh-CN"/>
      </a:defPPr>
      <a:lvl1pPr marL="0" algn="l" defTabSz="685800" rtl="0" eaLnBrk="1" latinLnBrk="0" hangingPunct="1">
        <a:defRPr lang="zh-CN" sz="1350" kern="1200">
          <a:solidFill>
            <a:schemeClr val="tx1"/>
          </a:solidFill>
          <a:latin typeface="+mn-lt"/>
          <a:ea typeface="+mn-ea"/>
          <a:cs typeface="+mn-cs"/>
        </a:defRPr>
      </a:lvl1pPr>
      <a:lvl2pPr marL="342900" algn="l" defTabSz="685800" rtl="0" eaLnBrk="1" latinLnBrk="0" hangingPunct="1">
        <a:defRPr lang="zh-CN" sz="1350" kern="1200">
          <a:solidFill>
            <a:schemeClr val="tx1"/>
          </a:solidFill>
          <a:latin typeface="+mn-lt"/>
          <a:ea typeface="+mn-ea"/>
          <a:cs typeface="+mn-cs"/>
        </a:defRPr>
      </a:lvl2pPr>
      <a:lvl3pPr marL="685800" algn="l" defTabSz="685800" rtl="0" eaLnBrk="1" latinLnBrk="0" hangingPunct="1">
        <a:defRPr lang="zh-CN" sz="1350" kern="1200">
          <a:solidFill>
            <a:schemeClr val="tx1"/>
          </a:solidFill>
          <a:latin typeface="+mn-lt"/>
          <a:ea typeface="+mn-ea"/>
          <a:cs typeface="+mn-cs"/>
        </a:defRPr>
      </a:lvl3pPr>
      <a:lvl4pPr marL="1028700" algn="l" defTabSz="685800" rtl="0" eaLnBrk="1" latinLnBrk="0" hangingPunct="1">
        <a:defRPr lang="zh-CN" sz="1350" kern="1200">
          <a:solidFill>
            <a:schemeClr val="tx1"/>
          </a:solidFill>
          <a:latin typeface="+mn-lt"/>
          <a:ea typeface="+mn-ea"/>
          <a:cs typeface="+mn-cs"/>
        </a:defRPr>
      </a:lvl4pPr>
      <a:lvl5pPr marL="1371600" algn="l" defTabSz="685800" rtl="0" eaLnBrk="1" latinLnBrk="0" hangingPunct="1">
        <a:defRPr lang="zh-CN" sz="1350" kern="1200">
          <a:solidFill>
            <a:schemeClr val="tx1"/>
          </a:solidFill>
          <a:latin typeface="+mn-lt"/>
          <a:ea typeface="+mn-ea"/>
          <a:cs typeface="+mn-cs"/>
        </a:defRPr>
      </a:lvl5pPr>
      <a:lvl6pPr marL="1714500" algn="l" defTabSz="685800" rtl="0" eaLnBrk="1" latinLnBrk="0" hangingPunct="1">
        <a:defRPr lang="zh-CN" sz="1350" kern="1200">
          <a:solidFill>
            <a:schemeClr val="tx1"/>
          </a:solidFill>
          <a:latin typeface="+mn-lt"/>
          <a:ea typeface="+mn-ea"/>
          <a:cs typeface="+mn-cs"/>
        </a:defRPr>
      </a:lvl6pPr>
      <a:lvl7pPr marL="2057400" algn="l" defTabSz="685800" rtl="0" eaLnBrk="1" latinLnBrk="0" hangingPunct="1">
        <a:defRPr lang="zh-CN" sz="1350" kern="1200">
          <a:solidFill>
            <a:schemeClr val="tx1"/>
          </a:solidFill>
          <a:latin typeface="+mn-lt"/>
          <a:ea typeface="+mn-ea"/>
          <a:cs typeface="+mn-cs"/>
        </a:defRPr>
      </a:lvl7pPr>
      <a:lvl8pPr marL="2400300" algn="l" defTabSz="685800" rtl="0" eaLnBrk="1" latinLnBrk="0" hangingPunct="1">
        <a:defRPr lang="zh-CN" sz="1350" kern="1200">
          <a:solidFill>
            <a:schemeClr val="tx1"/>
          </a:solidFill>
          <a:latin typeface="+mn-lt"/>
          <a:ea typeface="+mn-ea"/>
          <a:cs typeface="+mn-cs"/>
        </a:defRPr>
      </a:lvl8pPr>
      <a:lvl9pPr marL="2743200" algn="l" defTabSz="685800" rtl="0" eaLnBrk="1" latinLnBrk="0" hangingPunct="1">
        <a:defRPr lang="zh-CN"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68379" y="956491"/>
            <a:ext cx="8855242" cy="2922889"/>
          </a:xfrm>
        </p:spPr>
        <p:txBody>
          <a:bodyPr/>
          <a:lstStyle/>
          <a:p>
            <a:pPr algn="ct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rPr>
              <a:t>项目一：复数计算器 用户手册</a:t>
            </a:r>
            <a:br>
              <a:rPr lang="en-US" altLang="zh-CN" dirty="0">
                <a:latin typeface="微软雅黑" panose="020B0503020204020204" pitchFamily="34" charset="-122"/>
                <a:ea typeface="微软雅黑" panose="020B0503020204020204" pitchFamily="34" charset="-122"/>
                <a:cs typeface="微软雅黑" panose="020B0503020204020204" pitchFamily="34" charset="-122"/>
              </a:rPr>
            </a:br>
            <a:endParaRPr 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a:extLst>
              <a:ext uri="{FF2B5EF4-FFF2-40B4-BE49-F238E27FC236}">
                <a16:creationId xmlns:a16="http://schemas.microsoft.com/office/drawing/2014/main" id="{6927E97A-2693-4C7F-9CEC-44B346609D18}"/>
              </a:ext>
            </a:extLst>
          </p:cNvPr>
          <p:cNvSpPr txBox="1"/>
          <p:nvPr/>
        </p:nvSpPr>
        <p:spPr>
          <a:xfrm>
            <a:off x="6353666" y="5439266"/>
            <a:ext cx="5005633" cy="461665"/>
          </a:xfrm>
          <a:prstGeom prst="rect">
            <a:avLst/>
          </a:prstGeom>
          <a:noFill/>
        </p:spPr>
        <p:txBody>
          <a:bodyPr wrap="square" rtlCol="0">
            <a:spAutoFit/>
          </a:bodyPr>
          <a:lstStyle/>
          <a:p>
            <a:pPr algn="r"/>
            <a:r>
              <a:rPr lang="zh-CN" altLang="en-US" sz="2400" dirty="0">
                <a:latin typeface="微软雅黑" panose="020B0503020204020204" pitchFamily="34" charset="-122"/>
                <a:ea typeface="微软雅黑" panose="020B0503020204020204" pitchFamily="34" charset="-122"/>
              </a:rPr>
              <a:t>孙文博 </a:t>
            </a:r>
            <a:r>
              <a:rPr lang="en-US" altLang="zh-CN" sz="2400" dirty="0">
                <a:latin typeface="微软雅黑" panose="020B0503020204020204" pitchFamily="34" charset="-122"/>
                <a:ea typeface="微软雅黑" panose="020B0503020204020204" pitchFamily="34" charset="-122"/>
              </a:rPr>
              <a:t>201830210</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7143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D1214-BFBC-4DD0-970F-835405AFA9DE}"/>
              </a:ext>
            </a:extLst>
          </p:cNvPr>
          <p:cNvSpPr>
            <a:spLocks noGrp="1"/>
          </p:cNvSpPr>
          <p:nvPr>
            <p:ph type="title"/>
          </p:nvPr>
        </p:nvSpPr>
        <p:spPr/>
        <p:txBody>
          <a:bodyPr/>
          <a:lstStyle/>
          <a:p>
            <a:r>
              <a:rPr lang="zh-CN" altLang="en-US" dirty="0"/>
              <a:t>核心算法</a:t>
            </a:r>
          </a:p>
        </p:txBody>
      </p:sp>
      <p:sp>
        <p:nvSpPr>
          <p:cNvPr id="3" name="内容占位符 2">
            <a:extLst>
              <a:ext uri="{FF2B5EF4-FFF2-40B4-BE49-F238E27FC236}">
                <a16:creationId xmlns:a16="http://schemas.microsoft.com/office/drawing/2014/main" id="{BF1D1F36-CE75-4BA1-BA90-7B169006A09C}"/>
              </a:ext>
            </a:extLst>
          </p:cNvPr>
          <p:cNvSpPr>
            <a:spLocks noGrp="1"/>
          </p:cNvSpPr>
          <p:nvPr>
            <p:ph idx="1"/>
          </p:nvPr>
        </p:nvSpPr>
        <p:spPr>
          <a:xfrm>
            <a:off x="604437" y="1423448"/>
            <a:ext cx="10515597" cy="5538247"/>
          </a:xfrm>
        </p:spPr>
        <p:txBody>
          <a:bodyPr>
            <a:normAutofit fontScale="62500" lnSpcReduction="20000"/>
          </a:bodyPr>
          <a:lstStyle/>
          <a:p>
            <a:r>
              <a:rPr lang="zh-CN" altLang="en-US" sz="3400" b="0" i="0" dirty="0">
                <a:solidFill>
                  <a:srgbClr val="000000"/>
                </a:solidFill>
                <a:effectLst/>
              </a:rPr>
              <a:t>中序表达式转前序表达式：</a:t>
            </a:r>
            <a:endParaRPr lang="en-US" altLang="zh-CN" sz="3400" b="0" i="0" dirty="0">
              <a:solidFill>
                <a:srgbClr val="000000"/>
              </a:solidFill>
              <a:effectLst/>
            </a:endParaRPr>
          </a:p>
          <a:p>
            <a:r>
              <a:rPr lang="en-US" altLang="zh-CN" b="0" i="0" dirty="0">
                <a:solidFill>
                  <a:srgbClr val="800080"/>
                </a:solidFill>
                <a:effectLst/>
              </a:rPr>
              <a:t>1</a:t>
            </a:r>
            <a:r>
              <a:rPr lang="zh-CN" altLang="en-US" b="0" i="0" dirty="0">
                <a:solidFill>
                  <a:srgbClr val="000000"/>
                </a:solidFill>
                <a:effectLst/>
              </a:rPr>
              <a:t>、反转输入字符串，如“</a:t>
            </a:r>
            <a:r>
              <a:rPr lang="en-US" altLang="zh-CN" b="0" i="0" dirty="0">
                <a:solidFill>
                  <a:srgbClr val="800080"/>
                </a:solidFill>
                <a:effectLst/>
              </a:rPr>
              <a:t>2</a:t>
            </a:r>
            <a:r>
              <a:rPr lang="zh-CN" altLang="en-US" b="0" i="0" dirty="0">
                <a:solidFill>
                  <a:srgbClr val="000000"/>
                </a:solidFill>
                <a:effectLst/>
              </a:rPr>
              <a:t>*</a:t>
            </a:r>
            <a:r>
              <a:rPr lang="en-US" altLang="zh-CN" b="0" i="0" dirty="0">
                <a:solidFill>
                  <a:srgbClr val="800080"/>
                </a:solidFill>
                <a:effectLst/>
              </a:rPr>
              <a:t>3</a:t>
            </a:r>
            <a:r>
              <a:rPr lang="en-US" altLang="zh-CN" b="0" i="0" dirty="0">
                <a:solidFill>
                  <a:srgbClr val="000000"/>
                </a:solidFill>
                <a:effectLst/>
              </a:rPr>
              <a:t>/(</a:t>
            </a:r>
            <a:r>
              <a:rPr lang="en-US" altLang="zh-CN" b="0" i="0" dirty="0">
                <a:solidFill>
                  <a:srgbClr val="800080"/>
                </a:solidFill>
                <a:effectLst/>
              </a:rPr>
              <a:t>2</a:t>
            </a:r>
            <a:r>
              <a:rPr lang="en-US" altLang="zh-CN" b="0" i="0" dirty="0">
                <a:solidFill>
                  <a:srgbClr val="000000"/>
                </a:solidFill>
                <a:effectLst/>
              </a:rPr>
              <a:t>-</a:t>
            </a:r>
            <a:r>
              <a:rPr lang="en-US" altLang="zh-CN" b="0" i="0" dirty="0">
                <a:solidFill>
                  <a:srgbClr val="800080"/>
                </a:solidFill>
                <a:effectLst/>
              </a:rPr>
              <a:t>1</a:t>
            </a:r>
            <a:r>
              <a:rPr lang="en-US" altLang="zh-CN" b="0" i="0" dirty="0">
                <a:solidFill>
                  <a:srgbClr val="000000"/>
                </a:solidFill>
                <a:effectLst/>
              </a:rPr>
              <a:t>)+</a:t>
            </a:r>
            <a:r>
              <a:rPr lang="en-US" altLang="zh-CN" b="0" i="0" dirty="0">
                <a:solidFill>
                  <a:srgbClr val="800080"/>
                </a:solidFill>
                <a:effectLst/>
              </a:rPr>
              <a:t>3</a:t>
            </a:r>
            <a:r>
              <a:rPr lang="zh-CN" altLang="en-US" b="0" i="0" dirty="0">
                <a:solidFill>
                  <a:srgbClr val="000000"/>
                </a:solidFill>
                <a:effectLst/>
              </a:rPr>
              <a:t>*</a:t>
            </a:r>
            <a:r>
              <a:rPr lang="en-US" altLang="zh-CN" b="0" i="0" dirty="0">
                <a:solidFill>
                  <a:srgbClr val="000000"/>
                </a:solidFill>
                <a:effectLst/>
              </a:rPr>
              <a:t>(</a:t>
            </a:r>
            <a:r>
              <a:rPr lang="en-US" altLang="zh-CN" b="0" i="0" dirty="0">
                <a:solidFill>
                  <a:srgbClr val="800080"/>
                </a:solidFill>
                <a:effectLst/>
              </a:rPr>
              <a:t>4</a:t>
            </a:r>
            <a:r>
              <a:rPr lang="en-US" altLang="zh-CN" b="0" i="0" dirty="0">
                <a:solidFill>
                  <a:srgbClr val="000000"/>
                </a:solidFill>
                <a:effectLst/>
              </a:rPr>
              <a:t>-</a:t>
            </a:r>
            <a:r>
              <a:rPr lang="en-US" altLang="zh-CN" b="0" i="0" dirty="0">
                <a:solidFill>
                  <a:srgbClr val="800080"/>
                </a:solidFill>
                <a:effectLst/>
              </a:rPr>
              <a:t>1</a:t>
            </a:r>
            <a:r>
              <a:rPr lang="en-US" altLang="zh-CN" b="0" i="0" dirty="0">
                <a:solidFill>
                  <a:srgbClr val="000000"/>
                </a:solidFill>
                <a:effectLst/>
              </a:rPr>
              <a:t>)” </a:t>
            </a:r>
            <a:r>
              <a:rPr lang="zh-CN" altLang="en-US" b="0" i="0" dirty="0">
                <a:solidFill>
                  <a:srgbClr val="000000"/>
                </a:solidFill>
                <a:effectLst/>
              </a:rPr>
              <a:t>反转后为“ </a:t>
            </a:r>
            <a:r>
              <a:rPr lang="en-US" altLang="zh-CN" b="0" i="0" dirty="0">
                <a:solidFill>
                  <a:srgbClr val="000000"/>
                </a:solidFill>
                <a:effectLst/>
              </a:rPr>
              <a:t>)</a:t>
            </a:r>
            <a:r>
              <a:rPr lang="en-US" altLang="zh-CN" b="0" i="0" dirty="0">
                <a:solidFill>
                  <a:srgbClr val="800080"/>
                </a:solidFill>
                <a:effectLst/>
              </a:rPr>
              <a:t>1</a:t>
            </a:r>
            <a:r>
              <a:rPr lang="en-US" altLang="zh-CN" b="0" i="0" dirty="0">
                <a:solidFill>
                  <a:srgbClr val="000000"/>
                </a:solidFill>
                <a:effectLst/>
              </a:rPr>
              <a:t>-</a:t>
            </a:r>
            <a:r>
              <a:rPr lang="en-US" altLang="zh-CN" b="0" i="0" dirty="0">
                <a:solidFill>
                  <a:srgbClr val="800080"/>
                </a:solidFill>
                <a:effectLst/>
              </a:rPr>
              <a:t>4</a:t>
            </a:r>
            <a:r>
              <a:rPr lang="en-US" altLang="zh-CN" b="0" i="0" dirty="0">
                <a:solidFill>
                  <a:srgbClr val="000000"/>
                </a:solidFill>
                <a:effectLst/>
              </a:rPr>
              <a:t>(*</a:t>
            </a:r>
            <a:r>
              <a:rPr lang="en-US" altLang="zh-CN" b="0" i="0" dirty="0">
                <a:solidFill>
                  <a:srgbClr val="800080"/>
                </a:solidFill>
                <a:effectLst/>
              </a:rPr>
              <a:t>3</a:t>
            </a:r>
            <a:r>
              <a:rPr lang="en-US" altLang="zh-CN" b="0" i="0" dirty="0">
                <a:solidFill>
                  <a:srgbClr val="000000"/>
                </a:solidFill>
                <a:effectLst/>
              </a:rPr>
              <a:t>+)</a:t>
            </a:r>
            <a:r>
              <a:rPr lang="en-US" altLang="zh-CN" b="0" i="0" dirty="0">
                <a:solidFill>
                  <a:srgbClr val="800080"/>
                </a:solidFill>
                <a:effectLst/>
              </a:rPr>
              <a:t>1</a:t>
            </a:r>
            <a:r>
              <a:rPr lang="en-US" altLang="zh-CN" b="0" i="0" dirty="0">
                <a:solidFill>
                  <a:srgbClr val="000000"/>
                </a:solidFill>
                <a:effectLst/>
              </a:rPr>
              <a:t>-</a:t>
            </a:r>
            <a:r>
              <a:rPr lang="en-US" altLang="zh-CN" b="0" i="0" dirty="0">
                <a:solidFill>
                  <a:srgbClr val="800080"/>
                </a:solidFill>
                <a:effectLst/>
              </a:rPr>
              <a:t>2</a:t>
            </a:r>
            <a:r>
              <a:rPr lang="en-US" altLang="zh-CN" b="0" i="0" dirty="0">
                <a:solidFill>
                  <a:srgbClr val="000000"/>
                </a:solidFill>
                <a:effectLst/>
              </a:rPr>
              <a:t>(/</a:t>
            </a:r>
            <a:r>
              <a:rPr lang="en-US" altLang="zh-CN" b="0" i="0" dirty="0">
                <a:solidFill>
                  <a:srgbClr val="800080"/>
                </a:solidFill>
                <a:effectLst/>
              </a:rPr>
              <a:t>3</a:t>
            </a:r>
            <a:r>
              <a:rPr lang="zh-CN" altLang="en-US" b="0" i="0" dirty="0">
                <a:solidFill>
                  <a:srgbClr val="000000"/>
                </a:solidFill>
                <a:effectLst/>
              </a:rPr>
              <a:t>*</a:t>
            </a:r>
            <a:r>
              <a:rPr lang="en-US" altLang="zh-CN" b="0" i="0" dirty="0">
                <a:solidFill>
                  <a:srgbClr val="800080"/>
                </a:solidFill>
                <a:effectLst/>
              </a:rPr>
              <a:t>2</a:t>
            </a:r>
            <a:r>
              <a:rPr lang="zh-CN" altLang="en-US" b="0" i="0" dirty="0">
                <a:solidFill>
                  <a:srgbClr val="000000"/>
                </a:solidFill>
                <a:effectLst/>
              </a:rPr>
              <a:t>”，</a:t>
            </a:r>
            <a:br>
              <a:rPr lang="zh-CN" altLang="en-US" b="0" i="0" dirty="0">
                <a:solidFill>
                  <a:srgbClr val="000000"/>
                </a:solidFill>
                <a:effectLst/>
              </a:rPr>
            </a:br>
            <a:r>
              <a:rPr lang="en-US" altLang="zh-CN" b="0" i="0" dirty="0">
                <a:solidFill>
                  <a:srgbClr val="800080"/>
                </a:solidFill>
                <a:effectLst/>
              </a:rPr>
              <a:t>2</a:t>
            </a:r>
            <a:r>
              <a:rPr lang="zh-CN" altLang="en-US" b="0" i="0" dirty="0">
                <a:solidFill>
                  <a:srgbClr val="000000"/>
                </a:solidFill>
                <a:effectLst/>
              </a:rPr>
              <a:t>、从字符串中取出下一个字符</a:t>
            </a:r>
            <a:br>
              <a:rPr lang="zh-CN" altLang="en-US" b="0" i="0" dirty="0">
                <a:solidFill>
                  <a:srgbClr val="000000"/>
                </a:solidFill>
                <a:effectLst/>
              </a:rPr>
            </a:br>
            <a:r>
              <a:rPr lang="zh-CN" altLang="en-US" b="0" i="0" dirty="0">
                <a:solidFill>
                  <a:srgbClr val="000000"/>
                </a:solidFill>
                <a:effectLst/>
              </a:rPr>
              <a:t>　　</a:t>
            </a:r>
            <a:r>
              <a:rPr lang="en-US" altLang="zh-CN" b="0" i="0" dirty="0">
                <a:solidFill>
                  <a:srgbClr val="800080"/>
                </a:solidFill>
                <a:effectLst/>
              </a:rPr>
              <a:t>2.1</a:t>
            </a:r>
            <a:r>
              <a:rPr lang="en-US" altLang="zh-CN" b="0" i="0" dirty="0">
                <a:solidFill>
                  <a:srgbClr val="000000"/>
                </a:solidFill>
                <a:effectLst/>
              </a:rPr>
              <a:t>.</a:t>
            </a:r>
            <a:r>
              <a:rPr lang="zh-CN" altLang="en-US" b="0" i="0" dirty="0">
                <a:solidFill>
                  <a:srgbClr val="000000"/>
                </a:solidFill>
                <a:effectLst/>
              </a:rPr>
              <a:t>如果是操作数，则直接输出</a:t>
            </a:r>
            <a:br>
              <a:rPr lang="zh-CN" altLang="en-US" b="0" i="0" dirty="0">
                <a:solidFill>
                  <a:srgbClr val="000000"/>
                </a:solidFill>
                <a:effectLst/>
              </a:rPr>
            </a:br>
            <a:r>
              <a:rPr lang="zh-CN" altLang="en-US" b="0" i="0" dirty="0">
                <a:solidFill>
                  <a:srgbClr val="000000"/>
                </a:solidFill>
                <a:effectLst/>
              </a:rPr>
              <a:t>　　</a:t>
            </a:r>
            <a:r>
              <a:rPr lang="en-US" altLang="zh-CN" b="0" i="0" dirty="0">
                <a:solidFill>
                  <a:srgbClr val="800080"/>
                </a:solidFill>
                <a:effectLst/>
              </a:rPr>
              <a:t>2.2</a:t>
            </a:r>
            <a:r>
              <a:rPr lang="en-US" altLang="zh-CN" b="0" i="0" dirty="0">
                <a:solidFill>
                  <a:srgbClr val="000000"/>
                </a:solidFill>
                <a:effectLst/>
              </a:rPr>
              <a:t>.</a:t>
            </a:r>
            <a:r>
              <a:rPr lang="zh-CN" altLang="en-US" b="0" i="0" dirty="0">
                <a:solidFill>
                  <a:srgbClr val="000000"/>
                </a:solidFill>
                <a:effectLst/>
              </a:rPr>
              <a:t>如果是“</a:t>
            </a:r>
            <a:r>
              <a:rPr lang="en-US" altLang="zh-CN" b="0" i="0" dirty="0">
                <a:solidFill>
                  <a:srgbClr val="000000"/>
                </a:solidFill>
                <a:effectLst/>
              </a:rPr>
              <a:t>)”</a:t>
            </a:r>
            <a:r>
              <a:rPr lang="zh-CN" altLang="en-US" b="0" i="0" dirty="0">
                <a:solidFill>
                  <a:srgbClr val="000000"/>
                </a:solidFill>
                <a:effectLst/>
              </a:rPr>
              <a:t>，压入栈中</a:t>
            </a:r>
            <a:br>
              <a:rPr lang="zh-CN" altLang="en-US" b="0" i="0" dirty="0">
                <a:solidFill>
                  <a:srgbClr val="000000"/>
                </a:solidFill>
                <a:effectLst/>
              </a:rPr>
            </a:br>
            <a:r>
              <a:rPr lang="zh-CN" altLang="en-US" b="0" i="0" dirty="0">
                <a:solidFill>
                  <a:srgbClr val="000000"/>
                </a:solidFill>
                <a:effectLst/>
              </a:rPr>
              <a:t>　　</a:t>
            </a:r>
            <a:r>
              <a:rPr lang="en-US" altLang="zh-CN" b="0" i="0" dirty="0">
                <a:solidFill>
                  <a:srgbClr val="800080"/>
                </a:solidFill>
                <a:effectLst/>
              </a:rPr>
              <a:t>2.3</a:t>
            </a:r>
            <a:r>
              <a:rPr lang="en-US" altLang="zh-CN" b="0" i="0" dirty="0">
                <a:solidFill>
                  <a:srgbClr val="000000"/>
                </a:solidFill>
                <a:effectLst/>
              </a:rPr>
              <a:t>.</a:t>
            </a:r>
            <a:r>
              <a:rPr lang="zh-CN" altLang="en-US" b="0" i="0" dirty="0">
                <a:solidFill>
                  <a:srgbClr val="000000"/>
                </a:solidFill>
                <a:effectLst/>
              </a:rPr>
              <a:t>如果是运算符但不是“</a:t>
            </a:r>
            <a:r>
              <a:rPr lang="en-US" altLang="zh-CN" b="0" i="0" dirty="0">
                <a:solidFill>
                  <a:srgbClr val="000000"/>
                </a:solidFill>
                <a:effectLst/>
              </a:rPr>
              <a:t>(”</a:t>
            </a:r>
            <a:r>
              <a:rPr lang="zh-CN" altLang="en-US" b="0" i="0" dirty="0">
                <a:solidFill>
                  <a:srgbClr val="000000"/>
                </a:solidFill>
                <a:effectLst/>
              </a:rPr>
              <a:t>，“</a:t>
            </a:r>
            <a:r>
              <a:rPr lang="en-US" altLang="zh-CN" b="0" i="0" dirty="0">
                <a:solidFill>
                  <a:srgbClr val="000000"/>
                </a:solidFill>
                <a:effectLst/>
              </a:rPr>
              <a:t>)”,</a:t>
            </a:r>
            <a:r>
              <a:rPr lang="zh-CN" altLang="en-US" b="0" i="0" dirty="0">
                <a:solidFill>
                  <a:srgbClr val="000000"/>
                </a:solidFill>
                <a:effectLst/>
              </a:rPr>
              <a:t>则不断循环进行以下处理</a:t>
            </a:r>
            <a:br>
              <a:rPr lang="zh-CN" altLang="en-US" b="0" i="0" dirty="0">
                <a:solidFill>
                  <a:srgbClr val="000000"/>
                </a:solidFill>
                <a:effectLst/>
              </a:rPr>
            </a:br>
            <a:r>
              <a:rPr lang="zh-CN" altLang="en-US" b="0" i="0" dirty="0">
                <a:solidFill>
                  <a:srgbClr val="000000"/>
                </a:solidFill>
                <a:effectLst/>
              </a:rPr>
              <a:t>　　　　</a:t>
            </a:r>
            <a:r>
              <a:rPr lang="en-US" altLang="zh-CN" b="0" i="0" dirty="0">
                <a:solidFill>
                  <a:srgbClr val="800080"/>
                </a:solidFill>
                <a:effectLst/>
              </a:rPr>
              <a:t>2.3.1.</a:t>
            </a:r>
            <a:r>
              <a:rPr lang="zh-CN" altLang="en-US" b="0" i="0" dirty="0">
                <a:solidFill>
                  <a:srgbClr val="000000"/>
                </a:solidFill>
                <a:effectLst/>
              </a:rPr>
              <a:t>如果栈为空，则此运算符进栈，结束此步骤</a:t>
            </a:r>
            <a:br>
              <a:rPr lang="zh-CN" altLang="en-US" b="0" i="0" dirty="0">
                <a:solidFill>
                  <a:srgbClr val="000000"/>
                </a:solidFill>
                <a:effectLst/>
              </a:rPr>
            </a:br>
            <a:r>
              <a:rPr lang="zh-CN" altLang="en-US" b="0" i="0" dirty="0">
                <a:solidFill>
                  <a:srgbClr val="000000"/>
                </a:solidFill>
                <a:effectLst/>
              </a:rPr>
              <a:t>　　　　</a:t>
            </a:r>
            <a:r>
              <a:rPr lang="en-US" altLang="zh-CN" b="0" i="0" dirty="0">
                <a:solidFill>
                  <a:srgbClr val="800080"/>
                </a:solidFill>
                <a:effectLst/>
              </a:rPr>
              <a:t>2.3.2.</a:t>
            </a:r>
            <a:r>
              <a:rPr lang="zh-CN" altLang="en-US" b="0" i="0" dirty="0">
                <a:solidFill>
                  <a:srgbClr val="000000"/>
                </a:solidFill>
                <a:effectLst/>
              </a:rPr>
              <a:t>如果栈顶是“</a:t>
            </a:r>
            <a:r>
              <a:rPr lang="en-US" altLang="zh-CN" b="0" i="0" dirty="0">
                <a:solidFill>
                  <a:srgbClr val="000000"/>
                </a:solidFill>
                <a:effectLst/>
              </a:rPr>
              <a:t>)”,</a:t>
            </a:r>
            <a:r>
              <a:rPr lang="zh-CN" altLang="en-US" b="0" i="0" dirty="0">
                <a:solidFill>
                  <a:srgbClr val="000000"/>
                </a:solidFill>
                <a:effectLst/>
              </a:rPr>
              <a:t>则此运算符进栈，结束此步骤</a:t>
            </a:r>
            <a:br>
              <a:rPr lang="zh-CN" altLang="en-US" b="0" i="0" dirty="0">
                <a:solidFill>
                  <a:srgbClr val="000000"/>
                </a:solidFill>
                <a:effectLst/>
              </a:rPr>
            </a:br>
            <a:r>
              <a:rPr lang="zh-CN" altLang="en-US" b="0" i="0" dirty="0">
                <a:solidFill>
                  <a:srgbClr val="000000"/>
                </a:solidFill>
                <a:effectLst/>
              </a:rPr>
              <a:t>　　　　</a:t>
            </a:r>
            <a:r>
              <a:rPr lang="en-US" altLang="zh-CN" b="0" i="0" dirty="0">
                <a:solidFill>
                  <a:srgbClr val="800080"/>
                </a:solidFill>
                <a:effectLst/>
              </a:rPr>
              <a:t>2.3.2.</a:t>
            </a:r>
            <a:r>
              <a:rPr lang="zh-CN" altLang="en-US" b="0" i="0" dirty="0">
                <a:solidFill>
                  <a:srgbClr val="000000"/>
                </a:solidFill>
                <a:effectLst/>
              </a:rPr>
              <a:t>如果此运算符与栈顶优先级相同或者更高，此运算符进栈，结束此步骤</a:t>
            </a:r>
            <a:br>
              <a:rPr lang="zh-CN" altLang="en-US" b="0" i="0" dirty="0">
                <a:solidFill>
                  <a:srgbClr val="000000"/>
                </a:solidFill>
                <a:effectLst/>
              </a:rPr>
            </a:br>
            <a:r>
              <a:rPr lang="zh-CN" altLang="en-US" b="0" i="0" dirty="0">
                <a:solidFill>
                  <a:srgbClr val="000000"/>
                </a:solidFill>
                <a:effectLst/>
              </a:rPr>
              <a:t>　　　　</a:t>
            </a:r>
            <a:r>
              <a:rPr lang="en-US" altLang="zh-CN" b="0" i="0" dirty="0">
                <a:solidFill>
                  <a:srgbClr val="800080"/>
                </a:solidFill>
                <a:effectLst/>
              </a:rPr>
              <a:t>2.3.4.</a:t>
            </a:r>
            <a:r>
              <a:rPr lang="zh-CN" altLang="en-US" b="0" i="0" dirty="0">
                <a:solidFill>
                  <a:srgbClr val="000000"/>
                </a:solidFill>
                <a:effectLst/>
              </a:rPr>
              <a:t>否则，运算符连续出栈，直到满足上述三个条件之一，然后此运算符进栈</a:t>
            </a:r>
            <a:br>
              <a:rPr lang="zh-CN" altLang="en-US" b="0" i="0" dirty="0">
                <a:solidFill>
                  <a:srgbClr val="000000"/>
                </a:solidFill>
                <a:effectLst/>
              </a:rPr>
            </a:br>
            <a:r>
              <a:rPr lang="zh-CN" altLang="en-US" b="0" i="0" dirty="0">
                <a:solidFill>
                  <a:srgbClr val="000000"/>
                </a:solidFill>
                <a:effectLst/>
              </a:rPr>
              <a:t>　　</a:t>
            </a:r>
            <a:r>
              <a:rPr lang="en-US" altLang="zh-CN" b="0" i="0" dirty="0">
                <a:solidFill>
                  <a:srgbClr val="800080"/>
                </a:solidFill>
                <a:effectLst/>
              </a:rPr>
              <a:t>2.4</a:t>
            </a:r>
            <a:r>
              <a:rPr lang="zh-CN" altLang="en-US" b="0" i="0" dirty="0">
                <a:solidFill>
                  <a:srgbClr val="000000"/>
                </a:solidFill>
                <a:effectLst/>
              </a:rPr>
              <a:t>、如果是“</a:t>
            </a:r>
            <a:r>
              <a:rPr lang="en-US" altLang="zh-CN" b="0" i="0" dirty="0">
                <a:solidFill>
                  <a:srgbClr val="000000"/>
                </a:solidFill>
                <a:effectLst/>
              </a:rPr>
              <a:t>(”</a:t>
            </a:r>
            <a:r>
              <a:rPr lang="zh-CN" altLang="en-US" b="0" i="0" dirty="0">
                <a:solidFill>
                  <a:srgbClr val="000000"/>
                </a:solidFill>
                <a:effectLst/>
              </a:rPr>
              <a:t>，则运算符连续出栈，直到遇见“</a:t>
            </a:r>
            <a:r>
              <a:rPr lang="en-US" altLang="zh-CN" b="0" i="0" dirty="0">
                <a:solidFill>
                  <a:srgbClr val="000000"/>
                </a:solidFill>
                <a:effectLst/>
              </a:rPr>
              <a:t>)”</a:t>
            </a:r>
            <a:r>
              <a:rPr lang="zh-CN" altLang="en-US" b="0" i="0" dirty="0">
                <a:solidFill>
                  <a:srgbClr val="000000"/>
                </a:solidFill>
                <a:effectLst/>
              </a:rPr>
              <a:t>为止</a:t>
            </a:r>
            <a:r>
              <a:rPr lang="en-US" altLang="zh-CN" b="0" i="0" dirty="0">
                <a:solidFill>
                  <a:srgbClr val="000000"/>
                </a:solidFill>
                <a:effectLst/>
              </a:rPr>
              <a:t>,</a:t>
            </a:r>
            <a:r>
              <a:rPr lang="zh-CN" altLang="en-US" b="0" i="0" dirty="0">
                <a:solidFill>
                  <a:srgbClr val="000000"/>
                </a:solidFill>
                <a:effectLst/>
              </a:rPr>
              <a:t>将“</a:t>
            </a:r>
            <a:r>
              <a:rPr lang="en-US" altLang="zh-CN" b="0" i="0" dirty="0">
                <a:solidFill>
                  <a:srgbClr val="000000"/>
                </a:solidFill>
                <a:effectLst/>
              </a:rPr>
              <a:t>)”</a:t>
            </a:r>
            <a:r>
              <a:rPr lang="zh-CN" altLang="en-US" b="0" i="0" dirty="0">
                <a:solidFill>
                  <a:srgbClr val="000000"/>
                </a:solidFill>
                <a:effectLst/>
              </a:rPr>
              <a:t>出栈且丢弃之</a:t>
            </a:r>
            <a:br>
              <a:rPr lang="zh-CN" altLang="en-US" b="0" i="0" dirty="0">
                <a:solidFill>
                  <a:srgbClr val="000000"/>
                </a:solidFill>
                <a:effectLst/>
              </a:rPr>
            </a:br>
            <a:r>
              <a:rPr lang="en-US" altLang="zh-CN" b="0" i="0" dirty="0">
                <a:solidFill>
                  <a:srgbClr val="800080"/>
                </a:solidFill>
                <a:effectLst/>
              </a:rPr>
              <a:t>3</a:t>
            </a:r>
            <a:r>
              <a:rPr lang="zh-CN" altLang="en-US" b="0" i="0" dirty="0">
                <a:solidFill>
                  <a:srgbClr val="000000"/>
                </a:solidFill>
                <a:effectLst/>
              </a:rPr>
              <a:t>、如果还有更多的字符串，则转到第</a:t>
            </a:r>
            <a:r>
              <a:rPr lang="en-US" altLang="zh-CN" b="0" i="0" dirty="0">
                <a:solidFill>
                  <a:srgbClr val="000000"/>
                </a:solidFill>
                <a:effectLst/>
              </a:rPr>
              <a:t>2</a:t>
            </a:r>
            <a:r>
              <a:rPr lang="zh-CN" altLang="en-US" b="0" i="0" dirty="0">
                <a:solidFill>
                  <a:srgbClr val="000000"/>
                </a:solidFill>
                <a:effectLst/>
              </a:rPr>
              <a:t>步</a:t>
            </a:r>
            <a:br>
              <a:rPr lang="zh-CN" altLang="en-US" b="0" i="0" dirty="0">
                <a:solidFill>
                  <a:srgbClr val="000000"/>
                </a:solidFill>
                <a:effectLst/>
              </a:rPr>
            </a:br>
            <a:r>
              <a:rPr lang="en-US" altLang="zh-CN" b="0" i="0" dirty="0">
                <a:solidFill>
                  <a:srgbClr val="800080"/>
                </a:solidFill>
                <a:effectLst/>
              </a:rPr>
              <a:t>4</a:t>
            </a:r>
            <a:r>
              <a:rPr lang="zh-CN" altLang="en-US" b="0" i="0" dirty="0">
                <a:solidFill>
                  <a:srgbClr val="000000"/>
                </a:solidFill>
                <a:effectLst/>
              </a:rPr>
              <a:t>、不在有未处理的字符串了，输出栈中剩余元素</a:t>
            </a:r>
            <a:br>
              <a:rPr lang="zh-CN" altLang="en-US" b="0" i="0" dirty="0">
                <a:solidFill>
                  <a:srgbClr val="000000"/>
                </a:solidFill>
                <a:effectLst/>
              </a:rPr>
            </a:br>
            <a:r>
              <a:rPr lang="en-US" altLang="zh-CN" b="0" i="0" dirty="0">
                <a:solidFill>
                  <a:srgbClr val="800080"/>
                </a:solidFill>
                <a:effectLst/>
              </a:rPr>
              <a:t>5</a:t>
            </a:r>
            <a:r>
              <a:rPr lang="zh-CN" altLang="en-US" b="0" i="0" dirty="0">
                <a:solidFill>
                  <a:srgbClr val="000000"/>
                </a:solidFill>
                <a:effectLst/>
              </a:rPr>
              <a:t>、再次反转字符串得到最终结果</a:t>
            </a:r>
            <a:endParaRPr lang="en-US" altLang="zh-CN" b="0" i="0" dirty="0">
              <a:solidFill>
                <a:srgbClr val="000000"/>
              </a:solidFill>
              <a:effectLst/>
            </a:endParaRPr>
          </a:p>
          <a:p>
            <a:r>
              <a:rPr lang="zh-CN" altLang="en-US" sz="2200" dirty="0"/>
              <a:t>参考：</a:t>
            </a:r>
            <a:r>
              <a:rPr lang="en-US" altLang="zh-CN" sz="2200" dirty="0"/>
              <a:t>https://www.cnblogs.com/hsrzyn/archive/2009/12/21/1629274.html</a:t>
            </a:r>
            <a:endParaRPr lang="zh-CN" altLang="en-US" sz="2200" dirty="0"/>
          </a:p>
        </p:txBody>
      </p:sp>
    </p:spTree>
    <p:extLst>
      <p:ext uri="{BB962C8B-B14F-4D97-AF65-F5344CB8AC3E}">
        <p14:creationId xmlns:p14="http://schemas.microsoft.com/office/powerpoint/2010/main" val="4234356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A644A-EDB2-429F-9D2B-DA3985497B63}"/>
              </a:ext>
            </a:extLst>
          </p:cNvPr>
          <p:cNvSpPr>
            <a:spLocks noGrp="1"/>
          </p:cNvSpPr>
          <p:nvPr>
            <p:ph type="title"/>
          </p:nvPr>
        </p:nvSpPr>
        <p:spPr/>
        <p:txBody>
          <a:bodyPr/>
          <a:lstStyle/>
          <a:p>
            <a:r>
              <a:rPr lang="en-US" altLang="zh-CN" dirty="0"/>
              <a:t>main</a:t>
            </a:r>
            <a:r>
              <a:rPr lang="zh-CN" altLang="en-US" dirty="0"/>
              <a:t>函数</a:t>
            </a:r>
          </a:p>
        </p:txBody>
      </p:sp>
      <p:sp>
        <p:nvSpPr>
          <p:cNvPr id="3" name="内容占位符 2">
            <a:extLst>
              <a:ext uri="{FF2B5EF4-FFF2-40B4-BE49-F238E27FC236}">
                <a16:creationId xmlns:a16="http://schemas.microsoft.com/office/drawing/2014/main" id="{B9DBC7E4-E32C-4F59-8855-CC184E930781}"/>
              </a:ext>
            </a:extLst>
          </p:cNvPr>
          <p:cNvSpPr>
            <a:spLocks noGrp="1"/>
          </p:cNvSpPr>
          <p:nvPr>
            <p:ph idx="1"/>
          </p:nvPr>
        </p:nvSpPr>
        <p:spPr>
          <a:xfrm>
            <a:off x="229386" y="1480008"/>
            <a:ext cx="4203233" cy="5156461"/>
          </a:xfrm>
        </p:spPr>
        <p:txBody>
          <a:bodyPr>
            <a:normAutofit fontScale="32500" lnSpcReduction="20000"/>
          </a:bodyPr>
          <a:lstStyle/>
          <a:p>
            <a:r>
              <a:rPr lang="en-US" altLang="zh-CN" sz="5600" dirty="0">
                <a:solidFill>
                  <a:srgbClr val="808080"/>
                </a:solidFill>
              </a:rPr>
              <a:t>#include</a:t>
            </a:r>
            <a:r>
              <a:rPr lang="en-US" altLang="zh-CN" sz="5600" dirty="0">
                <a:solidFill>
                  <a:srgbClr val="A31515"/>
                </a:solidFill>
              </a:rPr>
              <a:t>&lt;iostream&gt;</a:t>
            </a:r>
            <a:endParaRPr lang="en-US" altLang="zh-CN" sz="5600" dirty="0">
              <a:solidFill>
                <a:srgbClr val="000000"/>
              </a:solidFill>
            </a:endParaRPr>
          </a:p>
          <a:p>
            <a:r>
              <a:rPr lang="en-US" altLang="zh-CN" sz="5600" dirty="0">
                <a:solidFill>
                  <a:srgbClr val="808080"/>
                </a:solidFill>
              </a:rPr>
              <a:t>#include</a:t>
            </a:r>
            <a:r>
              <a:rPr lang="en-US" altLang="zh-CN" sz="5600" dirty="0">
                <a:solidFill>
                  <a:srgbClr val="A31515"/>
                </a:solidFill>
              </a:rPr>
              <a:t>&lt;cstdlib&gt;</a:t>
            </a:r>
            <a:endParaRPr lang="en-US" altLang="zh-CN" sz="5600" dirty="0">
              <a:solidFill>
                <a:srgbClr val="000000"/>
              </a:solidFill>
            </a:endParaRPr>
          </a:p>
          <a:p>
            <a:r>
              <a:rPr lang="en-US" altLang="zh-CN" sz="5600" dirty="0">
                <a:solidFill>
                  <a:srgbClr val="808080"/>
                </a:solidFill>
              </a:rPr>
              <a:t>#include</a:t>
            </a:r>
            <a:r>
              <a:rPr lang="en-US" altLang="zh-CN" sz="5600" dirty="0">
                <a:solidFill>
                  <a:srgbClr val="A31515"/>
                </a:solidFill>
              </a:rPr>
              <a:t>&lt;string&gt;</a:t>
            </a:r>
            <a:endParaRPr lang="en-US" altLang="zh-CN" sz="5600" dirty="0">
              <a:solidFill>
                <a:srgbClr val="000000"/>
              </a:solidFill>
            </a:endParaRPr>
          </a:p>
          <a:p>
            <a:r>
              <a:rPr lang="en-US" altLang="zh-CN" sz="5600" dirty="0">
                <a:solidFill>
                  <a:srgbClr val="808080"/>
                </a:solidFill>
              </a:rPr>
              <a:t>#include</a:t>
            </a:r>
            <a:r>
              <a:rPr lang="en-US" altLang="zh-CN" sz="5600" dirty="0">
                <a:solidFill>
                  <a:srgbClr val="A31515"/>
                </a:solidFill>
              </a:rPr>
              <a:t>"calculator.h"</a:t>
            </a:r>
            <a:endParaRPr lang="en-US" altLang="zh-CN" sz="5600" dirty="0">
              <a:solidFill>
                <a:srgbClr val="000000"/>
              </a:solidFill>
            </a:endParaRPr>
          </a:p>
          <a:p>
            <a:r>
              <a:rPr lang="en-US" altLang="zh-CN" sz="5600" dirty="0">
                <a:solidFill>
                  <a:srgbClr val="0000FF"/>
                </a:solidFill>
              </a:rPr>
              <a:t>using</a:t>
            </a:r>
            <a:r>
              <a:rPr lang="en-US" altLang="zh-CN" sz="5600" dirty="0">
                <a:solidFill>
                  <a:srgbClr val="000000"/>
                </a:solidFill>
              </a:rPr>
              <a:t> </a:t>
            </a:r>
            <a:r>
              <a:rPr lang="en-US" altLang="zh-CN" sz="5600" dirty="0">
                <a:solidFill>
                  <a:srgbClr val="0000FF"/>
                </a:solidFill>
              </a:rPr>
              <a:t>namespace</a:t>
            </a:r>
            <a:r>
              <a:rPr lang="en-US" altLang="zh-CN" sz="5600" dirty="0">
                <a:solidFill>
                  <a:srgbClr val="000000"/>
                </a:solidFill>
              </a:rPr>
              <a:t> std;</a:t>
            </a:r>
          </a:p>
          <a:p>
            <a:r>
              <a:rPr lang="en-US" altLang="zh-CN" sz="5600" dirty="0">
                <a:solidFill>
                  <a:srgbClr val="0000FF"/>
                </a:solidFill>
              </a:rPr>
              <a:t>int</a:t>
            </a:r>
            <a:r>
              <a:rPr lang="en-US" altLang="zh-CN" sz="5600" dirty="0">
                <a:solidFill>
                  <a:srgbClr val="000000"/>
                </a:solidFill>
              </a:rPr>
              <a:t> main()</a:t>
            </a:r>
          </a:p>
          <a:p>
            <a:r>
              <a:rPr lang="en-US" altLang="zh-CN" sz="5600" dirty="0">
                <a:solidFill>
                  <a:srgbClr val="000000"/>
                </a:solidFill>
              </a:rPr>
              <a:t>{</a:t>
            </a:r>
          </a:p>
          <a:p>
            <a:r>
              <a:rPr lang="en-US" altLang="zh-CN" sz="5600" dirty="0">
                <a:solidFill>
                  <a:srgbClr val="2B91AF"/>
                </a:solidFill>
              </a:rPr>
              <a:t>calculator</a:t>
            </a:r>
            <a:r>
              <a:rPr lang="en-US" altLang="zh-CN" sz="5600" dirty="0">
                <a:solidFill>
                  <a:srgbClr val="000000"/>
                </a:solidFill>
              </a:rPr>
              <a:t> cs;</a:t>
            </a:r>
          </a:p>
          <a:p>
            <a:r>
              <a:rPr lang="en-US" altLang="zh-CN" sz="5600" dirty="0">
                <a:solidFill>
                  <a:srgbClr val="2B91AF"/>
                </a:solidFill>
              </a:rPr>
              <a:t>string</a:t>
            </a:r>
            <a:r>
              <a:rPr lang="en-US" altLang="zh-CN" sz="5600" dirty="0">
                <a:solidFill>
                  <a:srgbClr val="000000"/>
                </a:solidFill>
              </a:rPr>
              <a:t> t;</a:t>
            </a:r>
          </a:p>
        </p:txBody>
      </p:sp>
      <p:sp>
        <p:nvSpPr>
          <p:cNvPr id="4" name="文本框 3">
            <a:extLst>
              <a:ext uri="{FF2B5EF4-FFF2-40B4-BE49-F238E27FC236}">
                <a16:creationId xmlns:a16="http://schemas.microsoft.com/office/drawing/2014/main" id="{B4A49DB5-708C-4B6B-A36D-B9BEB0300F9A}"/>
              </a:ext>
            </a:extLst>
          </p:cNvPr>
          <p:cNvSpPr txBox="1"/>
          <p:nvPr/>
        </p:nvSpPr>
        <p:spPr>
          <a:xfrm>
            <a:off x="4185501" y="1480008"/>
            <a:ext cx="7777113" cy="4198393"/>
          </a:xfrm>
          <a:prstGeom prst="rect">
            <a:avLst/>
          </a:prstGeom>
          <a:noFill/>
        </p:spPr>
        <p:txBody>
          <a:bodyPr wrap="square" rtlCol="0">
            <a:spAutoFit/>
          </a:bodyPr>
          <a:lstStyle/>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cout </a:t>
            </a:r>
            <a:r>
              <a:rPr lang="en-US" altLang="zh-CN" dirty="0">
                <a:solidFill>
                  <a:srgbClr val="008080"/>
                </a:solidFill>
                <a:latin typeface="微软雅黑" panose="020B0503020204020204" pitchFamily="34" charset="-122"/>
                <a:ea typeface="微软雅黑" panose="020B0503020204020204" pitchFamily="34" charset="-122"/>
              </a:rPr>
              <a:t>&lt;&lt;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31515"/>
                </a:solidFill>
                <a:latin typeface="微软雅黑" panose="020B0503020204020204" pitchFamily="34" charset="-122"/>
                <a:ea typeface="微软雅黑" panose="020B0503020204020204" pitchFamily="34" charset="-122"/>
              </a:rPr>
              <a:t>"</a:t>
            </a:r>
            <a:r>
              <a:rPr lang="zh-CN" altLang="en-US" dirty="0">
                <a:solidFill>
                  <a:srgbClr val="A31515"/>
                </a:solidFill>
                <a:latin typeface="微软雅黑" panose="020B0503020204020204" pitchFamily="34" charset="-122"/>
                <a:ea typeface="微软雅黑" panose="020B0503020204020204" pitchFamily="34" charset="-122"/>
              </a:rPr>
              <a:t>复数计算器 </a:t>
            </a:r>
            <a:r>
              <a:rPr lang="en-US" altLang="zh-CN" dirty="0">
                <a:solidFill>
                  <a:srgbClr val="A31515"/>
                </a:solidFill>
                <a:latin typeface="微软雅黑" panose="020B0503020204020204" pitchFamily="34" charset="-122"/>
                <a:ea typeface="微软雅黑" panose="020B0503020204020204" pitchFamily="34" charset="-122"/>
              </a:rPr>
              <a:t>by swb"</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8080"/>
                </a:solidFill>
                <a:latin typeface="微软雅黑" panose="020B0503020204020204" pitchFamily="34" charset="-122"/>
                <a:ea typeface="微软雅黑" panose="020B0503020204020204" pitchFamily="34" charset="-122"/>
              </a:rPr>
              <a:t>&lt;&lt;</a:t>
            </a:r>
            <a:r>
              <a:rPr lang="en-US" altLang="zh-CN" dirty="0">
                <a:solidFill>
                  <a:srgbClr val="000000"/>
                </a:solidFill>
                <a:latin typeface="微软雅黑" panose="020B0503020204020204" pitchFamily="34" charset="-122"/>
                <a:ea typeface="微软雅黑" panose="020B0503020204020204" pitchFamily="34" charset="-122"/>
              </a:rPr>
              <a:t> endl;</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cout </a:t>
            </a:r>
            <a:r>
              <a:rPr lang="en-US" altLang="zh-CN" dirty="0">
                <a:solidFill>
                  <a:srgbClr val="008080"/>
                </a:solidFill>
                <a:latin typeface="微软雅黑" panose="020B0503020204020204" pitchFamily="34" charset="-122"/>
                <a:ea typeface="微软雅黑" panose="020B0503020204020204" pitchFamily="34" charset="-122"/>
              </a:rPr>
              <a:t>&lt;&lt;</a:t>
            </a:r>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31515"/>
                </a:solidFill>
                <a:latin typeface="微软雅黑" panose="020B0503020204020204" pitchFamily="34" charset="-122"/>
                <a:ea typeface="微软雅黑" panose="020B0503020204020204" pitchFamily="34" charset="-122"/>
              </a:rPr>
              <a:t>"</a:t>
            </a:r>
            <a:r>
              <a:rPr lang="zh-CN" altLang="en-US" dirty="0">
                <a:solidFill>
                  <a:srgbClr val="A31515"/>
                </a:solidFill>
                <a:latin typeface="微软雅黑" panose="020B0503020204020204" pitchFamily="34" charset="-122"/>
                <a:ea typeface="微软雅黑" panose="020B0503020204020204" pitchFamily="34" charset="-122"/>
              </a:rPr>
              <a:t>基础运算请输入</a:t>
            </a:r>
            <a:r>
              <a:rPr lang="en-US" altLang="zh-CN" dirty="0">
                <a:solidFill>
                  <a:srgbClr val="A31515"/>
                </a:solidFill>
                <a:latin typeface="微软雅黑" panose="020B0503020204020204" pitchFamily="34" charset="-122"/>
                <a:ea typeface="微软雅黑" panose="020B0503020204020204" pitchFamily="34" charset="-122"/>
              </a:rPr>
              <a:t>1</a:t>
            </a:r>
            <a:r>
              <a:rPr lang="zh-CN" altLang="en-US" dirty="0">
                <a:solidFill>
                  <a:srgbClr val="A31515"/>
                </a:solidFill>
                <a:latin typeface="微软雅黑" panose="020B0503020204020204" pitchFamily="34" charset="-122"/>
                <a:ea typeface="微软雅黑" panose="020B0503020204020204" pitchFamily="34" charset="-122"/>
              </a:rPr>
              <a:t>，附加运算请输入</a:t>
            </a:r>
            <a:r>
              <a:rPr lang="en-US" altLang="zh-CN" dirty="0">
                <a:solidFill>
                  <a:srgbClr val="A31515"/>
                </a:solidFill>
                <a:latin typeface="微软雅黑" panose="020B0503020204020204" pitchFamily="34" charset="-122"/>
                <a:ea typeface="微软雅黑" panose="020B0503020204020204" pitchFamily="34" charset="-122"/>
              </a:rPr>
              <a:t>2</a:t>
            </a:r>
            <a:r>
              <a:rPr lang="zh-CN" altLang="en-US" dirty="0">
                <a:solidFill>
                  <a:srgbClr val="A31515"/>
                </a:solidFill>
                <a:latin typeface="微软雅黑" panose="020B0503020204020204" pitchFamily="34" charset="-122"/>
                <a:ea typeface="微软雅黑" panose="020B0503020204020204" pitchFamily="34" charset="-122"/>
              </a:rPr>
              <a:t>，结束运算请输入</a:t>
            </a:r>
            <a:r>
              <a:rPr lang="en-US" altLang="zh-CN" dirty="0">
                <a:solidFill>
                  <a:srgbClr val="A31515"/>
                </a:solidFill>
                <a:latin typeface="微软雅黑" panose="020B0503020204020204" pitchFamily="34" charset="-122"/>
                <a:ea typeface="微软雅黑" panose="020B0503020204020204" pitchFamily="34" charset="-122"/>
              </a:rPr>
              <a:t>quit</a:t>
            </a:r>
            <a:r>
              <a:rPr lang="zh-CN" altLang="en-US" dirty="0">
                <a:solidFill>
                  <a:srgbClr val="A31515"/>
                </a:solidFill>
                <a:latin typeface="微软雅黑" panose="020B0503020204020204" pitchFamily="34" charset="-122"/>
                <a:ea typeface="微软雅黑" panose="020B0503020204020204" pitchFamily="34" charset="-122"/>
              </a:rPr>
              <a:t>：</a:t>
            </a:r>
            <a:r>
              <a:rPr lang="en-US" altLang="zh-CN" dirty="0">
                <a:solidFill>
                  <a:srgbClr val="A31515"/>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8080"/>
                </a:solidFill>
                <a:latin typeface="微软雅黑" panose="020B0503020204020204" pitchFamily="34" charset="-122"/>
                <a:ea typeface="微软雅黑" panose="020B0503020204020204" pitchFamily="34" charset="-122"/>
              </a:rPr>
              <a:t>&lt;&lt;</a:t>
            </a:r>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endl;</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cout </a:t>
            </a:r>
            <a:r>
              <a:rPr lang="en-US" altLang="zh-CN" dirty="0">
                <a:solidFill>
                  <a:srgbClr val="008080"/>
                </a:solidFill>
                <a:latin typeface="微软雅黑" panose="020B0503020204020204" pitchFamily="34" charset="-122"/>
                <a:ea typeface="微软雅黑" panose="020B0503020204020204" pitchFamily="34" charset="-122"/>
              </a:rPr>
              <a:t>&lt;&lt;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31515"/>
                </a:solidFill>
                <a:latin typeface="微软雅黑" panose="020B0503020204020204" pitchFamily="34" charset="-122"/>
                <a:ea typeface="微软雅黑" panose="020B0503020204020204" pitchFamily="34" charset="-122"/>
              </a:rPr>
              <a:t>"----------------------------------------------------”</a:t>
            </a:r>
            <a:r>
              <a:rPr lang="en-US" altLang="zh-CN" dirty="0">
                <a:solidFill>
                  <a:srgbClr val="008080"/>
                </a:solidFill>
                <a:latin typeface="微软雅黑" panose="020B0503020204020204" pitchFamily="34" charset="-122"/>
                <a:ea typeface="微软雅黑" panose="020B0503020204020204" pitchFamily="34" charset="-122"/>
              </a:rPr>
              <a:t>&lt;&lt;</a:t>
            </a:r>
            <a:r>
              <a:rPr lang="en-US" altLang="zh-CN" dirty="0">
                <a:solidFill>
                  <a:srgbClr val="000000"/>
                </a:solidFill>
                <a:latin typeface="微软雅黑" panose="020B0503020204020204" pitchFamily="34" charset="-122"/>
                <a:ea typeface="微软雅黑" panose="020B0503020204020204" pitchFamily="34" charset="-122"/>
              </a:rPr>
              <a:t> endl;</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cin </a:t>
            </a:r>
            <a:r>
              <a:rPr lang="en-US" altLang="zh-CN" dirty="0">
                <a:solidFill>
                  <a:srgbClr val="008080"/>
                </a:solidFill>
                <a:latin typeface="微软雅黑" panose="020B0503020204020204" pitchFamily="34" charset="-122"/>
                <a:ea typeface="微软雅黑" panose="020B0503020204020204" pitchFamily="34" charset="-122"/>
              </a:rPr>
              <a:t>&gt;&gt;</a:t>
            </a:r>
            <a:r>
              <a:rPr lang="en-US" altLang="zh-CN" dirty="0">
                <a:solidFill>
                  <a:srgbClr val="000000"/>
                </a:solidFill>
                <a:latin typeface="微软雅黑" panose="020B0503020204020204" pitchFamily="34" charset="-122"/>
                <a:ea typeface="微软雅黑" panose="020B0503020204020204" pitchFamily="34" charset="-122"/>
              </a:rPr>
              <a:t> t;</a:t>
            </a:r>
          </a:p>
          <a:p>
            <a:pPr>
              <a:lnSpc>
                <a:spcPct val="150000"/>
              </a:lnSpc>
            </a:pPr>
            <a:r>
              <a:rPr lang="en-US" altLang="zh-CN" dirty="0">
                <a:solidFill>
                  <a:srgbClr val="0000FF"/>
                </a:solidFill>
                <a:latin typeface="微软雅黑" panose="020B0503020204020204" pitchFamily="34" charset="-122"/>
                <a:ea typeface="微软雅黑" panose="020B0503020204020204" pitchFamily="34" charset="-122"/>
              </a:rPr>
              <a:t>while</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FF"/>
                </a:solidFill>
                <a:latin typeface="微软雅黑" panose="020B0503020204020204" pitchFamily="34" charset="-122"/>
                <a:ea typeface="微软雅黑" panose="020B0503020204020204" pitchFamily="34" charset="-122"/>
              </a:rPr>
              <a:t>true</a:t>
            </a:r>
            <a:r>
              <a:rPr lang="en-US" altLang="zh-CN" dirty="0">
                <a:solidFill>
                  <a:srgbClr val="000000"/>
                </a:solidFill>
                <a:latin typeface="微软雅黑" panose="020B0503020204020204" pitchFamily="34" charset="-122"/>
                <a:ea typeface="微软雅黑" panose="020B0503020204020204" pitchFamily="34" charset="-122"/>
              </a:rPr>
              <a:t>){}</a:t>
            </a:r>
          </a:p>
          <a:p>
            <a:pPr>
              <a:lnSpc>
                <a:spcPct val="150000"/>
              </a:lnSpc>
            </a:pP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微软雅黑" panose="020B0503020204020204" pitchFamily="34" charset="-122"/>
                <a:ea typeface="微软雅黑" panose="020B0503020204020204" pitchFamily="34" charset="-122"/>
              </a:rPr>
              <a:t>//</a:t>
            </a:r>
            <a:r>
              <a:rPr lang="zh-CN" altLang="en-US" sz="1800" dirty="0">
                <a:solidFill>
                  <a:srgbClr val="008000"/>
                </a:solidFill>
                <a:latin typeface="微软雅黑" panose="020B0503020204020204" pitchFamily="34" charset="-122"/>
                <a:ea typeface="微软雅黑" panose="020B0503020204020204" pitchFamily="34" charset="-122"/>
              </a:rPr>
              <a:t>对</a:t>
            </a:r>
            <a:r>
              <a:rPr lang="en-US" altLang="zh-CN" sz="1800" dirty="0">
                <a:solidFill>
                  <a:srgbClr val="008000"/>
                </a:solidFill>
                <a:latin typeface="微软雅黑" panose="020B0503020204020204" pitchFamily="34" charset="-122"/>
                <a:ea typeface="微软雅黑" panose="020B0503020204020204" pitchFamily="34" charset="-122"/>
              </a:rPr>
              <a:t>t</a:t>
            </a:r>
            <a:r>
              <a:rPr lang="zh-CN" altLang="en-US" sz="1800" dirty="0">
                <a:solidFill>
                  <a:srgbClr val="008000"/>
                </a:solidFill>
                <a:latin typeface="微软雅黑" panose="020B0503020204020204" pitchFamily="34" charset="-122"/>
                <a:ea typeface="微软雅黑" panose="020B0503020204020204" pitchFamily="34" charset="-122"/>
              </a:rPr>
              <a:t>分类讨论，创建</a:t>
            </a:r>
            <a:r>
              <a:rPr lang="en-US" altLang="zh-CN" sz="1800" dirty="0">
                <a:solidFill>
                  <a:srgbClr val="008000"/>
                </a:solidFill>
                <a:latin typeface="微软雅黑" panose="020B0503020204020204" pitchFamily="34" charset="-122"/>
                <a:ea typeface="微软雅黑" panose="020B0503020204020204" pitchFamily="34" charset="-122"/>
              </a:rPr>
              <a:t>UI</a:t>
            </a:r>
            <a:r>
              <a:rPr lang="zh-CN" altLang="en-US" sz="1800" dirty="0">
                <a:solidFill>
                  <a:srgbClr val="008000"/>
                </a:solidFill>
                <a:latin typeface="微软雅黑" panose="020B0503020204020204" pitchFamily="34" charset="-122"/>
                <a:ea typeface="微软雅黑" panose="020B0503020204020204" pitchFamily="34" charset="-122"/>
              </a:rPr>
              <a:t>界面的主菜单</a:t>
            </a:r>
            <a:r>
              <a:rPr lang="en-US" altLang="zh-CN" sz="1800" dirty="0">
                <a:solidFill>
                  <a:srgbClr val="008000"/>
                </a:solidFill>
                <a:latin typeface="微软雅黑" panose="020B0503020204020204" pitchFamily="34" charset="-122"/>
                <a:ea typeface="微软雅黑" panose="020B0503020204020204" pitchFamily="34" charset="-122"/>
              </a:rPr>
              <a:t>(</a:t>
            </a:r>
            <a:r>
              <a:rPr lang="zh-CN" altLang="en-US" sz="1800" dirty="0">
                <a:solidFill>
                  <a:srgbClr val="008000"/>
                </a:solidFill>
                <a:latin typeface="微软雅黑" panose="020B0503020204020204" pitchFamily="34" charset="-122"/>
                <a:ea typeface="微软雅黑" panose="020B0503020204020204" pitchFamily="34" charset="-122"/>
              </a:rPr>
              <a:t>详细说明见</a:t>
            </a:r>
            <a:r>
              <a:rPr lang="en-US" altLang="zh-CN" sz="1800" dirty="0">
                <a:solidFill>
                  <a:srgbClr val="008000"/>
                </a:solidFill>
                <a:latin typeface="微软雅黑" panose="020B0503020204020204" pitchFamily="34" charset="-122"/>
                <a:ea typeface="微软雅黑" panose="020B0503020204020204" pitchFamily="34" charset="-122"/>
              </a:rPr>
              <a:t>PART2)</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cout </a:t>
            </a:r>
            <a:r>
              <a:rPr lang="en-US" altLang="zh-CN" dirty="0">
                <a:solidFill>
                  <a:srgbClr val="008080"/>
                </a:solidFill>
                <a:latin typeface="微软雅黑" panose="020B0503020204020204" pitchFamily="34" charset="-122"/>
                <a:ea typeface="微软雅黑" panose="020B0503020204020204" pitchFamily="34" charset="-122"/>
              </a:rPr>
              <a:t>&lt;&lt;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31515"/>
                </a:solidFill>
                <a:latin typeface="微软雅黑" panose="020B0503020204020204" pitchFamily="34" charset="-122"/>
                <a:ea typeface="微软雅黑" panose="020B0503020204020204" pitchFamily="34" charset="-122"/>
              </a:rPr>
              <a:t>"</a:t>
            </a:r>
            <a:r>
              <a:rPr lang="zh-CN" altLang="en-US" dirty="0">
                <a:solidFill>
                  <a:srgbClr val="A31515"/>
                </a:solidFill>
                <a:latin typeface="微软雅黑" panose="020B0503020204020204" pitchFamily="34" charset="-122"/>
                <a:ea typeface="微软雅黑" panose="020B0503020204020204" pitchFamily="34" charset="-122"/>
              </a:rPr>
              <a:t>退出程序，欢迎下次使用！</a:t>
            </a:r>
            <a:r>
              <a:rPr lang="en-US" altLang="zh-CN" dirty="0">
                <a:solidFill>
                  <a:srgbClr val="A31515"/>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8080"/>
                </a:solidFill>
                <a:latin typeface="微软雅黑" panose="020B0503020204020204" pitchFamily="34" charset="-122"/>
                <a:ea typeface="微软雅黑" panose="020B0503020204020204" pitchFamily="34" charset="-122"/>
              </a:rPr>
              <a:t>&lt;&lt;</a:t>
            </a:r>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endl;</a:t>
            </a:r>
          </a:p>
          <a:p>
            <a:pPr>
              <a:lnSpc>
                <a:spcPct val="150000"/>
              </a:lnSpc>
            </a:pPr>
            <a:r>
              <a:rPr lang="en-US" altLang="zh-CN" dirty="0">
                <a:solidFill>
                  <a:srgbClr val="0000FF"/>
                </a:solidFill>
                <a:latin typeface="微软雅黑" panose="020B0503020204020204" pitchFamily="34" charset="-122"/>
                <a:ea typeface="微软雅黑" panose="020B0503020204020204" pitchFamily="34" charset="-122"/>
              </a:rPr>
              <a:t>return</a:t>
            </a:r>
            <a:r>
              <a:rPr lang="en-US" altLang="zh-CN" dirty="0">
                <a:solidFill>
                  <a:srgbClr val="000000"/>
                </a:solidFill>
                <a:latin typeface="微软雅黑" panose="020B0503020204020204" pitchFamily="34" charset="-122"/>
                <a:ea typeface="微软雅黑" panose="020B0503020204020204" pitchFamily="34" charset="-122"/>
              </a:rPr>
              <a:t> 0;</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849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80320-60C2-4459-A497-3147B4722A5E}"/>
              </a:ext>
            </a:extLst>
          </p:cNvPr>
          <p:cNvSpPr>
            <a:spLocks noGrp="1"/>
          </p:cNvSpPr>
          <p:nvPr>
            <p:ph type="title"/>
          </p:nvPr>
        </p:nvSpPr>
        <p:spPr/>
        <p:txBody>
          <a:bodyPr/>
          <a:lstStyle/>
          <a:p>
            <a:r>
              <a:rPr lang="zh-CN" altLang="en-US" dirty="0"/>
              <a:t>头文件（核心函数声明）</a:t>
            </a:r>
          </a:p>
        </p:txBody>
      </p:sp>
      <p:sp>
        <p:nvSpPr>
          <p:cNvPr id="3" name="内容占位符 2">
            <a:extLst>
              <a:ext uri="{FF2B5EF4-FFF2-40B4-BE49-F238E27FC236}">
                <a16:creationId xmlns:a16="http://schemas.microsoft.com/office/drawing/2014/main" id="{3CC01BB6-D259-4229-B5CD-2C8B428B1DB6}"/>
              </a:ext>
            </a:extLst>
          </p:cNvPr>
          <p:cNvSpPr>
            <a:spLocks noGrp="1"/>
          </p:cNvSpPr>
          <p:nvPr>
            <p:ph idx="1"/>
          </p:nvPr>
        </p:nvSpPr>
        <p:spPr>
          <a:xfrm>
            <a:off x="838203" y="1404594"/>
            <a:ext cx="8956246" cy="5231876"/>
          </a:xfrm>
        </p:spPr>
        <p:txBody>
          <a:bodyPr>
            <a:normAutofit fontScale="25000" lnSpcReduction="20000"/>
          </a:bodyPr>
          <a:lstStyle/>
          <a:p>
            <a:r>
              <a:rPr lang="en-US" altLang="zh-CN" sz="6400" dirty="0">
                <a:solidFill>
                  <a:srgbClr val="008000"/>
                </a:solidFill>
              </a:rPr>
              <a:t>//</a:t>
            </a:r>
            <a:r>
              <a:rPr lang="en-US" altLang="zh-CN" sz="6400" dirty="0" err="1">
                <a:solidFill>
                  <a:srgbClr val="008000"/>
                </a:solidFill>
              </a:rPr>
              <a:t>calculator.h</a:t>
            </a:r>
            <a:endParaRPr lang="en-US" altLang="zh-CN" sz="6400" dirty="0">
              <a:solidFill>
                <a:srgbClr val="000000"/>
              </a:solidFill>
            </a:endParaRPr>
          </a:p>
          <a:p>
            <a:r>
              <a:rPr lang="en-US" altLang="zh-CN" sz="6400" dirty="0">
                <a:solidFill>
                  <a:srgbClr val="808080"/>
                </a:solidFill>
              </a:rPr>
              <a:t>#ifndef</a:t>
            </a:r>
            <a:r>
              <a:rPr lang="en-US" altLang="zh-CN" sz="6400" dirty="0">
                <a:solidFill>
                  <a:srgbClr val="000000"/>
                </a:solidFill>
              </a:rPr>
              <a:t> CALCULATOR_H</a:t>
            </a:r>
          </a:p>
          <a:p>
            <a:r>
              <a:rPr lang="en-US" altLang="zh-CN" sz="6400" dirty="0">
                <a:solidFill>
                  <a:srgbClr val="808080"/>
                </a:solidFill>
              </a:rPr>
              <a:t>#include</a:t>
            </a:r>
            <a:r>
              <a:rPr lang="en-US" altLang="zh-CN" sz="6400" dirty="0">
                <a:solidFill>
                  <a:srgbClr val="A31515"/>
                </a:solidFill>
              </a:rPr>
              <a:t>&lt;string&gt;</a:t>
            </a:r>
            <a:endParaRPr lang="en-US" altLang="zh-CN" sz="6400" dirty="0">
              <a:solidFill>
                <a:srgbClr val="000000"/>
              </a:solidFill>
            </a:endParaRPr>
          </a:p>
          <a:p>
            <a:r>
              <a:rPr lang="en-US" altLang="zh-CN" sz="6400" dirty="0">
                <a:solidFill>
                  <a:srgbClr val="0000FF"/>
                </a:solidFill>
              </a:rPr>
              <a:t>using</a:t>
            </a:r>
            <a:r>
              <a:rPr lang="en-US" altLang="zh-CN" sz="6400" dirty="0">
                <a:solidFill>
                  <a:srgbClr val="000000"/>
                </a:solidFill>
              </a:rPr>
              <a:t> </a:t>
            </a:r>
            <a:r>
              <a:rPr lang="en-US" altLang="zh-CN" sz="6400" dirty="0">
                <a:solidFill>
                  <a:srgbClr val="0000FF"/>
                </a:solidFill>
              </a:rPr>
              <a:t>namespace</a:t>
            </a:r>
            <a:r>
              <a:rPr lang="en-US" altLang="zh-CN" sz="6400" dirty="0">
                <a:solidFill>
                  <a:srgbClr val="000000"/>
                </a:solidFill>
              </a:rPr>
              <a:t> std;</a:t>
            </a:r>
            <a:endParaRPr lang="zh-CN" altLang="en-US" sz="6400" dirty="0">
              <a:solidFill>
                <a:srgbClr val="000000"/>
              </a:solidFill>
            </a:endParaRPr>
          </a:p>
          <a:p>
            <a:r>
              <a:rPr lang="en-US" altLang="zh-CN" sz="6400" dirty="0">
                <a:solidFill>
                  <a:srgbClr val="0000FF"/>
                </a:solidFill>
              </a:rPr>
              <a:t>struct</a:t>
            </a:r>
            <a:r>
              <a:rPr lang="zh-CN" altLang="en-US" sz="6400" dirty="0">
                <a:solidFill>
                  <a:srgbClr val="000000"/>
                </a:solidFill>
              </a:rPr>
              <a:t> </a:t>
            </a:r>
            <a:r>
              <a:rPr lang="en-US" altLang="zh-CN" sz="6400" dirty="0">
                <a:solidFill>
                  <a:srgbClr val="2B91AF"/>
                </a:solidFill>
              </a:rPr>
              <a:t>element</a:t>
            </a:r>
            <a:r>
              <a:rPr lang="en-US" altLang="zh-CN" sz="6400" dirty="0">
                <a:solidFill>
                  <a:srgbClr val="008000"/>
                </a:solidFill>
              </a:rPr>
              <a:t>//</a:t>
            </a:r>
            <a:r>
              <a:rPr lang="zh-CN" altLang="en-US" sz="6400" dirty="0">
                <a:solidFill>
                  <a:srgbClr val="008000"/>
                </a:solidFill>
              </a:rPr>
              <a:t>直接读取的每个元素统一定义为一个结构体，包括数字和操作符</a:t>
            </a:r>
            <a:endParaRPr lang="zh-CN" altLang="en-US" sz="6400" dirty="0">
              <a:solidFill>
                <a:srgbClr val="000000"/>
              </a:solidFill>
            </a:endParaRPr>
          </a:p>
          <a:p>
            <a:r>
              <a:rPr lang="en-US" altLang="zh-CN" sz="6400" dirty="0">
                <a:solidFill>
                  <a:srgbClr val="000000"/>
                </a:solidFill>
              </a:rPr>
              <a:t>{</a:t>
            </a:r>
          </a:p>
          <a:p>
            <a:r>
              <a:rPr lang="en-US" altLang="zh-CN" sz="6400" dirty="0">
                <a:solidFill>
                  <a:srgbClr val="0000FF"/>
                </a:solidFill>
              </a:rPr>
              <a:t>bool</a:t>
            </a:r>
            <a:r>
              <a:rPr lang="en-US" altLang="zh-CN" sz="6400" dirty="0">
                <a:solidFill>
                  <a:srgbClr val="000000"/>
                </a:solidFill>
              </a:rPr>
              <a:t> type;</a:t>
            </a:r>
            <a:r>
              <a:rPr lang="en-US" altLang="zh-CN" sz="6400" dirty="0">
                <a:solidFill>
                  <a:srgbClr val="008000"/>
                </a:solidFill>
              </a:rPr>
              <a:t>//false </a:t>
            </a:r>
            <a:r>
              <a:rPr lang="zh-CN" altLang="en-US" sz="6400" dirty="0">
                <a:solidFill>
                  <a:srgbClr val="008000"/>
                </a:solidFill>
              </a:rPr>
              <a:t>表示该元素为数字，</a:t>
            </a:r>
            <a:r>
              <a:rPr lang="en-US" altLang="zh-CN" sz="6400" dirty="0">
                <a:solidFill>
                  <a:srgbClr val="008000"/>
                </a:solidFill>
              </a:rPr>
              <a:t>true </a:t>
            </a:r>
            <a:r>
              <a:rPr lang="zh-CN" altLang="en-US" sz="6400" dirty="0">
                <a:solidFill>
                  <a:srgbClr val="008000"/>
                </a:solidFill>
              </a:rPr>
              <a:t>表示该元素为操作</a:t>
            </a:r>
            <a:endParaRPr lang="zh-CN" altLang="en-US" sz="6400" dirty="0">
              <a:solidFill>
                <a:srgbClr val="000000"/>
              </a:solidFill>
            </a:endParaRPr>
          </a:p>
          <a:p>
            <a:r>
              <a:rPr lang="en-US" altLang="zh-CN" sz="6400" dirty="0">
                <a:solidFill>
                  <a:srgbClr val="0000FF"/>
                </a:solidFill>
              </a:rPr>
              <a:t>double</a:t>
            </a:r>
            <a:r>
              <a:rPr lang="en-US" altLang="zh-CN" sz="6400" dirty="0">
                <a:solidFill>
                  <a:srgbClr val="000000"/>
                </a:solidFill>
              </a:rPr>
              <a:t> real, img;</a:t>
            </a:r>
            <a:r>
              <a:rPr lang="en-US" altLang="zh-CN" sz="6400" dirty="0">
                <a:solidFill>
                  <a:srgbClr val="008000"/>
                </a:solidFill>
              </a:rPr>
              <a:t>//</a:t>
            </a:r>
            <a:r>
              <a:rPr lang="zh-CN" altLang="en-US" sz="6400" dirty="0">
                <a:solidFill>
                  <a:srgbClr val="008000"/>
                </a:solidFill>
              </a:rPr>
              <a:t>复数的实部和虚部</a:t>
            </a:r>
            <a:endParaRPr lang="zh-CN" altLang="en-US" sz="6400" dirty="0">
              <a:solidFill>
                <a:srgbClr val="000000"/>
              </a:solidFill>
            </a:endParaRPr>
          </a:p>
          <a:p>
            <a:r>
              <a:rPr lang="en-US" altLang="zh-CN" sz="6400" dirty="0">
                <a:solidFill>
                  <a:srgbClr val="0000FF"/>
                </a:solidFill>
              </a:rPr>
              <a:t>int</a:t>
            </a:r>
            <a:r>
              <a:rPr lang="zh-CN" altLang="en-US" sz="6400" dirty="0">
                <a:solidFill>
                  <a:srgbClr val="000000"/>
                </a:solidFill>
              </a:rPr>
              <a:t> </a:t>
            </a:r>
            <a:r>
              <a:rPr lang="en-US" altLang="zh-CN" sz="6400" dirty="0">
                <a:solidFill>
                  <a:srgbClr val="000000"/>
                </a:solidFill>
              </a:rPr>
              <a:t>op;</a:t>
            </a:r>
            <a:r>
              <a:rPr lang="en-US" altLang="zh-CN" sz="6400" dirty="0">
                <a:solidFill>
                  <a:srgbClr val="008000"/>
                </a:solidFill>
              </a:rPr>
              <a:t>//</a:t>
            </a:r>
            <a:r>
              <a:rPr lang="zh-CN" altLang="en-US" sz="6400" dirty="0">
                <a:solidFill>
                  <a:srgbClr val="008000"/>
                </a:solidFill>
              </a:rPr>
              <a:t>从 </a:t>
            </a:r>
            <a:r>
              <a:rPr lang="en-US" altLang="zh-CN" sz="6400" dirty="0">
                <a:solidFill>
                  <a:srgbClr val="008000"/>
                </a:solidFill>
              </a:rPr>
              <a:t>0 </a:t>
            </a:r>
            <a:r>
              <a:rPr lang="zh-CN" altLang="en-US" sz="6400" dirty="0">
                <a:solidFill>
                  <a:srgbClr val="008000"/>
                </a:solidFill>
              </a:rPr>
              <a:t>开始定义操作符，分别为： 左括号、右括号、加、减、乘、除、乘方</a:t>
            </a:r>
            <a:endParaRPr lang="zh-CN" altLang="en-US" sz="6400" dirty="0">
              <a:solidFill>
                <a:srgbClr val="000000"/>
              </a:solidFill>
            </a:endParaRPr>
          </a:p>
          <a:p>
            <a:r>
              <a:rPr lang="en-US" altLang="zh-CN" sz="6400" dirty="0">
                <a:solidFill>
                  <a:srgbClr val="000000"/>
                </a:solidFill>
              </a:rPr>
              <a:t>};</a:t>
            </a:r>
          </a:p>
          <a:p>
            <a:endParaRPr lang="zh-CN" altLang="en-US" sz="6400" dirty="0">
              <a:solidFill>
                <a:srgbClr val="000000"/>
              </a:solidFill>
            </a:endParaRPr>
          </a:p>
          <a:p>
            <a:endParaRPr lang="zh-CN" altLang="en-US" dirty="0"/>
          </a:p>
        </p:txBody>
      </p:sp>
    </p:spTree>
    <p:extLst>
      <p:ext uri="{BB962C8B-B14F-4D97-AF65-F5344CB8AC3E}">
        <p14:creationId xmlns:p14="http://schemas.microsoft.com/office/powerpoint/2010/main" val="643124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3B815-26E2-4D1C-B85E-B6E48E648279}"/>
              </a:ext>
            </a:extLst>
          </p:cNvPr>
          <p:cNvSpPr>
            <a:spLocks noGrp="1"/>
          </p:cNvSpPr>
          <p:nvPr>
            <p:ph type="title"/>
          </p:nvPr>
        </p:nvSpPr>
        <p:spPr/>
        <p:txBody>
          <a:bodyPr/>
          <a:lstStyle/>
          <a:p>
            <a:r>
              <a:rPr lang="zh-CN" altLang="en-US" dirty="0"/>
              <a:t>头文件（核心函数声明）</a:t>
            </a:r>
          </a:p>
        </p:txBody>
      </p:sp>
      <p:sp>
        <p:nvSpPr>
          <p:cNvPr id="3" name="内容占位符 2">
            <a:extLst>
              <a:ext uri="{FF2B5EF4-FFF2-40B4-BE49-F238E27FC236}">
                <a16:creationId xmlns:a16="http://schemas.microsoft.com/office/drawing/2014/main" id="{0C8BE9C3-170E-4405-B973-ED35D774E15B}"/>
              </a:ext>
            </a:extLst>
          </p:cNvPr>
          <p:cNvSpPr>
            <a:spLocks noGrp="1"/>
          </p:cNvSpPr>
          <p:nvPr>
            <p:ph idx="1"/>
          </p:nvPr>
        </p:nvSpPr>
        <p:spPr>
          <a:xfrm>
            <a:off x="838203" y="1357460"/>
            <a:ext cx="10515597" cy="5316717"/>
          </a:xfrm>
        </p:spPr>
        <p:txBody>
          <a:bodyPr>
            <a:normAutofit fontScale="25000" lnSpcReduction="20000"/>
          </a:bodyPr>
          <a:lstStyle/>
          <a:p>
            <a:r>
              <a:rPr lang="en-US" altLang="zh-CN" sz="6400" dirty="0">
                <a:solidFill>
                  <a:srgbClr val="0000FF"/>
                </a:solidFill>
              </a:rPr>
              <a:t>class</a:t>
            </a:r>
            <a:r>
              <a:rPr lang="en-US" altLang="zh-CN" sz="6400" dirty="0">
                <a:solidFill>
                  <a:srgbClr val="000000"/>
                </a:solidFill>
              </a:rPr>
              <a:t> </a:t>
            </a:r>
            <a:r>
              <a:rPr lang="en-US" altLang="zh-CN" sz="6400" dirty="0">
                <a:solidFill>
                  <a:srgbClr val="2B91AF"/>
                </a:solidFill>
              </a:rPr>
              <a:t>calculator</a:t>
            </a:r>
            <a:endParaRPr lang="en-US" altLang="zh-CN" sz="6400" dirty="0">
              <a:solidFill>
                <a:srgbClr val="000000"/>
              </a:solidFill>
            </a:endParaRPr>
          </a:p>
          <a:p>
            <a:r>
              <a:rPr lang="en-US" altLang="zh-CN" sz="6400" dirty="0">
                <a:solidFill>
                  <a:srgbClr val="000000"/>
                </a:solidFill>
              </a:rPr>
              <a:t>{</a:t>
            </a:r>
          </a:p>
          <a:p>
            <a:r>
              <a:rPr lang="en-US" altLang="zh-CN" sz="6400" dirty="0">
                <a:solidFill>
                  <a:srgbClr val="0000FF"/>
                </a:solidFill>
              </a:rPr>
              <a:t>static</a:t>
            </a:r>
            <a:r>
              <a:rPr lang="en-US" altLang="zh-CN" sz="6400" dirty="0">
                <a:solidFill>
                  <a:srgbClr val="000000"/>
                </a:solidFill>
              </a:rPr>
              <a:t> </a:t>
            </a:r>
            <a:r>
              <a:rPr lang="en-US" altLang="zh-CN" sz="6400" dirty="0">
                <a:solidFill>
                  <a:srgbClr val="0000FF"/>
                </a:solidFill>
              </a:rPr>
              <a:t>const</a:t>
            </a:r>
            <a:r>
              <a:rPr lang="en-US" altLang="zh-CN" sz="6400" dirty="0">
                <a:solidFill>
                  <a:srgbClr val="000000"/>
                </a:solidFill>
              </a:rPr>
              <a:t> </a:t>
            </a:r>
            <a:r>
              <a:rPr lang="en-US" altLang="zh-CN" sz="6400" dirty="0">
                <a:solidFill>
                  <a:srgbClr val="0000FF"/>
                </a:solidFill>
              </a:rPr>
              <a:t>int</a:t>
            </a:r>
            <a:r>
              <a:rPr lang="en-US" altLang="zh-CN" sz="6400" dirty="0">
                <a:solidFill>
                  <a:srgbClr val="000000"/>
                </a:solidFill>
              </a:rPr>
              <a:t> MAX_NUM = 1000;</a:t>
            </a:r>
            <a:r>
              <a:rPr lang="en-US" altLang="zh-CN" sz="6400" dirty="0">
                <a:solidFill>
                  <a:srgbClr val="008000"/>
                </a:solidFill>
              </a:rPr>
              <a:t>//</a:t>
            </a:r>
            <a:r>
              <a:rPr lang="zh-CN" altLang="en-US" sz="6400" dirty="0">
                <a:solidFill>
                  <a:srgbClr val="008000"/>
                </a:solidFill>
              </a:rPr>
              <a:t>假设最多</a:t>
            </a:r>
            <a:r>
              <a:rPr lang="en-US" altLang="zh-CN" sz="6400" dirty="0">
                <a:solidFill>
                  <a:srgbClr val="008000"/>
                </a:solidFill>
              </a:rPr>
              <a:t>1000</a:t>
            </a:r>
            <a:r>
              <a:rPr lang="zh-CN" altLang="en-US" sz="6400" dirty="0">
                <a:solidFill>
                  <a:srgbClr val="008000"/>
                </a:solidFill>
              </a:rPr>
              <a:t>个操作数或操作符</a:t>
            </a:r>
            <a:endParaRPr lang="zh-CN" altLang="en-US" sz="6400" dirty="0">
              <a:solidFill>
                <a:srgbClr val="000000"/>
              </a:solidFill>
            </a:endParaRPr>
          </a:p>
          <a:p>
            <a:r>
              <a:rPr lang="en-US" altLang="zh-CN" sz="6400" dirty="0">
                <a:solidFill>
                  <a:srgbClr val="0000FF"/>
                </a:solidFill>
              </a:rPr>
              <a:t>static</a:t>
            </a:r>
            <a:r>
              <a:rPr lang="en-US" altLang="zh-CN" sz="6400" dirty="0">
                <a:solidFill>
                  <a:srgbClr val="000000"/>
                </a:solidFill>
              </a:rPr>
              <a:t> </a:t>
            </a:r>
            <a:r>
              <a:rPr lang="en-US" altLang="zh-CN" sz="6400" dirty="0">
                <a:solidFill>
                  <a:srgbClr val="0000FF"/>
                </a:solidFill>
              </a:rPr>
              <a:t>const</a:t>
            </a:r>
            <a:r>
              <a:rPr lang="en-US" altLang="zh-CN" sz="6400" dirty="0">
                <a:solidFill>
                  <a:srgbClr val="000000"/>
                </a:solidFill>
              </a:rPr>
              <a:t> </a:t>
            </a:r>
            <a:r>
              <a:rPr lang="en-US" altLang="zh-CN" sz="6400" dirty="0">
                <a:solidFill>
                  <a:srgbClr val="0000FF"/>
                </a:solidFill>
              </a:rPr>
              <a:t>int</a:t>
            </a:r>
            <a:r>
              <a:rPr lang="en-US" altLang="zh-CN" sz="6400" dirty="0">
                <a:solidFill>
                  <a:srgbClr val="000000"/>
                </a:solidFill>
              </a:rPr>
              <a:t> priority[7];</a:t>
            </a:r>
            <a:r>
              <a:rPr lang="en-US" altLang="zh-CN" sz="6400" dirty="0">
                <a:solidFill>
                  <a:srgbClr val="008000"/>
                </a:solidFill>
              </a:rPr>
              <a:t>//</a:t>
            </a:r>
            <a:r>
              <a:rPr lang="zh-CN" altLang="en-US" sz="6400" dirty="0">
                <a:solidFill>
                  <a:srgbClr val="008000"/>
                </a:solidFill>
              </a:rPr>
              <a:t>各运算符优先级</a:t>
            </a:r>
            <a:endParaRPr lang="zh-CN" altLang="en-US" sz="6400" dirty="0">
              <a:solidFill>
                <a:srgbClr val="000000"/>
              </a:solidFill>
            </a:endParaRPr>
          </a:p>
          <a:p>
            <a:r>
              <a:rPr lang="en-US" altLang="zh-CN" sz="6400" dirty="0">
                <a:solidFill>
                  <a:srgbClr val="0000FF"/>
                </a:solidFill>
              </a:rPr>
              <a:t>private</a:t>
            </a:r>
            <a:r>
              <a:rPr lang="en-US" altLang="zh-CN" sz="6400" dirty="0">
                <a:solidFill>
                  <a:srgbClr val="000000"/>
                </a:solidFill>
              </a:rPr>
              <a:t>:</a:t>
            </a:r>
          </a:p>
          <a:p>
            <a:r>
              <a:rPr lang="en-US" altLang="zh-CN" sz="6400" dirty="0">
                <a:solidFill>
                  <a:srgbClr val="2B91AF"/>
                </a:solidFill>
              </a:rPr>
              <a:t>element</a:t>
            </a:r>
            <a:r>
              <a:rPr lang="en-US" altLang="zh-CN" sz="6400" dirty="0">
                <a:solidFill>
                  <a:srgbClr val="000000"/>
                </a:solidFill>
              </a:rPr>
              <a:t> </a:t>
            </a:r>
            <a:r>
              <a:rPr lang="en-US" altLang="zh-CN" sz="6400" dirty="0" err="1">
                <a:solidFill>
                  <a:srgbClr val="000000"/>
                </a:solidFill>
              </a:rPr>
              <a:t>all_element</a:t>
            </a:r>
            <a:r>
              <a:rPr lang="en-US" altLang="zh-CN" sz="6400" dirty="0">
                <a:solidFill>
                  <a:srgbClr val="000000"/>
                </a:solidFill>
              </a:rPr>
              <a:t>[MAX_NUM];</a:t>
            </a:r>
            <a:r>
              <a:rPr lang="en-US" altLang="zh-CN" sz="6400" dirty="0">
                <a:solidFill>
                  <a:srgbClr val="008000"/>
                </a:solidFill>
              </a:rPr>
              <a:t>//</a:t>
            </a:r>
            <a:r>
              <a:rPr lang="zh-CN" altLang="en-US" sz="6400" dirty="0">
                <a:solidFill>
                  <a:srgbClr val="008000"/>
                </a:solidFill>
              </a:rPr>
              <a:t>下标</a:t>
            </a:r>
            <a:r>
              <a:rPr lang="en-US" altLang="zh-CN" sz="6400" dirty="0">
                <a:solidFill>
                  <a:srgbClr val="008000"/>
                </a:solidFill>
              </a:rPr>
              <a:t>[0,element_num)</a:t>
            </a:r>
            <a:endParaRPr lang="zh-CN" altLang="en-US" sz="6400" dirty="0">
              <a:solidFill>
                <a:srgbClr val="000000"/>
              </a:solidFill>
            </a:endParaRPr>
          </a:p>
          <a:p>
            <a:r>
              <a:rPr lang="en-US" altLang="zh-CN" sz="6400" dirty="0">
                <a:solidFill>
                  <a:srgbClr val="0000FF"/>
                </a:solidFill>
              </a:rPr>
              <a:t>int</a:t>
            </a:r>
            <a:r>
              <a:rPr lang="en-US" altLang="zh-CN" sz="6400" dirty="0">
                <a:solidFill>
                  <a:srgbClr val="000000"/>
                </a:solidFill>
              </a:rPr>
              <a:t> </a:t>
            </a:r>
            <a:r>
              <a:rPr lang="en-US" altLang="zh-CN" sz="6400" dirty="0" err="1">
                <a:solidFill>
                  <a:srgbClr val="000000"/>
                </a:solidFill>
              </a:rPr>
              <a:t>element_num</a:t>
            </a:r>
            <a:r>
              <a:rPr lang="en-US" altLang="zh-CN" sz="6400" dirty="0">
                <a:solidFill>
                  <a:srgbClr val="000000"/>
                </a:solidFill>
              </a:rPr>
              <a:t>;</a:t>
            </a:r>
            <a:r>
              <a:rPr lang="en-US" altLang="zh-CN" sz="6400" dirty="0">
                <a:solidFill>
                  <a:srgbClr val="008000"/>
                </a:solidFill>
              </a:rPr>
              <a:t>//</a:t>
            </a:r>
            <a:r>
              <a:rPr lang="zh-CN" altLang="en-US" sz="6400" dirty="0">
                <a:solidFill>
                  <a:srgbClr val="008000"/>
                </a:solidFill>
              </a:rPr>
              <a:t>一共有多少个元素</a:t>
            </a:r>
            <a:endParaRPr lang="zh-CN" altLang="en-US" sz="6400" dirty="0">
              <a:solidFill>
                <a:srgbClr val="000000"/>
              </a:solidFill>
            </a:endParaRPr>
          </a:p>
          <a:p>
            <a:r>
              <a:rPr lang="en-US" altLang="zh-CN" sz="6400" dirty="0">
                <a:solidFill>
                  <a:srgbClr val="0000FF"/>
                </a:solidFill>
              </a:rPr>
              <a:t>int</a:t>
            </a:r>
            <a:r>
              <a:rPr lang="en-US" altLang="zh-CN" sz="6400" dirty="0">
                <a:solidFill>
                  <a:srgbClr val="000000"/>
                </a:solidFill>
              </a:rPr>
              <a:t> </a:t>
            </a:r>
            <a:r>
              <a:rPr lang="en-US" altLang="zh-CN" sz="6400" dirty="0" err="1">
                <a:solidFill>
                  <a:srgbClr val="000000"/>
                </a:solidFill>
              </a:rPr>
              <a:t>p_o_e_num</a:t>
            </a:r>
            <a:r>
              <a:rPr lang="en-US" altLang="zh-CN" sz="6400" dirty="0">
                <a:solidFill>
                  <a:srgbClr val="000000"/>
                </a:solidFill>
              </a:rPr>
              <a:t>;</a:t>
            </a:r>
            <a:r>
              <a:rPr lang="en-US" altLang="zh-CN" sz="6400" dirty="0">
                <a:solidFill>
                  <a:srgbClr val="008000"/>
                </a:solidFill>
              </a:rPr>
              <a:t>//</a:t>
            </a:r>
            <a:r>
              <a:rPr lang="zh-CN" altLang="en-US" sz="6400" dirty="0">
                <a:solidFill>
                  <a:srgbClr val="008000"/>
                </a:solidFill>
              </a:rPr>
              <a:t>先序表达式有多少个元素</a:t>
            </a:r>
            <a:endParaRPr lang="zh-CN" altLang="en-US" sz="6400" dirty="0">
              <a:solidFill>
                <a:srgbClr val="000000"/>
              </a:solidFill>
            </a:endParaRPr>
          </a:p>
          <a:p>
            <a:r>
              <a:rPr lang="en-US" altLang="zh-CN" sz="6400" dirty="0">
                <a:solidFill>
                  <a:srgbClr val="0000FF"/>
                </a:solidFill>
              </a:rPr>
              <a:t>int</a:t>
            </a:r>
            <a:r>
              <a:rPr lang="en-US" altLang="zh-CN" sz="6400" dirty="0">
                <a:solidFill>
                  <a:srgbClr val="000000"/>
                </a:solidFill>
              </a:rPr>
              <a:t> </a:t>
            </a:r>
            <a:r>
              <a:rPr lang="en-US" altLang="zh-CN" sz="6400" dirty="0" err="1">
                <a:solidFill>
                  <a:srgbClr val="000000"/>
                </a:solidFill>
              </a:rPr>
              <a:t>stack_num</a:t>
            </a:r>
            <a:r>
              <a:rPr lang="en-US" altLang="zh-CN" sz="6400" dirty="0">
                <a:solidFill>
                  <a:srgbClr val="000000"/>
                </a:solidFill>
              </a:rPr>
              <a:t>;</a:t>
            </a:r>
            <a:r>
              <a:rPr lang="en-US" altLang="zh-CN" sz="6400" dirty="0">
                <a:solidFill>
                  <a:srgbClr val="008000"/>
                </a:solidFill>
              </a:rPr>
              <a:t>//</a:t>
            </a:r>
            <a:r>
              <a:rPr lang="zh-CN" altLang="en-US" sz="6400" dirty="0">
                <a:solidFill>
                  <a:srgbClr val="008000"/>
                </a:solidFill>
              </a:rPr>
              <a:t>栈里面有多少元素</a:t>
            </a:r>
            <a:endParaRPr lang="zh-CN" altLang="en-US" sz="6400" dirty="0">
              <a:solidFill>
                <a:srgbClr val="000000"/>
              </a:solidFill>
            </a:endParaRPr>
          </a:p>
          <a:p>
            <a:r>
              <a:rPr lang="en-US" altLang="zh-CN" sz="6400" dirty="0">
                <a:solidFill>
                  <a:srgbClr val="0000FF"/>
                </a:solidFill>
              </a:rPr>
              <a:t>int</a:t>
            </a:r>
            <a:r>
              <a:rPr lang="en-US" altLang="zh-CN" sz="6400" dirty="0">
                <a:solidFill>
                  <a:srgbClr val="000000"/>
                </a:solidFill>
              </a:rPr>
              <a:t> middel_order_expression[MAX_NUM];</a:t>
            </a:r>
            <a:r>
              <a:rPr lang="en-US" altLang="zh-CN" sz="6400" dirty="0">
                <a:solidFill>
                  <a:srgbClr val="008000"/>
                </a:solidFill>
              </a:rPr>
              <a:t>//</a:t>
            </a:r>
            <a:r>
              <a:rPr lang="zh-CN" altLang="en-US" sz="6400" dirty="0">
                <a:solidFill>
                  <a:srgbClr val="008000"/>
                </a:solidFill>
              </a:rPr>
              <a:t>中序表达式数组</a:t>
            </a:r>
            <a:endParaRPr lang="zh-CN" altLang="en-US" sz="6400" dirty="0">
              <a:solidFill>
                <a:srgbClr val="000000"/>
              </a:solidFill>
            </a:endParaRPr>
          </a:p>
          <a:p>
            <a:r>
              <a:rPr lang="en-US" altLang="zh-CN" sz="6400" dirty="0">
                <a:solidFill>
                  <a:srgbClr val="0000FF"/>
                </a:solidFill>
              </a:rPr>
              <a:t>int</a:t>
            </a:r>
            <a:r>
              <a:rPr lang="en-US" altLang="zh-CN" sz="6400" dirty="0">
                <a:solidFill>
                  <a:srgbClr val="000000"/>
                </a:solidFill>
              </a:rPr>
              <a:t> </a:t>
            </a:r>
            <a:r>
              <a:rPr lang="en-US" altLang="zh-CN" sz="6400" dirty="0" err="1">
                <a:solidFill>
                  <a:srgbClr val="000000"/>
                </a:solidFill>
              </a:rPr>
              <a:t>preorder_expression</a:t>
            </a:r>
            <a:r>
              <a:rPr lang="en-US" altLang="zh-CN" sz="6400" dirty="0">
                <a:solidFill>
                  <a:srgbClr val="000000"/>
                </a:solidFill>
              </a:rPr>
              <a:t>[MAX_NUM];</a:t>
            </a:r>
            <a:r>
              <a:rPr lang="en-US" altLang="zh-CN" sz="6400" dirty="0">
                <a:solidFill>
                  <a:srgbClr val="008000"/>
                </a:solidFill>
              </a:rPr>
              <a:t>//</a:t>
            </a:r>
            <a:r>
              <a:rPr lang="zh-CN" altLang="en-US" sz="6400" dirty="0">
                <a:solidFill>
                  <a:srgbClr val="008000"/>
                </a:solidFill>
              </a:rPr>
              <a:t>先序表达式数组</a:t>
            </a:r>
            <a:endParaRPr lang="zh-CN" altLang="en-US" sz="6400" dirty="0">
              <a:solidFill>
                <a:srgbClr val="000000"/>
              </a:solidFill>
            </a:endParaRPr>
          </a:p>
        </p:txBody>
      </p:sp>
    </p:spTree>
    <p:extLst>
      <p:ext uri="{BB962C8B-B14F-4D97-AF65-F5344CB8AC3E}">
        <p14:creationId xmlns:p14="http://schemas.microsoft.com/office/powerpoint/2010/main" val="1416973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92E9F-A047-40E9-81CC-598051D0B70D}"/>
              </a:ext>
            </a:extLst>
          </p:cNvPr>
          <p:cNvSpPr>
            <a:spLocks noGrp="1"/>
          </p:cNvSpPr>
          <p:nvPr>
            <p:ph type="title"/>
          </p:nvPr>
        </p:nvSpPr>
        <p:spPr/>
        <p:txBody>
          <a:bodyPr/>
          <a:lstStyle/>
          <a:p>
            <a:r>
              <a:rPr lang="zh-CN" altLang="en-US" dirty="0"/>
              <a:t>头文件（核心函数声明）</a:t>
            </a:r>
          </a:p>
        </p:txBody>
      </p:sp>
      <p:sp>
        <p:nvSpPr>
          <p:cNvPr id="3" name="内容占位符 2">
            <a:extLst>
              <a:ext uri="{FF2B5EF4-FFF2-40B4-BE49-F238E27FC236}">
                <a16:creationId xmlns:a16="http://schemas.microsoft.com/office/drawing/2014/main" id="{20E12953-F862-48E8-8F20-A8B5C104D54F}"/>
              </a:ext>
            </a:extLst>
          </p:cNvPr>
          <p:cNvSpPr>
            <a:spLocks noGrp="1"/>
          </p:cNvSpPr>
          <p:nvPr>
            <p:ph idx="1"/>
          </p:nvPr>
        </p:nvSpPr>
        <p:spPr>
          <a:xfrm>
            <a:off x="604437" y="1480006"/>
            <a:ext cx="10515597" cy="5213023"/>
          </a:xfrm>
        </p:spPr>
        <p:txBody>
          <a:bodyPr>
            <a:normAutofit/>
          </a:bodyPr>
          <a:lstStyle/>
          <a:p>
            <a:r>
              <a:rPr lang="en-US" altLang="zh-CN" sz="2000" dirty="0">
                <a:solidFill>
                  <a:srgbClr val="0000FF"/>
                </a:solidFill>
              </a:rPr>
              <a:t>int</a:t>
            </a:r>
            <a:r>
              <a:rPr lang="zh-CN" altLang="en-US" sz="2000" dirty="0">
                <a:solidFill>
                  <a:srgbClr val="000000"/>
                </a:solidFill>
              </a:rPr>
              <a:t> </a:t>
            </a:r>
            <a:r>
              <a:rPr lang="en-US" altLang="zh-CN" sz="2000" dirty="0">
                <a:solidFill>
                  <a:srgbClr val="000000"/>
                </a:solidFill>
              </a:rPr>
              <a:t>stack[MAX_NUM];</a:t>
            </a:r>
            <a:r>
              <a:rPr lang="en-US" altLang="zh-CN" sz="2000" dirty="0">
                <a:solidFill>
                  <a:srgbClr val="008000"/>
                </a:solidFill>
              </a:rPr>
              <a:t>//</a:t>
            </a:r>
            <a:r>
              <a:rPr lang="zh-CN" altLang="en-US" sz="2000" dirty="0">
                <a:solidFill>
                  <a:srgbClr val="008000"/>
                </a:solidFill>
              </a:rPr>
              <a:t>中序转先序需要用一个栈</a:t>
            </a:r>
            <a:r>
              <a:rPr lang="en-US" altLang="zh-CN" sz="2000" dirty="0">
                <a:solidFill>
                  <a:srgbClr val="008000"/>
                </a:solidFill>
              </a:rPr>
              <a:t>,</a:t>
            </a:r>
            <a:r>
              <a:rPr lang="zh-CN" altLang="en-US" sz="2000" dirty="0">
                <a:solidFill>
                  <a:srgbClr val="008000"/>
                </a:solidFill>
              </a:rPr>
              <a:t>从</a:t>
            </a:r>
            <a:r>
              <a:rPr lang="en-US" altLang="zh-CN" sz="2000" dirty="0">
                <a:solidFill>
                  <a:srgbClr val="008000"/>
                </a:solidFill>
              </a:rPr>
              <a:t>1</a:t>
            </a:r>
            <a:r>
              <a:rPr lang="zh-CN" altLang="en-US" sz="2000" dirty="0">
                <a:solidFill>
                  <a:srgbClr val="008000"/>
                </a:solidFill>
              </a:rPr>
              <a:t>开始放；计算过程也需要一个栈</a:t>
            </a:r>
            <a:endParaRPr lang="zh-CN" altLang="en-US" sz="2000" dirty="0">
              <a:solidFill>
                <a:srgbClr val="000000"/>
              </a:solidFill>
            </a:endParaRPr>
          </a:p>
          <a:p>
            <a:r>
              <a:rPr lang="en-US" altLang="zh-CN" sz="2000" dirty="0">
                <a:solidFill>
                  <a:srgbClr val="2B91AF"/>
                </a:solidFill>
              </a:rPr>
              <a:t>element</a:t>
            </a:r>
            <a:r>
              <a:rPr lang="en-US" altLang="zh-CN" sz="2000" dirty="0">
                <a:solidFill>
                  <a:srgbClr val="000000"/>
                </a:solidFill>
              </a:rPr>
              <a:t> ans;    </a:t>
            </a:r>
            <a:r>
              <a:rPr lang="en-US" altLang="zh-CN" sz="2000" dirty="0">
                <a:solidFill>
                  <a:srgbClr val="008000"/>
                </a:solidFill>
              </a:rPr>
              <a:t>//</a:t>
            </a:r>
            <a:r>
              <a:rPr lang="zh-CN" altLang="en-US" sz="2000" dirty="0">
                <a:solidFill>
                  <a:srgbClr val="008000"/>
                </a:solidFill>
              </a:rPr>
              <a:t>该计算式的答案</a:t>
            </a:r>
            <a:endParaRPr lang="zh-CN" altLang="en-US" sz="2000" dirty="0">
              <a:solidFill>
                <a:srgbClr val="000000"/>
              </a:solidFill>
            </a:endParaRPr>
          </a:p>
          <a:p>
            <a:r>
              <a:rPr lang="en-US" altLang="zh-CN" sz="2000" dirty="0">
                <a:solidFill>
                  <a:srgbClr val="0000FF"/>
                </a:solidFill>
              </a:rPr>
              <a:t>void</a:t>
            </a:r>
            <a:r>
              <a:rPr lang="en-US" altLang="zh-CN" sz="2000" dirty="0">
                <a:solidFill>
                  <a:srgbClr val="000000"/>
                </a:solidFill>
              </a:rPr>
              <a:t> get_m_o_e();</a:t>
            </a:r>
            <a:r>
              <a:rPr lang="en-US" altLang="zh-CN" sz="2000" dirty="0">
                <a:solidFill>
                  <a:srgbClr val="008000"/>
                </a:solidFill>
              </a:rPr>
              <a:t>//</a:t>
            </a:r>
            <a:r>
              <a:rPr lang="zh-CN" altLang="en-US" sz="2000" dirty="0">
                <a:solidFill>
                  <a:srgbClr val="008000"/>
                </a:solidFill>
              </a:rPr>
              <a:t>得到中序表达式</a:t>
            </a:r>
            <a:endParaRPr lang="zh-CN" altLang="en-US" sz="2000" dirty="0">
              <a:solidFill>
                <a:srgbClr val="000000"/>
              </a:solidFill>
            </a:endParaRPr>
          </a:p>
          <a:p>
            <a:r>
              <a:rPr lang="en-US" altLang="zh-CN" sz="2000" dirty="0">
                <a:solidFill>
                  <a:srgbClr val="0000FF"/>
                </a:solidFill>
              </a:rPr>
              <a:t>void</a:t>
            </a:r>
            <a:r>
              <a:rPr lang="en-US" altLang="zh-CN" sz="2000" dirty="0">
                <a:solidFill>
                  <a:srgbClr val="000000"/>
                </a:solidFill>
              </a:rPr>
              <a:t> get_p_o_e();</a:t>
            </a:r>
            <a:r>
              <a:rPr lang="en-US" altLang="zh-CN" sz="2000" dirty="0">
                <a:solidFill>
                  <a:srgbClr val="008000"/>
                </a:solidFill>
              </a:rPr>
              <a:t>//</a:t>
            </a:r>
            <a:r>
              <a:rPr lang="zh-CN" altLang="en-US" sz="2000" dirty="0">
                <a:solidFill>
                  <a:srgbClr val="008000"/>
                </a:solidFill>
              </a:rPr>
              <a:t>得到先序表达式</a:t>
            </a:r>
            <a:r>
              <a:rPr lang="en-US" altLang="zh-CN" sz="2000" dirty="0">
                <a:solidFill>
                  <a:srgbClr val="0000FF"/>
                </a:solidFill>
              </a:rPr>
              <a:t>public</a:t>
            </a:r>
            <a:r>
              <a:rPr lang="en-US" altLang="zh-CN" sz="2000" dirty="0">
                <a:solidFill>
                  <a:srgbClr val="000000"/>
                </a:solidFill>
              </a:rPr>
              <a:t>:</a:t>
            </a:r>
          </a:p>
          <a:p>
            <a:r>
              <a:rPr lang="en-US" altLang="zh-CN" sz="2000" dirty="0">
                <a:solidFill>
                  <a:srgbClr val="000000"/>
                </a:solidFill>
              </a:rPr>
              <a:t>calculator();</a:t>
            </a:r>
            <a:r>
              <a:rPr lang="en-US" altLang="zh-CN" sz="2000" dirty="0">
                <a:solidFill>
                  <a:srgbClr val="008000"/>
                </a:solidFill>
              </a:rPr>
              <a:t>//</a:t>
            </a:r>
            <a:r>
              <a:rPr lang="zh-CN" altLang="en-US" sz="2000" dirty="0">
                <a:solidFill>
                  <a:srgbClr val="008000"/>
                </a:solidFill>
              </a:rPr>
              <a:t>默认构造函数</a:t>
            </a:r>
            <a:endParaRPr lang="zh-CN" altLang="en-US" sz="2000" dirty="0">
              <a:solidFill>
                <a:srgbClr val="000000"/>
              </a:solidFill>
            </a:endParaRPr>
          </a:p>
          <a:p>
            <a:r>
              <a:rPr lang="en-US" altLang="zh-CN" sz="2000" dirty="0">
                <a:solidFill>
                  <a:srgbClr val="0000FF"/>
                </a:solidFill>
              </a:rPr>
              <a:t>bool</a:t>
            </a:r>
            <a:r>
              <a:rPr lang="zh-CN" altLang="en-US" sz="2000" dirty="0">
                <a:solidFill>
                  <a:srgbClr val="000000"/>
                </a:solidFill>
              </a:rPr>
              <a:t> </a:t>
            </a:r>
            <a:r>
              <a:rPr lang="en-US" altLang="zh-CN" sz="2000" dirty="0">
                <a:solidFill>
                  <a:srgbClr val="000000"/>
                </a:solidFill>
              </a:rPr>
              <a:t>get(</a:t>
            </a:r>
            <a:r>
              <a:rPr lang="en-US" altLang="zh-CN" sz="2000" dirty="0">
                <a:solidFill>
                  <a:srgbClr val="2B91AF"/>
                </a:solidFill>
              </a:rPr>
              <a:t>string</a:t>
            </a:r>
            <a:r>
              <a:rPr lang="en-US" altLang="zh-CN" sz="2000" dirty="0">
                <a:solidFill>
                  <a:srgbClr val="000000"/>
                </a:solidFill>
              </a:rPr>
              <a:t>);</a:t>
            </a:r>
            <a:r>
              <a:rPr lang="en-US" altLang="zh-CN" sz="2000" dirty="0">
                <a:solidFill>
                  <a:srgbClr val="008000"/>
                </a:solidFill>
              </a:rPr>
              <a:t>//</a:t>
            </a:r>
            <a:r>
              <a:rPr lang="zh-CN" altLang="en-US" sz="2000" dirty="0">
                <a:solidFill>
                  <a:srgbClr val="008000"/>
                </a:solidFill>
              </a:rPr>
              <a:t>接受一个计算表达式并保存为中序表达式</a:t>
            </a:r>
            <a:r>
              <a:rPr lang="en-US" altLang="zh-CN" sz="2000" dirty="0">
                <a:solidFill>
                  <a:srgbClr val="008000"/>
                </a:solidFill>
              </a:rPr>
              <a:t>,</a:t>
            </a:r>
            <a:r>
              <a:rPr lang="zh-CN" altLang="en-US" sz="2000" dirty="0">
                <a:solidFill>
                  <a:srgbClr val="008000"/>
                </a:solidFill>
              </a:rPr>
              <a:t>如果表达式有语法错误，则返回</a:t>
            </a:r>
            <a:r>
              <a:rPr lang="en-US" altLang="zh-CN" sz="2000" dirty="0">
                <a:solidFill>
                  <a:srgbClr val="008000"/>
                </a:solidFill>
              </a:rPr>
              <a:t>false</a:t>
            </a:r>
            <a:endParaRPr lang="zh-CN" altLang="en-US" sz="2000" dirty="0">
              <a:solidFill>
                <a:srgbClr val="000000"/>
              </a:solidFill>
            </a:endParaRPr>
          </a:p>
          <a:p>
            <a:r>
              <a:rPr lang="en-US" altLang="zh-CN" sz="2000" dirty="0">
                <a:solidFill>
                  <a:srgbClr val="0000FF"/>
                </a:solidFill>
              </a:rPr>
              <a:t>void</a:t>
            </a:r>
            <a:r>
              <a:rPr lang="en-US" altLang="zh-CN" sz="2000" dirty="0">
                <a:solidFill>
                  <a:srgbClr val="000000"/>
                </a:solidFill>
              </a:rPr>
              <a:t> print(</a:t>
            </a:r>
            <a:r>
              <a:rPr lang="en-US" altLang="zh-CN" sz="2000" dirty="0">
                <a:solidFill>
                  <a:srgbClr val="0000FF"/>
                </a:solidFill>
              </a:rPr>
              <a:t>int</a:t>
            </a:r>
            <a:r>
              <a:rPr lang="en-US" altLang="zh-CN" sz="2000" dirty="0">
                <a:solidFill>
                  <a:srgbClr val="000000"/>
                </a:solidFill>
              </a:rPr>
              <a:t> </a:t>
            </a:r>
            <a:r>
              <a:rPr lang="en-US" altLang="zh-CN" sz="2000" dirty="0">
                <a:solidFill>
                  <a:srgbClr val="808080"/>
                </a:solidFill>
              </a:rPr>
              <a:t>i</a:t>
            </a:r>
            <a:r>
              <a:rPr lang="en-US" altLang="zh-CN" sz="2000" dirty="0">
                <a:solidFill>
                  <a:srgbClr val="000000"/>
                </a:solidFill>
              </a:rPr>
              <a:t>);</a:t>
            </a:r>
            <a:r>
              <a:rPr lang="en-US" altLang="zh-CN" sz="2000" dirty="0">
                <a:solidFill>
                  <a:srgbClr val="008000"/>
                </a:solidFill>
              </a:rPr>
              <a:t>//</a:t>
            </a:r>
            <a:r>
              <a:rPr lang="zh-CN" altLang="en-US" sz="2000" dirty="0">
                <a:solidFill>
                  <a:srgbClr val="008000"/>
                </a:solidFill>
              </a:rPr>
              <a:t>打印计算表达式</a:t>
            </a:r>
            <a:r>
              <a:rPr lang="en-US" altLang="zh-CN" sz="2000" dirty="0">
                <a:solidFill>
                  <a:srgbClr val="008000"/>
                </a:solidFill>
              </a:rPr>
              <a:t>(0 </a:t>
            </a:r>
            <a:r>
              <a:rPr lang="zh-CN" altLang="en-US" sz="2000" dirty="0">
                <a:solidFill>
                  <a:srgbClr val="008000"/>
                </a:solidFill>
              </a:rPr>
              <a:t>为中序，其它为前序</a:t>
            </a:r>
            <a:r>
              <a:rPr lang="en-US" altLang="zh-CN" sz="2000" dirty="0">
                <a:solidFill>
                  <a:srgbClr val="008000"/>
                </a:solidFill>
              </a:rPr>
              <a:t>)</a:t>
            </a:r>
            <a:endParaRPr lang="zh-CN" altLang="en-US" sz="2000" dirty="0">
              <a:solidFill>
                <a:srgbClr val="000000"/>
              </a:solidFill>
            </a:endParaRPr>
          </a:p>
          <a:p>
            <a:endParaRPr lang="zh-CN" altLang="en-US" sz="1100" dirty="0"/>
          </a:p>
        </p:txBody>
      </p:sp>
    </p:spTree>
    <p:extLst>
      <p:ext uri="{BB962C8B-B14F-4D97-AF65-F5344CB8AC3E}">
        <p14:creationId xmlns:p14="http://schemas.microsoft.com/office/powerpoint/2010/main" val="374540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4D7A7-5447-4245-9DCA-93EE72D8670C}"/>
              </a:ext>
            </a:extLst>
          </p:cNvPr>
          <p:cNvSpPr>
            <a:spLocks noGrp="1"/>
          </p:cNvSpPr>
          <p:nvPr>
            <p:ph type="title"/>
          </p:nvPr>
        </p:nvSpPr>
        <p:spPr/>
        <p:txBody>
          <a:bodyPr/>
          <a:lstStyle/>
          <a:p>
            <a:r>
              <a:rPr lang="zh-CN" altLang="en-US" dirty="0"/>
              <a:t>头文件（核心函数声明）</a:t>
            </a:r>
          </a:p>
        </p:txBody>
      </p:sp>
      <p:sp>
        <p:nvSpPr>
          <p:cNvPr id="3" name="内容占位符 2">
            <a:extLst>
              <a:ext uri="{FF2B5EF4-FFF2-40B4-BE49-F238E27FC236}">
                <a16:creationId xmlns:a16="http://schemas.microsoft.com/office/drawing/2014/main" id="{D389586F-BEB8-48E3-AEF3-2A733592BDE6}"/>
              </a:ext>
            </a:extLst>
          </p:cNvPr>
          <p:cNvSpPr>
            <a:spLocks noGrp="1"/>
          </p:cNvSpPr>
          <p:nvPr>
            <p:ph idx="1"/>
          </p:nvPr>
        </p:nvSpPr>
        <p:spPr>
          <a:xfrm>
            <a:off x="721321" y="1523968"/>
            <a:ext cx="10515597" cy="4351338"/>
          </a:xfrm>
        </p:spPr>
        <p:txBody>
          <a:bodyPr>
            <a:noAutofit/>
          </a:bodyPr>
          <a:lstStyle/>
          <a:p>
            <a:r>
              <a:rPr lang="en-US" altLang="zh-CN" sz="2000" dirty="0">
                <a:solidFill>
                  <a:srgbClr val="0000FF"/>
                </a:solidFill>
              </a:rPr>
              <a:t>void</a:t>
            </a:r>
            <a:r>
              <a:rPr lang="en-US" altLang="zh-CN" sz="2000" dirty="0">
                <a:solidFill>
                  <a:srgbClr val="000000"/>
                </a:solidFill>
              </a:rPr>
              <a:t> calculate();</a:t>
            </a:r>
            <a:r>
              <a:rPr lang="en-US" altLang="zh-CN" sz="2000" dirty="0">
                <a:solidFill>
                  <a:srgbClr val="008000"/>
                </a:solidFill>
              </a:rPr>
              <a:t>//</a:t>
            </a:r>
            <a:r>
              <a:rPr lang="zh-CN" altLang="en-US" sz="2000" dirty="0">
                <a:solidFill>
                  <a:srgbClr val="008000"/>
                </a:solidFill>
              </a:rPr>
              <a:t>开始计算</a:t>
            </a:r>
            <a:endParaRPr lang="zh-CN" altLang="en-US" sz="2000" dirty="0">
              <a:solidFill>
                <a:srgbClr val="000000"/>
              </a:solidFill>
            </a:endParaRPr>
          </a:p>
          <a:p>
            <a:r>
              <a:rPr lang="en-US" altLang="zh-CN" sz="2000" dirty="0">
                <a:solidFill>
                  <a:srgbClr val="0000FF"/>
                </a:solidFill>
              </a:rPr>
              <a:t>void</a:t>
            </a:r>
            <a:r>
              <a:rPr lang="en-US" altLang="zh-CN" sz="2000" dirty="0">
                <a:solidFill>
                  <a:srgbClr val="000000"/>
                </a:solidFill>
              </a:rPr>
              <a:t> print_ans();</a:t>
            </a:r>
            <a:r>
              <a:rPr lang="en-US" altLang="zh-CN" sz="2000" dirty="0">
                <a:solidFill>
                  <a:srgbClr val="008000"/>
                </a:solidFill>
              </a:rPr>
              <a:t>//</a:t>
            </a:r>
            <a:r>
              <a:rPr lang="zh-CN" altLang="en-US" sz="2000" dirty="0">
                <a:solidFill>
                  <a:srgbClr val="008000"/>
                </a:solidFill>
              </a:rPr>
              <a:t>打印答案</a:t>
            </a:r>
            <a:endParaRPr lang="zh-CN" altLang="en-US" sz="2000" dirty="0">
              <a:solidFill>
                <a:srgbClr val="000000"/>
              </a:solidFill>
            </a:endParaRPr>
          </a:p>
          <a:p>
            <a:r>
              <a:rPr lang="en-US" altLang="zh-CN" sz="2000" dirty="0">
                <a:solidFill>
                  <a:srgbClr val="0000FF"/>
                </a:solidFill>
              </a:rPr>
              <a:t>void</a:t>
            </a:r>
            <a:r>
              <a:rPr lang="en-US" altLang="zh-CN" sz="2000" dirty="0">
                <a:solidFill>
                  <a:srgbClr val="000000"/>
                </a:solidFill>
              </a:rPr>
              <a:t> clear();</a:t>
            </a:r>
            <a:r>
              <a:rPr lang="en-US" altLang="zh-CN" sz="2000" dirty="0">
                <a:solidFill>
                  <a:srgbClr val="008000"/>
                </a:solidFill>
              </a:rPr>
              <a:t>//</a:t>
            </a:r>
            <a:r>
              <a:rPr lang="zh-CN" altLang="en-US" sz="2000" dirty="0">
                <a:solidFill>
                  <a:srgbClr val="008000"/>
                </a:solidFill>
              </a:rPr>
              <a:t>清除上次运算</a:t>
            </a:r>
            <a:endParaRPr lang="zh-CN" altLang="en-US" sz="2000" dirty="0">
              <a:solidFill>
                <a:srgbClr val="000000"/>
              </a:solidFill>
            </a:endParaRPr>
          </a:p>
          <a:p>
            <a:r>
              <a:rPr lang="en-US" altLang="zh-CN" sz="2000" dirty="0">
                <a:solidFill>
                  <a:srgbClr val="0000FF"/>
                </a:solidFill>
              </a:rPr>
              <a:t>void</a:t>
            </a:r>
            <a:r>
              <a:rPr lang="en-US" altLang="zh-CN" sz="2000" dirty="0">
                <a:solidFill>
                  <a:srgbClr val="000000"/>
                </a:solidFill>
              </a:rPr>
              <a:t> distance();                        </a:t>
            </a:r>
            <a:r>
              <a:rPr lang="en-US" altLang="zh-CN" sz="2000" dirty="0">
                <a:solidFill>
                  <a:srgbClr val="008000"/>
                </a:solidFill>
              </a:rPr>
              <a:t>//</a:t>
            </a:r>
            <a:r>
              <a:rPr lang="zh-CN" altLang="en-US" sz="2000" dirty="0">
                <a:solidFill>
                  <a:srgbClr val="008000"/>
                </a:solidFill>
              </a:rPr>
              <a:t>求两个复数之间的距离</a:t>
            </a:r>
            <a:endParaRPr lang="zh-CN" altLang="en-US" sz="2000" dirty="0">
              <a:solidFill>
                <a:srgbClr val="000000"/>
              </a:solidFill>
            </a:endParaRPr>
          </a:p>
          <a:p>
            <a:r>
              <a:rPr lang="en-US" altLang="zh-CN" sz="2000" dirty="0">
                <a:solidFill>
                  <a:srgbClr val="0000FF"/>
                </a:solidFill>
              </a:rPr>
              <a:t>void</a:t>
            </a:r>
            <a:r>
              <a:rPr lang="en-US" altLang="zh-CN" sz="2000" dirty="0">
                <a:solidFill>
                  <a:srgbClr val="000000"/>
                </a:solidFill>
              </a:rPr>
              <a:t> solve();                             </a:t>
            </a:r>
            <a:r>
              <a:rPr lang="en-US" altLang="zh-CN" sz="2000" dirty="0">
                <a:solidFill>
                  <a:srgbClr val="008000"/>
                </a:solidFill>
              </a:rPr>
              <a:t>//</a:t>
            </a:r>
            <a:r>
              <a:rPr lang="zh-CN" altLang="en-US" sz="2000" dirty="0">
                <a:solidFill>
                  <a:srgbClr val="008000"/>
                </a:solidFill>
              </a:rPr>
              <a:t>求解一元二次方程</a:t>
            </a:r>
            <a:endParaRPr lang="en-US" altLang="zh-CN" sz="2000" dirty="0">
              <a:solidFill>
                <a:srgbClr val="008000"/>
              </a:solidFill>
            </a:endParaRPr>
          </a:p>
          <a:p>
            <a:r>
              <a:rPr lang="en-US" altLang="zh-CN" sz="2000" dirty="0">
                <a:solidFill>
                  <a:srgbClr val="0000FF"/>
                </a:solidFill>
              </a:rPr>
              <a:t>bool</a:t>
            </a:r>
            <a:r>
              <a:rPr lang="en-US" altLang="zh-CN" sz="2000" dirty="0">
                <a:solidFill>
                  <a:srgbClr val="000000"/>
                </a:solidFill>
              </a:rPr>
              <a:t> Better(</a:t>
            </a:r>
            <a:r>
              <a:rPr lang="en-US" altLang="zh-CN" sz="2000" dirty="0">
                <a:solidFill>
                  <a:srgbClr val="2B91AF"/>
                </a:solidFill>
              </a:rPr>
              <a:t>element</a:t>
            </a:r>
            <a:r>
              <a:rPr lang="en-US" altLang="zh-CN" sz="2000" dirty="0">
                <a:solidFill>
                  <a:srgbClr val="000000"/>
                </a:solidFill>
              </a:rPr>
              <a:t>, </a:t>
            </a:r>
            <a:r>
              <a:rPr lang="en-US" altLang="zh-CN" sz="2000" dirty="0">
                <a:solidFill>
                  <a:srgbClr val="2B91AF"/>
                </a:solidFill>
              </a:rPr>
              <a:t>element</a:t>
            </a:r>
            <a:r>
              <a:rPr lang="en-US" altLang="zh-CN" sz="2000" dirty="0">
                <a:solidFill>
                  <a:srgbClr val="000000"/>
                </a:solidFill>
              </a:rPr>
              <a:t>);   </a:t>
            </a:r>
            <a:r>
              <a:rPr lang="en-US" altLang="zh-CN" sz="2000" dirty="0">
                <a:solidFill>
                  <a:srgbClr val="008000"/>
                </a:solidFill>
              </a:rPr>
              <a:t>//</a:t>
            </a:r>
            <a:r>
              <a:rPr lang="zh-CN" altLang="en-US" sz="2000" dirty="0">
                <a:solidFill>
                  <a:srgbClr val="008000"/>
                </a:solidFill>
              </a:rPr>
              <a:t>判断两个操作符元素的优先级</a:t>
            </a:r>
            <a:endParaRPr lang="zh-CN" altLang="en-US" sz="2000" dirty="0">
              <a:solidFill>
                <a:srgbClr val="000000"/>
              </a:solidFill>
            </a:endParaRPr>
          </a:p>
          <a:p>
            <a:r>
              <a:rPr lang="en-US" altLang="zh-CN" sz="2000" dirty="0">
                <a:solidFill>
                  <a:srgbClr val="000000"/>
                </a:solidFill>
              </a:rPr>
              <a:t>};</a:t>
            </a:r>
            <a:endParaRPr lang="zh-CN" altLang="en-US" sz="2000" dirty="0">
              <a:solidFill>
                <a:srgbClr val="000000"/>
              </a:solidFill>
            </a:endParaRPr>
          </a:p>
          <a:p>
            <a:r>
              <a:rPr lang="en-US" altLang="zh-CN" sz="2000" dirty="0">
                <a:solidFill>
                  <a:srgbClr val="808080"/>
                </a:solidFill>
              </a:rPr>
              <a:t>#endif</a:t>
            </a:r>
            <a:r>
              <a:rPr lang="en-US" altLang="zh-CN" sz="2000" dirty="0">
                <a:solidFill>
                  <a:srgbClr val="000000"/>
                </a:solidFill>
              </a:rPr>
              <a:t> </a:t>
            </a:r>
            <a:r>
              <a:rPr lang="en-US" altLang="zh-CN" sz="2000" dirty="0">
                <a:solidFill>
                  <a:srgbClr val="008000"/>
                </a:solidFill>
              </a:rPr>
              <a:t>// !CALCULATOR_H</a:t>
            </a:r>
            <a:endParaRPr lang="zh-CN" altLang="en-US" sz="1800" dirty="0"/>
          </a:p>
        </p:txBody>
      </p:sp>
    </p:spTree>
    <p:extLst>
      <p:ext uri="{BB962C8B-B14F-4D97-AF65-F5344CB8AC3E}">
        <p14:creationId xmlns:p14="http://schemas.microsoft.com/office/powerpoint/2010/main" val="4061766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1CC30-BB99-468F-8BE3-4B907D78B6D8}"/>
              </a:ext>
            </a:extLst>
          </p:cNvPr>
          <p:cNvSpPr>
            <a:spLocks noGrp="1"/>
          </p:cNvSpPr>
          <p:nvPr>
            <p:ph type="title"/>
          </p:nvPr>
        </p:nvSpPr>
        <p:spPr>
          <a:xfrm>
            <a:off x="1205847" y="2335386"/>
            <a:ext cx="4508715" cy="2187227"/>
          </a:xfrm>
        </p:spPr>
        <p:txBody>
          <a:bodyPr/>
          <a:lstStyle/>
          <a:p>
            <a:r>
              <a:rPr lang="en-US" altLang="zh-CN" sz="6600" dirty="0"/>
              <a:t>PART 2 </a:t>
            </a:r>
            <a:endParaRPr lang="zh-CN" altLang="en-US" sz="6600" dirty="0"/>
          </a:p>
        </p:txBody>
      </p:sp>
      <p:sp>
        <p:nvSpPr>
          <p:cNvPr id="3" name="文本占位符 2">
            <a:extLst>
              <a:ext uri="{FF2B5EF4-FFF2-40B4-BE49-F238E27FC236}">
                <a16:creationId xmlns:a16="http://schemas.microsoft.com/office/drawing/2014/main" id="{9B1BD5DC-2507-4628-BEA9-AB4C2E01F60A}"/>
              </a:ext>
            </a:extLst>
          </p:cNvPr>
          <p:cNvSpPr>
            <a:spLocks noGrp="1"/>
          </p:cNvSpPr>
          <p:nvPr>
            <p:ph type="body" idx="1"/>
          </p:nvPr>
        </p:nvSpPr>
        <p:spPr>
          <a:xfrm>
            <a:off x="5983942" y="2222264"/>
            <a:ext cx="6063513" cy="2187227"/>
          </a:xfrm>
        </p:spPr>
        <p:txBody>
          <a:bodyPr>
            <a:normAutofit/>
          </a:bodyPr>
          <a:lstStyle/>
          <a:p>
            <a:r>
              <a:rPr lang="zh-CN" altLang="en-US" sz="4000" dirty="0"/>
              <a:t>程序操作说明与运行展示</a:t>
            </a:r>
          </a:p>
        </p:txBody>
      </p:sp>
    </p:spTree>
    <p:extLst>
      <p:ext uri="{BB962C8B-B14F-4D97-AF65-F5344CB8AC3E}">
        <p14:creationId xmlns:p14="http://schemas.microsoft.com/office/powerpoint/2010/main" val="734367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7C77758-3E28-4AEE-BE50-E05B7793761F}"/>
              </a:ext>
            </a:extLst>
          </p:cNvPr>
          <p:cNvSpPr>
            <a:spLocks noGrp="1"/>
          </p:cNvSpPr>
          <p:nvPr>
            <p:ph type="title"/>
          </p:nvPr>
        </p:nvSpPr>
        <p:spPr>
          <a:xfrm>
            <a:off x="301657" y="56561"/>
            <a:ext cx="10749367" cy="1208868"/>
          </a:xfrm>
        </p:spPr>
        <p:txBody>
          <a:bodyPr/>
          <a:lstStyle/>
          <a:p>
            <a:r>
              <a:rPr lang="zh-CN" altLang="en-US" dirty="0"/>
              <a:t>实现一个简单的</a:t>
            </a:r>
            <a:r>
              <a:rPr lang="en-US" altLang="zh-CN" dirty="0"/>
              <a:t>UI</a:t>
            </a:r>
            <a:r>
              <a:rPr lang="zh-CN" altLang="en-US" dirty="0"/>
              <a:t>界面</a:t>
            </a:r>
          </a:p>
        </p:txBody>
      </p:sp>
      <p:pic>
        <p:nvPicPr>
          <p:cNvPr id="7" name="内容占位符 6">
            <a:extLst>
              <a:ext uri="{FF2B5EF4-FFF2-40B4-BE49-F238E27FC236}">
                <a16:creationId xmlns:a16="http://schemas.microsoft.com/office/drawing/2014/main" id="{7C27BADF-7989-4A9C-89E5-6F5DF4E8C248}"/>
              </a:ext>
            </a:extLst>
          </p:cNvPr>
          <p:cNvPicPr>
            <a:picLocks noGrp="1" noChangeAspect="1"/>
          </p:cNvPicPr>
          <p:nvPr>
            <p:ph idx="1"/>
          </p:nvPr>
        </p:nvPicPr>
        <p:blipFill rotWithShape="1">
          <a:blip r:embed="rId2"/>
          <a:srcRect r="18063" b="-3410"/>
          <a:stretch/>
        </p:blipFill>
        <p:spPr>
          <a:xfrm>
            <a:off x="5676340" y="1853906"/>
            <a:ext cx="6465527" cy="4499760"/>
          </a:xfrm>
        </p:spPr>
      </p:pic>
      <p:sp>
        <p:nvSpPr>
          <p:cNvPr id="2" name="文本框 1">
            <a:extLst>
              <a:ext uri="{FF2B5EF4-FFF2-40B4-BE49-F238E27FC236}">
                <a16:creationId xmlns:a16="http://schemas.microsoft.com/office/drawing/2014/main" id="{4FFE18A2-3068-4917-B9B4-7FDE68C93A60}"/>
              </a:ext>
            </a:extLst>
          </p:cNvPr>
          <p:cNvSpPr txBox="1"/>
          <p:nvPr/>
        </p:nvSpPr>
        <p:spPr>
          <a:xfrm>
            <a:off x="301657" y="1853906"/>
            <a:ext cx="5147035" cy="437042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实现一个简单的复数计算器首先需要有一个简单的</a:t>
            </a:r>
            <a:r>
              <a:rPr lang="en-US" altLang="zh-CN" dirty="0">
                <a:latin typeface="微软雅黑" panose="020B0503020204020204" pitchFamily="34" charset="-122"/>
                <a:ea typeface="微软雅黑" panose="020B0503020204020204" pitchFamily="34" charset="-122"/>
              </a:rPr>
              <a:t>UI</a:t>
            </a:r>
            <a:r>
              <a:rPr lang="zh-CN" altLang="en-US" dirty="0">
                <a:latin typeface="微软雅黑" panose="020B0503020204020204" pitchFamily="34" charset="-122"/>
                <a:ea typeface="微软雅黑" panose="020B0503020204020204" pitchFamily="34" charset="-122"/>
              </a:rPr>
              <a:t>界面，这里在课程</a:t>
            </a:r>
            <a:r>
              <a:rPr lang="en-US" altLang="zh-CN" dirty="0">
                <a:latin typeface="微软雅黑" panose="020B0503020204020204" pitchFamily="34" charset="-122"/>
                <a:ea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rPr>
              <a:t>的要求之上增加了基础运算和附加运算的选择菜单，从而使整个逻辑更为清晰，具体的实现方法为：</a:t>
            </a:r>
            <a:endParaRPr lang="en-US" altLang="zh-CN" dirty="0">
              <a:latin typeface="微软雅黑" panose="020B0503020204020204" pitchFamily="34" charset="-122"/>
              <a:ea typeface="微软雅黑" panose="020B0503020204020204" pitchFamily="34" charset="-122"/>
            </a:endParaRPr>
          </a:p>
          <a:p>
            <a:endParaRPr lang="en-US" altLang="zh-CN" dirty="0"/>
          </a:p>
          <a:p>
            <a:r>
              <a:rPr lang="zh-CN" altLang="en-US" dirty="0">
                <a:latin typeface="华文仿宋" panose="02010600040101010101" pitchFamily="2" charset="-122"/>
                <a:ea typeface="华文仿宋" panose="02010600040101010101" pitchFamily="2" charset="-122"/>
              </a:rPr>
              <a:t>主菜单：输入</a:t>
            </a:r>
            <a:r>
              <a:rPr lang="en-US" altLang="zh-CN" dirty="0">
                <a:latin typeface="华文仿宋" panose="02010600040101010101" pitchFamily="2" charset="-122"/>
                <a:ea typeface="华文仿宋" panose="02010600040101010101" pitchFamily="2" charset="-122"/>
              </a:rPr>
              <a:t>1</a:t>
            </a:r>
            <a:r>
              <a:rPr lang="zh-CN" altLang="en-US" dirty="0">
                <a:latin typeface="华文仿宋" panose="02010600040101010101" pitchFamily="2" charset="-122"/>
                <a:ea typeface="华文仿宋" panose="02010600040101010101" pitchFamily="2" charset="-122"/>
              </a:rPr>
              <a:t>进入基础计算功能，进一步输入表达式；输入</a:t>
            </a:r>
            <a:r>
              <a:rPr lang="en-US" altLang="zh-CN" dirty="0">
                <a:latin typeface="华文仿宋" panose="02010600040101010101" pitchFamily="2" charset="-122"/>
                <a:ea typeface="华文仿宋" panose="02010600040101010101" pitchFamily="2" charset="-122"/>
              </a:rPr>
              <a:t>2</a:t>
            </a:r>
            <a:r>
              <a:rPr lang="zh-CN" altLang="en-US" dirty="0">
                <a:latin typeface="华文仿宋" panose="02010600040101010101" pitchFamily="2" charset="-122"/>
                <a:ea typeface="华文仿宋" panose="02010600040101010101" pitchFamily="2" charset="-122"/>
              </a:rPr>
              <a:t>进入附加计算功能，进入副菜单；</a:t>
            </a:r>
            <a:endParaRPr lang="en-US" altLang="zh-CN" dirty="0">
              <a:latin typeface="华文仿宋" panose="02010600040101010101" pitchFamily="2" charset="-122"/>
              <a:ea typeface="华文仿宋" panose="02010600040101010101" pitchFamily="2" charset="-122"/>
            </a:endParaRPr>
          </a:p>
          <a:p>
            <a:endParaRPr lang="en-US" altLang="zh-CN" dirty="0">
              <a:latin typeface="华文仿宋" panose="02010600040101010101" pitchFamily="2" charset="-122"/>
              <a:ea typeface="华文仿宋" panose="02010600040101010101" pitchFamily="2" charset="-122"/>
            </a:endParaRPr>
          </a:p>
          <a:p>
            <a:r>
              <a:rPr lang="zh-CN" altLang="en-US" dirty="0">
                <a:latin typeface="华文仿宋" panose="02010600040101010101" pitchFamily="2" charset="-122"/>
                <a:ea typeface="华文仿宋" panose="02010600040101010101" pitchFamily="2" charset="-122"/>
              </a:rPr>
              <a:t>副菜单：输入</a:t>
            </a:r>
            <a:r>
              <a:rPr lang="en-US" altLang="zh-CN" dirty="0">
                <a:latin typeface="华文仿宋" panose="02010600040101010101" pitchFamily="2" charset="-122"/>
                <a:ea typeface="华文仿宋" panose="02010600040101010101" pitchFamily="2" charset="-122"/>
              </a:rPr>
              <a:t>1</a:t>
            </a:r>
            <a:r>
              <a:rPr lang="zh-CN" altLang="en-US" dirty="0">
                <a:latin typeface="华文仿宋" panose="02010600040101010101" pitchFamily="2" charset="-122"/>
                <a:ea typeface="华文仿宋" panose="02010600040101010101" pitchFamily="2" charset="-122"/>
              </a:rPr>
              <a:t>可以求两个复数之间的距离，需要分别输入两个复数的实部和虚部；输入</a:t>
            </a:r>
            <a:r>
              <a:rPr lang="en-US" altLang="zh-CN" dirty="0">
                <a:latin typeface="华文仿宋" panose="02010600040101010101" pitchFamily="2" charset="-122"/>
                <a:ea typeface="华文仿宋" panose="02010600040101010101" pitchFamily="2" charset="-122"/>
              </a:rPr>
              <a:t>2</a:t>
            </a:r>
            <a:r>
              <a:rPr lang="zh-CN" altLang="en-US" dirty="0">
                <a:latin typeface="华文仿宋" panose="02010600040101010101" pitchFamily="2" charset="-122"/>
                <a:ea typeface="华文仿宋" panose="02010600040101010101" pitchFamily="2" charset="-122"/>
              </a:rPr>
              <a:t>可以计算一个一元二次方程的复数根，需要分别再输入方程各项系数；</a:t>
            </a:r>
            <a:endParaRPr lang="en-US" altLang="zh-CN" dirty="0">
              <a:latin typeface="华文仿宋" panose="02010600040101010101" pitchFamily="2" charset="-122"/>
              <a:ea typeface="华文仿宋" panose="02010600040101010101" pitchFamily="2" charset="-122"/>
            </a:endParaRPr>
          </a:p>
          <a:p>
            <a:endParaRPr lang="en-US" altLang="zh-CN" dirty="0">
              <a:latin typeface="华文仿宋" panose="02010600040101010101" pitchFamily="2" charset="-122"/>
              <a:ea typeface="华文仿宋" panose="02010600040101010101" pitchFamily="2" charset="-122"/>
            </a:endParaRPr>
          </a:p>
          <a:p>
            <a:r>
              <a:rPr lang="zh-CN" altLang="en-US" dirty="0">
                <a:latin typeface="华文仿宋" panose="02010600040101010101" pitchFamily="2" charset="-122"/>
                <a:ea typeface="华文仿宋" panose="02010600040101010101" pitchFamily="2" charset="-122"/>
              </a:rPr>
              <a:t>每层功能实现完成后跳转提示语句，可以多次使用，最终输入</a:t>
            </a:r>
            <a:r>
              <a:rPr lang="en-US" altLang="zh-CN" dirty="0">
                <a:latin typeface="华文仿宋" panose="02010600040101010101" pitchFamily="2" charset="-122"/>
                <a:ea typeface="华文仿宋" panose="02010600040101010101" pitchFamily="2" charset="-122"/>
              </a:rPr>
              <a:t>quit</a:t>
            </a:r>
            <a:r>
              <a:rPr lang="zh-CN" altLang="en-US" dirty="0">
                <a:latin typeface="华文仿宋" panose="02010600040101010101" pitchFamily="2" charset="-122"/>
                <a:ea typeface="华文仿宋" panose="02010600040101010101" pitchFamily="2" charset="-122"/>
              </a:rPr>
              <a:t>指令时退出。</a:t>
            </a:r>
          </a:p>
        </p:txBody>
      </p:sp>
    </p:spTree>
    <p:extLst>
      <p:ext uri="{BB962C8B-B14F-4D97-AF65-F5344CB8AC3E}">
        <p14:creationId xmlns:p14="http://schemas.microsoft.com/office/powerpoint/2010/main" val="2704113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8C8A3-9F98-4042-B74B-60C22E55A452}"/>
              </a:ext>
            </a:extLst>
          </p:cNvPr>
          <p:cNvSpPr>
            <a:spLocks noGrp="1"/>
          </p:cNvSpPr>
          <p:nvPr>
            <p:ph type="title"/>
          </p:nvPr>
        </p:nvSpPr>
        <p:spPr>
          <a:xfrm>
            <a:off x="349914" y="76603"/>
            <a:ext cx="10749367" cy="1208868"/>
          </a:xfrm>
        </p:spPr>
        <p:txBody>
          <a:bodyPr/>
          <a:lstStyle/>
          <a:p>
            <a:r>
              <a:rPr lang="zh-CN" altLang="en-US" dirty="0"/>
              <a:t>基本功能：完成复数的加减乘除乘方运算</a:t>
            </a:r>
          </a:p>
        </p:txBody>
      </p:sp>
      <p:sp>
        <p:nvSpPr>
          <p:cNvPr id="3" name="内容占位符 2">
            <a:extLst>
              <a:ext uri="{FF2B5EF4-FFF2-40B4-BE49-F238E27FC236}">
                <a16:creationId xmlns:a16="http://schemas.microsoft.com/office/drawing/2014/main" id="{8571E1BB-97AA-4D34-8975-8165A6C283A4}"/>
              </a:ext>
            </a:extLst>
          </p:cNvPr>
          <p:cNvSpPr>
            <a:spLocks noGrp="1"/>
          </p:cNvSpPr>
          <p:nvPr>
            <p:ph idx="1"/>
          </p:nvPr>
        </p:nvSpPr>
        <p:spPr>
          <a:xfrm>
            <a:off x="451704" y="1700771"/>
            <a:ext cx="4865013" cy="4576712"/>
          </a:xfrm>
        </p:spPr>
        <p:txBody>
          <a:bodyPr>
            <a:normAutofit/>
          </a:bodyPr>
          <a:lstStyle/>
          <a:p>
            <a:r>
              <a:rPr lang="zh-CN" altLang="en-US" sz="1800" dirty="0"/>
              <a:t>实现主要功能：复数的基本计算</a:t>
            </a:r>
            <a:endParaRPr lang="en-US" altLang="zh-CN" sz="1800" dirty="0"/>
          </a:p>
          <a:p>
            <a:r>
              <a:rPr lang="zh-CN" altLang="en-US" sz="1800" dirty="0"/>
              <a:t>支持的数据类型：形如</a:t>
            </a:r>
            <a:r>
              <a:rPr lang="en-US" altLang="zh-CN" sz="1800" dirty="0"/>
              <a:t>a+-ib</a:t>
            </a:r>
            <a:r>
              <a:rPr lang="zh-CN" altLang="en-US" sz="1800" dirty="0"/>
              <a:t>的复数，其中</a:t>
            </a:r>
            <a:r>
              <a:rPr lang="en-US" altLang="zh-CN" sz="1800" dirty="0"/>
              <a:t>a,b</a:t>
            </a:r>
            <a:r>
              <a:rPr lang="zh-CN" altLang="en-US" sz="1800" dirty="0"/>
              <a:t>为任意实数，但</a:t>
            </a:r>
            <a:r>
              <a:rPr lang="en-US" altLang="zh-CN" sz="1800" dirty="0"/>
              <a:t>i</a:t>
            </a:r>
            <a:r>
              <a:rPr lang="zh-CN" altLang="en-US" sz="1800" dirty="0"/>
              <a:t>后面的</a:t>
            </a:r>
            <a:r>
              <a:rPr lang="en-US" altLang="zh-CN" sz="1800" dirty="0"/>
              <a:t>1</a:t>
            </a:r>
            <a:r>
              <a:rPr lang="zh-CN" altLang="en-US" sz="1800" dirty="0"/>
              <a:t>不能省略</a:t>
            </a:r>
            <a:r>
              <a:rPr lang="en-US" altLang="zh-CN" sz="1800" dirty="0"/>
              <a:t>;</a:t>
            </a:r>
          </a:p>
          <a:p>
            <a:r>
              <a:rPr lang="zh-CN" altLang="en-US" sz="1800" dirty="0"/>
              <a:t>支持的运算符：加减乘除、乘方、括号        </a:t>
            </a:r>
            <a:r>
              <a:rPr lang="en-US" altLang="zh-CN" sz="1800" dirty="0"/>
              <a:t> </a:t>
            </a:r>
            <a:r>
              <a:rPr lang="zh-CN" altLang="en-US" sz="1800" dirty="0"/>
              <a:t>（因为</a:t>
            </a:r>
            <a:r>
              <a:rPr lang="en-US" altLang="zh-CN" sz="1800" dirty="0"/>
              <a:t>bug</a:t>
            </a:r>
            <a:r>
              <a:rPr lang="zh-CN" altLang="en-US" sz="1800" dirty="0"/>
              <a:t>迟迟无法修复，暂时未实现模运算以及</a:t>
            </a:r>
            <a:r>
              <a:rPr lang="en-US" altLang="zh-CN" sz="1800" dirty="0"/>
              <a:t>arg,cjg</a:t>
            </a:r>
            <a:r>
              <a:rPr lang="zh-CN" altLang="en-US" sz="1800" dirty="0"/>
              <a:t>运算）</a:t>
            </a:r>
            <a:endParaRPr lang="en-US" altLang="zh-CN" sz="1800" dirty="0"/>
          </a:p>
          <a:p>
            <a:r>
              <a:rPr lang="zh-CN" altLang="en-US" sz="1800" dirty="0"/>
              <a:t>根据改编后的测试用例测试程序得到的结果如右图所示，其中输出均保留六位小数。</a:t>
            </a:r>
            <a:endParaRPr lang="en-US" altLang="zh-CN" sz="1800" dirty="0"/>
          </a:p>
        </p:txBody>
      </p:sp>
      <p:pic>
        <p:nvPicPr>
          <p:cNvPr id="5" name="图片 4">
            <a:extLst>
              <a:ext uri="{FF2B5EF4-FFF2-40B4-BE49-F238E27FC236}">
                <a16:creationId xmlns:a16="http://schemas.microsoft.com/office/drawing/2014/main" id="{CA14FC9D-A83A-4A7B-8255-242D2733CEC0}"/>
              </a:ext>
            </a:extLst>
          </p:cNvPr>
          <p:cNvPicPr>
            <a:picLocks noChangeAspect="1"/>
          </p:cNvPicPr>
          <p:nvPr/>
        </p:nvPicPr>
        <p:blipFill>
          <a:blip r:embed="rId2"/>
          <a:stretch>
            <a:fillRect/>
          </a:stretch>
        </p:blipFill>
        <p:spPr>
          <a:xfrm>
            <a:off x="5894390" y="1700771"/>
            <a:ext cx="6137354" cy="4576712"/>
          </a:xfrm>
          <a:prstGeom prst="rect">
            <a:avLst/>
          </a:prstGeom>
        </p:spPr>
      </p:pic>
    </p:spTree>
    <p:extLst>
      <p:ext uri="{BB962C8B-B14F-4D97-AF65-F5344CB8AC3E}">
        <p14:creationId xmlns:p14="http://schemas.microsoft.com/office/powerpoint/2010/main" val="2280640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4C23D-9E54-42F2-8B26-D6E9BD274A04}"/>
              </a:ext>
            </a:extLst>
          </p:cNvPr>
          <p:cNvSpPr>
            <a:spLocks noGrp="1"/>
          </p:cNvSpPr>
          <p:nvPr>
            <p:ph type="title"/>
          </p:nvPr>
        </p:nvSpPr>
        <p:spPr/>
        <p:txBody>
          <a:bodyPr/>
          <a:lstStyle/>
          <a:p>
            <a:r>
              <a:rPr lang="zh-CN" altLang="en-US" dirty="0"/>
              <a:t>基本功能：报错</a:t>
            </a:r>
          </a:p>
        </p:txBody>
      </p:sp>
      <p:sp>
        <p:nvSpPr>
          <p:cNvPr id="3" name="内容占位符 2">
            <a:extLst>
              <a:ext uri="{FF2B5EF4-FFF2-40B4-BE49-F238E27FC236}">
                <a16:creationId xmlns:a16="http://schemas.microsoft.com/office/drawing/2014/main" id="{E2272FF9-D41D-40BE-8078-26CF2A70CF1E}"/>
              </a:ext>
            </a:extLst>
          </p:cNvPr>
          <p:cNvSpPr>
            <a:spLocks noGrp="1"/>
          </p:cNvSpPr>
          <p:nvPr>
            <p:ph idx="1"/>
          </p:nvPr>
        </p:nvSpPr>
        <p:spPr>
          <a:xfrm>
            <a:off x="604437" y="1731356"/>
            <a:ext cx="5296742" cy="4351338"/>
          </a:xfrm>
        </p:spPr>
        <p:txBody>
          <a:bodyPr>
            <a:normAutofit/>
          </a:bodyPr>
          <a:lstStyle/>
          <a:p>
            <a:r>
              <a:rPr lang="zh-CN" altLang="en-US" sz="2000" dirty="0"/>
              <a:t>实现了基本的报错，一是主菜单输入指令有误时提示重新输入，二是输入的表达式中有不合法的运算数或者操作符或者括号不匹配时会提示重新输入（但未实现具体的定位以及复杂情况下的报错），另外在程序运行过程中其他不合法的表达式会直接结束运行。</a:t>
            </a:r>
          </a:p>
        </p:txBody>
      </p:sp>
      <p:pic>
        <p:nvPicPr>
          <p:cNvPr id="5" name="图片 4">
            <a:extLst>
              <a:ext uri="{FF2B5EF4-FFF2-40B4-BE49-F238E27FC236}">
                <a16:creationId xmlns:a16="http://schemas.microsoft.com/office/drawing/2014/main" id="{E1BF0240-F7DC-4872-9770-785349F9FB44}"/>
              </a:ext>
            </a:extLst>
          </p:cNvPr>
          <p:cNvPicPr>
            <a:picLocks noChangeAspect="1"/>
          </p:cNvPicPr>
          <p:nvPr/>
        </p:nvPicPr>
        <p:blipFill rotWithShape="1">
          <a:blip r:embed="rId2"/>
          <a:srcRect r="21375"/>
          <a:stretch/>
        </p:blipFill>
        <p:spPr>
          <a:xfrm>
            <a:off x="6366919" y="1731356"/>
            <a:ext cx="5711960" cy="4351338"/>
          </a:xfrm>
          <a:prstGeom prst="rect">
            <a:avLst/>
          </a:prstGeom>
        </p:spPr>
      </p:pic>
    </p:spTree>
    <p:extLst>
      <p:ext uri="{BB962C8B-B14F-4D97-AF65-F5344CB8AC3E}">
        <p14:creationId xmlns:p14="http://schemas.microsoft.com/office/powerpoint/2010/main" val="9745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B94E9-EB22-43B4-935D-829A51A117F5}"/>
              </a:ext>
            </a:extLst>
          </p:cNvPr>
          <p:cNvSpPr>
            <a:spLocks noGrp="1"/>
          </p:cNvSpPr>
          <p:nvPr>
            <p:ph type="title"/>
          </p:nvPr>
        </p:nvSpPr>
        <p:spPr>
          <a:xfrm>
            <a:off x="721316" y="0"/>
            <a:ext cx="10749367" cy="1208868"/>
          </a:xfrm>
        </p:spPr>
        <p:txBody>
          <a:bodyPr>
            <a:normAutofit/>
          </a:bodyPr>
          <a:lstStyle/>
          <a:p>
            <a:r>
              <a:rPr lang="zh-CN" altLang="en-US" sz="3200" dirty="0"/>
              <a:t>目录</a:t>
            </a:r>
          </a:p>
        </p:txBody>
      </p:sp>
      <p:sp>
        <p:nvSpPr>
          <p:cNvPr id="3" name="内容占位符 2">
            <a:extLst>
              <a:ext uri="{FF2B5EF4-FFF2-40B4-BE49-F238E27FC236}">
                <a16:creationId xmlns:a16="http://schemas.microsoft.com/office/drawing/2014/main" id="{68309C77-6727-4817-957A-1E91DC37BCE0}"/>
              </a:ext>
            </a:extLst>
          </p:cNvPr>
          <p:cNvSpPr>
            <a:spLocks noGrp="1"/>
          </p:cNvSpPr>
          <p:nvPr>
            <p:ph idx="1"/>
          </p:nvPr>
        </p:nvSpPr>
        <p:spPr>
          <a:xfrm>
            <a:off x="838200" y="1253331"/>
            <a:ext cx="10515597" cy="4351338"/>
          </a:xfrm>
        </p:spPr>
        <p:txBody>
          <a:bodyPr/>
          <a:lstStyle/>
          <a:p>
            <a:endParaRPr lang="en-US" altLang="zh-CN" sz="2800" dirty="0"/>
          </a:p>
          <a:p>
            <a:r>
              <a:rPr lang="en-US" altLang="zh-CN" sz="2800" dirty="0"/>
              <a:t>PART 1 </a:t>
            </a:r>
            <a:r>
              <a:rPr lang="zh-CN" altLang="en-US" sz="2800" dirty="0"/>
              <a:t>设计</a:t>
            </a:r>
            <a:r>
              <a:rPr lang="en-US" altLang="zh-CN" sz="2800" dirty="0"/>
              <a:t>PPT</a:t>
            </a:r>
            <a:r>
              <a:rPr lang="zh-CN" altLang="en-US" sz="2800" dirty="0"/>
              <a:t>（修改后的版本）</a:t>
            </a:r>
            <a:endParaRPr lang="en-US" altLang="zh-CN" sz="2800" dirty="0"/>
          </a:p>
          <a:p>
            <a:r>
              <a:rPr lang="en-US" altLang="zh-CN" sz="2800" dirty="0"/>
              <a:t>PART 2 </a:t>
            </a:r>
            <a:r>
              <a:rPr lang="zh-CN" altLang="en-US" sz="2800" dirty="0"/>
              <a:t>程序操作说明、程序运行与解释</a:t>
            </a:r>
            <a:endParaRPr lang="en-US" altLang="zh-CN" sz="2800" dirty="0"/>
          </a:p>
          <a:p>
            <a:r>
              <a:rPr lang="en-US" altLang="zh-CN" sz="2800" dirty="0"/>
              <a:t>PART 3 </a:t>
            </a:r>
            <a:r>
              <a:rPr lang="zh-CN" altLang="en-US" sz="2800" dirty="0"/>
              <a:t>反思与总结</a:t>
            </a:r>
          </a:p>
        </p:txBody>
      </p:sp>
    </p:spTree>
    <p:extLst>
      <p:ext uri="{BB962C8B-B14F-4D97-AF65-F5344CB8AC3E}">
        <p14:creationId xmlns:p14="http://schemas.microsoft.com/office/powerpoint/2010/main" val="1056452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13E7C-56EF-4074-AB54-A1ABDBF38EF5}"/>
              </a:ext>
            </a:extLst>
          </p:cNvPr>
          <p:cNvSpPr>
            <a:spLocks noGrp="1"/>
          </p:cNvSpPr>
          <p:nvPr>
            <p:ph type="title"/>
          </p:nvPr>
        </p:nvSpPr>
        <p:spPr/>
        <p:txBody>
          <a:bodyPr/>
          <a:lstStyle/>
          <a:p>
            <a:r>
              <a:rPr lang="zh-CN" altLang="en-US" dirty="0"/>
              <a:t>拓展功能：求两个复数之间的距离</a:t>
            </a:r>
          </a:p>
        </p:txBody>
      </p:sp>
      <p:sp>
        <p:nvSpPr>
          <p:cNvPr id="3" name="内容占位符 2">
            <a:extLst>
              <a:ext uri="{FF2B5EF4-FFF2-40B4-BE49-F238E27FC236}">
                <a16:creationId xmlns:a16="http://schemas.microsoft.com/office/drawing/2014/main" id="{15DB5FCA-5DE3-4BD9-A4B9-269D0CBB09D1}"/>
              </a:ext>
            </a:extLst>
          </p:cNvPr>
          <p:cNvSpPr>
            <a:spLocks noGrp="1"/>
          </p:cNvSpPr>
          <p:nvPr>
            <p:ph idx="1"/>
          </p:nvPr>
        </p:nvSpPr>
        <p:spPr>
          <a:xfrm>
            <a:off x="696802" y="1693650"/>
            <a:ext cx="4261698" cy="4351338"/>
          </a:xfrm>
        </p:spPr>
        <p:txBody>
          <a:bodyPr>
            <a:normAutofit/>
          </a:bodyPr>
          <a:lstStyle/>
          <a:p>
            <a:r>
              <a:rPr lang="zh-CN" altLang="en-US" sz="2000" dirty="0"/>
              <a:t>拓展功能一是使用公式直接计算两个复数之间的距离，需要用户根据提示输入两个复数的实部和虚部，之后输出结果（保留六位小数）。</a:t>
            </a:r>
            <a:endParaRPr lang="en-US" altLang="zh-CN" sz="2000" dirty="0"/>
          </a:p>
          <a:p>
            <a:endParaRPr lang="zh-CN" altLang="en-US" sz="2000" dirty="0"/>
          </a:p>
        </p:txBody>
      </p:sp>
      <p:pic>
        <p:nvPicPr>
          <p:cNvPr id="5" name="图片 4">
            <a:extLst>
              <a:ext uri="{FF2B5EF4-FFF2-40B4-BE49-F238E27FC236}">
                <a16:creationId xmlns:a16="http://schemas.microsoft.com/office/drawing/2014/main" id="{E9AB5916-A6E7-45D4-B0D2-58D12C7C3CE3}"/>
              </a:ext>
            </a:extLst>
          </p:cNvPr>
          <p:cNvPicPr>
            <a:picLocks noChangeAspect="1"/>
          </p:cNvPicPr>
          <p:nvPr/>
        </p:nvPicPr>
        <p:blipFill>
          <a:blip r:embed="rId2"/>
          <a:stretch>
            <a:fillRect/>
          </a:stretch>
        </p:blipFill>
        <p:spPr>
          <a:xfrm>
            <a:off x="6447154" y="1621806"/>
            <a:ext cx="5642083" cy="4758975"/>
          </a:xfrm>
          <a:prstGeom prst="rect">
            <a:avLst/>
          </a:prstGeom>
        </p:spPr>
      </p:pic>
    </p:spTree>
    <p:extLst>
      <p:ext uri="{BB962C8B-B14F-4D97-AF65-F5344CB8AC3E}">
        <p14:creationId xmlns:p14="http://schemas.microsoft.com/office/powerpoint/2010/main" val="839804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3107F-BCDF-4514-B5C0-9D6F01B530FA}"/>
              </a:ext>
            </a:extLst>
          </p:cNvPr>
          <p:cNvSpPr>
            <a:spLocks noGrp="1"/>
          </p:cNvSpPr>
          <p:nvPr>
            <p:ph type="title"/>
          </p:nvPr>
        </p:nvSpPr>
        <p:spPr/>
        <p:txBody>
          <a:bodyPr/>
          <a:lstStyle/>
          <a:p>
            <a:r>
              <a:rPr lang="zh-CN" altLang="en-US" dirty="0"/>
              <a:t>拓展功能：求一元二次方程的复数根</a:t>
            </a:r>
          </a:p>
        </p:txBody>
      </p:sp>
      <p:sp>
        <p:nvSpPr>
          <p:cNvPr id="3" name="内容占位符 2">
            <a:extLst>
              <a:ext uri="{FF2B5EF4-FFF2-40B4-BE49-F238E27FC236}">
                <a16:creationId xmlns:a16="http://schemas.microsoft.com/office/drawing/2014/main" id="{C10A1C47-499A-4270-A20F-E587FC8C4DF1}"/>
              </a:ext>
            </a:extLst>
          </p:cNvPr>
          <p:cNvSpPr>
            <a:spLocks noGrp="1"/>
          </p:cNvSpPr>
          <p:nvPr>
            <p:ph idx="1"/>
          </p:nvPr>
        </p:nvSpPr>
        <p:spPr>
          <a:xfrm>
            <a:off x="409790" y="1486260"/>
            <a:ext cx="5603266" cy="4351338"/>
          </a:xfrm>
        </p:spPr>
        <p:txBody>
          <a:bodyPr>
            <a:normAutofit/>
          </a:bodyPr>
          <a:lstStyle/>
          <a:p>
            <a:r>
              <a:rPr lang="zh-CN" altLang="en-US" sz="2000" dirty="0"/>
              <a:t>拓展功能二实现求解一个一元二次方程的复数根，使用公式：</a:t>
            </a:r>
          </a:p>
        </p:txBody>
      </p:sp>
      <p:pic>
        <p:nvPicPr>
          <p:cNvPr id="5" name="图片 4">
            <a:extLst>
              <a:ext uri="{FF2B5EF4-FFF2-40B4-BE49-F238E27FC236}">
                <a16:creationId xmlns:a16="http://schemas.microsoft.com/office/drawing/2014/main" id="{806E5CAD-A693-45A6-9C53-BD6F1E574CA7}"/>
              </a:ext>
            </a:extLst>
          </p:cNvPr>
          <p:cNvPicPr>
            <a:picLocks noChangeAspect="1"/>
          </p:cNvPicPr>
          <p:nvPr/>
        </p:nvPicPr>
        <p:blipFill>
          <a:blip r:embed="rId2"/>
          <a:stretch>
            <a:fillRect/>
          </a:stretch>
        </p:blipFill>
        <p:spPr>
          <a:xfrm>
            <a:off x="6178945" y="1569666"/>
            <a:ext cx="5791801" cy="4863255"/>
          </a:xfrm>
          <a:prstGeom prst="rect">
            <a:avLst/>
          </a:prstGeom>
        </p:spPr>
      </p:pic>
      <p:pic>
        <p:nvPicPr>
          <p:cNvPr id="7" name="图片 6">
            <a:extLst>
              <a:ext uri="{FF2B5EF4-FFF2-40B4-BE49-F238E27FC236}">
                <a16:creationId xmlns:a16="http://schemas.microsoft.com/office/drawing/2014/main" id="{695D52C4-7C30-4D83-9F62-7E0BA5F5F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0" y="2642490"/>
            <a:ext cx="6058767" cy="1573019"/>
          </a:xfrm>
          <a:prstGeom prst="rect">
            <a:avLst/>
          </a:prstGeom>
        </p:spPr>
      </p:pic>
      <p:sp>
        <p:nvSpPr>
          <p:cNvPr id="8" name="文本框 7">
            <a:extLst>
              <a:ext uri="{FF2B5EF4-FFF2-40B4-BE49-F238E27FC236}">
                <a16:creationId xmlns:a16="http://schemas.microsoft.com/office/drawing/2014/main" id="{6897ECB4-C65A-4DF1-B2BD-BCD5DDFB82E5}"/>
              </a:ext>
            </a:extLst>
          </p:cNvPr>
          <p:cNvSpPr txBox="1"/>
          <p:nvPr/>
        </p:nvSpPr>
        <p:spPr>
          <a:xfrm>
            <a:off x="292231" y="4468305"/>
            <a:ext cx="5603266"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用户需要给出方程</a:t>
            </a:r>
            <a:r>
              <a:rPr lang="en-US" altLang="zh-CN" sz="2000" dirty="0">
                <a:latin typeface="微软雅黑" panose="020B0503020204020204" pitchFamily="34" charset="-122"/>
                <a:ea typeface="微软雅黑" panose="020B0503020204020204" pitchFamily="34" charset="-122"/>
              </a:rPr>
              <a:t>ax2+bx+c = 0 (a≠0</a:t>
            </a:r>
            <a:r>
              <a:rPr lang="zh-CN" altLang="en-US" sz="2000" dirty="0">
                <a:latin typeface="微软雅黑" panose="020B0503020204020204" pitchFamily="34" charset="-122"/>
                <a:ea typeface="微软雅黑" panose="020B0503020204020204" pitchFamily="34" charset="-122"/>
              </a:rPr>
              <a:t>）中</a:t>
            </a:r>
            <a:r>
              <a:rPr lang="en-US" altLang="zh-CN" sz="2000" dirty="0">
                <a:latin typeface="微软雅黑" panose="020B0503020204020204" pitchFamily="34" charset="-122"/>
                <a:ea typeface="微软雅黑" panose="020B0503020204020204" pitchFamily="34" charset="-122"/>
              </a:rPr>
              <a:t>a,b,c</a:t>
            </a:r>
            <a:r>
              <a:rPr lang="zh-CN" altLang="en-US" sz="2000" dirty="0">
                <a:latin typeface="微软雅黑" panose="020B0503020204020204" pitchFamily="34" charset="-122"/>
                <a:ea typeface="微软雅黑" panose="020B0503020204020204" pitchFamily="34" charset="-122"/>
              </a:rPr>
              <a:t>三个系数，输出结果保留六位小数。</a:t>
            </a:r>
          </a:p>
        </p:txBody>
      </p:sp>
    </p:spTree>
    <p:extLst>
      <p:ext uri="{BB962C8B-B14F-4D97-AF65-F5344CB8AC3E}">
        <p14:creationId xmlns:p14="http://schemas.microsoft.com/office/powerpoint/2010/main" val="3699039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FD761-797A-4FFC-9494-D632E7C35ECC}"/>
              </a:ext>
            </a:extLst>
          </p:cNvPr>
          <p:cNvSpPr>
            <a:spLocks noGrp="1"/>
          </p:cNvSpPr>
          <p:nvPr>
            <p:ph type="title"/>
          </p:nvPr>
        </p:nvSpPr>
        <p:spPr/>
        <p:txBody>
          <a:bodyPr/>
          <a:lstStyle/>
          <a:p>
            <a:r>
              <a:rPr lang="zh-CN" altLang="en-US" dirty="0"/>
              <a:t>附加功能：使用上下键翻页</a:t>
            </a:r>
          </a:p>
        </p:txBody>
      </p:sp>
      <p:pic>
        <p:nvPicPr>
          <p:cNvPr id="5" name="图片 4">
            <a:extLst>
              <a:ext uri="{FF2B5EF4-FFF2-40B4-BE49-F238E27FC236}">
                <a16:creationId xmlns:a16="http://schemas.microsoft.com/office/drawing/2014/main" id="{6FC97A77-3E6D-45FB-9EE3-BD6021950819}"/>
              </a:ext>
            </a:extLst>
          </p:cNvPr>
          <p:cNvPicPr>
            <a:picLocks noChangeAspect="1"/>
          </p:cNvPicPr>
          <p:nvPr/>
        </p:nvPicPr>
        <p:blipFill rotWithShape="1">
          <a:blip r:embed="rId2"/>
          <a:srcRect t="10093"/>
          <a:stretch/>
        </p:blipFill>
        <p:spPr>
          <a:xfrm>
            <a:off x="89124" y="1800519"/>
            <a:ext cx="8596105" cy="4282175"/>
          </a:xfrm>
          <a:prstGeom prst="rect">
            <a:avLst/>
          </a:prstGeom>
        </p:spPr>
      </p:pic>
      <p:sp>
        <p:nvSpPr>
          <p:cNvPr id="6" name="文本框 5">
            <a:extLst>
              <a:ext uri="{FF2B5EF4-FFF2-40B4-BE49-F238E27FC236}">
                <a16:creationId xmlns:a16="http://schemas.microsoft.com/office/drawing/2014/main" id="{F6F00EFE-6224-4AB5-9B2E-A42E10148D66}"/>
              </a:ext>
            </a:extLst>
          </p:cNvPr>
          <p:cNvSpPr txBox="1"/>
          <p:nvPr/>
        </p:nvSpPr>
        <p:spPr>
          <a:xfrm>
            <a:off x="9161713" y="1800519"/>
            <a:ext cx="2941163" cy="4760536"/>
          </a:xfrm>
          <a:prstGeom prst="rect">
            <a:avLst/>
          </a:prstGeom>
          <a:noFill/>
        </p:spPr>
        <p:txBody>
          <a:bodyPr wrap="square" rtlCol="0">
            <a:spAutoFit/>
          </a:bodyPr>
          <a:lstStyle/>
          <a:p>
            <a:endParaRPr lang="zh-CN" altLang="en-US" dirty="0"/>
          </a:p>
        </p:txBody>
      </p:sp>
      <p:sp>
        <p:nvSpPr>
          <p:cNvPr id="18" name="箭头: 直角上 17">
            <a:extLst>
              <a:ext uri="{FF2B5EF4-FFF2-40B4-BE49-F238E27FC236}">
                <a16:creationId xmlns:a16="http://schemas.microsoft.com/office/drawing/2014/main" id="{78DE2486-92CA-424D-A3F0-0FEF5DD7A257}"/>
              </a:ext>
            </a:extLst>
          </p:cNvPr>
          <p:cNvSpPr/>
          <p:nvPr/>
        </p:nvSpPr>
        <p:spPr>
          <a:xfrm>
            <a:off x="2036189" y="5037569"/>
            <a:ext cx="8596105" cy="958736"/>
          </a:xfrm>
          <a:prstGeom prst="bentUpArrow">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n w="0"/>
              <a:solidFill>
                <a:srgbClr val="FF0000"/>
              </a:solidFill>
              <a:effectLst>
                <a:outerShdw blurRad="38100" dist="19050" dir="2700000" algn="tl" rotWithShape="0">
                  <a:schemeClr val="dk1">
                    <a:alpha val="40000"/>
                  </a:schemeClr>
                </a:outerShdw>
              </a:effectLst>
            </a:endParaRPr>
          </a:p>
        </p:txBody>
      </p:sp>
      <p:sp>
        <p:nvSpPr>
          <p:cNvPr id="19" name="文本框 18">
            <a:extLst>
              <a:ext uri="{FF2B5EF4-FFF2-40B4-BE49-F238E27FC236}">
                <a16:creationId xmlns:a16="http://schemas.microsoft.com/office/drawing/2014/main" id="{A0D196C4-C1EA-4DF5-B370-E263163C4BCF}"/>
              </a:ext>
            </a:extLst>
          </p:cNvPr>
          <p:cNvSpPr txBox="1"/>
          <p:nvPr/>
        </p:nvSpPr>
        <p:spPr>
          <a:xfrm>
            <a:off x="9002597" y="4110370"/>
            <a:ext cx="2941163" cy="707886"/>
          </a:xfrm>
          <a:prstGeom prst="rect">
            <a:avLst/>
          </a:prstGeom>
          <a:noFill/>
        </p:spPr>
        <p:txBody>
          <a:bodyPr wrap="square" rtlCol="0">
            <a:spAutoFit/>
          </a:bodyPr>
          <a:lstStyle/>
          <a:p>
            <a:pPr algn="ctr"/>
            <a:r>
              <a:rPr lang="zh-CN" altLang="en-US" sz="2000" dirty="0"/>
              <a:t>可以通过上下键依次浏览三个表达式</a:t>
            </a:r>
          </a:p>
        </p:txBody>
      </p:sp>
    </p:spTree>
    <p:extLst>
      <p:ext uri="{BB962C8B-B14F-4D97-AF65-F5344CB8AC3E}">
        <p14:creationId xmlns:p14="http://schemas.microsoft.com/office/powerpoint/2010/main" val="1017243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61519-AACE-47A7-8602-D42C83127675}"/>
              </a:ext>
            </a:extLst>
          </p:cNvPr>
          <p:cNvSpPr>
            <a:spLocks noGrp="1"/>
          </p:cNvSpPr>
          <p:nvPr>
            <p:ph type="title"/>
          </p:nvPr>
        </p:nvSpPr>
        <p:spPr>
          <a:xfrm>
            <a:off x="1036164" y="2402239"/>
            <a:ext cx="4508715" cy="2187227"/>
          </a:xfrm>
        </p:spPr>
        <p:txBody>
          <a:bodyPr/>
          <a:lstStyle/>
          <a:p>
            <a:r>
              <a:rPr lang="en-US" altLang="zh-CN" sz="6600" dirty="0"/>
              <a:t>PART 3</a:t>
            </a:r>
            <a:endParaRPr lang="zh-CN" altLang="en-US" sz="6600" dirty="0"/>
          </a:p>
        </p:txBody>
      </p:sp>
      <p:sp>
        <p:nvSpPr>
          <p:cNvPr id="3" name="文本占位符 2">
            <a:extLst>
              <a:ext uri="{FF2B5EF4-FFF2-40B4-BE49-F238E27FC236}">
                <a16:creationId xmlns:a16="http://schemas.microsoft.com/office/drawing/2014/main" id="{15FDE36C-CD35-4A30-BE3B-3958F8F55878}"/>
              </a:ext>
            </a:extLst>
          </p:cNvPr>
          <p:cNvSpPr>
            <a:spLocks noGrp="1"/>
          </p:cNvSpPr>
          <p:nvPr>
            <p:ph type="body" idx="1"/>
          </p:nvPr>
        </p:nvSpPr>
        <p:spPr>
          <a:xfrm>
            <a:off x="6342162" y="2232554"/>
            <a:ext cx="5269424" cy="2187226"/>
          </a:xfrm>
        </p:spPr>
        <p:txBody>
          <a:bodyPr>
            <a:normAutofit/>
          </a:bodyPr>
          <a:lstStyle/>
          <a:p>
            <a:r>
              <a:rPr lang="zh-CN" altLang="en-US" sz="4800" dirty="0"/>
              <a:t>反思与总结</a:t>
            </a:r>
          </a:p>
        </p:txBody>
      </p:sp>
    </p:spTree>
    <p:extLst>
      <p:ext uri="{BB962C8B-B14F-4D97-AF65-F5344CB8AC3E}">
        <p14:creationId xmlns:p14="http://schemas.microsoft.com/office/powerpoint/2010/main" val="3417798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74350DA-9AD7-4742-A5C0-42ACA95EA6F0}"/>
              </a:ext>
            </a:extLst>
          </p:cNvPr>
          <p:cNvSpPr>
            <a:spLocks noGrp="1"/>
          </p:cNvSpPr>
          <p:nvPr>
            <p:ph type="title"/>
          </p:nvPr>
        </p:nvSpPr>
        <p:spPr/>
        <p:txBody>
          <a:bodyPr/>
          <a:lstStyle/>
          <a:p>
            <a:r>
              <a:rPr lang="zh-CN" altLang="en-US" dirty="0"/>
              <a:t>反思与总结</a:t>
            </a:r>
          </a:p>
        </p:txBody>
      </p:sp>
      <p:sp>
        <p:nvSpPr>
          <p:cNvPr id="5" name="内容占位符 4">
            <a:extLst>
              <a:ext uri="{FF2B5EF4-FFF2-40B4-BE49-F238E27FC236}">
                <a16:creationId xmlns:a16="http://schemas.microsoft.com/office/drawing/2014/main" id="{FE236079-56A6-4290-8F42-909C502D341A}"/>
              </a:ext>
            </a:extLst>
          </p:cNvPr>
          <p:cNvSpPr>
            <a:spLocks noGrp="1"/>
          </p:cNvSpPr>
          <p:nvPr>
            <p:ph idx="1"/>
          </p:nvPr>
        </p:nvSpPr>
        <p:spPr>
          <a:xfrm>
            <a:off x="604437" y="1712504"/>
            <a:ext cx="10749367" cy="4351338"/>
          </a:xfrm>
        </p:spPr>
        <p:txBody>
          <a:bodyPr>
            <a:normAutofit/>
          </a:bodyPr>
          <a:lstStyle/>
          <a:p>
            <a:r>
              <a:rPr lang="zh-CN" altLang="en-US" sz="2000" dirty="0"/>
              <a:t>作为实验课第一个</a:t>
            </a:r>
            <a:r>
              <a:rPr lang="en-US" altLang="zh-CN" sz="2000" dirty="0" err="1"/>
              <a:t>proj</a:t>
            </a:r>
            <a:r>
              <a:rPr lang="zh-CN" altLang="en-US" sz="2000" dirty="0"/>
              <a:t>，难度一定不是特别大，但没能在规定时间内完成指定的任务，我觉得主要原因在于时间分配不均以及项目规划不是特别清楚，会出现长时间对着电脑发呆不知从哪里改进的情况。所以第一个项目做的令我自己也不是特别满意，有些地方也没有尽到能力所及的范围。之后的三个大项目应当从长远规划并且细分为几个小任务，每个任务限时完成（如两天内），同时</a:t>
            </a:r>
            <a:r>
              <a:rPr lang="en-US" altLang="zh-CN" sz="2000" dirty="0"/>
              <a:t>PPT</a:t>
            </a:r>
            <a:r>
              <a:rPr lang="zh-CN" altLang="en-US" sz="2000" dirty="0"/>
              <a:t>也要早点着手开始做（不然不至于拖到现在</a:t>
            </a:r>
            <a:r>
              <a:rPr lang="en-US" altLang="zh-CN" sz="2000" dirty="0"/>
              <a:t>…</a:t>
            </a:r>
            <a:r>
              <a:rPr lang="zh-CN" altLang="en-US" sz="2000" dirty="0"/>
              <a:t>），也可以帮助自己梳理项目的思路，更重要的是不在一个难点上死扣，及时跳过不在能力范围内的东西，将时间先用在刀刃上。最后感谢老师和助教的指导与帮助，期待之后的项目可以做的更好！</a:t>
            </a:r>
          </a:p>
        </p:txBody>
      </p:sp>
      <p:pic>
        <p:nvPicPr>
          <p:cNvPr id="1026" name="Picture 2">
            <a:extLst>
              <a:ext uri="{FF2B5EF4-FFF2-40B4-BE49-F238E27FC236}">
                <a16:creationId xmlns:a16="http://schemas.microsoft.com/office/drawing/2014/main" id="{B98A6985-D58A-4C0A-A22B-C42E7F80385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258304" y="4529128"/>
            <a:ext cx="20955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261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68379" y="956491"/>
            <a:ext cx="8855242" cy="2922889"/>
          </a:xfrm>
        </p:spPr>
        <p:txBody>
          <a:bodyPr>
            <a:normAutofit/>
          </a:bodyPr>
          <a:lstStyle/>
          <a:p>
            <a:pPr algn="ctr"/>
            <a:r>
              <a:rPr lang="zh-CN" altLang="en-US" sz="4800" dirty="0">
                <a:latin typeface="微软雅黑" panose="020B0503020204020204" pitchFamily="34" charset="-122"/>
                <a:ea typeface="微软雅黑" panose="020B0503020204020204" pitchFamily="34" charset="-122"/>
                <a:cs typeface="微软雅黑" panose="020B0503020204020204" pitchFamily="34" charset="-122"/>
              </a:rPr>
              <a:t>谢谢观看！♥</a:t>
            </a:r>
            <a:endParaRPr lang="zh-CN" sz="4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645979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F0D0F4-D89E-4005-9316-7A22B2FF0F7C}"/>
              </a:ext>
            </a:extLst>
          </p:cNvPr>
          <p:cNvSpPr>
            <a:spLocks noGrp="1"/>
          </p:cNvSpPr>
          <p:nvPr>
            <p:ph type="title"/>
          </p:nvPr>
        </p:nvSpPr>
        <p:spPr>
          <a:xfrm>
            <a:off x="1036164" y="2335386"/>
            <a:ext cx="4508715" cy="2187227"/>
          </a:xfrm>
        </p:spPr>
        <p:txBody>
          <a:bodyPr/>
          <a:lstStyle/>
          <a:p>
            <a:r>
              <a:rPr lang="en-US" altLang="zh-CN" sz="6600" dirty="0"/>
              <a:t>PART 1</a:t>
            </a:r>
            <a:endParaRPr lang="zh-CN" altLang="en-US" sz="6600" dirty="0"/>
          </a:p>
        </p:txBody>
      </p:sp>
      <p:sp>
        <p:nvSpPr>
          <p:cNvPr id="5" name="文本占位符 4">
            <a:extLst>
              <a:ext uri="{FF2B5EF4-FFF2-40B4-BE49-F238E27FC236}">
                <a16:creationId xmlns:a16="http://schemas.microsoft.com/office/drawing/2014/main" id="{69F5D440-9353-49E5-AD5D-BE6D40A8947E}"/>
              </a:ext>
            </a:extLst>
          </p:cNvPr>
          <p:cNvSpPr>
            <a:spLocks noGrp="1"/>
          </p:cNvSpPr>
          <p:nvPr>
            <p:ph type="body" idx="1"/>
          </p:nvPr>
        </p:nvSpPr>
        <p:spPr>
          <a:xfrm>
            <a:off x="6295028" y="2185421"/>
            <a:ext cx="5269424" cy="2187226"/>
          </a:xfrm>
        </p:spPr>
        <p:txBody>
          <a:bodyPr>
            <a:normAutofit/>
          </a:bodyPr>
          <a:lstStyle/>
          <a:p>
            <a:r>
              <a:rPr lang="zh-CN" altLang="en-US" sz="4800" dirty="0"/>
              <a:t>设计方案</a:t>
            </a:r>
          </a:p>
        </p:txBody>
      </p:sp>
    </p:spTree>
    <p:extLst>
      <p:ext uri="{BB962C8B-B14F-4D97-AF65-F5344CB8AC3E}">
        <p14:creationId xmlns:p14="http://schemas.microsoft.com/office/powerpoint/2010/main" val="397047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7AC4F-FF89-4985-837E-DA217C9E2BAA}"/>
              </a:ext>
            </a:extLst>
          </p:cNvPr>
          <p:cNvSpPr>
            <a:spLocks noGrp="1"/>
          </p:cNvSpPr>
          <p:nvPr>
            <p:ph type="title"/>
          </p:nvPr>
        </p:nvSpPr>
        <p:spPr/>
        <p:txBody>
          <a:bodyPr/>
          <a:lstStyle/>
          <a:p>
            <a:r>
              <a:rPr lang="zh-CN" altLang="en-US" dirty="0"/>
              <a:t>功能分解</a:t>
            </a:r>
          </a:p>
        </p:txBody>
      </p:sp>
      <p:sp>
        <p:nvSpPr>
          <p:cNvPr id="3" name="内容占位符 2">
            <a:extLst>
              <a:ext uri="{FF2B5EF4-FFF2-40B4-BE49-F238E27FC236}">
                <a16:creationId xmlns:a16="http://schemas.microsoft.com/office/drawing/2014/main" id="{B56FE9E8-6B4A-4C49-8584-55F266D25A8E}"/>
              </a:ext>
            </a:extLst>
          </p:cNvPr>
          <p:cNvSpPr>
            <a:spLocks noGrp="1"/>
          </p:cNvSpPr>
          <p:nvPr>
            <p:ph idx="1"/>
          </p:nvPr>
        </p:nvSpPr>
        <p:spPr/>
        <p:txBody>
          <a:bodyPr/>
          <a:lstStyle/>
          <a:p>
            <a:r>
              <a:rPr lang="zh-CN" altLang="en-US" dirty="0"/>
              <a:t>基本功能包括：</a:t>
            </a:r>
            <a:endParaRPr lang="en-US" altLang="zh-CN" dirty="0"/>
          </a:p>
          <a:p>
            <a:r>
              <a:rPr lang="en-US" altLang="zh-CN" dirty="0"/>
              <a:t>• </a:t>
            </a:r>
            <a:r>
              <a:rPr lang="zh-CN" altLang="en-US" dirty="0"/>
              <a:t>判断表达式合法性（不合理的操作符，括号不匹配，操作符之间的顺序）</a:t>
            </a:r>
            <a:endParaRPr lang="en-US" altLang="zh-CN" dirty="0"/>
          </a:p>
          <a:p>
            <a:r>
              <a:rPr lang="en-US" altLang="zh-CN" dirty="0"/>
              <a:t>• </a:t>
            </a:r>
            <a:r>
              <a:rPr lang="zh-CN" altLang="en-US" dirty="0"/>
              <a:t>错误表达式的识别、位置信息，错误类型，高亮</a:t>
            </a:r>
            <a:endParaRPr lang="en-US" altLang="zh-CN" dirty="0"/>
          </a:p>
          <a:p>
            <a:r>
              <a:rPr lang="en-US" altLang="zh-CN" dirty="0"/>
              <a:t>• </a:t>
            </a:r>
            <a:r>
              <a:rPr lang="zh-CN" altLang="en-US" dirty="0">
                <a:solidFill>
                  <a:srgbClr val="FF0000"/>
                </a:solidFill>
              </a:rPr>
              <a:t>计算出正确的运算结果</a:t>
            </a:r>
            <a:r>
              <a:rPr lang="zh-CN" altLang="en-US" dirty="0"/>
              <a:t>（加减乘除、取模、辐角、共轭、乘方）</a:t>
            </a:r>
          </a:p>
        </p:txBody>
      </p:sp>
    </p:spTree>
    <p:extLst>
      <p:ext uri="{BB962C8B-B14F-4D97-AF65-F5344CB8AC3E}">
        <p14:creationId xmlns:p14="http://schemas.microsoft.com/office/powerpoint/2010/main" val="175923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F153C-95B5-45FE-B9B4-748DD8933E43}"/>
              </a:ext>
            </a:extLst>
          </p:cNvPr>
          <p:cNvSpPr>
            <a:spLocks noGrp="1"/>
          </p:cNvSpPr>
          <p:nvPr>
            <p:ph type="title"/>
          </p:nvPr>
        </p:nvSpPr>
        <p:spPr/>
        <p:txBody>
          <a:bodyPr/>
          <a:lstStyle/>
          <a:p>
            <a:r>
              <a:rPr lang="zh-CN" altLang="en-US" dirty="0"/>
              <a:t>功能分解</a:t>
            </a:r>
          </a:p>
        </p:txBody>
      </p:sp>
      <p:sp>
        <p:nvSpPr>
          <p:cNvPr id="3" name="内容占位符 2">
            <a:extLst>
              <a:ext uri="{FF2B5EF4-FFF2-40B4-BE49-F238E27FC236}">
                <a16:creationId xmlns:a16="http://schemas.microsoft.com/office/drawing/2014/main" id="{76E31F73-1ABA-4A38-8250-2B42F09B6012}"/>
              </a:ext>
            </a:extLst>
          </p:cNvPr>
          <p:cNvSpPr>
            <a:spLocks noGrp="1"/>
          </p:cNvSpPr>
          <p:nvPr>
            <p:ph idx="1"/>
          </p:nvPr>
        </p:nvSpPr>
        <p:spPr/>
        <p:txBody>
          <a:bodyPr/>
          <a:lstStyle/>
          <a:p>
            <a:r>
              <a:rPr lang="zh-CN" altLang="en-US" dirty="0"/>
              <a:t>拓展功能包括：</a:t>
            </a:r>
            <a:endParaRPr lang="en-US" altLang="zh-CN" dirty="0"/>
          </a:p>
          <a:p>
            <a:r>
              <a:rPr lang="en-US" altLang="zh-CN" dirty="0"/>
              <a:t>• </a:t>
            </a:r>
            <a:r>
              <a:rPr lang="zh-CN" altLang="en-US" dirty="0"/>
              <a:t>求两个复数之间的距离</a:t>
            </a:r>
            <a:r>
              <a:rPr lang="en-US" altLang="zh-CN" dirty="0"/>
              <a:t>:</a:t>
            </a:r>
            <a:r>
              <a:rPr lang="zh-CN" altLang="en-US" dirty="0"/>
              <a:t>（</a:t>
            </a:r>
            <a:r>
              <a:rPr lang="en-US" altLang="zh-CN" dirty="0"/>
              <a:t>dis(</a:t>
            </a:r>
            <a:r>
              <a:rPr lang="en-US" altLang="zh-CN" dirty="0" err="1"/>
              <a:t>x,y</a:t>
            </a:r>
            <a:r>
              <a:rPr lang="en-US" altLang="zh-CN" dirty="0"/>
              <a:t>),x</a:t>
            </a:r>
            <a:r>
              <a:rPr lang="zh-CN" altLang="en-US" dirty="0"/>
              <a:t>和</a:t>
            </a:r>
            <a:r>
              <a:rPr lang="en-US" altLang="zh-CN" dirty="0"/>
              <a:t>y</a:t>
            </a:r>
            <a:r>
              <a:rPr lang="zh-CN" altLang="en-US" dirty="0"/>
              <a:t>分别为复数）   </a:t>
            </a:r>
            <a:r>
              <a:rPr lang="zh-CN" altLang="en-US" dirty="0">
                <a:solidFill>
                  <a:srgbClr val="FF0000"/>
                </a:solidFill>
              </a:rPr>
              <a:t> 已实现</a:t>
            </a:r>
            <a:endParaRPr lang="en-US" altLang="zh-CN" dirty="0">
              <a:solidFill>
                <a:srgbClr val="FF0000"/>
              </a:solidFill>
            </a:endParaRPr>
          </a:p>
          <a:p>
            <a:r>
              <a:rPr lang="en-US" altLang="zh-CN" dirty="0"/>
              <a:t>• </a:t>
            </a:r>
            <a:r>
              <a:rPr lang="zh-CN" altLang="en-US" dirty="0"/>
              <a:t>求解一元二次方程</a:t>
            </a:r>
            <a:r>
              <a:rPr lang="en-US" altLang="zh-CN" dirty="0"/>
              <a:t>: x^2 + 1 = 0                                 </a:t>
            </a:r>
            <a:r>
              <a:rPr lang="zh-CN" altLang="en-US" dirty="0">
                <a:solidFill>
                  <a:srgbClr val="FF0000"/>
                </a:solidFill>
              </a:rPr>
              <a:t>已实现</a:t>
            </a:r>
            <a:endParaRPr lang="en-US" altLang="zh-CN" dirty="0">
              <a:solidFill>
                <a:srgbClr val="FF0000"/>
              </a:solidFill>
            </a:endParaRPr>
          </a:p>
          <a:p>
            <a:r>
              <a:rPr lang="en-US" altLang="zh-CN" dirty="0"/>
              <a:t>• </a:t>
            </a:r>
            <a:r>
              <a:rPr lang="zh-CN" altLang="en-US" dirty="0"/>
              <a:t>上下键翻上一个或下一个表达式                                  </a:t>
            </a:r>
            <a:r>
              <a:rPr lang="zh-CN" altLang="en-US" dirty="0">
                <a:solidFill>
                  <a:srgbClr val="FF0000"/>
                </a:solidFill>
              </a:rPr>
              <a:t>已实现</a:t>
            </a:r>
            <a:endParaRPr lang="en-US" altLang="zh-CN" dirty="0">
              <a:solidFill>
                <a:srgbClr val="FF0000"/>
              </a:solidFill>
            </a:endParaRPr>
          </a:p>
        </p:txBody>
      </p:sp>
    </p:spTree>
    <p:extLst>
      <p:ext uri="{BB962C8B-B14F-4D97-AF65-F5344CB8AC3E}">
        <p14:creationId xmlns:p14="http://schemas.microsoft.com/office/powerpoint/2010/main" val="261720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D384B-BDE7-4120-A7C2-A2C201D4C4BB}"/>
              </a:ext>
            </a:extLst>
          </p:cNvPr>
          <p:cNvSpPr>
            <a:spLocks noGrp="1"/>
          </p:cNvSpPr>
          <p:nvPr>
            <p:ph type="title"/>
          </p:nvPr>
        </p:nvSpPr>
        <p:spPr/>
        <p:txBody>
          <a:bodyPr/>
          <a:lstStyle/>
          <a:p>
            <a:r>
              <a:rPr lang="zh-CN" altLang="en-US" dirty="0"/>
              <a:t>问题思路</a:t>
            </a:r>
          </a:p>
        </p:txBody>
      </p:sp>
      <p:sp>
        <p:nvSpPr>
          <p:cNvPr id="3" name="内容占位符 2">
            <a:extLst>
              <a:ext uri="{FF2B5EF4-FFF2-40B4-BE49-F238E27FC236}">
                <a16:creationId xmlns:a16="http://schemas.microsoft.com/office/drawing/2014/main" id="{08BC8EA0-B9F1-49D6-81CD-606A8D17BC20}"/>
              </a:ext>
            </a:extLst>
          </p:cNvPr>
          <p:cNvSpPr>
            <a:spLocks noGrp="1"/>
          </p:cNvSpPr>
          <p:nvPr>
            <p:ph idx="1"/>
          </p:nvPr>
        </p:nvSpPr>
        <p:spPr>
          <a:xfrm>
            <a:off x="604437" y="2022980"/>
            <a:ext cx="6720190" cy="4351338"/>
          </a:xfrm>
        </p:spPr>
        <p:txBody>
          <a:bodyPr>
            <a:normAutofit/>
          </a:bodyPr>
          <a:lstStyle/>
          <a:p>
            <a:r>
              <a:rPr lang="zh-CN" altLang="en-US" sz="2800" dirty="0"/>
              <a:t>实验目的：实现一个</a:t>
            </a:r>
            <a:r>
              <a:rPr lang="zh-CN" altLang="en-US" sz="2800" dirty="0">
                <a:solidFill>
                  <a:srgbClr val="C00000"/>
                </a:solidFill>
              </a:rPr>
              <a:t>复数计算器</a:t>
            </a:r>
            <a:endParaRPr lang="en-US" altLang="zh-CN" sz="2800" dirty="0">
              <a:solidFill>
                <a:srgbClr val="C00000"/>
              </a:solidFill>
            </a:endParaRPr>
          </a:p>
          <a:p>
            <a:r>
              <a:rPr lang="zh-CN" altLang="en-US" sz="2000" b="0" i="0" dirty="0">
                <a:effectLst/>
              </a:rPr>
              <a:t>一个</a:t>
            </a:r>
            <a:r>
              <a:rPr lang="zh-CN" altLang="en-US" sz="2000" b="0" i="0" dirty="0"/>
              <a:t>计算器的类，应该有这三个功能：</a:t>
            </a:r>
            <a:br>
              <a:rPr lang="zh-CN" altLang="en-US" sz="2000" dirty="0"/>
            </a:br>
            <a:r>
              <a:rPr lang="en-US" altLang="zh-CN" sz="2000" b="0" i="0" dirty="0"/>
              <a:t>1.</a:t>
            </a:r>
            <a:r>
              <a:rPr lang="zh-CN" altLang="en-US" sz="2000" b="0" i="0" dirty="0"/>
              <a:t>输入一个表达式</a:t>
            </a:r>
            <a:br>
              <a:rPr lang="zh-CN" altLang="en-US" sz="2000" dirty="0"/>
            </a:br>
            <a:r>
              <a:rPr lang="en-US" altLang="zh-CN" sz="2000" b="0" i="0" dirty="0"/>
              <a:t>2.</a:t>
            </a:r>
            <a:r>
              <a:rPr lang="zh-CN" altLang="en-US" sz="2000" b="0" i="0" dirty="0"/>
              <a:t>开始计算</a:t>
            </a:r>
            <a:br>
              <a:rPr lang="zh-CN" altLang="en-US" sz="2000" dirty="0"/>
            </a:br>
            <a:r>
              <a:rPr lang="en-US" altLang="zh-CN" sz="2000" b="0" i="0" dirty="0">
                <a:effectLst/>
              </a:rPr>
              <a:t>3.</a:t>
            </a:r>
            <a:r>
              <a:rPr lang="zh-CN" altLang="en-US" sz="2000" b="0" i="0" dirty="0">
                <a:effectLst/>
              </a:rPr>
              <a:t>打印答案以及报错</a:t>
            </a:r>
            <a:endParaRPr lang="en-US" altLang="zh-CN" sz="2000" b="0" i="0" dirty="0">
              <a:effectLst/>
            </a:endParaRPr>
          </a:p>
          <a:p>
            <a:endParaRPr lang="en-US" altLang="zh-CN" sz="2000" b="0" i="0" dirty="0">
              <a:effectLst/>
            </a:endParaRPr>
          </a:p>
          <a:p>
            <a:endParaRPr lang="en-US" altLang="zh-CN" sz="2000" b="0" i="0" dirty="0">
              <a:effectLst/>
            </a:endParaRPr>
          </a:p>
        </p:txBody>
      </p:sp>
      <p:sp>
        <p:nvSpPr>
          <p:cNvPr id="4" name="文本框 3">
            <a:extLst>
              <a:ext uri="{FF2B5EF4-FFF2-40B4-BE49-F238E27FC236}">
                <a16:creationId xmlns:a16="http://schemas.microsoft.com/office/drawing/2014/main" id="{96DE6C34-3BE1-4D78-8C99-FD162C4768FA}"/>
              </a:ext>
            </a:extLst>
          </p:cNvPr>
          <p:cNvSpPr txBox="1"/>
          <p:nvPr/>
        </p:nvSpPr>
        <p:spPr>
          <a:xfrm>
            <a:off x="6400010" y="2090514"/>
            <a:ext cx="5791990" cy="3254737"/>
          </a:xfrm>
          <a:prstGeom prst="rect">
            <a:avLst/>
          </a:prstGeom>
          <a:noFill/>
        </p:spPr>
        <p:txBody>
          <a:bodyPr wrap="square" rtlCol="0">
            <a:spAutoFit/>
          </a:bodyPr>
          <a:lstStyle/>
          <a:p>
            <a:pPr defTabSz="685800">
              <a:lnSpc>
                <a:spcPct val="150000"/>
              </a:lnSpc>
              <a:spcBef>
                <a:spcPct val="30000"/>
              </a:spcBef>
              <a:spcAft>
                <a:spcPts val="900"/>
              </a:spcAft>
            </a:pPr>
            <a:r>
              <a:rPr lang="zh-CN" altLang="en-US" sz="2000" dirty="0">
                <a:latin typeface="微软雅黑" panose="020B0503020204020204" pitchFamily="34" charset="-122"/>
                <a:ea typeface="微软雅黑" panose="020B0503020204020204" pitchFamily="34" charset="-122"/>
              </a:rPr>
              <a:t>由这三个功能，再思考具体的实现：</a:t>
            </a:r>
            <a:br>
              <a:rPr lang="zh-CN" altLang="en-US"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我应该怎么输入数据？</a:t>
            </a:r>
            <a:br>
              <a:rPr lang="zh-CN" altLang="en-US"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我该怎么存数据？</a:t>
            </a:r>
            <a:br>
              <a:rPr lang="zh-CN" altLang="en-US"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我该怎么打印答案？</a:t>
            </a:r>
            <a:br>
              <a:rPr lang="zh-CN" altLang="en-US"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我应该用什么算法？</a:t>
            </a:r>
            <a:br>
              <a:rPr lang="zh-CN" altLang="en-US"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怎么设计用户界面？</a:t>
            </a:r>
          </a:p>
          <a:p>
            <a:endParaRPr lang="zh-CN" altLang="en-US" dirty="0"/>
          </a:p>
        </p:txBody>
      </p:sp>
    </p:spTree>
    <p:extLst>
      <p:ext uri="{BB962C8B-B14F-4D97-AF65-F5344CB8AC3E}">
        <p14:creationId xmlns:p14="http://schemas.microsoft.com/office/powerpoint/2010/main" val="352566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3A082-C9BC-47AA-AD58-2D4A5B1EE821}"/>
              </a:ext>
            </a:extLst>
          </p:cNvPr>
          <p:cNvSpPr>
            <a:spLocks noGrp="1"/>
          </p:cNvSpPr>
          <p:nvPr>
            <p:ph type="title"/>
          </p:nvPr>
        </p:nvSpPr>
        <p:spPr/>
        <p:txBody>
          <a:bodyPr/>
          <a:lstStyle/>
          <a:p>
            <a:r>
              <a:rPr lang="zh-CN" altLang="en-US" dirty="0"/>
              <a:t>思路分析</a:t>
            </a:r>
          </a:p>
        </p:txBody>
      </p:sp>
      <p:sp>
        <p:nvSpPr>
          <p:cNvPr id="3" name="内容占位符 2">
            <a:extLst>
              <a:ext uri="{FF2B5EF4-FFF2-40B4-BE49-F238E27FC236}">
                <a16:creationId xmlns:a16="http://schemas.microsoft.com/office/drawing/2014/main" id="{B8045727-C541-426B-9C06-7532B05F8125}"/>
              </a:ext>
            </a:extLst>
          </p:cNvPr>
          <p:cNvSpPr>
            <a:spLocks noGrp="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逐个解决问题：</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我应该怎么输入数据？（逐个字符读取</a:t>
            </a:r>
            <a:r>
              <a:rPr lang="en-US" altLang="zh-CN" sz="2400" dirty="0">
                <a:latin typeface="微软雅黑" panose="020B0503020204020204" pitchFamily="34" charset="-122"/>
                <a:ea typeface="微软雅黑" panose="020B0503020204020204" pitchFamily="34" charset="-122"/>
              </a:rPr>
              <a:t>string</a:t>
            </a:r>
            <a:r>
              <a:rPr lang="zh-CN" altLang="en-US" sz="2400" dirty="0">
                <a:latin typeface="微软雅黑" panose="020B0503020204020204" pitchFamily="34" charset="-122"/>
                <a:ea typeface="微软雅黑" panose="020B0503020204020204" pitchFamily="34" charset="-122"/>
              </a:rPr>
              <a:t>类字符串）</a:t>
            </a:r>
            <a:br>
              <a:rPr lang="zh-CN" altLang="en-US"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我该怎么存数据？（设计一个</a:t>
            </a:r>
            <a:r>
              <a:rPr lang="en-US" altLang="zh-CN" sz="2400" dirty="0">
                <a:latin typeface="微软雅黑" panose="020B0503020204020204" pitchFamily="34" charset="-122"/>
                <a:ea typeface="微软雅黑" panose="020B0503020204020204" pitchFamily="34" charset="-122"/>
              </a:rPr>
              <a:t>element</a:t>
            </a:r>
            <a:r>
              <a:rPr lang="zh-CN" altLang="en-US" sz="2400" dirty="0">
                <a:latin typeface="微软雅黑" panose="020B0503020204020204" pitchFamily="34" charset="-122"/>
                <a:ea typeface="微软雅黑" panose="020B0503020204020204" pitchFamily="34" charset="-122"/>
              </a:rPr>
              <a:t>结构体保存数字和操作符）</a:t>
            </a:r>
            <a:br>
              <a:rPr lang="zh-CN" altLang="en-US"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我该怎么打印答案？（使用一个</a:t>
            </a:r>
            <a:r>
              <a:rPr lang="en-US" altLang="zh-CN" sz="2400" dirty="0">
                <a:latin typeface="微软雅黑" panose="020B0503020204020204" pitchFamily="34" charset="-122"/>
                <a:ea typeface="微软雅黑" panose="020B0503020204020204" pitchFamily="34" charset="-122"/>
              </a:rPr>
              <a:t>all-element[]</a:t>
            </a:r>
            <a:r>
              <a:rPr lang="zh-CN" altLang="en-US" sz="2400" dirty="0">
                <a:latin typeface="微软雅黑" panose="020B0503020204020204" pitchFamily="34" charset="-122"/>
                <a:ea typeface="微软雅黑" panose="020B0503020204020204" pitchFamily="34" charset="-122"/>
              </a:rPr>
              <a:t>数组打印结果）</a:t>
            </a:r>
            <a:br>
              <a:rPr lang="zh-CN" altLang="en-US"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我应该用什么算法？（中序表达式转先序表达式，栈的实现）</a:t>
            </a:r>
            <a:br>
              <a:rPr lang="zh-CN" altLang="en-US"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怎么设计用户界面？（设计简单的</a:t>
            </a:r>
            <a:r>
              <a:rPr lang="en-US" altLang="zh-CN" sz="2400" dirty="0">
                <a:latin typeface="微软雅黑" panose="020B0503020204020204" pitchFamily="34" charset="-122"/>
                <a:ea typeface="微软雅黑" panose="020B0503020204020204" pitchFamily="34" charset="-122"/>
              </a:rPr>
              <a:t>UI</a:t>
            </a:r>
            <a:r>
              <a:rPr lang="zh-CN" altLang="en-US" sz="2400" dirty="0">
                <a:latin typeface="微软雅黑" panose="020B0503020204020204" pitchFamily="34" charset="-122"/>
                <a:ea typeface="微软雅黑" panose="020B0503020204020204" pitchFamily="34" charset="-122"/>
              </a:rPr>
              <a:t>界面，</a:t>
            </a:r>
            <a:r>
              <a:rPr lang="en-US" altLang="zh-CN" sz="2400" dirty="0">
                <a:latin typeface="微软雅黑" panose="020B0503020204020204" pitchFamily="34" charset="-122"/>
                <a:ea typeface="微软雅黑" panose="020B0503020204020204" pitchFamily="34" charset="-122"/>
              </a:rPr>
              <a:t>quit</a:t>
            </a:r>
            <a:r>
              <a:rPr lang="zh-CN" altLang="en-US" sz="2400" dirty="0">
                <a:latin typeface="微软雅黑" panose="020B0503020204020204" pitchFamily="34" charset="-122"/>
                <a:ea typeface="微软雅黑" panose="020B0503020204020204" pitchFamily="34" charset="-122"/>
              </a:rPr>
              <a:t>作为退出指令）</a:t>
            </a:r>
          </a:p>
          <a:p>
            <a:endParaRPr lang="zh-CN" altLang="en-US" dirty="0"/>
          </a:p>
        </p:txBody>
      </p:sp>
    </p:spTree>
    <p:extLst>
      <p:ext uri="{BB962C8B-B14F-4D97-AF65-F5344CB8AC3E}">
        <p14:creationId xmlns:p14="http://schemas.microsoft.com/office/powerpoint/2010/main" val="2315610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ACBE5-0F5D-4787-AD20-B921D3E50F5B}"/>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6A2A3964-6188-4A00-A96A-C85AADD7E0EA}"/>
              </a:ext>
            </a:extLst>
          </p:cNvPr>
          <p:cNvSpPr>
            <a:spLocks noGrp="1"/>
          </p:cNvSpPr>
          <p:nvPr>
            <p:ph idx="1"/>
          </p:nvPr>
        </p:nvSpPr>
        <p:spPr>
          <a:xfrm>
            <a:off x="838207" y="1835051"/>
            <a:ext cx="10515597" cy="4351338"/>
          </a:xfrm>
        </p:spPr>
        <p:txBody>
          <a:bodyPr/>
          <a:lstStyle/>
          <a:p>
            <a:r>
              <a:rPr lang="en-US" altLang="zh-CN" sz="2000" dirty="0">
                <a:solidFill>
                  <a:srgbClr val="0000FF"/>
                </a:solidFill>
              </a:rPr>
              <a:t>struct</a:t>
            </a:r>
            <a:r>
              <a:rPr lang="zh-CN" altLang="en-US" sz="2000" dirty="0">
                <a:solidFill>
                  <a:srgbClr val="000000"/>
                </a:solidFill>
              </a:rPr>
              <a:t> </a:t>
            </a:r>
            <a:r>
              <a:rPr lang="en-US" altLang="zh-CN" sz="2000" dirty="0">
                <a:solidFill>
                  <a:srgbClr val="2B91AF"/>
                </a:solidFill>
              </a:rPr>
              <a:t>element</a:t>
            </a:r>
            <a:r>
              <a:rPr lang="en-US" altLang="zh-CN" sz="2000" dirty="0">
                <a:solidFill>
                  <a:srgbClr val="008000"/>
                </a:solidFill>
              </a:rPr>
              <a:t>//</a:t>
            </a:r>
            <a:r>
              <a:rPr lang="zh-CN" altLang="en-US" sz="2000" dirty="0">
                <a:solidFill>
                  <a:srgbClr val="008000"/>
                </a:solidFill>
              </a:rPr>
              <a:t>从字符串读取的每个元素统一定义为一个结构体，包括数字和操作符</a:t>
            </a:r>
            <a:endParaRPr lang="zh-CN" altLang="en-US" sz="2000" dirty="0">
              <a:solidFill>
                <a:srgbClr val="000000"/>
              </a:solidFill>
            </a:endParaRPr>
          </a:p>
          <a:p>
            <a:r>
              <a:rPr lang="en-US" altLang="zh-CN" sz="2000" dirty="0">
                <a:solidFill>
                  <a:srgbClr val="000000"/>
                </a:solidFill>
              </a:rPr>
              <a:t>{</a:t>
            </a:r>
          </a:p>
          <a:p>
            <a:r>
              <a:rPr lang="en-US" altLang="zh-CN" sz="2000" dirty="0">
                <a:solidFill>
                  <a:srgbClr val="0000FF"/>
                </a:solidFill>
              </a:rPr>
              <a:t>bool</a:t>
            </a:r>
            <a:r>
              <a:rPr lang="en-US" altLang="zh-CN" sz="2000" dirty="0">
                <a:solidFill>
                  <a:srgbClr val="000000"/>
                </a:solidFill>
              </a:rPr>
              <a:t> type;</a:t>
            </a:r>
            <a:r>
              <a:rPr lang="en-US" altLang="zh-CN" sz="2000" dirty="0">
                <a:solidFill>
                  <a:srgbClr val="008000"/>
                </a:solidFill>
              </a:rPr>
              <a:t>//false </a:t>
            </a:r>
            <a:r>
              <a:rPr lang="zh-CN" altLang="en-US" sz="2000" dirty="0">
                <a:solidFill>
                  <a:srgbClr val="008000"/>
                </a:solidFill>
              </a:rPr>
              <a:t>表示该元素为数字，</a:t>
            </a:r>
            <a:r>
              <a:rPr lang="en-US" altLang="zh-CN" sz="2000" dirty="0">
                <a:solidFill>
                  <a:srgbClr val="008000"/>
                </a:solidFill>
              </a:rPr>
              <a:t>true </a:t>
            </a:r>
            <a:r>
              <a:rPr lang="zh-CN" altLang="en-US" sz="2000" dirty="0">
                <a:solidFill>
                  <a:srgbClr val="008000"/>
                </a:solidFill>
              </a:rPr>
              <a:t>表示该元素为操作</a:t>
            </a:r>
            <a:endParaRPr lang="zh-CN" altLang="en-US" sz="2000" dirty="0">
              <a:solidFill>
                <a:srgbClr val="000000"/>
              </a:solidFill>
            </a:endParaRPr>
          </a:p>
          <a:p>
            <a:r>
              <a:rPr lang="en-US" altLang="zh-CN" sz="2000" dirty="0">
                <a:solidFill>
                  <a:srgbClr val="0000FF"/>
                </a:solidFill>
              </a:rPr>
              <a:t>double</a:t>
            </a:r>
            <a:r>
              <a:rPr lang="en-US" altLang="zh-CN" sz="2000" dirty="0">
                <a:solidFill>
                  <a:srgbClr val="000000"/>
                </a:solidFill>
              </a:rPr>
              <a:t> real, img;</a:t>
            </a:r>
            <a:r>
              <a:rPr lang="en-US" altLang="zh-CN" sz="2000" dirty="0">
                <a:solidFill>
                  <a:srgbClr val="008000"/>
                </a:solidFill>
              </a:rPr>
              <a:t>//</a:t>
            </a:r>
            <a:r>
              <a:rPr lang="zh-CN" altLang="en-US" sz="2000" dirty="0">
                <a:solidFill>
                  <a:srgbClr val="008000"/>
                </a:solidFill>
              </a:rPr>
              <a:t>复数的实部和虚部</a:t>
            </a:r>
            <a:endParaRPr lang="zh-CN" altLang="en-US" sz="2000" dirty="0">
              <a:solidFill>
                <a:srgbClr val="000000"/>
              </a:solidFill>
            </a:endParaRPr>
          </a:p>
          <a:p>
            <a:r>
              <a:rPr lang="en-US" altLang="zh-CN" sz="2000" dirty="0">
                <a:solidFill>
                  <a:srgbClr val="0000FF"/>
                </a:solidFill>
              </a:rPr>
              <a:t>int</a:t>
            </a:r>
            <a:r>
              <a:rPr lang="zh-CN" altLang="en-US" sz="2000" dirty="0">
                <a:solidFill>
                  <a:srgbClr val="000000"/>
                </a:solidFill>
              </a:rPr>
              <a:t> </a:t>
            </a:r>
            <a:r>
              <a:rPr lang="en-US" altLang="zh-CN" sz="2000" dirty="0">
                <a:solidFill>
                  <a:srgbClr val="000000"/>
                </a:solidFill>
              </a:rPr>
              <a:t>op;</a:t>
            </a:r>
            <a:r>
              <a:rPr lang="en-US" altLang="zh-CN" sz="2000" dirty="0">
                <a:solidFill>
                  <a:srgbClr val="008000"/>
                </a:solidFill>
              </a:rPr>
              <a:t>//</a:t>
            </a:r>
            <a:r>
              <a:rPr lang="zh-CN" altLang="en-US" sz="2000" dirty="0">
                <a:solidFill>
                  <a:srgbClr val="008000"/>
                </a:solidFill>
              </a:rPr>
              <a:t>从 </a:t>
            </a:r>
            <a:r>
              <a:rPr lang="en-US" altLang="zh-CN" sz="2000" dirty="0">
                <a:solidFill>
                  <a:srgbClr val="008000"/>
                </a:solidFill>
              </a:rPr>
              <a:t>0 </a:t>
            </a:r>
            <a:r>
              <a:rPr lang="zh-CN" altLang="en-US" sz="2000" dirty="0">
                <a:solidFill>
                  <a:srgbClr val="008000"/>
                </a:solidFill>
              </a:rPr>
              <a:t>开始定义操作符，分别为： 左括号、右括号、加、减、乘、除、乘方</a:t>
            </a:r>
            <a:endParaRPr lang="zh-CN" altLang="en-US" sz="2000" dirty="0">
              <a:solidFill>
                <a:srgbClr val="000000"/>
              </a:solidFill>
            </a:endParaRPr>
          </a:p>
          <a:p>
            <a:r>
              <a:rPr lang="en-US" altLang="zh-CN" sz="2000" dirty="0">
                <a:solidFill>
                  <a:srgbClr val="000000"/>
                </a:solidFill>
              </a:rPr>
              <a:t>};</a:t>
            </a:r>
            <a:endParaRPr lang="zh-CN" altLang="en-US" dirty="0"/>
          </a:p>
        </p:txBody>
      </p:sp>
    </p:spTree>
    <p:extLst>
      <p:ext uri="{BB962C8B-B14F-4D97-AF65-F5344CB8AC3E}">
        <p14:creationId xmlns:p14="http://schemas.microsoft.com/office/powerpoint/2010/main" val="291296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417A7-79C6-4780-B8EE-094A350A7E67}"/>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016727E3-397C-4331-AE6D-AE174EBEF0D2}"/>
              </a:ext>
            </a:extLst>
          </p:cNvPr>
          <p:cNvSpPr>
            <a:spLocks noGrp="1"/>
          </p:cNvSpPr>
          <p:nvPr>
            <p:ph idx="1"/>
          </p:nvPr>
        </p:nvSpPr>
        <p:spPr/>
        <p:txBody>
          <a:bodyPr>
            <a:normAutofit/>
          </a:bodyPr>
          <a:lstStyle/>
          <a:p>
            <a:r>
              <a:rPr lang="en-US" altLang="zh-CN" sz="2000" dirty="0">
                <a:solidFill>
                  <a:srgbClr val="2B91AF"/>
                </a:solidFill>
              </a:rPr>
              <a:t>element</a:t>
            </a:r>
            <a:r>
              <a:rPr lang="en-US" altLang="zh-CN" sz="2000" dirty="0">
                <a:solidFill>
                  <a:srgbClr val="000000"/>
                </a:solidFill>
              </a:rPr>
              <a:t> </a:t>
            </a:r>
            <a:r>
              <a:rPr lang="en-US" altLang="zh-CN" sz="2000" dirty="0" err="1">
                <a:solidFill>
                  <a:srgbClr val="000000"/>
                </a:solidFill>
              </a:rPr>
              <a:t>all_element</a:t>
            </a:r>
            <a:r>
              <a:rPr lang="en-US" altLang="zh-CN" sz="2000" dirty="0">
                <a:solidFill>
                  <a:srgbClr val="000000"/>
                </a:solidFill>
              </a:rPr>
              <a:t>[MAX_NUM];</a:t>
            </a:r>
          </a:p>
          <a:p>
            <a:r>
              <a:rPr lang="en-US" altLang="zh-CN" sz="2000" dirty="0">
                <a:solidFill>
                  <a:srgbClr val="0000FF"/>
                </a:solidFill>
              </a:rPr>
              <a:t>int</a:t>
            </a:r>
            <a:r>
              <a:rPr lang="en-US" altLang="zh-CN" sz="2000" dirty="0">
                <a:solidFill>
                  <a:srgbClr val="000000"/>
                </a:solidFill>
              </a:rPr>
              <a:t> </a:t>
            </a:r>
            <a:r>
              <a:rPr lang="en-US" altLang="zh-CN" sz="2000" dirty="0" err="1">
                <a:solidFill>
                  <a:srgbClr val="000000"/>
                </a:solidFill>
              </a:rPr>
              <a:t>middel_order_expression</a:t>
            </a:r>
            <a:r>
              <a:rPr lang="en-US" altLang="zh-CN" sz="2000" dirty="0">
                <a:solidFill>
                  <a:srgbClr val="000000"/>
                </a:solidFill>
              </a:rPr>
              <a:t>[MAX_NUM];</a:t>
            </a:r>
            <a:r>
              <a:rPr lang="en-US" altLang="zh-CN" sz="2000" dirty="0">
                <a:solidFill>
                  <a:srgbClr val="008000"/>
                </a:solidFill>
              </a:rPr>
              <a:t>//</a:t>
            </a:r>
            <a:r>
              <a:rPr lang="zh-CN" altLang="en-US" sz="2000" dirty="0">
                <a:solidFill>
                  <a:srgbClr val="008000"/>
                </a:solidFill>
              </a:rPr>
              <a:t>中序表达式数组</a:t>
            </a:r>
            <a:endParaRPr lang="zh-CN" altLang="en-US" sz="2000" dirty="0">
              <a:solidFill>
                <a:srgbClr val="000000"/>
              </a:solidFill>
            </a:endParaRPr>
          </a:p>
          <a:p>
            <a:r>
              <a:rPr lang="en-US" altLang="zh-CN" sz="2000" dirty="0">
                <a:solidFill>
                  <a:srgbClr val="0000FF"/>
                </a:solidFill>
              </a:rPr>
              <a:t>int</a:t>
            </a:r>
            <a:r>
              <a:rPr lang="en-US" altLang="zh-CN" sz="2000" dirty="0">
                <a:solidFill>
                  <a:srgbClr val="000000"/>
                </a:solidFill>
              </a:rPr>
              <a:t> </a:t>
            </a:r>
            <a:r>
              <a:rPr lang="en-US" altLang="zh-CN" sz="2000" dirty="0" err="1">
                <a:solidFill>
                  <a:srgbClr val="000000"/>
                </a:solidFill>
              </a:rPr>
              <a:t>preorder_expression</a:t>
            </a:r>
            <a:r>
              <a:rPr lang="en-US" altLang="zh-CN" sz="2000" dirty="0">
                <a:solidFill>
                  <a:srgbClr val="000000"/>
                </a:solidFill>
              </a:rPr>
              <a:t>[MAX_NUM];</a:t>
            </a:r>
            <a:r>
              <a:rPr lang="en-US" altLang="zh-CN" sz="2000" dirty="0">
                <a:solidFill>
                  <a:srgbClr val="008000"/>
                </a:solidFill>
              </a:rPr>
              <a:t>//</a:t>
            </a:r>
            <a:r>
              <a:rPr lang="zh-CN" altLang="en-US" sz="2000" dirty="0">
                <a:solidFill>
                  <a:srgbClr val="008000"/>
                </a:solidFill>
              </a:rPr>
              <a:t>先序表达式数组</a:t>
            </a:r>
            <a:endParaRPr lang="zh-CN" altLang="en-US" sz="2000" dirty="0">
              <a:solidFill>
                <a:srgbClr val="000000"/>
              </a:solidFill>
            </a:endParaRPr>
          </a:p>
          <a:p>
            <a:r>
              <a:rPr lang="en-US" altLang="zh-CN" sz="2000" dirty="0">
                <a:solidFill>
                  <a:srgbClr val="0000FF"/>
                </a:solidFill>
              </a:rPr>
              <a:t>int</a:t>
            </a:r>
            <a:r>
              <a:rPr lang="zh-CN" altLang="en-US" sz="2000" dirty="0">
                <a:solidFill>
                  <a:srgbClr val="000000"/>
                </a:solidFill>
              </a:rPr>
              <a:t> </a:t>
            </a:r>
            <a:r>
              <a:rPr lang="en-US" altLang="zh-CN" sz="2000" dirty="0">
                <a:solidFill>
                  <a:srgbClr val="000000"/>
                </a:solidFill>
              </a:rPr>
              <a:t>stack[MAX_NUM];</a:t>
            </a:r>
            <a:r>
              <a:rPr lang="en-US" altLang="zh-CN" sz="2000" dirty="0">
                <a:solidFill>
                  <a:srgbClr val="008000"/>
                </a:solidFill>
              </a:rPr>
              <a:t>//</a:t>
            </a:r>
            <a:r>
              <a:rPr lang="zh-CN" altLang="en-US" sz="2000" dirty="0">
                <a:solidFill>
                  <a:srgbClr val="008000"/>
                </a:solidFill>
              </a:rPr>
              <a:t>中序转先序需要用一个栈</a:t>
            </a:r>
            <a:r>
              <a:rPr lang="en-US" altLang="zh-CN" sz="2000" dirty="0">
                <a:solidFill>
                  <a:srgbClr val="008000"/>
                </a:solidFill>
              </a:rPr>
              <a:t>,</a:t>
            </a:r>
            <a:r>
              <a:rPr lang="zh-CN" altLang="en-US" sz="2000" dirty="0">
                <a:solidFill>
                  <a:srgbClr val="008000"/>
                </a:solidFill>
              </a:rPr>
              <a:t>从</a:t>
            </a:r>
            <a:r>
              <a:rPr lang="en-US" altLang="zh-CN" sz="2000" dirty="0">
                <a:solidFill>
                  <a:srgbClr val="008000"/>
                </a:solidFill>
              </a:rPr>
              <a:t>1</a:t>
            </a:r>
            <a:r>
              <a:rPr lang="zh-CN" altLang="en-US" sz="2000" dirty="0">
                <a:solidFill>
                  <a:srgbClr val="008000"/>
                </a:solidFill>
              </a:rPr>
              <a:t>开始放；计算过程也需要一个栈</a:t>
            </a:r>
            <a:endParaRPr lang="zh-CN" altLang="en-US" sz="2800" dirty="0"/>
          </a:p>
        </p:txBody>
      </p:sp>
    </p:spTree>
    <p:extLst>
      <p:ext uri="{BB962C8B-B14F-4D97-AF65-F5344CB8AC3E}">
        <p14:creationId xmlns:p14="http://schemas.microsoft.com/office/powerpoint/2010/main" val="243631235"/>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1929</Words>
  <Application>Microsoft Office PowerPoint</Application>
  <PresentationFormat>宽屏</PresentationFormat>
  <Paragraphs>132</Paragraphs>
  <Slides>25</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Microsoft YaHei UI</vt:lpstr>
      <vt:lpstr>等线</vt:lpstr>
      <vt:lpstr>华文仿宋</vt:lpstr>
      <vt:lpstr>微软雅黑</vt:lpstr>
      <vt:lpstr>新宋体</vt:lpstr>
      <vt:lpstr>Arial</vt:lpstr>
      <vt:lpstr>Calibri</vt:lpstr>
      <vt:lpstr>Segoe UI</vt:lpstr>
      <vt:lpstr>Segoe UI Light</vt:lpstr>
      <vt:lpstr>WelcomeDoc</vt:lpstr>
      <vt:lpstr>项目一：复数计算器 用户手册 </vt:lpstr>
      <vt:lpstr>目录</vt:lpstr>
      <vt:lpstr>PART 1</vt:lpstr>
      <vt:lpstr>功能分解</vt:lpstr>
      <vt:lpstr>功能分解</vt:lpstr>
      <vt:lpstr>问题思路</vt:lpstr>
      <vt:lpstr>思路分析</vt:lpstr>
      <vt:lpstr>数据结构</vt:lpstr>
      <vt:lpstr>数据结构</vt:lpstr>
      <vt:lpstr>核心算法</vt:lpstr>
      <vt:lpstr>main函数</vt:lpstr>
      <vt:lpstr>头文件（核心函数声明）</vt:lpstr>
      <vt:lpstr>头文件（核心函数声明）</vt:lpstr>
      <vt:lpstr>头文件（核心函数声明）</vt:lpstr>
      <vt:lpstr>头文件（核心函数声明）</vt:lpstr>
      <vt:lpstr>PART 2 </vt:lpstr>
      <vt:lpstr>实现一个简单的UI界面</vt:lpstr>
      <vt:lpstr>基本功能：完成复数的加减乘除乘方运算</vt:lpstr>
      <vt:lpstr>基本功能：报错</vt:lpstr>
      <vt:lpstr>拓展功能：求两个复数之间的距离</vt:lpstr>
      <vt:lpstr>拓展功能：求一元二次方程的复数根</vt:lpstr>
      <vt:lpstr>附加功能：使用上下键翻页</vt:lpstr>
      <vt:lpstr>PART 3</vt:lpstr>
      <vt:lpstr>反思与总结</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项目一：复数计算器 设计报告 </dc:title>
  <dc:creator>sun wenbo</dc:creator>
  <cp:lastModifiedBy>sun wenbo</cp:lastModifiedBy>
  <cp:revision>5</cp:revision>
  <dcterms:created xsi:type="dcterms:W3CDTF">2021-10-11T13:42:24Z</dcterms:created>
  <dcterms:modified xsi:type="dcterms:W3CDTF">2021-10-21T03:42:30Z</dcterms:modified>
</cp:coreProperties>
</file>