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04" r:id="rId2"/>
    <p:sldId id="308" r:id="rId3"/>
    <p:sldId id="305" r:id="rId4"/>
    <p:sldId id="306" r:id="rId5"/>
    <p:sldId id="307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E2FFD-E5BF-42AC-8A93-D258E7B5BEB2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C5646-95CE-4AFC-A8AB-085233E38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4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645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01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4" y="5110613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2021/10/11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03231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2021/10/11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8756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9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2021/10/11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9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29658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7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3" y="1825625"/>
            <a:ext cx="10515597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2400">
                <a:solidFill>
                  <a:schemeClr val="tx1"/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800">
                <a:solidFill>
                  <a:schemeClr val="tx1"/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1400">
                <a:solidFill>
                  <a:schemeClr val="tx1"/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1200">
                <a:solidFill>
                  <a:schemeClr val="tx1"/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2021/10/11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86340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5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9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2021/10/11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5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68378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2021/10/11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82526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9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5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5" y="2193929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2021/10/11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4548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2021/10/11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0860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2021/10/11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9691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2021/10/11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0733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2021/10/11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322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t>10/11/2021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10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ct val="300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ct val="30000"/>
        </a:spcBef>
        <a:buFont typeface="Arial" panose="020B0604020202020204" pitchFamily="34" charset="0"/>
        <a:buChar char="•"/>
        <a:defRPr lang="zh-CN"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ct val="30000"/>
        </a:spcBef>
        <a:buFont typeface="Arial" panose="020B0604020202020204" pitchFamily="34" charset="0"/>
        <a:buChar char="•"/>
        <a:defRPr lang="zh-CN"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ct val="30000"/>
        </a:spcBef>
        <a:buFont typeface="Arial" panose="020B0604020202020204" pitchFamily="34" charset="0"/>
        <a:buChar char="•"/>
        <a:defRPr lang="zh-CN"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68379" y="956491"/>
            <a:ext cx="8855242" cy="2922889"/>
          </a:xfrm>
        </p:spPr>
        <p:txBody>
          <a:bodyPr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项目一：复数计算器 设计报告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27E97A-2693-4C7F-9CEC-44B346609D18}"/>
              </a:ext>
            </a:extLst>
          </p:cNvPr>
          <p:cNvSpPr txBox="1"/>
          <p:nvPr/>
        </p:nvSpPr>
        <p:spPr>
          <a:xfrm>
            <a:off x="6353666" y="5439266"/>
            <a:ext cx="500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孙文博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201830210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14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80320-60C2-4459-A497-3147B472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头文件（核心函数声明）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01BB6-D259-4229-B5CD-2C8B428B1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404594"/>
            <a:ext cx="8956246" cy="5231876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6400" dirty="0">
                <a:solidFill>
                  <a:srgbClr val="008000"/>
                </a:solidFill>
              </a:rPr>
              <a:t>//</a:t>
            </a:r>
            <a:r>
              <a:rPr lang="en-US" altLang="zh-CN" sz="6400" dirty="0" err="1">
                <a:solidFill>
                  <a:srgbClr val="008000"/>
                </a:solidFill>
              </a:rPr>
              <a:t>calculator.h</a:t>
            </a:r>
            <a:endParaRPr lang="en-US" altLang="zh-CN" sz="6400" dirty="0">
              <a:solidFill>
                <a:srgbClr val="000000"/>
              </a:solidFill>
            </a:endParaRPr>
          </a:p>
          <a:p>
            <a:r>
              <a:rPr lang="en-US" altLang="zh-CN" sz="6400" dirty="0">
                <a:solidFill>
                  <a:srgbClr val="808080"/>
                </a:solidFill>
              </a:rPr>
              <a:t>#ifndef</a:t>
            </a:r>
            <a:r>
              <a:rPr lang="en-US" altLang="zh-CN" sz="6400" dirty="0">
                <a:solidFill>
                  <a:srgbClr val="000000"/>
                </a:solidFill>
              </a:rPr>
              <a:t> CALCULATOR_H</a:t>
            </a:r>
          </a:p>
          <a:p>
            <a:r>
              <a:rPr lang="en-US" altLang="zh-CN" sz="6400" dirty="0">
                <a:solidFill>
                  <a:srgbClr val="808080"/>
                </a:solidFill>
              </a:rPr>
              <a:t>#include</a:t>
            </a:r>
            <a:r>
              <a:rPr lang="en-US" altLang="zh-CN" sz="6400" dirty="0">
                <a:solidFill>
                  <a:srgbClr val="A31515"/>
                </a:solidFill>
              </a:rPr>
              <a:t>&lt;string&gt;</a:t>
            </a:r>
            <a:endParaRPr lang="en-US" altLang="zh-CN" sz="6400" dirty="0">
              <a:solidFill>
                <a:srgbClr val="000000"/>
              </a:solidFill>
            </a:endParaRPr>
          </a:p>
          <a:p>
            <a:r>
              <a:rPr lang="en-US" altLang="zh-CN" sz="6400" dirty="0">
                <a:solidFill>
                  <a:srgbClr val="0000FF"/>
                </a:solidFill>
              </a:rPr>
              <a:t>using</a:t>
            </a:r>
            <a:r>
              <a:rPr lang="en-US" altLang="zh-CN" sz="6400" dirty="0">
                <a:solidFill>
                  <a:srgbClr val="000000"/>
                </a:solidFill>
              </a:rPr>
              <a:t> </a:t>
            </a:r>
            <a:r>
              <a:rPr lang="en-US" altLang="zh-CN" sz="6400" dirty="0">
                <a:solidFill>
                  <a:srgbClr val="0000FF"/>
                </a:solidFill>
              </a:rPr>
              <a:t>namespace</a:t>
            </a:r>
            <a:r>
              <a:rPr lang="en-US" altLang="zh-CN" sz="6400" dirty="0">
                <a:solidFill>
                  <a:srgbClr val="000000"/>
                </a:solidFill>
              </a:rPr>
              <a:t> std;</a:t>
            </a:r>
            <a:endParaRPr lang="zh-CN" altLang="en-US" sz="6400" dirty="0">
              <a:solidFill>
                <a:srgbClr val="000000"/>
              </a:solidFill>
            </a:endParaRPr>
          </a:p>
          <a:p>
            <a:r>
              <a:rPr lang="en-US" altLang="zh-CN" sz="6400" dirty="0">
                <a:solidFill>
                  <a:srgbClr val="0000FF"/>
                </a:solidFill>
              </a:rPr>
              <a:t>struct</a:t>
            </a:r>
            <a:r>
              <a:rPr lang="zh-CN" altLang="en-US" sz="6400" dirty="0">
                <a:solidFill>
                  <a:srgbClr val="000000"/>
                </a:solidFill>
              </a:rPr>
              <a:t> </a:t>
            </a:r>
            <a:r>
              <a:rPr lang="en-US" altLang="zh-CN" sz="6400" dirty="0">
                <a:solidFill>
                  <a:srgbClr val="2B91AF"/>
                </a:solidFill>
              </a:rPr>
              <a:t>element</a:t>
            </a:r>
            <a:r>
              <a:rPr lang="en-US" altLang="zh-CN" sz="6400" dirty="0">
                <a:solidFill>
                  <a:srgbClr val="008000"/>
                </a:solidFill>
              </a:rPr>
              <a:t>//</a:t>
            </a:r>
            <a:r>
              <a:rPr lang="zh-CN" altLang="en-US" sz="6400" dirty="0">
                <a:solidFill>
                  <a:srgbClr val="008000"/>
                </a:solidFill>
              </a:rPr>
              <a:t>直接读取的每个元素统一定义为一个结构体，包括数字和操作符</a:t>
            </a:r>
            <a:endParaRPr lang="zh-CN" altLang="en-US" sz="6400" dirty="0">
              <a:solidFill>
                <a:srgbClr val="000000"/>
              </a:solidFill>
            </a:endParaRPr>
          </a:p>
          <a:p>
            <a:r>
              <a:rPr lang="en-US" altLang="zh-CN" sz="64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6400" dirty="0">
                <a:solidFill>
                  <a:srgbClr val="0000FF"/>
                </a:solidFill>
              </a:rPr>
              <a:t>bool</a:t>
            </a:r>
            <a:r>
              <a:rPr lang="en-US" altLang="zh-CN" sz="6400" dirty="0">
                <a:solidFill>
                  <a:srgbClr val="000000"/>
                </a:solidFill>
              </a:rPr>
              <a:t> type;</a:t>
            </a:r>
            <a:r>
              <a:rPr lang="en-US" altLang="zh-CN" sz="6400" dirty="0">
                <a:solidFill>
                  <a:srgbClr val="008000"/>
                </a:solidFill>
              </a:rPr>
              <a:t>//false </a:t>
            </a:r>
            <a:r>
              <a:rPr lang="zh-CN" altLang="en-US" sz="6400" dirty="0">
                <a:solidFill>
                  <a:srgbClr val="008000"/>
                </a:solidFill>
              </a:rPr>
              <a:t>表示该元素为数字，</a:t>
            </a:r>
            <a:r>
              <a:rPr lang="en-US" altLang="zh-CN" sz="6400" dirty="0">
                <a:solidFill>
                  <a:srgbClr val="008000"/>
                </a:solidFill>
              </a:rPr>
              <a:t>true </a:t>
            </a:r>
            <a:r>
              <a:rPr lang="zh-CN" altLang="en-US" sz="6400" dirty="0">
                <a:solidFill>
                  <a:srgbClr val="008000"/>
                </a:solidFill>
              </a:rPr>
              <a:t>表示该元素为操作</a:t>
            </a:r>
            <a:endParaRPr lang="zh-CN" altLang="en-US" sz="6400" dirty="0">
              <a:solidFill>
                <a:srgbClr val="000000"/>
              </a:solidFill>
            </a:endParaRPr>
          </a:p>
          <a:p>
            <a:r>
              <a:rPr lang="en-US" altLang="zh-CN" sz="6400" dirty="0">
                <a:solidFill>
                  <a:srgbClr val="0000FF"/>
                </a:solidFill>
              </a:rPr>
              <a:t>double</a:t>
            </a:r>
            <a:r>
              <a:rPr lang="en-US" altLang="zh-CN" sz="6400" dirty="0">
                <a:solidFill>
                  <a:srgbClr val="000000"/>
                </a:solidFill>
              </a:rPr>
              <a:t> real, </a:t>
            </a:r>
            <a:r>
              <a:rPr lang="en-US" altLang="zh-CN" sz="6400" dirty="0" err="1">
                <a:solidFill>
                  <a:srgbClr val="000000"/>
                </a:solidFill>
              </a:rPr>
              <a:t>img</a:t>
            </a:r>
            <a:r>
              <a:rPr lang="en-US" altLang="zh-CN" sz="6400" dirty="0">
                <a:solidFill>
                  <a:srgbClr val="000000"/>
                </a:solidFill>
              </a:rPr>
              <a:t>;</a:t>
            </a:r>
            <a:r>
              <a:rPr lang="en-US" altLang="zh-CN" sz="6400" dirty="0">
                <a:solidFill>
                  <a:srgbClr val="008000"/>
                </a:solidFill>
              </a:rPr>
              <a:t>//</a:t>
            </a:r>
            <a:r>
              <a:rPr lang="zh-CN" altLang="en-US" sz="6400" dirty="0">
                <a:solidFill>
                  <a:srgbClr val="008000"/>
                </a:solidFill>
              </a:rPr>
              <a:t>复数的实部和虚部</a:t>
            </a:r>
            <a:endParaRPr lang="zh-CN" altLang="en-US" sz="6400" dirty="0">
              <a:solidFill>
                <a:srgbClr val="000000"/>
              </a:solidFill>
            </a:endParaRPr>
          </a:p>
          <a:p>
            <a:r>
              <a:rPr lang="en-US" altLang="zh-CN" sz="6400" dirty="0">
                <a:solidFill>
                  <a:srgbClr val="0000FF"/>
                </a:solidFill>
              </a:rPr>
              <a:t>int</a:t>
            </a:r>
            <a:r>
              <a:rPr lang="zh-CN" altLang="en-US" sz="6400" dirty="0">
                <a:solidFill>
                  <a:srgbClr val="000000"/>
                </a:solidFill>
              </a:rPr>
              <a:t> </a:t>
            </a:r>
            <a:r>
              <a:rPr lang="en-US" altLang="zh-CN" sz="6400" dirty="0">
                <a:solidFill>
                  <a:srgbClr val="000000"/>
                </a:solidFill>
              </a:rPr>
              <a:t>op;</a:t>
            </a:r>
            <a:r>
              <a:rPr lang="en-US" altLang="zh-CN" sz="6400" dirty="0">
                <a:solidFill>
                  <a:srgbClr val="008000"/>
                </a:solidFill>
              </a:rPr>
              <a:t>//</a:t>
            </a:r>
            <a:r>
              <a:rPr lang="zh-CN" altLang="en-US" sz="6400" dirty="0">
                <a:solidFill>
                  <a:srgbClr val="008000"/>
                </a:solidFill>
              </a:rPr>
              <a:t>从 </a:t>
            </a:r>
            <a:r>
              <a:rPr lang="en-US" altLang="zh-CN" sz="6400" dirty="0">
                <a:solidFill>
                  <a:srgbClr val="008000"/>
                </a:solidFill>
              </a:rPr>
              <a:t>0 </a:t>
            </a:r>
            <a:r>
              <a:rPr lang="zh-CN" altLang="en-US" sz="6400" dirty="0">
                <a:solidFill>
                  <a:srgbClr val="008000"/>
                </a:solidFill>
              </a:rPr>
              <a:t>开始定义操作符，分别为： 左括号、右括号、加、减、乘、除</a:t>
            </a:r>
            <a:endParaRPr lang="zh-CN" altLang="en-US" sz="6400" dirty="0">
              <a:solidFill>
                <a:srgbClr val="000000"/>
              </a:solidFill>
            </a:endParaRPr>
          </a:p>
          <a:p>
            <a:r>
              <a:rPr lang="en-US" altLang="zh-CN" sz="6400" dirty="0">
                <a:solidFill>
                  <a:srgbClr val="000000"/>
                </a:solidFill>
              </a:rPr>
              <a:t>};</a:t>
            </a:r>
          </a:p>
          <a:p>
            <a:endParaRPr lang="zh-CN" altLang="en-US" sz="6400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12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3B815-26E2-4D1C-B85E-B6E48E64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头文件（核心函数声明）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BE9C3-170E-4405-B973-ED35D774E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357460"/>
            <a:ext cx="10515597" cy="5316717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6400" dirty="0">
                <a:solidFill>
                  <a:srgbClr val="0000FF"/>
                </a:solidFill>
              </a:rPr>
              <a:t>class</a:t>
            </a:r>
            <a:r>
              <a:rPr lang="en-US" altLang="zh-CN" sz="6400" dirty="0">
                <a:solidFill>
                  <a:srgbClr val="000000"/>
                </a:solidFill>
              </a:rPr>
              <a:t> </a:t>
            </a:r>
            <a:r>
              <a:rPr lang="en-US" altLang="zh-CN" sz="6400" dirty="0">
                <a:solidFill>
                  <a:srgbClr val="2B91AF"/>
                </a:solidFill>
              </a:rPr>
              <a:t>calculator</a:t>
            </a:r>
            <a:endParaRPr lang="en-US" altLang="zh-CN" sz="6400" dirty="0">
              <a:solidFill>
                <a:srgbClr val="000000"/>
              </a:solidFill>
            </a:endParaRPr>
          </a:p>
          <a:p>
            <a:r>
              <a:rPr lang="en-US" altLang="zh-CN" sz="64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6400" dirty="0">
                <a:solidFill>
                  <a:srgbClr val="0000FF"/>
                </a:solidFill>
              </a:rPr>
              <a:t>static</a:t>
            </a:r>
            <a:r>
              <a:rPr lang="en-US" altLang="zh-CN" sz="6400" dirty="0">
                <a:solidFill>
                  <a:srgbClr val="000000"/>
                </a:solidFill>
              </a:rPr>
              <a:t> </a:t>
            </a:r>
            <a:r>
              <a:rPr lang="en-US" altLang="zh-CN" sz="6400" dirty="0">
                <a:solidFill>
                  <a:srgbClr val="0000FF"/>
                </a:solidFill>
              </a:rPr>
              <a:t>const</a:t>
            </a:r>
            <a:r>
              <a:rPr lang="en-US" altLang="zh-CN" sz="6400" dirty="0">
                <a:solidFill>
                  <a:srgbClr val="000000"/>
                </a:solidFill>
              </a:rPr>
              <a:t> </a:t>
            </a:r>
            <a:r>
              <a:rPr lang="en-US" altLang="zh-CN" sz="6400" dirty="0">
                <a:solidFill>
                  <a:srgbClr val="0000FF"/>
                </a:solidFill>
              </a:rPr>
              <a:t>int</a:t>
            </a:r>
            <a:r>
              <a:rPr lang="en-US" altLang="zh-CN" sz="6400" dirty="0">
                <a:solidFill>
                  <a:srgbClr val="000000"/>
                </a:solidFill>
              </a:rPr>
              <a:t> MAX_NUM = 1000;</a:t>
            </a:r>
            <a:r>
              <a:rPr lang="en-US" altLang="zh-CN" sz="6400" dirty="0">
                <a:solidFill>
                  <a:srgbClr val="008000"/>
                </a:solidFill>
              </a:rPr>
              <a:t>//</a:t>
            </a:r>
            <a:r>
              <a:rPr lang="zh-CN" altLang="en-US" sz="6400" dirty="0">
                <a:solidFill>
                  <a:srgbClr val="008000"/>
                </a:solidFill>
              </a:rPr>
              <a:t>假设最多</a:t>
            </a:r>
            <a:r>
              <a:rPr lang="en-US" altLang="zh-CN" sz="6400" dirty="0">
                <a:solidFill>
                  <a:srgbClr val="008000"/>
                </a:solidFill>
              </a:rPr>
              <a:t>1000</a:t>
            </a:r>
            <a:r>
              <a:rPr lang="zh-CN" altLang="en-US" sz="6400" dirty="0">
                <a:solidFill>
                  <a:srgbClr val="008000"/>
                </a:solidFill>
              </a:rPr>
              <a:t>个操作数或操作符</a:t>
            </a:r>
            <a:endParaRPr lang="zh-CN" altLang="en-US" sz="6400" dirty="0">
              <a:solidFill>
                <a:srgbClr val="000000"/>
              </a:solidFill>
            </a:endParaRPr>
          </a:p>
          <a:p>
            <a:r>
              <a:rPr lang="en-US" altLang="zh-CN" sz="6400" dirty="0">
                <a:solidFill>
                  <a:srgbClr val="0000FF"/>
                </a:solidFill>
              </a:rPr>
              <a:t>static</a:t>
            </a:r>
            <a:r>
              <a:rPr lang="en-US" altLang="zh-CN" sz="6400" dirty="0">
                <a:solidFill>
                  <a:srgbClr val="000000"/>
                </a:solidFill>
              </a:rPr>
              <a:t> </a:t>
            </a:r>
            <a:r>
              <a:rPr lang="en-US" altLang="zh-CN" sz="6400" dirty="0">
                <a:solidFill>
                  <a:srgbClr val="0000FF"/>
                </a:solidFill>
              </a:rPr>
              <a:t>const</a:t>
            </a:r>
            <a:r>
              <a:rPr lang="en-US" altLang="zh-CN" sz="6400" dirty="0">
                <a:solidFill>
                  <a:srgbClr val="000000"/>
                </a:solidFill>
              </a:rPr>
              <a:t> </a:t>
            </a:r>
            <a:r>
              <a:rPr lang="en-US" altLang="zh-CN" sz="6400" dirty="0">
                <a:solidFill>
                  <a:srgbClr val="0000FF"/>
                </a:solidFill>
              </a:rPr>
              <a:t>int</a:t>
            </a:r>
            <a:r>
              <a:rPr lang="en-US" altLang="zh-CN" sz="6400" dirty="0">
                <a:solidFill>
                  <a:srgbClr val="000000"/>
                </a:solidFill>
              </a:rPr>
              <a:t> priority[6];</a:t>
            </a:r>
            <a:r>
              <a:rPr lang="en-US" altLang="zh-CN" sz="6400" dirty="0">
                <a:solidFill>
                  <a:srgbClr val="008000"/>
                </a:solidFill>
              </a:rPr>
              <a:t>//</a:t>
            </a:r>
            <a:r>
              <a:rPr lang="zh-CN" altLang="en-US" sz="6400" dirty="0">
                <a:solidFill>
                  <a:srgbClr val="008000"/>
                </a:solidFill>
              </a:rPr>
              <a:t>各运算符优先级</a:t>
            </a:r>
            <a:endParaRPr lang="zh-CN" altLang="en-US" sz="6400" dirty="0">
              <a:solidFill>
                <a:srgbClr val="000000"/>
              </a:solidFill>
            </a:endParaRPr>
          </a:p>
          <a:p>
            <a:r>
              <a:rPr lang="en-US" altLang="zh-CN" sz="6400" dirty="0">
                <a:solidFill>
                  <a:srgbClr val="0000FF"/>
                </a:solidFill>
              </a:rPr>
              <a:t>private</a:t>
            </a:r>
            <a:r>
              <a:rPr lang="en-US" altLang="zh-CN" sz="6400" dirty="0">
                <a:solidFill>
                  <a:srgbClr val="000000"/>
                </a:solidFill>
              </a:rPr>
              <a:t>:</a:t>
            </a:r>
          </a:p>
          <a:p>
            <a:r>
              <a:rPr lang="en-US" altLang="zh-CN" sz="6400" dirty="0">
                <a:solidFill>
                  <a:srgbClr val="2B91AF"/>
                </a:solidFill>
              </a:rPr>
              <a:t>element</a:t>
            </a:r>
            <a:r>
              <a:rPr lang="en-US" altLang="zh-CN" sz="6400" dirty="0">
                <a:solidFill>
                  <a:srgbClr val="000000"/>
                </a:solidFill>
              </a:rPr>
              <a:t> </a:t>
            </a:r>
            <a:r>
              <a:rPr lang="en-US" altLang="zh-CN" sz="6400" dirty="0" err="1">
                <a:solidFill>
                  <a:srgbClr val="000000"/>
                </a:solidFill>
              </a:rPr>
              <a:t>all_element</a:t>
            </a:r>
            <a:r>
              <a:rPr lang="en-US" altLang="zh-CN" sz="6400" dirty="0">
                <a:solidFill>
                  <a:srgbClr val="000000"/>
                </a:solidFill>
              </a:rPr>
              <a:t>[MAX_NUM];</a:t>
            </a:r>
            <a:r>
              <a:rPr lang="en-US" altLang="zh-CN" sz="6400" dirty="0">
                <a:solidFill>
                  <a:srgbClr val="008000"/>
                </a:solidFill>
              </a:rPr>
              <a:t>//</a:t>
            </a:r>
            <a:r>
              <a:rPr lang="zh-CN" altLang="en-US" sz="6400" dirty="0">
                <a:solidFill>
                  <a:srgbClr val="008000"/>
                </a:solidFill>
              </a:rPr>
              <a:t>下标</a:t>
            </a:r>
            <a:r>
              <a:rPr lang="en-US" altLang="zh-CN" sz="6400" dirty="0">
                <a:solidFill>
                  <a:srgbClr val="008000"/>
                </a:solidFill>
              </a:rPr>
              <a:t>[0,element_num)</a:t>
            </a:r>
            <a:endParaRPr lang="zh-CN" altLang="en-US" sz="6400" dirty="0">
              <a:solidFill>
                <a:srgbClr val="000000"/>
              </a:solidFill>
            </a:endParaRPr>
          </a:p>
          <a:p>
            <a:r>
              <a:rPr lang="en-US" altLang="zh-CN" sz="6400" dirty="0">
                <a:solidFill>
                  <a:srgbClr val="0000FF"/>
                </a:solidFill>
              </a:rPr>
              <a:t>int</a:t>
            </a:r>
            <a:r>
              <a:rPr lang="en-US" altLang="zh-CN" sz="6400" dirty="0">
                <a:solidFill>
                  <a:srgbClr val="000000"/>
                </a:solidFill>
              </a:rPr>
              <a:t> </a:t>
            </a:r>
            <a:r>
              <a:rPr lang="en-US" altLang="zh-CN" sz="6400" dirty="0" err="1">
                <a:solidFill>
                  <a:srgbClr val="000000"/>
                </a:solidFill>
              </a:rPr>
              <a:t>element_num</a:t>
            </a:r>
            <a:r>
              <a:rPr lang="en-US" altLang="zh-CN" sz="6400" dirty="0">
                <a:solidFill>
                  <a:srgbClr val="000000"/>
                </a:solidFill>
              </a:rPr>
              <a:t>;</a:t>
            </a:r>
            <a:r>
              <a:rPr lang="en-US" altLang="zh-CN" sz="6400" dirty="0">
                <a:solidFill>
                  <a:srgbClr val="008000"/>
                </a:solidFill>
              </a:rPr>
              <a:t>//</a:t>
            </a:r>
            <a:r>
              <a:rPr lang="zh-CN" altLang="en-US" sz="6400" dirty="0">
                <a:solidFill>
                  <a:srgbClr val="008000"/>
                </a:solidFill>
              </a:rPr>
              <a:t>一共有多少个元素</a:t>
            </a:r>
            <a:endParaRPr lang="zh-CN" altLang="en-US" sz="6400" dirty="0">
              <a:solidFill>
                <a:srgbClr val="000000"/>
              </a:solidFill>
            </a:endParaRPr>
          </a:p>
          <a:p>
            <a:r>
              <a:rPr lang="en-US" altLang="zh-CN" sz="6400" dirty="0">
                <a:solidFill>
                  <a:srgbClr val="0000FF"/>
                </a:solidFill>
              </a:rPr>
              <a:t>int</a:t>
            </a:r>
            <a:r>
              <a:rPr lang="en-US" altLang="zh-CN" sz="6400" dirty="0">
                <a:solidFill>
                  <a:srgbClr val="000000"/>
                </a:solidFill>
              </a:rPr>
              <a:t> </a:t>
            </a:r>
            <a:r>
              <a:rPr lang="en-US" altLang="zh-CN" sz="6400" dirty="0" err="1">
                <a:solidFill>
                  <a:srgbClr val="000000"/>
                </a:solidFill>
              </a:rPr>
              <a:t>p_o_e_num</a:t>
            </a:r>
            <a:r>
              <a:rPr lang="en-US" altLang="zh-CN" sz="6400" dirty="0">
                <a:solidFill>
                  <a:srgbClr val="000000"/>
                </a:solidFill>
              </a:rPr>
              <a:t>;</a:t>
            </a:r>
            <a:r>
              <a:rPr lang="en-US" altLang="zh-CN" sz="6400" dirty="0">
                <a:solidFill>
                  <a:srgbClr val="008000"/>
                </a:solidFill>
              </a:rPr>
              <a:t>//</a:t>
            </a:r>
            <a:r>
              <a:rPr lang="zh-CN" altLang="en-US" sz="6400" dirty="0">
                <a:solidFill>
                  <a:srgbClr val="008000"/>
                </a:solidFill>
              </a:rPr>
              <a:t>先序表达式有多少个元素</a:t>
            </a:r>
            <a:endParaRPr lang="zh-CN" altLang="en-US" sz="6400" dirty="0">
              <a:solidFill>
                <a:srgbClr val="000000"/>
              </a:solidFill>
            </a:endParaRPr>
          </a:p>
          <a:p>
            <a:r>
              <a:rPr lang="en-US" altLang="zh-CN" sz="6400" dirty="0">
                <a:solidFill>
                  <a:srgbClr val="0000FF"/>
                </a:solidFill>
              </a:rPr>
              <a:t>int</a:t>
            </a:r>
            <a:r>
              <a:rPr lang="en-US" altLang="zh-CN" sz="6400" dirty="0">
                <a:solidFill>
                  <a:srgbClr val="000000"/>
                </a:solidFill>
              </a:rPr>
              <a:t> </a:t>
            </a:r>
            <a:r>
              <a:rPr lang="en-US" altLang="zh-CN" sz="6400" dirty="0" err="1">
                <a:solidFill>
                  <a:srgbClr val="000000"/>
                </a:solidFill>
              </a:rPr>
              <a:t>stack_num</a:t>
            </a:r>
            <a:r>
              <a:rPr lang="en-US" altLang="zh-CN" sz="6400" dirty="0">
                <a:solidFill>
                  <a:srgbClr val="000000"/>
                </a:solidFill>
              </a:rPr>
              <a:t>;</a:t>
            </a:r>
            <a:r>
              <a:rPr lang="en-US" altLang="zh-CN" sz="6400" dirty="0">
                <a:solidFill>
                  <a:srgbClr val="008000"/>
                </a:solidFill>
              </a:rPr>
              <a:t>//</a:t>
            </a:r>
            <a:r>
              <a:rPr lang="zh-CN" altLang="en-US" sz="6400" dirty="0">
                <a:solidFill>
                  <a:srgbClr val="008000"/>
                </a:solidFill>
              </a:rPr>
              <a:t>栈里面有多少元素</a:t>
            </a:r>
            <a:endParaRPr lang="zh-CN" altLang="en-US" sz="6400" dirty="0">
              <a:solidFill>
                <a:srgbClr val="000000"/>
              </a:solidFill>
            </a:endParaRPr>
          </a:p>
          <a:p>
            <a:r>
              <a:rPr lang="en-US" altLang="zh-CN" sz="6400" dirty="0">
                <a:solidFill>
                  <a:srgbClr val="0000FF"/>
                </a:solidFill>
              </a:rPr>
              <a:t>int</a:t>
            </a:r>
            <a:r>
              <a:rPr lang="en-US" altLang="zh-CN" sz="6400" dirty="0">
                <a:solidFill>
                  <a:srgbClr val="000000"/>
                </a:solidFill>
              </a:rPr>
              <a:t> </a:t>
            </a:r>
            <a:r>
              <a:rPr lang="en-US" altLang="zh-CN" sz="6400" dirty="0" err="1">
                <a:solidFill>
                  <a:srgbClr val="000000"/>
                </a:solidFill>
              </a:rPr>
              <a:t>middel_order_expression</a:t>
            </a:r>
            <a:r>
              <a:rPr lang="en-US" altLang="zh-CN" sz="6400" dirty="0">
                <a:solidFill>
                  <a:srgbClr val="000000"/>
                </a:solidFill>
              </a:rPr>
              <a:t>[MAX_NUM];</a:t>
            </a:r>
            <a:r>
              <a:rPr lang="en-US" altLang="zh-CN" sz="6400" dirty="0">
                <a:solidFill>
                  <a:srgbClr val="008000"/>
                </a:solidFill>
              </a:rPr>
              <a:t>//</a:t>
            </a:r>
            <a:r>
              <a:rPr lang="zh-CN" altLang="en-US" sz="6400" dirty="0">
                <a:solidFill>
                  <a:srgbClr val="008000"/>
                </a:solidFill>
              </a:rPr>
              <a:t>中序表达式数组</a:t>
            </a:r>
            <a:endParaRPr lang="zh-CN" altLang="en-US" sz="6400" dirty="0">
              <a:solidFill>
                <a:srgbClr val="000000"/>
              </a:solidFill>
            </a:endParaRPr>
          </a:p>
          <a:p>
            <a:r>
              <a:rPr lang="en-US" altLang="zh-CN" sz="6400" dirty="0">
                <a:solidFill>
                  <a:srgbClr val="0000FF"/>
                </a:solidFill>
              </a:rPr>
              <a:t>int</a:t>
            </a:r>
            <a:r>
              <a:rPr lang="en-US" altLang="zh-CN" sz="6400" dirty="0">
                <a:solidFill>
                  <a:srgbClr val="000000"/>
                </a:solidFill>
              </a:rPr>
              <a:t> </a:t>
            </a:r>
            <a:r>
              <a:rPr lang="en-US" altLang="zh-CN" sz="6400" dirty="0" err="1">
                <a:solidFill>
                  <a:srgbClr val="000000"/>
                </a:solidFill>
              </a:rPr>
              <a:t>preorder_expression</a:t>
            </a:r>
            <a:r>
              <a:rPr lang="en-US" altLang="zh-CN" sz="6400" dirty="0">
                <a:solidFill>
                  <a:srgbClr val="000000"/>
                </a:solidFill>
              </a:rPr>
              <a:t>[MAX_NUM];</a:t>
            </a:r>
            <a:r>
              <a:rPr lang="en-US" altLang="zh-CN" sz="6400" dirty="0">
                <a:solidFill>
                  <a:srgbClr val="008000"/>
                </a:solidFill>
              </a:rPr>
              <a:t>//</a:t>
            </a:r>
            <a:r>
              <a:rPr lang="zh-CN" altLang="en-US" sz="6400" dirty="0">
                <a:solidFill>
                  <a:srgbClr val="008000"/>
                </a:solidFill>
              </a:rPr>
              <a:t>先序表达式数组</a:t>
            </a:r>
            <a:endParaRPr lang="zh-CN" altLang="en-US" sz="6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97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92E9F-A047-40E9-81CC-598051D0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头文件（核心函数声明）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12953-F862-48E8-8F20-A8B5C104D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7" y="1989054"/>
            <a:ext cx="10515597" cy="5213023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</a:rPr>
              <a:t>int</a:t>
            </a:r>
            <a:r>
              <a:rPr lang="zh-CN" altLang="en-US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>
                <a:solidFill>
                  <a:srgbClr val="000000"/>
                </a:solidFill>
              </a:rPr>
              <a:t>stack[MAX_NUM];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中序转先序需要用一个栈</a:t>
            </a:r>
            <a:r>
              <a:rPr lang="en-US" altLang="zh-CN" sz="1600" dirty="0">
                <a:solidFill>
                  <a:srgbClr val="008000"/>
                </a:solidFill>
              </a:rPr>
              <a:t>,</a:t>
            </a:r>
            <a:r>
              <a:rPr lang="zh-CN" altLang="en-US" sz="1600" dirty="0">
                <a:solidFill>
                  <a:srgbClr val="008000"/>
                </a:solidFill>
              </a:rPr>
              <a:t>从</a:t>
            </a:r>
            <a:r>
              <a:rPr lang="en-US" altLang="zh-CN" sz="1600" dirty="0">
                <a:solidFill>
                  <a:srgbClr val="008000"/>
                </a:solidFill>
              </a:rPr>
              <a:t>1</a:t>
            </a:r>
            <a:r>
              <a:rPr lang="zh-CN" altLang="en-US" sz="1600" dirty="0">
                <a:solidFill>
                  <a:srgbClr val="008000"/>
                </a:solidFill>
              </a:rPr>
              <a:t>开始放；计算过程也需要一个栈</a:t>
            </a:r>
            <a:endParaRPr lang="zh-CN" altLang="en-US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2B91AF"/>
                </a:solidFill>
              </a:rPr>
              <a:t>element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</a:rPr>
              <a:t>ans</a:t>
            </a:r>
            <a:r>
              <a:rPr lang="en-US" altLang="zh-CN" sz="1600" dirty="0">
                <a:solidFill>
                  <a:srgbClr val="000000"/>
                </a:solidFill>
              </a:rPr>
              <a:t>;    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该计算式的答案</a:t>
            </a:r>
            <a:endParaRPr lang="zh-CN" altLang="en-US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</a:rPr>
              <a:t>get_m_o_e</a:t>
            </a:r>
            <a:r>
              <a:rPr lang="en-US" altLang="zh-CN" sz="1600" dirty="0">
                <a:solidFill>
                  <a:srgbClr val="000000"/>
                </a:solidFill>
              </a:rPr>
              <a:t>();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得到中序表达式</a:t>
            </a:r>
            <a:endParaRPr lang="zh-CN" altLang="en-US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</a:rPr>
              <a:t>get_p_o_e</a:t>
            </a:r>
            <a:r>
              <a:rPr lang="en-US" altLang="zh-CN" sz="1600" dirty="0">
                <a:solidFill>
                  <a:srgbClr val="000000"/>
                </a:solidFill>
              </a:rPr>
              <a:t>();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得到先序表达式</a:t>
            </a:r>
            <a:r>
              <a:rPr lang="en-US" altLang="zh-CN" sz="1600" dirty="0">
                <a:solidFill>
                  <a:srgbClr val="0000FF"/>
                </a:solidFill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calculator();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默认构造函数</a:t>
            </a:r>
            <a:endParaRPr lang="zh-CN" altLang="en-US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bool</a:t>
            </a:r>
            <a:r>
              <a:rPr lang="zh-CN" altLang="en-US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>
                <a:solidFill>
                  <a:srgbClr val="000000"/>
                </a:solidFill>
              </a:rPr>
              <a:t>get(</a:t>
            </a:r>
            <a:r>
              <a:rPr lang="en-US" altLang="zh-CN" sz="1600" dirty="0">
                <a:solidFill>
                  <a:srgbClr val="2B91AF"/>
                </a:solidFill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</a:rPr>
              <a:t>);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接受一个计算表达式并保存为中序表达式</a:t>
            </a:r>
            <a:r>
              <a:rPr lang="en-US" altLang="zh-CN" sz="1600" dirty="0">
                <a:solidFill>
                  <a:srgbClr val="008000"/>
                </a:solidFill>
              </a:rPr>
              <a:t>,</a:t>
            </a:r>
            <a:r>
              <a:rPr lang="zh-CN" altLang="en-US" sz="1600" dirty="0">
                <a:solidFill>
                  <a:srgbClr val="008000"/>
                </a:solidFill>
              </a:rPr>
              <a:t>如果表达式有语法错误，则返回</a:t>
            </a:r>
            <a:r>
              <a:rPr lang="en-US" altLang="zh-CN" sz="1600" dirty="0">
                <a:solidFill>
                  <a:srgbClr val="008000"/>
                </a:solidFill>
              </a:rPr>
              <a:t>false</a:t>
            </a:r>
            <a:endParaRPr lang="zh-CN" altLang="en-US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</a:rPr>
              <a:t> print(</a:t>
            </a:r>
            <a:r>
              <a:rPr lang="en-US" altLang="zh-CN" sz="1600" dirty="0">
                <a:solidFill>
                  <a:srgbClr val="0000FF"/>
                </a:solidFill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);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打印计算表达式</a:t>
            </a:r>
            <a:r>
              <a:rPr lang="en-US" altLang="zh-CN" sz="1600" dirty="0">
                <a:solidFill>
                  <a:srgbClr val="008000"/>
                </a:solidFill>
              </a:rPr>
              <a:t>(0 </a:t>
            </a:r>
            <a:r>
              <a:rPr lang="zh-CN" altLang="en-US" sz="1600" dirty="0">
                <a:solidFill>
                  <a:srgbClr val="008000"/>
                </a:solidFill>
              </a:rPr>
              <a:t>为中序，其它为前序</a:t>
            </a:r>
            <a:r>
              <a:rPr lang="en-US" altLang="zh-CN" sz="1600" dirty="0">
                <a:solidFill>
                  <a:srgbClr val="008000"/>
                </a:solidFill>
              </a:rPr>
              <a:t>)</a:t>
            </a:r>
            <a:endParaRPr lang="zh-CN" altLang="en-US" sz="1600" dirty="0">
              <a:solidFill>
                <a:srgbClr val="000000"/>
              </a:solidFill>
            </a:endParaRPr>
          </a:p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4540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4D7A7-5447-4245-9DCA-93EE72D8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头文件（核心函数声明）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9586F-BEB8-48E3-AEF3-2A733592B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</a:rPr>
              <a:t> calculate();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开始计算</a:t>
            </a:r>
            <a:endParaRPr lang="zh-CN" altLang="en-US" sz="2400" dirty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print_ans</a:t>
            </a:r>
            <a:r>
              <a:rPr lang="en-US" altLang="zh-CN" sz="2400" dirty="0">
                <a:solidFill>
                  <a:srgbClr val="000000"/>
                </a:solidFill>
              </a:rPr>
              <a:t>();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打印答案</a:t>
            </a:r>
            <a:endParaRPr lang="zh-CN" altLang="en-US" sz="2400" dirty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</a:rPr>
              <a:t> clear();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清除上次运算</a:t>
            </a:r>
            <a:endParaRPr lang="zh-CN" altLang="en-US" sz="2400" dirty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2B91AF"/>
                </a:solidFill>
              </a:rPr>
              <a:t>string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element_to_string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>
                <a:solidFill>
                  <a:srgbClr val="2B91AF"/>
                </a:solidFill>
              </a:rPr>
              <a:t>element</a:t>
            </a:r>
            <a:r>
              <a:rPr lang="en-US" altLang="zh-CN" sz="2400" dirty="0">
                <a:solidFill>
                  <a:srgbClr val="000000"/>
                </a:solidFill>
              </a:rPr>
              <a:t>&amp;);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将一个</a:t>
            </a:r>
            <a:r>
              <a:rPr lang="en-US" altLang="zh-CN" sz="2400" dirty="0">
                <a:solidFill>
                  <a:srgbClr val="008000"/>
                </a:solidFill>
              </a:rPr>
              <a:t>element </a:t>
            </a:r>
            <a:r>
              <a:rPr lang="zh-CN" altLang="en-US" sz="2400" dirty="0">
                <a:solidFill>
                  <a:srgbClr val="008000"/>
                </a:solidFill>
              </a:rPr>
              <a:t>变成</a:t>
            </a:r>
            <a:r>
              <a:rPr lang="en-US" altLang="zh-CN" sz="2400" dirty="0">
                <a:solidFill>
                  <a:srgbClr val="008000"/>
                </a:solidFill>
              </a:rPr>
              <a:t>string</a:t>
            </a:r>
            <a:endParaRPr lang="zh-CN" altLang="en-US" sz="2400" dirty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bool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Greater_than_equal_to_or_equal_to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>
                <a:solidFill>
                  <a:srgbClr val="2B91AF"/>
                </a:solidFill>
              </a:rPr>
              <a:t>element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>
                <a:solidFill>
                  <a:srgbClr val="2B91AF"/>
                </a:solidFill>
              </a:rPr>
              <a:t>element</a:t>
            </a:r>
            <a:r>
              <a:rPr lang="en-US" altLang="zh-CN" sz="2400" dirty="0">
                <a:solidFill>
                  <a:srgbClr val="000000"/>
                </a:solidFill>
              </a:rPr>
              <a:t>); 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判断两个操作符元素的优先级</a:t>
            </a:r>
            <a:endParaRPr lang="zh-CN" altLang="en-US" sz="2400" dirty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};</a:t>
            </a:r>
            <a:endParaRPr lang="zh-CN" altLang="en-US" sz="2400" dirty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808080"/>
                </a:solidFill>
              </a:rPr>
              <a:t>#endif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// !CALCULATOR_H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766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68379" y="956491"/>
            <a:ext cx="8855242" cy="2922889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谢谢观看！♥</a:t>
            </a:r>
            <a:endParaRPr lang="zh-CN" sz="4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97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D384B-BDE7-4120-A7C2-A2C201D4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C8EA0-B9F1-49D6-81CD-606A8D17B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7" y="1740176"/>
            <a:ext cx="6720190" cy="435133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实验目的：实现一个</a:t>
            </a:r>
            <a:r>
              <a:rPr lang="zh-CN" altLang="en-US" sz="2800" dirty="0">
                <a:solidFill>
                  <a:srgbClr val="C00000"/>
                </a:solidFill>
              </a:rPr>
              <a:t>复数计算器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000" b="0" i="0" dirty="0">
                <a:effectLst/>
              </a:rPr>
              <a:t>一个</a:t>
            </a:r>
            <a:r>
              <a:rPr lang="zh-CN" altLang="en-US" sz="2000" b="0" i="0" dirty="0"/>
              <a:t>计算器的类，应该有这三个功能：</a:t>
            </a:r>
            <a:br>
              <a:rPr lang="zh-CN" altLang="en-US" sz="2000" dirty="0"/>
            </a:br>
            <a:r>
              <a:rPr lang="en-US" altLang="zh-CN" sz="2000" b="0" i="0" dirty="0"/>
              <a:t>1.</a:t>
            </a:r>
            <a:r>
              <a:rPr lang="zh-CN" altLang="en-US" sz="2000" b="0" i="0" dirty="0"/>
              <a:t>输入一个表达式</a:t>
            </a:r>
            <a:br>
              <a:rPr lang="zh-CN" altLang="en-US" sz="2000" dirty="0"/>
            </a:br>
            <a:r>
              <a:rPr lang="en-US" altLang="zh-CN" sz="2000" b="0" i="0" dirty="0"/>
              <a:t>2.</a:t>
            </a:r>
            <a:r>
              <a:rPr lang="zh-CN" altLang="en-US" sz="2000" b="0" i="0" dirty="0"/>
              <a:t>开始计算</a:t>
            </a:r>
            <a:br>
              <a:rPr lang="zh-CN" altLang="en-US" sz="2000" dirty="0"/>
            </a:br>
            <a:r>
              <a:rPr lang="en-US" altLang="zh-CN" sz="2000" b="0" i="0" dirty="0">
                <a:effectLst/>
              </a:rPr>
              <a:t>3.</a:t>
            </a:r>
            <a:r>
              <a:rPr lang="zh-CN" altLang="en-US" sz="2000" b="0" i="0" dirty="0">
                <a:effectLst/>
              </a:rPr>
              <a:t>打印答案以及报错</a:t>
            </a:r>
            <a:endParaRPr lang="en-US" altLang="zh-CN" sz="2000" b="0" i="0" dirty="0">
              <a:effectLst/>
            </a:endParaRPr>
          </a:p>
          <a:p>
            <a:endParaRPr lang="en-US" altLang="zh-CN" sz="2000" b="0" i="0" dirty="0">
              <a:effectLst/>
            </a:endParaRPr>
          </a:p>
          <a:p>
            <a:endParaRPr lang="en-US" altLang="zh-CN" sz="2000" b="0" i="0" dirty="0">
              <a:effectLst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DE6C34-3BE1-4D78-8C99-FD162C4768FA}"/>
              </a:ext>
            </a:extLst>
          </p:cNvPr>
          <p:cNvSpPr txBox="1"/>
          <p:nvPr/>
        </p:nvSpPr>
        <p:spPr>
          <a:xfrm>
            <a:off x="6096000" y="2571281"/>
            <a:ext cx="5791990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由这三个功能，再思考具体的实现：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我应该怎么输入数据？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我该怎么存数据？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我该怎么打印答案？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我应该用什么算法？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怎么设计用户界面？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66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3A082-C9BC-47AA-AD58-2D4A5B1E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45727-C541-426B-9C06-7532B05F8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逐个解决问题：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我应该怎么输入数据？（逐个字符读取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类字符串）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我该怎么存数据？（设计一个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结构体保存数字和操作符）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我该怎么打印答案？（使用一个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all-element[]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数组打印结果）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我应该用什么算法？（中序表达式转先序表达式，栈的实现）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怎么设计用户界面？（设计简单的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作为退出指令）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61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ACBE5-0F5D-4787-AD20-B921D3E5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A3964-6188-4A00-A96A-C85AADD7E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7" y="1835051"/>
            <a:ext cx="10515597" cy="4351338"/>
          </a:xfrm>
        </p:spPr>
        <p:txBody>
          <a:bodyPr/>
          <a:lstStyle/>
          <a:p>
            <a:r>
              <a:rPr lang="en-US" altLang="zh-CN" sz="2000" dirty="0">
                <a:solidFill>
                  <a:srgbClr val="0000FF"/>
                </a:solidFill>
              </a:rPr>
              <a:t>struct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2B91AF"/>
                </a:solidFill>
              </a:rPr>
              <a:t>element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从字符串读取的每个元素统一定义为一个结构体，包括数字和操作符</a:t>
            </a:r>
            <a:endParaRPr lang="zh-CN" altLang="en-US" sz="2000" dirty="0">
              <a:solidFill>
                <a:srgbClr val="000000"/>
              </a:solidFill>
            </a:endParaRPr>
          </a:p>
          <a:p>
            <a:r>
              <a:rPr lang="en-US" altLang="zh-CN" sz="20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</a:rPr>
              <a:t> type;</a:t>
            </a:r>
            <a:r>
              <a:rPr lang="en-US" altLang="zh-CN" sz="2000" dirty="0">
                <a:solidFill>
                  <a:srgbClr val="008000"/>
                </a:solidFill>
              </a:rPr>
              <a:t>//false </a:t>
            </a:r>
            <a:r>
              <a:rPr lang="zh-CN" altLang="en-US" sz="2000" dirty="0">
                <a:solidFill>
                  <a:srgbClr val="008000"/>
                </a:solidFill>
              </a:rPr>
              <a:t>表示该元素为数字，</a:t>
            </a:r>
            <a:r>
              <a:rPr lang="en-US" altLang="zh-CN" sz="2000" dirty="0">
                <a:solidFill>
                  <a:srgbClr val="008000"/>
                </a:solidFill>
              </a:rPr>
              <a:t>true </a:t>
            </a:r>
            <a:r>
              <a:rPr lang="zh-CN" altLang="en-US" sz="2000" dirty="0">
                <a:solidFill>
                  <a:srgbClr val="008000"/>
                </a:solidFill>
              </a:rPr>
              <a:t>表示该元素为操作</a:t>
            </a:r>
            <a:endParaRPr lang="zh-CN" altLang="en-US" sz="2000" dirty="0">
              <a:solidFill>
                <a:srgbClr val="000000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</a:rPr>
              <a:t> real, </a:t>
            </a:r>
            <a:r>
              <a:rPr lang="en-US" altLang="zh-CN" sz="2000" dirty="0" err="1">
                <a:solidFill>
                  <a:srgbClr val="000000"/>
                </a:solidFill>
              </a:rPr>
              <a:t>img</a:t>
            </a:r>
            <a:r>
              <a:rPr lang="en-US" altLang="zh-CN" sz="2000" dirty="0">
                <a:solidFill>
                  <a:srgbClr val="000000"/>
                </a:solidFill>
              </a:rPr>
              <a:t>;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复数的实部和虚部</a:t>
            </a:r>
            <a:endParaRPr lang="zh-CN" altLang="en-US" sz="2000" dirty="0">
              <a:solidFill>
                <a:srgbClr val="000000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int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op;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从 </a:t>
            </a:r>
            <a:r>
              <a:rPr lang="en-US" altLang="zh-CN" sz="2000" dirty="0">
                <a:solidFill>
                  <a:srgbClr val="008000"/>
                </a:solidFill>
              </a:rPr>
              <a:t>0 </a:t>
            </a:r>
            <a:r>
              <a:rPr lang="zh-CN" altLang="en-US" sz="2000" dirty="0">
                <a:solidFill>
                  <a:srgbClr val="008000"/>
                </a:solidFill>
              </a:rPr>
              <a:t>开始定义操作符，分别为： 左括号、右括号、加、减、乘、除</a:t>
            </a:r>
            <a:endParaRPr lang="zh-CN" altLang="en-US" sz="2000" dirty="0">
              <a:solidFill>
                <a:srgbClr val="000000"/>
              </a:solidFill>
            </a:endParaRPr>
          </a:p>
          <a:p>
            <a:r>
              <a:rPr lang="en-US" altLang="zh-CN" sz="2000" dirty="0">
                <a:solidFill>
                  <a:srgbClr val="000000"/>
                </a:solidFill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96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417A7-79C6-4780-B8EE-094A350A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727E3-397C-4331-AE6D-AE174EBE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2B91AF"/>
                </a:solidFill>
              </a:rPr>
              <a:t>element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all_element</a:t>
            </a:r>
            <a:r>
              <a:rPr lang="en-US" altLang="zh-CN" sz="2000" dirty="0">
                <a:solidFill>
                  <a:srgbClr val="000000"/>
                </a:solidFill>
              </a:rPr>
              <a:t>[MAX_NUM];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middel_order_expression</a:t>
            </a:r>
            <a:r>
              <a:rPr lang="en-US" altLang="zh-CN" sz="2000" dirty="0">
                <a:solidFill>
                  <a:srgbClr val="000000"/>
                </a:solidFill>
              </a:rPr>
              <a:t>[MAX_NUM];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中序表达式数组</a:t>
            </a:r>
            <a:endParaRPr lang="zh-CN" altLang="en-US" sz="2000" dirty="0">
              <a:solidFill>
                <a:srgbClr val="000000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preorder_expression</a:t>
            </a:r>
            <a:r>
              <a:rPr lang="en-US" altLang="zh-CN" sz="2000" dirty="0">
                <a:solidFill>
                  <a:srgbClr val="000000"/>
                </a:solidFill>
              </a:rPr>
              <a:t>[MAX_NUM];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先序表达式数组</a:t>
            </a:r>
            <a:endParaRPr lang="zh-CN" altLang="en-US" sz="2000" dirty="0">
              <a:solidFill>
                <a:srgbClr val="000000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int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stack[MAX_NUM];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中序转先序需要用一个栈</a:t>
            </a:r>
            <a:r>
              <a:rPr lang="en-US" altLang="zh-CN" sz="2000" dirty="0">
                <a:solidFill>
                  <a:srgbClr val="008000"/>
                </a:solidFill>
              </a:rPr>
              <a:t>,</a:t>
            </a:r>
            <a:r>
              <a:rPr lang="zh-CN" altLang="en-US" sz="2000" dirty="0">
                <a:solidFill>
                  <a:srgbClr val="008000"/>
                </a:solidFill>
              </a:rPr>
              <a:t>从</a:t>
            </a:r>
            <a:r>
              <a:rPr lang="en-US" altLang="zh-CN" sz="2000" dirty="0">
                <a:solidFill>
                  <a:srgbClr val="008000"/>
                </a:solidFill>
              </a:rPr>
              <a:t>1</a:t>
            </a:r>
            <a:r>
              <a:rPr lang="zh-CN" altLang="en-US" sz="2000" dirty="0">
                <a:solidFill>
                  <a:srgbClr val="008000"/>
                </a:solidFill>
              </a:rPr>
              <a:t>开始放；计算过程也需要一个栈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63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7AC4F-FF89-4985-837E-DA217C9E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6FE9E8-6B4A-4C49-8584-55F266D25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基本功能包括：</a:t>
            </a:r>
            <a:endParaRPr lang="en-US" altLang="zh-CN" dirty="0"/>
          </a:p>
          <a:p>
            <a:r>
              <a:rPr lang="en-US" altLang="zh-CN" dirty="0"/>
              <a:t>• </a:t>
            </a:r>
            <a:r>
              <a:rPr lang="zh-CN" altLang="en-US" dirty="0"/>
              <a:t>判断表达式合法性（不合理的操作符，括号不匹配，操作符之间的顺序）</a:t>
            </a:r>
            <a:endParaRPr lang="en-US" altLang="zh-CN" dirty="0"/>
          </a:p>
          <a:p>
            <a:r>
              <a:rPr lang="en-US" altLang="zh-CN" dirty="0"/>
              <a:t>• </a:t>
            </a:r>
            <a:r>
              <a:rPr lang="zh-CN" altLang="en-US" dirty="0"/>
              <a:t>错误表达式的识别、位置信息，错误类型，高亮</a:t>
            </a:r>
            <a:endParaRPr lang="en-US" altLang="zh-CN" dirty="0"/>
          </a:p>
          <a:p>
            <a:r>
              <a:rPr lang="en-US" altLang="zh-CN" dirty="0"/>
              <a:t>• </a:t>
            </a:r>
            <a:r>
              <a:rPr lang="zh-CN" altLang="en-US" dirty="0"/>
              <a:t>计算出正确的运算结果（加减乘除、取模、辐角、共轭、乘方）</a:t>
            </a:r>
          </a:p>
        </p:txBody>
      </p:sp>
    </p:spTree>
    <p:extLst>
      <p:ext uri="{BB962C8B-B14F-4D97-AF65-F5344CB8AC3E}">
        <p14:creationId xmlns:p14="http://schemas.microsoft.com/office/powerpoint/2010/main" val="175923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F153C-95B5-45FE-B9B4-748DD893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31F73-1ABA-4A38-8250-2B42F09B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拓展功能包括：</a:t>
            </a:r>
            <a:endParaRPr lang="en-US" altLang="zh-CN" dirty="0"/>
          </a:p>
          <a:p>
            <a:r>
              <a:rPr lang="en-US" altLang="zh-CN" dirty="0"/>
              <a:t>• </a:t>
            </a:r>
            <a:r>
              <a:rPr lang="zh-CN" altLang="en-US" dirty="0"/>
              <a:t>求两个复数之间的距离</a:t>
            </a:r>
            <a:r>
              <a:rPr lang="en-US" altLang="zh-CN" dirty="0"/>
              <a:t>:</a:t>
            </a:r>
            <a:r>
              <a:rPr lang="zh-CN" altLang="en-US" dirty="0"/>
              <a:t>（</a:t>
            </a:r>
            <a:r>
              <a:rPr lang="en-US" altLang="zh-CN" dirty="0"/>
              <a:t>dis(</a:t>
            </a:r>
            <a:r>
              <a:rPr lang="en-US" altLang="zh-CN" dirty="0" err="1"/>
              <a:t>x,y</a:t>
            </a:r>
            <a:r>
              <a:rPr lang="en-US" altLang="zh-CN" dirty="0"/>
              <a:t>),x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分别为复数）</a:t>
            </a:r>
            <a:endParaRPr lang="en-US" altLang="zh-CN" dirty="0"/>
          </a:p>
          <a:p>
            <a:r>
              <a:rPr lang="en-US" altLang="zh-CN" dirty="0"/>
              <a:t>• </a:t>
            </a:r>
            <a:r>
              <a:rPr lang="zh-CN" altLang="en-US" dirty="0"/>
              <a:t>求解一元二次方程</a:t>
            </a:r>
            <a:r>
              <a:rPr lang="en-US" altLang="zh-CN" dirty="0"/>
              <a:t>: x^2 + 1 = 0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上下键翻上一个或下一个表达式</a:t>
            </a:r>
            <a:endParaRPr lang="en-US" altLang="zh-CN" dirty="0"/>
          </a:p>
          <a:p>
            <a:r>
              <a:rPr lang="en-US" altLang="zh-CN" dirty="0"/>
              <a:t>~</a:t>
            </a:r>
            <a:r>
              <a:rPr lang="zh-CN" altLang="en-US" dirty="0"/>
              <a:t>其他合理的功能</a:t>
            </a:r>
          </a:p>
        </p:txBody>
      </p:sp>
    </p:spTree>
    <p:extLst>
      <p:ext uri="{BB962C8B-B14F-4D97-AF65-F5344CB8AC3E}">
        <p14:creationId xmlns:p14="http://schemas.microsoft.com/office/powerpoint/2010/main" val="261720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D1214-BFBC-4DD0-970F-835405AF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D1F36-CE75-4BA1-BA90-7B169006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7" y="1423448"/>
            <a:ext cx="10515597" cy="5538247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400" b="0" i="0" dirty="0">
                <a:solidFill>
                  <a:srgbClr val="000000"/>
                </a:solidFill>
                <a:effectLst/>
              </a:rPr>
              <a:t>中序表达式转前序表达式：</a:t>
            </a:r>
            <a:endParaRPr lang="en-US" altLang="zh-CN" sz="3400" b="0" i="0" dirty="0">
              <a:solidFill>
                <a:srgbClr val="000000"/>
              </a:solidFill>
              <a:effectLst/>
            </a:endParaRPr>
          </a:p>
          <a:p>
            <a:r>
              <a:rPr lang="en-US" altLang="zh-CN" b="0" i="0" dirty="0">
                <a:solidFill>
                  <a:srgbClr val="800080"/>
                </a:solidFill>
                <a:effectLst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、反转输入字符串，如“</a:t>
            </a:r>
            <a:r>
              <a:rPr lang="en-US" altLang="zh-CN" b="0" i="0" dirty="0">
                <a:solidFill>
                  <a:srgbClr val="800080"/>
                </a:solidFill>
                <a:effectLst/>
              </a:rPr>
              <a:t>2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*</a:t>
            </a:r>
            <a:r>
              <a:rPr lang="en-US" altLang="zh-CN" b="0" i="0" dirty="0">
                <a:solidFill>
                  <a:srgbClr val="800080"/>
                </a:solidFill>
                <a:effectLst/>
              </a:rPr>
              <a:t>3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/(</a:t>
            </a:r>
            <a:r>
              <a:rPr lang="en-US" altLang="zh-CN" b="0" i="0" dirty="0">
                <a:solidFill>
                  <a:srgbClr val="800080"/>
                </a:solidFill>
                <a:effectLst/>
              </a:rPr>
              <a:t>2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-</a:t>
            </a:r>
            <a:r>
              <a:rPr lang="en-US" altLang="zh-CN" b="0" i="0" dirty="0">
                <a:solidFill>
                  <a:srgbClr val="800080"/>
                </a:solidFill>
                <a:effectLst/>
              </a:rPr>
              <a:t>1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)+</a:t>
            </a:r>
            <a:r>
              <a:rPr lang="en-US" altLang="zh-CN" b="0" i="0" dirty="0">
                <a:solidFill>
                  <a:srgbClr val="800080"/>
                </a:solidFill>
                <a:effectLst/>
              </a:rPr>
              <a:t>3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*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zh-CN" b="0" i="0" dirty="0">
                <a:solidFill>
                  <a:srgbClr val="800080"/>
                </a:solidFill>
                <a:effectLst/>
              </a:rPr>
              <a:t>4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-</a:t>
            </a:r>
            <a:r>
              <a:rPr lang="en-US" altLang="zh-CN" b="0" i="0" dirty="0">
                <a:solidFill>
                  <a:srgbClr val="800080"/>
                </a:solidFill>
                <a:effectLst/>
              </a:rPr>
              <a:t>1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)” 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反转后为“ 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)</a:t>
            </a:r>
            <a:r>
              <a:rPr lang="en-US" altLang="zh-CN" b="0" i="0" dirty="0">
                <a:solidFill>
                  <a:srgbClr val="800080"/>
                </a:solidFill>
                <a:effectLst/>
              </a:rPr>
              <a:t>1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-</a:t>
            </a:r>
            <a:r>
              <a:rPr lang="en-US" altLang="zh-CN" b="0" i="0" dirty="0">
                <a:solidFill>
                  <a:srgbClr val="800080"/>
                </a:solidFill>
                <a:effectLst/>
              </a:rPr>
              <a:t>4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(*</a:t>
            </a:r>
            <a:r>
              <a:rPr lang="en-US" altLang="zh-CN" b="0" i="0" dirty="0">
                <a:solidFill>
                  <a:srgbClr val="800080"/>
                </a:solidFill>
                <a:effectLst/>
              </a:rPr>
              <a:t>3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+)</a:t>
            </a:r>
            <a:r>
              <a:rPr lang="en-US" altLang="zh-CN" b="0" i="0" dirty="0">
                <a:solidFill>
                  <a:srgbClr val="800080"/>
                </a:solidFill>
                <a:effectLst/>
              </a:rPr>
              <a:t>1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-</a:t>
            </a:r>
            <a:r>
              <a:rPr lang="en-US" altLang="zh-CN" b="0" i="0" dirty="0">
                <a:solidFill>
                  <a:srgbClr val="800080"/>
                </a:solidFill>
                <a:effectLst/>
              </a:rPr>
              <a:t>2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(/</a:t>
            </a:r>
            <a:r>
              <a:rPr lang="en-US" altLang="zh-CN" b="0" i="0" dirty="0">
                <a:solidFill>
                  <a:srgbClr val="800080"/>
                </a:solidFill>
                <a:effectLst/>
              </a:rPr>
              <a:t>3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*</a:t>
            </a:r>
            <a:r>
              <a:rPr lang="en-US" altLang="zh-CN" b="0" i="0" dirty="0">
                <a:solidFill>
                  <a:srgbClr val="800080"/>
                </a:solidFill>
                <a:effectLst/>
              </a:rPr>
              <a:t>2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”，</a:t>
            </a:r>
            <a:br>
              <a:rPr lang="zh-CN" altLang="en-US" b="0" i="0" dirty="0">
                <a:solidFill>
                  <a:srgbClr val="000000"/>
                </a:solidFill>
                <a:effectLst/>
              </a:rPr>
            </a:br>
            <a:r>
              <a:rPr lang="en-US" altLang="zh-CN" b="0" i="0" dirty="0">
                <a:solidFill>
                  <a:srgbClr val="800080"/>
                </a:solidFill>
                <a:effectLst/>
              </a:rPr>
              <a:t>2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、从字符串中取出下一个字符</a:t>
            </a:r>
            <a:br>
              <a:rPr lang="zh-CN" altLang="en-US" b="0" i="0" dirty="0">
                <a:solidFill>
                  <a:srgbClr val="000000"/>
                </a:solidFill>
                <a:effectLst/>
              </a:rPr>
            </a:br>
            <a:r>
              <a:rPr lang="zh-CN" altLang="en-US" b="0" i="0" dirty="0">
                <a:solidFill>
                  <a:srgbClr val="000000"/>
                </a:solidFill>
                <a:effectLst/>
              </a:rPr>
              <a:t>　　</a:t>
            </a:r>
            <a:r>
              <a:rPr lang="en-US" altLang="zh-CN" b="0" i="0" dirty="0">
                <a:solidFill>
                  <a:srgbClr val="800080"/>
                </a:solidFill>
                <a:effectLst/>
              </a:rPr>
              <a:t>2.1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.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如果是操作数，则直接输出</a:t>
            </a:r>
            <a:br>
              <a:rPr lang="zh-CN" altLang="en-US" b="0" i="0" dirty="0">
                <a:solidFill>
                  <a:srgbClr val="000000"/>
                </a:solidFill>
                <a:effectLst/>
              </a:rPr>
            </a:br>
            <a:r>
              <a:rPr lang="zh-CN" altLang="en-US" b="0" i="0" dirty="0">
                <a:solidFill>
                  <a:srgbClr val="000000"/>
                </a:solidFill>
                <a:effectLst/>
              </a:rPr>
              <a:t>　　</a:t>
            </a:r>
            <a:r>
              <a:rPr lang="en-US" altLang="zh-CN" b="0" i="0" dirty="0">
                <a:solidFill>
                  <a:srgbClr val="800080"/>
                </a:solidFill>
                <a:effectLst/>
              </a:rPr>
              <a:t>2.2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.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如果是“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)”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，压入栈中</a:t>
            </a:r>
            <a:br>
              <a:rPr lang="zh-CN" altLang="en-US" b="0" i="0" dirty="0">
                <a:solidFill>
                  <a:srgbClr val="000000"/>
                </a:solidFill>
                <a:effectLst/>
              </a:rPr>
            </a:br>
            <a:r>
              <a:rPr lang="zh-CN" altLang="en-US" b="0" i="0" dirty="0">
                <a:solidFill>
                  <a:srgbClr val="000000"/>
                </a:solidFill>
                <a:effectLst/>
              </a:rPr>
              <a:t>　　</a:t>
            </a:r>
            <a:r>
              <a:rPr lang="en-US" altLang="zh-CN" b="0" i="0" dirty="0">
                <a:solidFill>
                  <a:srgbClr val="800080"/>
                </a:solidFill>
                <a:effectLst/>
              </a:rPr>
              <a:t>2.3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.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如果是运算符但不是“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(”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，“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)”,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则不断循环进行以下处理</a:t>
            </a:r>
            <a:br>
              <a:rPr lang="zh-CN" altLang="en-US" b="0" i="0" dirty="0">
                <a:solidFill>
                  <a:srgbClr val="000000"/>
                </a:solidFill>
                <a:effectLst/>
              </a:rPr>
            </a:br>
            <a:r>
              <a:rPr lang="zh-CN" altLang="en-US" b="0" i="0" dirty="0">
                <a:solidFill>
                  <a:srgbClr val="000000"/>
                </a:solidFill>
                <a:effectLst/>
              </a:rPr>
              <a:t>　　　　</a:t>
            </a:r>
            <a:r>
              <a:rPr lang="en-US" altLang="zh-CN" b="0" i="0" dirty="0">
                <a:solidFill>
                  <a:srgbClr val="800080"/>
                </a:solidFill>
                <a:effectLst/>
              </a:rPr>
              <a:t>2.3.1.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如果栈为空，则此运算符进栈，结束此步骤</a:t>
            </a:r>
            <a:br>
              <a:rPr lang="zh-CN" altLang="en-US" b="0" i="0" dirty="0">
                <a:solidFill>
                  <a:srgbClr val="000000"/>
                </a:solidFill>
                <a:effectLst/>
              </a:rPr>
            </a:br>
            <a:r>
              <a:rPr lang="zh-CN" altLang="en-US" b="0" i="0" dirty="0">
                <a:solidFill>
                  <a:srgbClr val="000000"/>
                </a:solidFill>
                <a:effectLst/>
              </a:rPr>
              <a:t>　　　　</a:t>
            </a:r>
            <a:r>
              <a:rPr lang="en-US" altLang="zh-CN" b="0" i="0" dirty="0">
                <a:solidFill>
                  <a:srgbClr val="800080"/>
                </a:solidFill>
                <a:effectLst/>
              </a:rPr>
              <a:t>2.3.2.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如果栈顶是“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)”,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则此运算符进栈，结束此步骤</a:t>
            </a:r>
            <a:br>
              <a:rPr lang="zh-CN" altLang="en-US" b="0" i="0" dirty="0">
                <a:solidFill>
                  <a:srgbClr val="000000"/>
                </a:solidFill>
                <a:effectLst/>
              </a:rPr>
            </a:br>
            <a:r>
              <a:rPr lang="zh-CN" altLang="en-US" b="0" i="0" dirty="0">
                <a:solidFill>
                  <a:srgbClr val="000000"/>
                </a:solidFill>
                <a:effectLst/>
              </a:rPr>
              <a:t>　　　　</a:t>
            </a:r>
            <a:r>
              <a:rPr lang="en-US" altLang="zh-CN" b="0" i="0" dirty="0">
                <a:solidFill>
                  <a:srgbClr val="800080"/>
                </a:solidFill>
                <a:effectLst/>
              </a:rPr>
              <a:t>2.3.2.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如果此运算符与栈顶优先级相同或者更高，此运算符进栈，结束此步骤</a:t>
            </a:r>
            <a:br>
              <a:rPr lang="zh-CN" altLang="en-US" b="0" i="0" dirty="0">
                <a:solidFill>
                  <a:srgbClr val="000000"/>
                </a:solidFill>
                <a:effectLst/>
              </a:rPr>
            </a:br>
            <a:r>
              <a:rPr lang="zh-CN" altLang="en-US" b="0" i="0" dirty="0">
                <a:solidFill>
                  <a:srgbClr val="000000"/>
                </a:solidFill>
                <a:effectLst/>
              </a:rPr>
              <a:t>　　　　</a:t>
            </a:r>
            <a:r>
              <a:rPr lang="en-US" altLang="zh-CN" b="0" i="0" dirty="0">
                <a:solidFill>
                  <a:srgbClr val="800080"/>
                </a:solidFill>
                <a:effectLst/>
              </a:rPr>
              <a:t>2.3.4.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否则，运算符连续出栈，直到满足上述三个条件之一，然后此运算符进栈</a:t>
            </a:r>
            <a:br>
              <a:rPr lang="zh-CN" altLang="en-US" b="0" i="0" dirty="0">
                <a:solidFill>
                  <a:srgbClr val="000000"/>
                </a:solidFill>
                <a:effectLst/>
              </a:rPr>
            </a:br>
            <a:r>
              <a:rPr lang="zh-CN" altLang="en-US" b="0" i="0" dirty="0">
                <a:solidFill>
                  <a:srgbClr val="000000"/>
                </a:solidFill>
                <a:effectLst/>
              </a:rPr>
              <a:t>　　</a:t>
            </a:r>
            <a:r>
              <a:rPr lang="en-US" altLang="zh-CN" b="0" i="0" dirty="0">
                <a:solidFill>
                  <a:srgbClr val="800080"/>
                </a:solidFill>
                <a:effectLst/>
              </a:rPr>
              <a:t>2.4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、如果是“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(”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，则运算符连续出栈，直到遇见“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)”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为止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将“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)”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出栈且丢弃之</a:t>
            </a:r>
            <a:br>
              <a:rPr lang="zh-CN" altLang="en-US" b="0" i="0" dirty="0">
                <a:solidFill>
                  <a:srgbClr val="000000"/>
                </a:solidFill>
                <a:effectLst/>
              </a:rPr>
            </a:br>
            <a:r>
              <a:rPr lang="en-US" altLang="zh-CN" b="0" i="0" dirty="0">
                <a:solidFill>
                  <a:srgbClr val="800080"/>
                </a:solidFill>
                <a:effectLst/>
              </a:rPr>
              <a:t>3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、如果还有更多的字符串，则转到第</a:t>
            </a:r>
            <a:r>
              <a:rPr lang="en-US" altLang="zh-CN" b="0" i="0" dirty="0">
                <a:solidFill>
                  <a:srgbClr val="000000"/>
                </a:solidFill>
                <a:effectLst/>
              </a:rPr>
              <a:t>2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步</a:t>
            </a:r>
            <a:br>
              <a:rPr lang="zh-CN" altLang="en-US" b="0" i="0" dirty="0">
                <a:solidFill>
                  <a:srgbClr val="000000"/>
                </a:solidFill>
                <a:effectLst/>
              </a:rPr>
            </a:br>
            <a:r>
              <a:rPr lang="en-US" altLang="zh-CN" b="0" i="0" dirty="0">
                <a:solidFill>
                  <a:srgbClr val="800080"/>
                </a:solidFill>
                <a:effectLst/>
              </a:rPr>
              <a:t>4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、不在有未处理的字符串了，输出栈中剩余元素</a:t>
            </a:r>
            <a:br>
              <a:rPr lang="zh-CN" altLang="en-US" b="0" i="0" dirty="0">
                <a:solidFill>
                  <a:srgbClr val="000000"/>
                </a:solidFill>
                <a:effectLst/>
              </a:rPr>
            </a:br>
            <a:r>
              <a:rPr lang="en-US" altLang="zh-CN" b="0" i="0" dirty="0">
                <a:solidFill>
                  <a:srgbClr val="800080"/>
                </a:solidFill>
                <a:effectLst/>
              </a:rPr>
              <a:t>5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、再次反转字符串得到最终结果</a:t>
            </a:r>
            <a:endParaRPr lang="en-US" altLang="zh-CN" b="0" i="0" dirty="0">
              <a:solidFill>
                <a:srgbClr val="000000"/>
              </a:solidFill>
              <a:effectLst/>
            </a:endParaRPr>
          </a:p>
          <a:p>
            <a:r>
              <a:rPr lang="zh-CN" altLang="en-US" sz="2200" dirty="0"/>
              <a:t>参考：</a:t>
            </a:r>
            <a:r>
              <a:rPr lang="en-US" altLang="zh-CN" sz="2200" dirty="0"/>
              <a:t>https://www.cnblogs.com/hsrzyn/archive/2009/12/21/1629274.html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3435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A644A-EDB2-429F-9D2B-DA398549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BC7E4-E32C-4F59-8855-CC184E930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78" y="1480008"/>
            <a:ext cx="4203233" cy="5156461"/>
          </a:xfrm>
        </p:spPr>
        <p:txBody>
          <a:bodyPr>
            <a:normAutofit fontScale="32500" lnSpcReduction="20000"/>
          </a:bodyPr>
          <a:lstStyle/>
          <a:p>
            <a:r>
              <a:rPr lang="en-US" altLang="zh-CN" sz="5600" dirty="0">
                <a:solidFill>
                  <a:srgbClr val="808080"/>
                </a:solidFill>
              </a:rPr>
              <a:t>#include</a:t>
            </a:r>
            <a:r>
              <a:rPr lang="en-US" altLang="zh-CN" sz="5600" dirty="0">
                <a:solidFill>
                  <a:srgbClr val="A31515"/>
                </a:solidFill>
              </a:rPr>
              <a:t>&lt;iostream&gt;</a:t>
            </a:r>
            <a:endParaRPr lang="en-US" altLang="zh-CN" sz="5600" dirty="0">
              <a:solidFill>
                <a:srgbClr val="000000"/>
              </a:solidFill>
            </a:endParaRPr>
          </a:p>
          <a:p>
            <a:r>
              <a:rPr lang="en-US" altLang="zh-CN" sz="5600" dirty="0">
                <a:solidFill>
                  <a:srgbClr val="808080"/>
                </a:solidFill>
              </a:rPr>
              <a:t>#include</a:t>
            </a:r>
            <a:r>
              <a:rPr lang="en-US" altLang="zh-CN" sz="5600" dirty="0">
                <a:solidFill>
                  <a:srgbClr val="A31515"/>
                </a:solidFill>
              </a:rPr>
              <a:t>&lt;cstdlib&gt;</a:t>
            </a:r>
            <a:endParaRPr lang="en-US" altLang="zh-CN" sz="5600" dirty="0">
              <a:solidFill>
                <a:srgbClr val="000000"/>
              </a:solidFill>
            </a:endParaRPr>
          </a:p>
          <a:p>
            <a:r>
              <a:rPr lang="en-US" altLang="zh-CN" sz="5600" dirty="0">
                <a:solidFill>
                  <a:srgbClr val="808080"/>
                </a:solidFill>
              </a:rPr>
              <a:t>#include</a:t>
            </a:r>
            <a:r>
              <a:rPr lang="en-US" altLang="zh-CN" sz="5600" dirty="0">
                <a:solidFill>
                  <a:srgbClr val="A31515"/>
                </a:solidFill>
              </a:rPr>
              <a:t>&lt;string&gt;</a:t>
            </a:r>
            <a:endParaRPr lang="en-US" altLang="zh-CN" sz="5600" dirty="0">
              <a:solidFill>
                <a:srgbClr val="000000"/>
              </a:solidFill>
            </a:endParaRPr>
          </a:p>
          <a:p>
            <a:r>
              <a:rPr lang="en-US" altLang="zh-CN" sz="5600" dirty="0">
                <a:solidFill>
                  <a:srgbClr val="808080"/>
                </a:solidFill>
              </a:rPr>
              <a:t>#include</a:t>
            </a:r>
            <a:r>
              <a:rPr lang="en-US" altLang="zh-CN" sz="5600" dirty="0">
                <a:solidFill>
                  <a:srgbClr val="A31515"/>
                </a:solidFill>
              </a:rPr>
              <a:t>"calculator.h"</a:t>
            </a:r>
            <a:endParaRPr lang="en-US" altLang="zh-CN" sz="5600" dirty="0">
              <a:solidFill>
                <a:srgbClr val="000000"/>
              </a:solidFill>
            </a:endParaRPr>
          </a:p>
          <a:p>
            <a:r>
              <a:rPr lang="en-US" altLang="zh-CN" sz="5600" dirty="0">
                <a:solidFill>
                  <a:srgbClr val="0000FF"/>
                </a:solidFill>
              </a:rPr>
              <a:t>using</a:t>
            </a:r>
            <a:r>
              <a:rPr lang="en-US" altLang="zh-CN" sz="5600" dirty="0">
                <a:solidFill>
                  <a:srgbClr val="000000"/>
                </a:solidFill>
              </a:rPr>
              <a:t> </a:t>
            </a:r>
            <a:r>
              <a:rPr lang="en-US" altLang="zh-CN" sz="5600" dirty="0">
                <a:solidFill>
                  <a:srgbClr val="0000FF"/>
                </a:solidFill>
              </a:rPr>
              <a:t>namespace</a:t>
            </a:r>
            <a:r>
              <a:rPr lang="en-US" altLang="zh-CN" sz="5600" dirty="0">
                <a:solidFill>
                  <a:srgbClr val="000000"/>
                </a:solidFill>
              </a:rPr>
              <a:t> std;</a:t>
            </a:r>
          </a:p>
          <a:p>
            <a:r>
              <a:rPr lang="en-US" altLang="zh-CN" sz="5600" dirty="0">
                <a:solidFill>
                  <a:srgbClr val="0000FF"/>
                </a:solidFill>
              </a:rPr>
              <a:t>int</a:t>
            </a:r>
            <a:r>
              <a:rPr lang="en-US" altLang="zh-CN" sz="5600" dirty="0">
                <a:solidFill>
                  <a:srgbClr val="000000"/>
                </a:solidFill>
              </a:rPr>
              <a:t> main()</a:t>
            </a:r>
          </a:p>
          <a:p>
            <a:r>
              <a:rPr lang="en-US" altLang="zh-CN" sz="56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5600" dirty="0">
                <a:solidFill>
                  <a:srgbClr val="2B91AF"/>
                </a:solidFill>
              </a:rPr>
              <a:t>calculator</a:t>
            </a:r>
            <a:r>
              <a:rPr lang="en-US" altLang="zh-CN" sz="5600" dirty="0">
                <a:solidFill>
                  <a:srgbClr val="000000"/>
                </a:solidFill>
              </a:rPr>
              <a:t> cs;</a:t>
            </a:r>
          </a:p>
          <a:p>
            <a:r>
              <a:rPr lang="en-US" altLang="zh-CN" sz="5600" dirty="0">
                <a:solidFill>
                  <a:srgbClr val="2B91AF"/>
                </a:solidFill>
              </a:rPr>
              <a:t>string</a:t>
            </a:r>
            <a:r>
              <a:rPr lang="en-US" altLang="zh-CN" sz="5600" dirty="0">
                <a:solidFill>
                  <a:srgbClr val="000000"/>
                </a:solidFill>
              </a:rPr>
              <a:t> t;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A49DB5-708C-4B6B-A36D-B9BEB0300F9A}"/>
              </a:ext>
            </a:extLst>
          </p:cNvPr>
          <p:cNvSpPr txBox="1"/>
          <p:nvPr/>
        </p:nvSpPr>
        <p:spPr>
          <a:xfrm>
            <a:off x="5646657" y="1527142"/>
            <a:ext cx="62782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080"/>
                </a:solidFill>
              </a:rPr>
              <a:t>&lt;&lt;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A31515"/>
                </a:solidFill>
              </a:rPr>
              <a:t>"</a:t>
            </a:r>
            <a:r>
              <a:rPr lang="zh-CN" altLang="en-US" dirty="0">
                <a:solidFill>
                  <a:srgbClr val="A31515"/>
                </a:solidFill>
              </a:rPr>
              <a:t>复数计算器 </a:t>
            </a:r>
            <a:r>
              <a:rPr lang="en-US" altLang="zh-CN" dirty="0">
                <a:solidFill>
                  <a:srgbClr val="A31515"/>
                </a:solidFill>
              </a:rPr>
              <a:t>by </a:t>
            </a:r>
            <a:r>
              <a:rPr lang="en-US" altLang="zh-CN" dirty="0" err="1">
                <a:solidFill>
                  <a:srgbClr val="A31515"/>
                </a:solidFill>
              </a:rPr>
              <a:t>swb</a:t>
            </a:r>
            <a:r>
              <a:rPr lang="en-US" altLang="zh-CN" dirty="0">
                <a:solidFill>
                  <a:srgbClr val="A31515"/>
                </a:solidFill>
              </a:rPr>
              <a:t>"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080"/>
                </a:solidFill>
              </a:rPr>
              <a:t>&lt;&lt;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endl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080"/>
                </a:solidFill>
              </a:rPr>
              <a:t>&lt;&lt;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A31515"/>
                </a:solidFill>
              </a:rPr>
              <a:t>“</a:t>
            </a:r>
            <a:r>
              <a:rPr lang="zh-CN" altLang="en-US" dirty="0">
                <a:solidFill>
                  <a:srgbClr val="A31515"/>
                </a:solidFill>
              </a:rPr>
              <a:t>请输入你要计算的表达式：</a:t>
            </a:r>
            <a:r>
              <a:rPr lang="en-US" altLang="zh-CN" dirty="0">
                <a:solidFill>
                  <a:srgbClr val="A31515"/>
                </a:solidFill>
              </a:rPr>
              <a:t>”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080"/>
                </a:solidFill>
              </a:rPr>
              <a:t>&lt;&lt;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endl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&gt;&gt;t;</a:t>
            </a: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(t </a:t>
            </a:r>
            <a:r>
              <a:rPr lang="en-US" altLang="zh-CN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!=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"quit"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cs.get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cs.calculate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cs.print_ans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cs.clear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"--------------------------------------------------"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请输入你要计算的表达式：</a:t>
            </a:r>
            <a:r>
              <a:rPr lang="en-US" altLang="zh-CN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退出程序，欢迎下次使用！</a:t>
            </a:r>
            <a:r>
              <a:rPr lang="en-US" altLang="zh-CN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4935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1286</Words>
  <Application>Microsoft Office PowerPoint</Application>
  <PresentationFormat>宽屏</PresentationFormat>
  <Paragraphs>105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Microsoft YaHei UI</vt:lpstr>
      <vt:lpstr>等线</vt:lpstr>
      <vt:lpstr>微软雅黑</vt:lpstr>
      <vt:lpstr>Arial</vt:lpstr>
      <vt:lpstr>Calibri</vt:lpstr>
      <vt:lpstr>Segoe UI</vt:lpstr>
      <vt:lpstr>Segoe UI Light</vt:lpstr>
      <vt:lpstr>WelcomeDoc</vt:lpstr>
      <vt:lpstr>项目一：复数计算器 设计报告 </vt:lpstr>
      <vt:lpstr>问题思路</vt:lpstr>
      <vt:lpstr>思路分析</vt:lpstr>
      <vt:lpstr>数据结构</vt:lpstr>
      <vt:lpstr>数据结构</vt:lpstr>
      <vt:lpstr>功能分解</vt:lpstr>
      <vt:lpstr>功能分解</vt:lpstr>
      <vt:lpstr>核心算法</vt:lpstr>
      <vt:lpstr>main函数</vt:lpstr>
      <vt:lpstr>头文件（核心函数声明）</vt:lpstr>
      <vt:lpstr>头文件（核心函数声明）</vt:lpstr>
      <vt:lpstr>头文件（核心函数声明）</vt:lpstr>
      <vt:lpstr>头文件（核心函数声明）</vt:lpstr>
      <vt:lpstr>谢谢观看！♥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项目一：复数计算器 设计报告 </dc:title>
  <dc:creator>sun wenbo</dc:creator>
  <cp:lastModifiedBy>sun wenbo</cp:lastModifiedBy>
  <cp:revision>1</cp:revision>
  <dcterms:created xsi:type="dcterms:W3CDTF">2021-10-11T13:42:24Z</dcterms:created>
  <dcterms:modified xsi:type="dcterms:W3CDTF">2021-10-11T14:19:17Z</dcterms:modified>
</cp:coreProperties>
</file>