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1"/>
  </p:notesMasterIdLst>
  <p:sldIdLst>
    <p:sldId id="331" r:id="rId2"/>
    <p:sldId id="396" r:id="rId3"/>
    <p:sldId id="378" r:id="rId4"/>
    <p:sldId id="339" r:id="rId5"/>
    <p:sldId id="401" r:id="rId6"/>
    <p:sldId id="377" r:id="rId7"/>
    <p:sldId id="410" r:id="rId8"/>
    <p:sldId id="382" r:id="rId9"/>
    <p:sldId id="264" r:id="rId10"/>
    <p:sldId id="266" r:id="rId11"/>
    <p:sldId id="267" r:id="rId12"/>
    <p:sldId id="268" r:id="rId13"/>
    <p:sldId id="269" r:id="rId14"/>
    <p:sldId id="270" r:id="rId15"/>
    <p:sldId id="278" r:id="rId16"/>
    <p:sldId id="418" r:id="rId17"/>
    <p:sldId id="412" r:id="rId18"/>
    <p:sldId id="279" r:id="rId19"/>
    <p:sldId id="317" r:id="rId20"/>
    <p:sldId id="405" r:id="rId21"/>
    <p:sldId id="407" r:id="rId22"/>
    <p:sldId id="419" r:id="rId23"/>
    <p:sldId id="318" r:id="rId24"/>
    <p:sldId id="413" r:id="rId25"/>
    <p:sldId id="414" r:id="rId26"/>
    <p:sldId id="415" r:id="rId27"/>
    <p:sldId id="417" r:id="rId28"/>
    <p:sldId id="420" r:id="rId29"/>
    <p:sldId id="40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9CD"/>
    <a:srgbClr val="FF0000"/>
    <a:srgbClr val="000066"/>
    <a:srgbClr val="1D08B8"/>
    <a:srgbClr val="1B14AC"/>
    <a:srgbClr val="251BE3"/>
    <a:srgbClr val="008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3" autoAdjust="0"/>
    <p:restoredTop sz="93520" autoAdjust="0"/>
  </p:normalViewPr>
  <p:slideViewPr>
    <p:cSldViewPr>
      <p:cViewPr varScale="1">
        <p:scale>
          <a:sx n="115" d="100"/>
          <a:sy n="115" d="100"/>
        </p:scale>
        <p:origin x="11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486AF2-4F85-4960-9A7F-0E0054DF11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4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D4AD19-2BD2-41B7-B0A0-3753445423F1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490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235A86-D9F2-4561-927C-076A0CBF86B9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8169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2488AB-424A-4793-B254-B4F1021F89BA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3343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5096BC-4431-4AC8-9A32-F8BBC219FF4D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9386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601CD0-DC81-49C0-9DB0-36CC8F0E70FE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912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FD06E6-FE5C-41CD-9DCF-3F7744FDB550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628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BD46A9-493D-45CD-B2BF-A951FBDF1E1B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5411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D8FC32-2730-452C-9F4A-BD757BF8864A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0320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3B8150-3579-48B0-BF5C-6DBCBF7DA660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278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86590C-95D4-4046-941D-0A013BF50E82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26528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FD3EEC-509D-4D99-BC48-1ADC34A62199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242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20441C-C094-4197-9962-EEF8FE9D47D0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729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02A9A8-08EF-4B89-B32A-A7CE74788071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886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A09ADF-6FA3-4629-ADEB-2DEB6F605C51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078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CBB5A7-CED7-4FE8-A28E-B13A02B04973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4294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8C8C80-38D4-41A9-A76D-F887D43AB76B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586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26A16C-4B3B-4803-A115-F725461E1293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779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0756C5-0041-4F20-8D9B-8A3E22B0ECFC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635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5C4237-CEB1-48C3-B443-C5D6124F0ED7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78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AEE88-4023-49A9-B30F-BD1890661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1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6E57-458B-485B-8D29-3B8B987A7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8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24C57-D273-41A4-9F4F-7C4E4E61C0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4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C50BC-D2AC-4C48-9A84-8910F31DC8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7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A6A5-DDA2-4240-B6F5-FAEE601BB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21D7C-9002-4B64-A10D-B2E876D84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A8911-C0BD-484C-BE6E-6BE6FFB34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3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807A-304E-4ACC-9A13-04B167F3B4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38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2ABC-1C06-4015-A6F3-EFE84C4E5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2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D61A8-5ECE-4B6B-97DD-8D80A0FCA0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17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69CC-0A59-4F87-9F61-3A673AB0E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38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4FF65-6A44-4E0C-A7ED-60EACB050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7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0682C745-0363-41F6-8203-530B1B921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125538"/>
            <a:ext cx="6002337" cy="1516062"/>
          </a:xfrm>
        </p:spPr>
        <p:txBody>
          <a:bodyPr/>
          <a:lstStyle/>
          <a:p>
            <a:pPr eaLnBrk="1" hangingPunct="1"/>
            <a:r>
              <a:rPr lang="zh-CN" altLang="en-US" sz="5400" b="0" smtClean="0">
                <a:ea typeface="华文新魏" panose="02010800040101010101" pitchFamily="2" charset="-122"/>
              </a:rPr>
              <a:t>命题逻辑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84538"/>
            <a:ext cx="6273800" cy="1752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离散数学</a:t>
            </a:r>
            <a:r>
              <a:rPr lang="zh-CN" altLang="en-US" b="1" smtClean="0">
                <a:latin typeface="仿宋" panose="02010609060101010101" pitchFamily="49" charset="-122"/>
                <a:ea typeface="仿宋" panose="02010609060101010101" pitchFamily="49" charset="-122"/>
              </a:rPr>
              <a:t>─</a:t>
            </a:r>
            <a:r>
              <a:rPr lang="zh-CN" altLang="en-US" b="1" smtClean="0"/>
              <a:t>逻辑和证明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b="1" smtClean="0"/>
              <a:t>南京大学计算机科学与技术系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华文楷体" panose="02010600040101010101" pitchFamily="2" charset="-122"/>
              </a:rPr>
              <a:t>命题变元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常用小写字母表示命题变元，如：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q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命题变元的取值范围为：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{T, F}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{1, 0}</a:t>
            </a:r>
            <a:endParaRPr lang="zh-CN" altLang="en-US" sz="28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命题也可以表示为命题变元的形式，可以理解为该变元</a:t>
            </a:r>
            <a:r>
              <a:rPr lang="zh-CN" altLang="en-US" sz="2800" b="1" dirty="0" smtClean="0">
                <a:ea typeface="华文楷体" panose="02010600040101010101" pitchFamily="2" charset="-122"/>
              </a:rPr>
              <a:t>“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已赋值</a:t>
            </a:r>
            <a:r>
              <a:rPr lang="zh-CN" altLang="en-US" sz="2800" b="1" dirty="0" smtClean="0">
                <a:ea typeface="华文楷体" panose="02010600040101010101" pitchFamily="2" charset="-122"/>
              </a:rPr>
              <a:t>”</a:t>
            </a:r>
            <a:endParaRPr lang="zh-CN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今天是周五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: 2+2=4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q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=1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华文楷体" panose="02010600040101010101" pitchFamily="2" charset="-122"/>
              </a:rPr>
              <a:t>原子命题与复合命题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16113"/>
            <a:ext cx="8218487" cy="3600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复合命题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并非外面在下雨。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张挥与王丽都是三好学生。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张晓静不是江西人就是安徽人。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2+3=6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是有理数。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是无理数当且仅当加拿大位于亚洲。</a:t>
            </a: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4797425"/>
          <a:ext cx="619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公式" r:id="rId4" imgW="228600" imgH="228600" progId="Equation.3">
                  <p:embed/>
                </p:oleObj>
              </mc:Choice>
              <mc:Fallback>
                <p:oleObj name="公式" r:id="rId4" imgW="22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97425"/>
                        <a:ext cx="6191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 descr="白色大理石"/>
          <p:cNvSpPr txBox="1">
            <a:spLocks noChangeArrowheads="1"/>
          </p:cNvSpPr>
          <p:nvPr/>
        </p:nvSpPr>
        <p:spPr bwMode="auto">
          <a:xfrm>
            <a:off x="4140200" y="1773238"/>
            <a:ext cx="4537075" cy="13223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57150" cmpd="thickThin">
            <a:solidFill>
              <a:srgbClr val="CC99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复合命题是否为真，取决于：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    作为复合成分的子命题的真假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A50021"/>
                </a:solidFill>
              </a:rPr>
              <a:t>    </a:t>
            </a:r>
            <a:r>
              <a:rPr lang="zh-CN" altLang="en-US" sz="2000" b="1" u="sng">
                <a:solidFill>
                  <a:srgbClr val="A50021"/>
                </a:solidFill>
              </a:rPr>
              <a:t>逻辑运算符（联接词）</a:t>
            </a:r>
            <a:r>
              <a:rPr lang="zh-CN" altLang="en-US" sz="2000" b="1">
                <a:solidFill>
                  <a:srgbClr val="A50021"/>
                </a:solidFill>
              </a:rPr>
              <a:t>的语义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C50BC-D2AC-4C48-9A84-8910F31DC89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2971800" y="3657600"/>
            <a:ext cx="990600" cy="1676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algn="just" eaLnBrk="1" hangingPunct="1"/>
            <a:r>
              <a:rPr lang="zh-CN" altLang="en-US" smtClean="0"/>
              <a:t>否定（运算符，联接词）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“非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i="1">
                <a:latin typeface="Times New Roman" panose="02020603050405020304" pitchFamily="18" charset="0"/>
              </a:rPr>
              <a:t>”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895600" y="29718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895600" y="5410200"/>
            <a:ext cx="274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191000" y="2971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971800" y="3581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276600" y="3048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4958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276600" y="3886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3276600" y="4572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572000" y="3886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5720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203575" y="2276475"/>
            <a:ext cx="296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的真值表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990600" y="5562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宋体" panose="02010600030101010101" pitchFamily="2" charset="-122"/>
              </a:rPr>
              <a:t>所有可能的取值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V="1">
            <a:off x="2133600" y="4724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2641600" y="3429000"/>
            <a:ext cx="1752600" cy="23622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692275" y="5013325"/>
            <a:ext cx="5181600" cy="533400"/>
          </a:xfrm>
          <a:prstGeom prst="rect">
            <a:avLst/>
          </a:prstGeom>
          <a:noFill/>
          <a:ln w="19050">
            <a:solidFill>
              <a:srgbClr val="2009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合取（运算符，联接词）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并且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5908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5908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667000" y="3429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5720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9718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971800" y="36576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029200" y="36576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762000" y="58674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所有可能的取值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1676400" y="51054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6588125" y="2924175"/>
            <a:ext cx="1800225" cy="10160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均为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6372225" y="3983038"/>
            <a:ext cx="673100" cy="958850"/>
          </a:xfrm>
          <a:prstGeom prst="line">
            <a:avLst/>
          </a:prstGeom>
          <a:noFill/>
          <a:ln w="19050">
            <a:solidFill>
              <a:srgbClr val="2009CD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42" grpId="0"/>
      <p:bldP spid="22543" grpId="0" animBg="1"/>
      <p:bldP spid="67600" grpId="0" animBg="1"/>
      <p:bldP spid="225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7813" y="3573463"/>
            <a:ext cx="51816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析取（运算符，联接词）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或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</a:t>
            </a:r>
            <a:endParaRPr kumimoji="1" lang="zh-CN" altLang="en-US" sz="2400" b="1" i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25908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25908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2667000" y="3429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45720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29718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2971800" y="36576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sym typeface="Symbol" panose="05050102010706020507" pitchFamily="18" charset="2"/>
              </a:rPr>
              <a:t>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5029200" y="36576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400800" y="1587500"/>
            <a:ext cx="1771650" cy="10160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q=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均为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>
            <a:off x="6300788" y="2590800"/>
            <a:ext cx="557212" cy="9826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68624" grpId="0" animBg="1"/>
      <p:bldP spid="235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蕴含（运算符，联接词）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55650" y="1989138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“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若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，则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”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（条件语句）</a:t>
            </a:r>
            <a:endParaRPr kumimoji="1" lang="en-US" altLang="zh-CN" sz="2400" b="1" i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219200" y="2819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2192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295400" y="3429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2004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00200" y="2895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600200" y="36576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352800" y="2895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657600" y="36576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6636" name="TextBox 12"/>
          <p:cNvSpPr txBox="1">
            <a:spLocks noChangeArrowheads="1"/>
          </p:cNvSpPr>
          <p:nvPr/>
        </p:nvSpPr>
        <p:spPr bwMode="auto">
          <a:xfrm>
            <a:off x="5508625" y="1989138"/>
            <a:ext cx="332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称为假设，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称为结论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9" name="Rectangle 3"/>
          <p:cNvSpPr>
            <a:spLocks noChangeArrowheads="1"/>
          </p:cNvSpPr>
          <p:nvPr/>
        </p:nvSpPr>
        <p:spPr bwMode="auto">
          <a:xfrm>
            <a:off x="755650" y="4581525"/>
            <a:ext cx="51816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300788" y="2781300"/>
            <a:ext cx="2159000" cy="10160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 =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5995988" y="3903663"/>
            <a:ext cx="431800" cy="6223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86482"/>
          </a:xfrm>
        </p:spPr>
        <p:txBody>
          <a:bodyPr/>
          <a:lstStyle/>
          <a:p>
            <a:r>
              <a:rPr lang="zh-CN" altLang="en-US" dirty="0" smtClean="0"/>
              <a:t>关于蕴含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52864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1+1=3</a:t>
            </a:r>
            <a:r>
              <a:rPr lang="zh-CN" altLang="en-US" dirty="0" smtClean="0"/>
              <a:t>，我就是超人</a:t>
            </a:r>
            <a:endParaRPr lang="en-US" altLang="zh-CN" dirty="0" smtClean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 smtClean="0"/>
              <a:t>命题为真，不保证结论为真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老师说，考试得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分以上会得奖。我考了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分，但没有得到奖</a:t>
            </a:r>
            <a:endParaRPr lang="en-US" altLang="zh-CN" dirty="0" smtClean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 smtClean="0"/>
              <a:t>老师犯逻辑错误咯！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老师说，考试得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分以上会得奖。我考了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分，但得奖了！</a:t>
            </a:r>
            <a:endParaRPr lang="en-US" altLang="zh-CN" dirty="0" smtClean="0"/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Þ"/>
              <a:defRPr/>
            </a:pPr>
            <a:r>
              <a:rPr lang="zh-CN" altLang="en-US" dirty="0" smtClean="0"/>
              <a:t>老师犯糊涂了？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老师说，考试得不到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分以上别想得奖。我考了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分，但得奖了！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ß"/>
              <a:defRPr/>
            </a:pPr>
            <a:r>
              <a:rPr lang="zh-CN" altLang="en-US" dirty="0" smtClean="0"/>
              <a:t>老师说，想得奖，仅当考试得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分以上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Char char="ß"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49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关于蕴含</a:t>
            </a:r>
            <a:endParaRPr lang="zh-CN" altLang="en-US" dirty="0" smtClean="0">
              <a:ea typeface="华文楷体" panose="020106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916113"/>
            <a:ext cx="8218487" cy="460851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err="1" smtClean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8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若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，则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”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（条件语句）</a:t>
            </a:r>
            <a:endParaRPr kumimoji="1" lang="en-US" altLang="zh-CN" sz="2800" b="1" i="1" dirty="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“想得奖，仅当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只有考试得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分以上”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“得奖”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考试得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分以上”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考不到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分以上，甭想得奖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不能玩游戏，除非做完作业（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除非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没有做完作业，就不能玩（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）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5000"/>
              </a:spcBef>
            </a:pP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C50BC-D2AC-4C48-9A84-8910F31DC89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双蕴含（运算符，联接词）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62000" y="19812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：“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当且仅当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”（双条件语句）</a:t>
            </a:r>
            <a:endParaRPr kumimoji="1" lang="zh-CN" altLang="en-US" sz="2400" b="1" i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Line 6"/>
          <p:cNvSpPr>
            <a:spLocks noChangeShapeType="1"/>
          </p:cNvSpPr>
          <p:nvPr/>
        </p:nvSpPr>
        <p:spPr bwMode="auto">
          <a:xfrm>
            <a:off x="2590800" y="2743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>
            <a:off x="2590800" y="57150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2667000" y="3352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45720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2971800" y="2819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     q</a:t>
            </a: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2971800" y="3581400"/>
            <a:ext cx="14478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1       1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724400" y="2819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5029200" y="3581400"/>
            <a:ext cx="6096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156325" y="3933825"/>
            <a:ext cx="2808288" cy="1014413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iff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有相同的真值</a:t>
            </a:r>
            <a:endParaRPr kumimoji="1"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484438" y="5013325"/>
            <a:ext cx="3600450" cy="503238"/>
          </a:xfrm>
          <a:prstGeom prst="rect">
            <a:avLst/>
          </a:prstGeom>
          <a:noFill/>
          <a:ln w="19050">
            <a:solidFill>
              <a:srgbClr val="2009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484438" y="3568700"/>
            <a:ext cx="3600450" cy="504825"/>
          </a:xfrm>
          <a:prstGeom prst="rect">
            <a:avLst/>
          </a:prstGeom>
          <a:noFill/>
          <a:ln w="19050">
            <a:solidFill>
              <a:srgbClr val="2009C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华文楷体" panose="02010600040101010101" pitchFamily="2" charset="-122"/>
              </a:rPr>
              <a:t>命题表达式（命题逻辑公式）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13788" cy="4733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命题变元是命题表达式；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是命题表达式，则（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）也是；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是命题表达式，则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也是；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只有有限次应用上述规则形成的符号串才是命题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是命题公式（省略了外层括号）。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以及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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都不是命题公式。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¬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(¬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是命题公式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运算符的优先级：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¬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zh-CN" altLang="en-US" sz="2400" b="1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81300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930275"/>
          </a:xfrm>
        </p:spPr>
        <p:txBody>
          <a:bodyPr/>
          <a:lstStyle/>
          <a:p>
            <a:pPr eaLnBrk="1" hangingPunct="1"/>
            <a:r>
              <a:rPr lang="zh-CN" altLang="en-US" smtClean="0"/>
              <a:t>内容提要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7267575" cy="280828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2600" b="1" smtClean="0">
                <a:latin typeface="Times New Roman" panose="02020603050405020304" pitchFamily="18" charset="0"/>
              </a:rPr>
              <a:t>引言</a:t>
            </a:r>
            <a:endParaRPr lang="en-US" altLang="zh-CN" sz="2600" b="1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smtClean="0">
                <a:latin typeface="Times New Roman" panose="02020603050405020304" pitchFamily="18" charset="0"/>
              </a:rPr>
              <a:t>逻辑运算符</a:t>
            </a:r>
            <a:endParaRPr lang="en-US" altLang="zh-CN" sz="2600" b="1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smtClean="0">
                <a:latin typeface="Times New Roman" panose="02020603050405020304" pitchFamily="18" charset="0"/>
              </a:rPr>
              <a:t>命题表达式</a:t>
            </a:r>
            <a:endParaRPr lang="en-US" altLang="zh-CN" sz="2600" b="1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smtClean="0">
                <a:latin typeface="Times New Roman" panose="02020603050405020304" pitchFamily="18" charset="0"/>
              </a:rPr>
              <a:t>命题的真值表</a:t>
            </a:r>
            <a:endParaRPr lang="en-US" altLang="zh-CN" sz="2600" b="1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zh-CN" altLang="en-US" sz="2600" b="1" smtClean="0">
                <a:latin typeface="Times New Roman" panose="02020603050405020304" pitchFamily="18" charset="0"/>
              </a:rPr>
              <a:t>逻辑等价</a:t>
            </a:r>
            <a:endParaRPr lang="en-US" altLang="zh-CN" sz="2600" b="1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华文楷体" panose="02010600040101010101" pitchFamily="2" charset="-122"/>
              </a:rPr>
              <a:t>将自然语言翻译成命题表达式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41036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只有你主修计算机科学或不是新生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才可以从校园网访问因特网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你可以从校园网访问因特网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你主修计算机科学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你是新生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华文楷体" panose="02010600040101010101" pitchFamily="2" charset="-122"/>
              </a:rPr>
              <a:t>将自然语言翻译成命题表达式（续）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893175" cy="41036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除非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你满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周岁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只要你身高不足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英尺就不能乘滑行游乐车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你能乘滑行游乐车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你身高不足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英尺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你满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周岁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(¬s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b="1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华文楷体" panose="02010600040101010101" pitchFamily="2" charset="-122"/>
              </a:rPr>
              <a:t>将自然语言翻译成命题表达式（续）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套餐的菜单上写着：</a:t>
            </a:r>
          </a:p>
          <a:p>
            <a:pPr lvl="1"/>
            <a:r>
              <a:rPr lang="zh-CN" altLang="en-US" sz="2800" dirty="0">
                <a:solidFill>
                  <a:srgbClr val="7030A0"/>
                </a:solidFill>
              </a:rPr>
              <a:t>鸡腿饭或者叉烧饭，苹果或香蕉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3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华文楷体" panose="02010600040101010101" pitchFamily="2" charset="-122"/>
              </a:rPr>
              <a:t>命题表达式的</a:t>
            </a:r>
            <a:r>
              <a:rPr lang="zh-CN" altLang="en-US" dirty="0" smtClean="0"/>
              <a:t>真值表</a:t>
            </a:r>
            <a:endParaRPr lang="zh-CN" altLang="en-US" dirty="0" smtClean="0">
              <a:ea typeface="华文楷体" panose="0201060004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9700" y="908050"/>
            <a:ext cx="2233613" cy="647700"/>
          </a:xfrm>
        </p:spPr>
        <p:txBody>
          <a:bodyPr/>
          <a:lstStyle/>
          <a:p>
            <a:pPr marL="514350" indent="-514350"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b="1" dirty="0" err="1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b="1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)¬</a:t>
            </a:r>
            <a:r>
              <a:rPr lang="en-US" altLang="zh-CN" b="1" i="1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38916" name="Line 7"/>
          <p:cNvSpPr>
            <a:spLocks noChangeShapeType="1"/>
          </p:cNvSpPr>
          <p:nvPr/>
        </p:nvSpPr>
        <p:spPr bwMode="auto">
          <a:xfrm>
            <a:off x="614363" y="1963738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7" name="Line 8"/>
          <p:cNvSpPr>
            <a:spLocks noChangeShapeType="1"/>
          </p:cNvSpPr>
          <p:nvPr/>
        </p:nvSpPr>
        <p:spPr bwMode="auto">
          <a:xfrm>
            <a:off x="611188" y="6308725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8" name="Line 9"/>
          <p:cNvSpPr>
            <a:spLocks noChangeShapeType="1"/>
          </p:cNvSpPr>
          <p:nvPr/>
        </p:nvSpPr>
        <p:spPr bwMode="auto">
          <a:xfrm>
            <a:off x="685800" y="24971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9" name="Line 10"/>
          <p:cNvSpPr>
            <a:spLocks noChangeShapeType="1"/>
          </p:cNvSpPr>
          <p:nvPr/>
        </p:nvSpPr>
        <p:spPr bwMode="auto">
          <a:xfrm flipH="1">
            <a:off x="1979613" y="1989138"/>
            <a:ext cx="9525" cy="431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0" name="Line 11"/>
          <p:cNvSpPr>
            <a:spLocks noChangeShapeType="1"/>
          </p:cNvSpPr>
          <p:nvPr/>
        </p:nvSpPr>
        <p:spPr bwMode="auto">
          <a:xfrm>
            <a:off x="3203575" y="1989138"/>
            <a:ext cx="1588" cy="435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1" name="Line 13"/>
          <p:cNvSpPr>
            <a:spLocks noChangeShapeType="1"/>
          </p:cNvSpPr>
          <p:nvPr/>
        </p:nvSpPr>
        <p:spPr bwMode="auto">
          <a:xfrm flipH="1">
            <a:off x="4787900" y="1989138"/>
            <a:ext cx="3175" cy="430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2" name="Line 14"/>
          <p:cNvSpPr>
            <a:spLocks noChangeShapeType="1"/>
          </p:cNvSpPr>
          <p:nvPr/>
        </p:nvSpPr>
        <p:spPr bwMode="auto">
          <a:xfrm flipH="1">
            <a:off x="6156325" y="1989138"/>
            <a:ext cx="20638" cy="438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3" name="Text Box 15"/>
          <p:cNvSpPr txBox="1">
            <a:spLocks noChangeArrowheads="1"/>
          </p:cNvSpPr>
          <p:nvPr/>
        </p:nvSpPr>
        <p:spPr bwMode="auto">
          <a:xfrm>
            <a:off x="628650" y="1993900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p   q    r</a:t>
            </a:r>
          </a:p>
        </p:txBody>
      </p:sp>
      <p:sp>
        <p:nvSpPr>
          <p:cNvPr id="38924" name="Text Box 16"/>
          <p:cNvSpPr txBox="1">
            <a:spLocks noChangeArrowheads="1"/>
          </p:cNvSpPr>
          <p:nvPr/>
        </p:nvSpPr>
        <p:spPr bwMode="auto">
          <a:xfrm>
            <a:off x="698500" y="2522538"/>
            <a:ext cx="1223963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0   0   0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0   0   1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0   1   0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0   1   1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1   0   0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1   0   1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1   1   0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1   1   1                      </a:t>
            </a:r>
          </a:p>
        </p:txBody>
      </p:sp>
      <p:sp>
        <p:nvSpPr>
          <p:cNvPr id="38925" name="Text Box 17"/>
          <p:cNvSpPr txBox="1">
            <a:spLocks noChangeArrowheads="1"/>
          </p:cNvSpPr>
          <p:nvPr/>
        </p:nvSpPr>
        <p:spPr bwMode="auto">
          <a:xfrm>
            <a:off x="2439988" y="2525713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26" name="Text Box 18"/>
          <p:cNvSpPr txBox="1">
            <a:spLocks noChangeArrowheads="1"/>
          </p:cNvSpPr>
          <p:nvPr/>
        </p:nvSpPr>
        <p:spPr bwMode="auto">
          <a:xfrm>
            <a:off x="2295525" y="197485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¬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                              </a:t>
            </a:r>
          </a:p>
        </p:txBody>
      </p:sp>
      <p:sp>
        <p:nvSpPr>
          <p:cNvPr id="38927" name="Text Box 19"/>
          <p:cNvSpPr txBox="1">
            <a:spLocks noChangeArrowheads="1"/>
          </p:cNvSpPr>
          <p:nvPr/>
        </p:nvSpPr>
        <p:spPr bwMode="auto">
          <a:xfrm>
            <a:off x="3524250" y="2003425"/>
            <a:ext cx="116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sz="24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28" name="Text Box 22"/>
          <p:cNvSpPr txBox="1">
            <a:spLocks noChangeArrowheads="1"/>
          </p:cNvSpPr>
          <p:nvPr/>
        </p:nvSpPr>
        <p:spPr bwMode="auto">
          <a:xfrm>
            <a:off x="3851275" y="2492375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29" name="Text Box 23"/>
          <p:cNvSpPr txBox="1">
            <a:spLocks noChangeArrowheads="1"/>
          </p:cNvSpPr>
          <p:nvPr/>
        </p:nvSpPr>
        <p:spPr bwMode="auto">
          <a:xfrm>
            <a:off x="5076825" y="1989138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38930" name="Text Box 24"/>
          <p:cNvSpPr txBox="1">
            <a:spLocks noChangeArrowheads="1"/>
          </p:cNvSpPr>
          <p:nvPr/>
        </p:nvSpPr>
        <p:spPr bwMode="auto">
          <a:xfrm>
            <a:off x="5149850" y="2511425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31" name="Text Box 25"/>
          <p:cNvSpPr txBox="1">
            <a:spLocks noChangeArrowheads="1"/>
          </p:cNvSpPr>
          <p:nvPr/>
        </p:nvSpPr>
        <p:spPr bwMode="auto">
          <a:xfrm>
            <a:off x="6372225" y="1989138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¬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)¬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endParaRPr lang="en-US" altLang="zh-CN" sz="2400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32" name="Text Box 26"/>
          <p:cNvSpPr txBox="1">
            <a:spLocks noChangeArrowheads="1"/>
          </p:cNvSpPr>
          <p:nvPr/>
        </p:nvSpPr>
        <p:spPr bwMode="auto">
          <a:xfrm>
            <a:off x="7092950" y="2492375"/>
            <a:ext cx="533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38933" name="组合 25"/>
          <p:cNvGrpSpPr>
            <a:grpSpLocks/>
          </p:cNvGrpSpPr>
          <p:nvPr/>
        </p:nvGrpSpPr>
        <p:grpSpPr bwMode="auto">
          <a:xfrm>
            <a:off x="468313" y="2276475"/>
            <a:ext cx="5472112" cy="4543425"/>
            <a:chOff x="468313" y="2276475"/>
            <a:chExt cx="5472112" cy="4543425"/>
          </a:xfrm>
        </p:grpSpPr>
        <p:sp>
          <p:nvSpPr>
            <p:cNvPr id="38938" name="Oval 27"/>
            <p:cNvSpPr>
              <a:spLocks noChangeArrowheads="1"/>
            </p:cNvSpPr>
            <p:nvPr/>
          </p:nvSpPr>
          <p:spPr bwMode="auto">
            <a:xfrm>
              <a:off x="468313" y="2276475"/>
              <a:ext cx="1655762" cy="4321175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8939" name="Text Box 28"/>
            <p:cNvSpPr txBox="1">
              <a:spLocks noChangeArrowheads="1"/>
            </p:cNvSpPr>
            <p:nvPr/>
          </p:nvSpPr>
          <p:spPr bwMode="auto">
            <a:xfrm>
              <a:off x="1835150" y="6453188"/>
              <a:ext cx="41052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该命题表达式的</a:t>
              </a:r>
              <a:r>
                <a:rPr lang="zh-CN" altLang="en-US" sz="18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所有指派</a:t>
              </a:r>
            </a:p>
          </p:txBody>
        </p:sp>
        <p:sp>
          <p:nvSpPr>
            <p:cNvPr id="38940" name="Line 29"/>
            <p:cNvSpPr>
              <a:spLocks noChangeShapeType="1"/>
            </p:cNvSpPr>
            <p:nvPr/>
          </p:nvSpPr>
          <p:spPr bwMode="auto">
            <a:xfrm flipH="1" flipV="1">
              <a:off x="1403350" y="6381750"/>
              <a:ext cx="5048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323850" y="3876675"/>
            <a:ext cx="5761038" cy="1136650"/>
            <a:chOff x="323528" y="2492896"/>
            <a:chExt cx="5760369" cy="1135482"/>
          </a:xfrm>
        </p:grpSpPr>
        <p:sp>
          <p:nvSpPr>
            <p:cNvPr id="38936" name="椭圆 23"/>
            <p:cNvSpPr>
              <a:spLocks noChangeArrowheads="1"/>
            </p:cNvSpPr>
            <p:nvPr/>
          </p:nvSpPr>
          <p:spPr bwMode="auto">
            <a:xfrm>
              <a:off x="323528" y="2492896"/>
              <a:ext cx="1728192" cy="504056"/>
            </a:xfrm>
            <a:prstGeom prst="ellipse">
              <a:avLst/>
            </a:prstGeom>
            <a:noFill/>
            <a:ln w="222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8937" name="圆角矩形标注 24"/>
            <p:cNvSpPr>
              <a:spLocks noChangeArrowheads="1"/>
            </p:cNvSpPr>
            <p:nvPr/>
          </p:nvSpPr>
          <p:spPr bwMode="auto">
            <a:xfrm>
              <a:off x="3275856" y="2996951"/>
              <a:ext cx="2808041" cy="631427"/>
            </a:xfrm>
            <a:prstGeom prst="wedgeRoundRectCallout">
              <a:avLst>
                <a:gd name="adj1" fmla="val -103417"/>
                <a:gd name="adj2" fmla="val -7333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一种“成假”指派</a:t>
              </a: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68313" y="3886200"/>
            <a:ext cx="7343775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7018337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命题表达式的真值表</a:t>
            </a:r>
          </a:p>
        </p:txBody>
      </p:sp>
      <p:sp>
        <p:nvSpPr>
          <p:cNvPr id="40963" name="Line 14"/>
          <p:cNvSpPr>
            <a:spLocks noChangeShapeType="1"/>
          </p:cNvSpPr>
          <p:nvPr/>
        </p:nvSpPr>
        <p:spPr bwMode="auto">
          <a:xfrm>
            <a:off x="236538" y="2509838"/>
            <a:ext cx="8716962" cy="20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4" name="Line 15"/>
          <p:cNvSpPr>
            <a:spLocks noChangeShapeType="1"/>
          </p:cNvSpPr>
          <p:nvPr/>
        </p:nvSpPr>
        <p:spPr bwMode="auto">
          <a:xfrm flipV="1">
            <a:off x="236538" y="4619625"/>
            <a:ext cx="8716962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5" name="Line 16"/>
          <p:cNvSpPr>
            <a:spLocks noChangeShapeType="1"/>
          </p:cNvSpPr>
          <p:nvPr/>
        </p:nvSpPr>
        <p:spPr bwMode="auto">
          <a:xfrm>
            <a:off x="312738" y="2890838"/>
            <a:ext cx="8461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6" name="Line 17"/>
          <p:cNvSpPr>
            <a:spLocks noChangeShapeType="1"/>
          </p:cNvSpPr>
          <p:nvPr/>
        </p:nvSpPr>
        <p:spPr bwMode="auto">
          <a:xfrm>
            <a:off x="10747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7" name="Line 18"/>
          <p:cNvSpPr>
            <a:spLocks noChangeShapeType="1"/>
          </p:cNvSpPr>
          <p:nvPr/>
        </p:nvSpPr>
        <p:spPr bwMode="auto">
          <a:xfrm>
            <a:off x="20653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30559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9" name="Text Box 20"/>
          <p:cNvSpPr txBox="1">
            <a:spLocks noChangeArrowheads="1"/>
          </p:cNvSpPr>
          <p:nvPr/>
        </p:nvSpPr>
        <p:spPr bwMode="auto">
          <a:xfrm>
            <a:off x="312738" y="250983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p    q</a:t>
            </a:r>
          </a:p>
        </p:txBody>
      </p:sp>
      <p:sp>
        <p:nvSpPr>
          <p:cNvPr id="40970" name="Text Box 21"/>
          <p:cNvSpPr txBox="1">
            <a:spLocks noChangeArrowheads="1"/>
          </p:cNvSpPr>
          <p:nvPr/>
        </p:nvSpPr>
        <p:spPr bwMode="auto">
          <a:xfrm>
            <a:off x="236538" y="2967038"/>
            <a:ext cx="83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0     1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1     0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1     1</a:t>
            </a:r>
          </a:p>
        </p:txBody>
      </p:sp>
      <p:sp>
        <p:nvSpPr>
          <p:cNvPr id="40971" name="Text Box 22"/>
          <p:cNvSpPr txBox="1">
            <a:spLocks noChangeArrowheads="1"/>
          </p:cNvSpPr>
          <p:nvPr/>
        </p:nvSpPr>
        <p:spPr bwMode="auto">
          <a:xfrm>
            <a:off x="1227138" y="25098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1800" b="1" i="1">
              <a:latin typeface="Times New Roman" panose="02020603050405020304" pitchFamily="18" charset="0"/>
            </a:endParaRPr>
          </a:p>
        </p:txBody>
      </p:sp>
      <p:sp>
        <p:nvSpPr>
          <p:cNvPr id="40972" name="Text Box 23"/>
          <p:cNvSpPr txBox="1">
            <a:spLocks noChangeArrowheads="1"/>
          </p:cNvSpPr>
          <p:nvPr/>
        </p:nvSpPr>
        <p:spPr bwMode="auto">
          <a:xfrm>
            <a:off x="2217738" y="25098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1800" b="1" i="1">
              <a:latin typeface="Times New Roman" panose="02020603050405020304" pitchFamily="18" charset="0"/>
            </a:endParaRPr>
          </a:p>
        </p:txBody>
      </p:sp>
      <p:sp>
        <p:nvSpPr>
          <p:cNvPr id="40973" name="Text Box 24"/>
          <p:cNvSpPr txBox="1">
            <a:spLocks noChangeArrowheads="1"/>
          </p:cNvSpPr>
          <p:nvPr/>
        </p:nvSpPr>
        <p:spPr bwMode="auto">
          <a:xfrm>
            <a:off x="1379538" y="2967038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4" name="Text Box 25"/>
          <p:cNvSpPr txBox="1">
            <a:spLocks noChangeArrowheads="1"/>
          </p:cNvSpPr>
          <p:nvPr/>
        </p:nvSpPr>
        <p:spPr bwMode="auto">
          <a:xfrm>
            <a:off x="2370138" y="2967038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5" name="Text Box 26"/>
          <p:cNvSpPr txBox="1">
            <a:spLocks noChangeArrowheads="1"/>
          </p:cNvSpPr>
          <p:nvPr/>
        </p:nvSpPr>
        <p:spPr bwMode="auto">
          <a:xfrm>
            <a:off x="3132138" y="2509838"/>
            <a:ext cx="160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(</a:t>
            </a:r>
            <a:r>
              <a:rPr kumimoji="1" lang="en-US" altLang="zh-CN" sz="1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18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976" name="Text Box 27"/>
          <p:cNvSpPr txBox="1">
            <a:spLocks noChangeArrowheads="1"/>
          </p:cNvSpPr>
          <p:nvPr/>
        </p:nvSpPr>
        <p:spPr bwMode="auto">
          <a:xfrm>
            <a:off x="3733800" y="2962275"/>
            <a:ext cx="3810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2627313" y="1700213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  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4668838" y="2509838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79" name="Text Box 26"/>
          <p:cNvSpPr txBox="1">
            <a:spLocks noChangeArrowheads="1"/>
          </p:cNvSpPr>
          <p:nvPr/>
        </p:nvSpPr>
        <p:spPr bwMode="auto">
          <a:xfrm>
            <a:off x="4741863" y="2509838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1" lang="en-US" altLang="zh-CN" sz="1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5440363" y="253047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1" name="Text Box 27"/>
          <p:cNvSpPr txBox="1">
            <a:spLocks noChangeArrowheads="1"/>
          </p:cNvSpPr>
          <p:nvPr/>
        </p:nvSpPr>
        <p:spPr bwMode="auto">
          <a:xfrm>
            <a:off x="4886325" y="2962275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82" name="Text Box 29"/>
          <p:cNvSpPr txBox="1">
            <a:spLocks noChangeArrowheads="1"/>
          </p:cNvSpPr>
          <p:nvPr/>
        </p:nvSpPr>
        <p:spPr bwMode="auto">
          <a:xfrm>
            <a:off x="5467350" y="2433638"/>
            <a:ext cx="348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(p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q)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 (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40983" name="Text Box 27"/>
          <p:cNvSpPr txBox="1">
            <a:spLocks noChangeArrowheads="1"/>
          </p:cNvSpPr>
          <p:nvPr/>
        </p:nvSpPr>
        <p:spPr bwMode="auto">
          <a:xfrm>
            <a:off x="6808788" y="2962275"/>
            <a:ext cx="381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3492500" y="2852738"/>
            <a:ext cx="863600" cy="1800225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4643438" y="2852738"/>
            <a:ext cx="865187" cy="1800225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8" name="Oval 2"/>
          <p:cNvSpPr>
            <a:spLocks noChangeArrowheads="1"/>
          </p:cNvSpPr>
          <p:nvPr/>
        </p:nvSpPr>
        <p:spPr bwMode="auto">
          <a:xfrm>
            <a:off x="6516688" y="2852738"/>
            <a:ext cx="863600" cy="1800225"/>
          </a:xfrm>
          <a:prstGeom prst="ellipse">
            <a:avLst/>
          </a:prstGeom>
          <a:solidFill>
            <a:srgbClr val="FFC000">
              <a:alpha val="50195"/>
            </a:srgbClr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5983287" cy="64135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华文楷体" panose="02010600040101010101" pitchFamily="2" charset="-122"/>
              </a:rPr>
              <a:t>永真式、矛盾式与可能式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733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永真式（重言式）：总是真的，无论其中出现的命题变元如何取值。比如：</a:t>
            </a:r>
            <a:r>
              <a:rPr lang="en-US" altLang="zh-CN" sz="2400" b="1" i="1" dirty="0" smtClean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 smtClean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 dirty="0" smtClean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2400" b="1" i="1" dirty="0" smtClean="0">
              <a:solidFill>
                <a:srgbClr val="2009CD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矛盾式：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总是假的，无论其中出现的命题变元如何取值。比如：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zh-CN" altLang="en-US" sz="2400" b="1" dirty="0" smtClean="0">
              <a:solidFill>
                <a:srgbClr val="FF0000"/>
              </a:solidFill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可能式：既不是永真式又不是矛盾式。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比如：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4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3012" name="组合 30"/>
          <p:cNvGrpSpPr>
            <a:grpSpLocks/>
          </p:cNvGrpSpPr>
          <p:nvPr/>
        </p:nvGrpSpPr>
        <p:grpSpPr bwMode="auto">
          <a:xfrm>
            <a:off x="2339975" y="4437063"/>
            <a:ext cx="4608513" cy="1744662"/>
            <a:chOff x="3059832" y="4276204"/>
            <a:chExt cx="4608512" cy="1745084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3148732" y="4293096"/>
              <a:ext cx="4464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3059832" y="6021288"/>
              <a:ext cx="4608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4139952" y="4293096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131840" y="4869160"/>
              <a:ext cx="4464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4355976" y="4348212"/>
              <a:ext cx="72427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¬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</a:p>
          </p:txBody>
        </p:sp>
        <p:grpSp>
          <p:nvGrpSpPr>
            <p:cNvPr id="43019" name="组合 15"/>
            <p:cNvGrpSpPr>
              <a:grpSpLocks/>
            </p:cNvGrpSpPr>
            <p:nvPr/>
          </p:nvGrpSpPr>
          <p:grpSpPr bwMode="auto">
            <a:xfrm>
              <a:off x="4538092" y="4949676"/>
              <a:ext cx="648072" cy="1007864"/>
              <a:chOff x="4499992" y="5038576"/>
              <a:chExt cx="914400" cy="1007864"/>
            </a:xfrm>
          </p:grpSpPr>
          <p:sp>
            <p:nvSpPr>
              <p:cNvPr id="43033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385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34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3020" name="组合 16"/>
            <p:cNvGrpSpPr>
              <a:grpSpLocks/>
            </p:cNvGrpSpPr>
            <p:nvPr/>
          </p:nvGrpSpPr>
          <p:grpSpPr bwMode="auto">
            <a:xfrm>
              <a:off x="3483372" y="4941168"/>
              <a:ext cx="648072" cy="995164"/>
              <a:chOff x="4499992" y="5013176"/>
              <a:chExt cx="914400" cy="995164"/>
            </a:xfrm>
          </p:grpSpPr>
          <p:sp>
            <p:nvSpPr>
              <p:cNvPr id="43031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131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32" name="Text Box 14"/>
              <p:cNvSpPr txBox="1">
                <a:spLocks noChangeArrowheads="1"/>
              </p:cNvSpPr>
              <p:nvPr/>
            </p:nvSpPr>
            <p:spPr bwMode="auto">
              <a:xfrm>
                <a:off x="4511996" y="55511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43021" name="Line 7"/>
            <p:cNvSpPr>
              <a:spLocks noChangeShapeType="1"/>
            </p:cNvSpPr>
            <p:nvPr/>
          </p:nvSpPr>
          <p:spPr bwMode="auto">
            <a:xfrm>
              <a:off x="5292080" y="4293096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2" name="Line 7"/>
            <p:cNvSpPr>
              <a:spLocks noChangeShapeType="1"/>
            </p:cNvSpPr>
            <p:nvPr/>
          </p:nvSpPr>
          <p:spPr bwMode="auto">
            <a:xfrm>
              <a:off x="6444208" y="4276204"/>
              <a:ext cx="0" cy="1728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3" name="Text Box 10"/>
            <p:cNvSpPr txBox="1">
              <a:spLocks noChangeArrowheads="1"/>
            </p:cNvSpPr>
            <p:nvPr/>
          </p:nvSpPr>
          <p:spPr bwMode="auto">
            <a:xfrm>
              <a:off x="5364088" y="4365104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b="1">
                  <a:solidFill>
                    <a:srgbClr val="2009CD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¬</a:t>
              </a:r>
              <a:r>
                <a:rPr lang="en-US" altLang="zh-CN" sz="2400" b="1" i="1">
                  <a:solidFill>
                    <a:srgbClr val="2009CD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kumimoji="1"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4" name="Text Box 10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1008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¬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3025" name="组合 24"/>
            <p:cNvGrpSpPr>
              <a:grpSpLocks/>
            </p:cNvGrpSpPr>
            <p:nvPr/>
          </p:nvGrpSpPr>
          <p:grpSpPr bwMode="auto">
            <a:xfrm>
              <a:off x="5580112" y="4928468"/>
              <a:ext cx="504056" cy="1020564"/>
              <a:chOff x="4499992" y="5000476"/>
              <a:chExt cx="711200" cy="1020564"/>
            </a:xfrm>
          </p:grpSpPr>
          <p:sp>
            <p:nvSpPr>
              <p:cNvPr id="43029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00476"/>
                <a:ext cx="711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2009CD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30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638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2009CD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3026" name="组合 27"/>
            <p:cNvGrpSpPr>
              <a:grpSpLocks/>
            </p:cNvGrpSpPr>
            <p:nvPr/>
          </p:nvGrpSpPr>
          <p:grpSpPr bwMode="auto">
            <a:xfrm>
              <a:off x="6660232" y="4911576"/>
              <a:ext cx="648072" cy="1033264"/>
              <a:chOff x="4499992" y="5013176"/>
              <a:chExt cx="914400" cy="1033264"/>
            </a:xfrm>
          </p:grpSpPr>
          <p:sp>
            <p:nvSpPr>
              <p:cNvPr id="43027" name="Text Box 13"/>
              <p:cNvSpPr txBox="1">
                <a:spLocks noChangeArrowheads="1"/>
              </p:cNvSpPr>
              <p:nvPr/>
            </p:nvSpPr>
            <p:spPr bwMode="auto">
              <a:xfrm>
                <a:off x="4499992" y="5013176"/>
                <a:ext cx="914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28" name="Text Box 14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06413" y="722313"/>
            <a:ext cx="8637587" cy="762000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逻辑等价</a:t>
            </a:r>
          </a:p>
        </p:txBody>
      </p:sp>
      <p:sp>
        <p:nvSpPr>
          <p:cNvPr id="45059" name="Text Box 29"/>
          <p:cNvSpPr txBox="1">
            <a:spLocks noChangeArrowheads="1"/>
          </p:cNvSpPr>
          <p:nvPr/>
        </p:nvSpPr>
        <p:spPr bwMode="auto">
          <a:xfrm>
            <a:off x="2195513" y="3933825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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dirty="0" err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773238"/>
            <a:ext cx="8229600" cy="1655762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400" b="1" kern="0" dirty="0"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r>
              <a:rPr lang="zh-CN" altLang="en-US" sz="2400" b="1" kern="0" dirty="0">
                <a:latin typeface="Times New Roman" pitchFamily="18" charset="0"/>
                <a:ea typeface="宋体" charset="-122"/>
              </a:rPr>
              <a:t>逻辑等价：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在所有可能情况下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400" b="1" kern="0" dirty="0"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r>
              <a:rPr lang="zh-CN" altLang="en-US" sz="2400" b="1" kern="0" dirty="0">
                <a:latin typeface="Times New Roman" pitchFamily="18" charset="0"/>
                <a:ea typeface="+mn-ea"/>
              </a:rPr>
              <a:t>都有相同的真值。</a:t>
            </a:r>
            <a:endParaRPr kumimoji="1" lang="en-US" altLang="zh-CN" sz="2400" b="1" i="1" kern="0" dirty="0">
              <a:solidFill>
                <a:srgbClr val="2009CD"/>
              </a:solidFill>
              <a:latin typeface="Times New Roman" pitchFamily="18" charset="0"/>
              <a:ea typeface="+mn-ea"/>
            </a:endParaRPr>
          </a:p>
          <a:p>
            <a:pPr marL="800100" lvl="1" indent="-342900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  <a:sym typeface="Symbol" pitchFamily="18" charset="2"/>
              </a:rPr>
              <a:t>也就是说，</a:t>
            </a:r>
            <a:r>
              <a:rPr kumimoji="1" lang="en-US" altLang="zh-CN" sz="2400" b="1" i="1" dirty="0" err="1"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400" b="1" dirty="0" err="1">
                <a:latin typeface="Times New Roman" pitchFamily="18" charset="0"/>
                <a:ea typeface="宋体" charset="-122"/>
                <a:sym typeface="Symbol" pitchFamily="18" charset="2"/>
              </a:rPr>
              <a:t></a:t>
            </a:r>
            <a:r>
              <a:rPr kumimoji="1" lang="en-US" altLang="zh-CN" sz="2400" b="1" i="1" dirty="0" err="1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r>
              <a:rPr lang="zh-CN" altLang="en-US" sz="2400" b="1" kern="0" dirty="0">
                <a:latin typeface="Times New Roman" pitchFamily="18" charset="0"/>
                <a:ea typeface="+mn-ea"/>
                <a:sym typeface="Symbol" pitchFamily="18" charset="2"/>
              </a:rPr>
              <a:t>是永真式。</a:t>
            </a:r>
            <a:endParaRPr lang="en-US" altLang="zh-CN" sz="2400" b="1" kern="0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marL="800100" lvl="1" indent="-342900" eaLnBrk="1" hangingPunct="1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Times New Roman" pitchFamily="18" charset="0"/>
                <a:ea typeface="+mn-ea"/>
                <a:sym typeface="Symbol" pitchFamily="18" charset="2"/>
              </a:rPr>
              <a:t>记法：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p 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  <a:sym typeface="Symbol"/>
              </a:rPr>
              <a:t> 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  <a:sym typeface="Symbol" pitchFamily="18" charset="2"/>
              </a:rPr>
              <a:t>q</a:t>
            </a:r>
            <a:endParaRPr lang="en-US" altLang="zh-CN" sz="2400" b="1" kern="0" dirty="0">
              <a:latin typeface="Times New Roman" pitchFamily="18" charset="0"/>
              <a:ea typeface="+mn-ea"/>
              <a:sym typeface="Symbol" pitchFamily="18" charset="2"/>
            </a:endParaRPr>
          </a:p>
        </p:txBody>
      </p:sp>
      <p:sp>
        <p:nvSpPr>
          <p:cNvPr id="45061" name="矩形 27"/>
          <p:cNvSpPr>
            <a:spLocks noChangeArrowheads="1"/>
          </p:cNvSpPr>
          <p:nvPr/>
        </p:nvSpPr>
        <p:spPr bwMode="auto">
          <a:xfrm>
            <a:off x="1835150" y="46640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T  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2400" b="1" i="1">
              <a:solidFill>
                <a:srgbClr val="2009C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矩形 28"/>
          <p:cNvSpPr>
            <a:spLocks noChangeArrowheads="1"/>
          </p:cNvSpPr>
          <p:nvPr/>
        </p:nvSpPr>
        <p:spPr bwMode="auto">
          <a:xfrm>
            <a:off x="3898900" y="4664075"/>
            <a:ext cx="160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 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>
                <a:solidFill>
                  <a:srgbClr val="2009CD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¬</a:t>
            </a:r>
            <a:r>
              <a:rPr lang="en-US" altLang="zh-CN" sz="2400" b="1" i="1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kumimoji="1" lang="en-US" altLang="zh-CN" sz="2400" b="1" i="1">
              <a:solidFill>
                <a:srgbClr val="2009C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D61A8-5ECE-4B6B-97DD-8D80A0FCA0D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2238"/>
            <a:ext cx="7677150" cy="12954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华文楷体" panose="02010600040101010101" pitchFamily="2" charset="-122"/>
              </a:rPr>
              <a:t>命题逻辑公式（定义为一个形式语言）</a:t>
            </a:r>
          </a:p>
        </p:txBody>
      </p:sp>
      <p:sp>
        <p:nvSpPr>
          <p:cNvPr id="21507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611560" y="2132856"/>
            <a:ext cx="8353053" cy="4158407"/>
          </a:xfrm>
          <a:blipFill rotWithShape="0">
            <a:blip r:embed="rId3"/>
            <a:stretch>
              <a:fillRect l="-1459" t="-1466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73361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3200" dirty="0"/>
              <a:t>教材内容：</a:t>
            </a:r>
            <a:r>
              <a:rPr lang="en-US" altLang="zh-CN" sz="3200" dirty="0"/>
              <a:t>[Rosen] 1.1</a:t>
            </a:r>
            <a:r>
              <a:rPr lang="zh-CN" altLang="zh-CN" sz="3200" dirty="0"/>
              <a:t>，</a:t>
            </a:r>
            <a:r>
              <a:rPr lang="en-US" altLang="zh-CN" sz="3200" dirty="0"/>
              <a:t>1.2</a:t>
            </a:r>
            <a:r>
              <a:rPr lang="zh-CN" altLang="zh-CN" sz="3200" dirty="0"/>
              <a:t>，</a:t>
            </a:r>
            <a:r>
              <a:rPr lang="en-US" altLang="zh-CN" sz="3200" dirty="0"/>
              <a:t>1.3</a:t>
            </a:r>
            <a:r>
              <a:rPr lang="zh-CN" altLang="zh-CN" sz="3200" dirty="0"/>
              <a:t>节</a:t>
            </a:r>
          </a:p>
          <a:p>
            <a:pPr lvl="0"/>
            <a:r>
              <a:rPr lang="zh-CN" altLang="zh-CN" sz="3200" dirty="0"/>
              <a:t>课后习题：</a:t>
            </a:r>
          </a:p>
          <a:p>
            <a:pPr lvl="1"/>
            <a:r>
              <a:rPr lang="zh-CN" altLang="en-US" sz="2800" dirty="0" smtClean="0"/>
              <a:t>见课程网站</a:t>
            </a:r>
            <a:r>
              <a:rPr lang="zh-CN" altLang="en-US" sz="2800" dirty="0" smtClean="0"/>
              <a:t>或者</a:t>
            </a:r>
            <a:r>
              <a:rPr lang="en-US" altLang="zh-CN" sz="2800" dirty="0"/>
              <a:t>QQ</a:t>
            </a:r>
            <a:r>
              <a:rPr lang="zh-CN" altLang="en-US" sz="2800" dirty="0" smtClean="0"/>
              <a:t>群</a:t>
            </a:r>
            <a:endParaRPr lang="zh-CN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引言－编程语言中的布尔表达式</a:t>
            </a:r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395288" y="1719263"/>
            <a:ext cx="7489825" cy="48783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程序设计语言中的布尔运算符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&amp;&amp;,  || ,  ! 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举例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(a &gt;= 5) &amp;&amp; (a &lt;= 10)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 || !q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程序验证需要考察有关不变式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条件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循环语句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程序分析时需要考虑布尔表达式的可满足性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标注 4"/>
          <p:cNvSpPr>
            <a:spLocks noChangeArrowheads="1"/>
          </p:cNvSpPr>
          <p:nvPr/>
        </p:nvSpPr>
        <p:spPr bwMode="auto">
          <a:xfrm>
            <a:off x="5076825" y="3284538"/>
            <a:ext cx="3598863" cy="1008062"/>
          </a:xfrm>
          <a:prstGeom prst="wedgeRectCallout">
            <a:avLst>
              <a:gd name="adj1" fmla="val -49759"/>
              <a:gd name="adj2" fmla="val 24620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zh-CN" sz="2800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 then abs:=-</a:t>
            </a:r>
            <a:r>
              <a:rPr lang="en-US" altLang="zh-CN" sz="2800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else abs:=</a:t>
            </a:r>
            <a:r>
              <a:rPr lang="en-US" altLang="zh-CN" sz="2800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i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引言－搜索引擎中的布尔检索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640763" cy="4949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布尔逻辑检索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布尔逻辑运算符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4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检索项的逻辑组配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，用以表达检索者的查询。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 San 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 ” </a:t>
            </a:r>
            <a:r>
              <a:rPr lang="en-US" altLang="zh-CN" sz="21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altLang="zh-CN" sz="21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"Software Engineering" </a:t>
            </a:r>
          </a:p>
          <a:p>
            <a:pPr lvl="2">
              <a:lnSpc>
                <a:spcPct val="120000"/>
              </a:lnSpc>
            </a:pP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 </a:t>
            </a:r>
            <a:r>
              <a:rPr lang="en-US" altLang="zh-CN" sz="21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“Ontology”// 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有的使用“</a:t>
            </a:r>
            <a:r>
              <a:rPr lang="en-US" altLang="zh-CN" sz="24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”替代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“NOT”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/>
              <a:t>布尔运算符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与，合取，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(AND) (</a:t>
            </a:r>
            <a:r>
              <a:rPr lang="en-US" altLang="zh-CN" sz="24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&amp;, · ) 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或，析取，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Disjunction (OR) (</a:t>
            </a:r>
            <a:r>
              <a:rPr lang="en-US" altLang="zh-CN" sz="24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非，否定，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(NOT) (</a:t>
            </a:r>
            <a:r>
              <a:rPr lang="en-US" altLang="zh-CN" sz="2400" b="1" dirty="0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~, -)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引言－逻辑迷题</a:t>
            </a:r>
          </a:p>
        </p:txBody>
      </p:sp>
      <p:sp>
        <p:nvSpPr>
          <p:cNvPr id="9219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496300" cy="2286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泥巴孩谜题</a:t>
            </a:r>
            <a:endParaRPr lang="en-US" altLang="zh-CN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一个男孩和一个女孩玩耍回来，看不见自己的额头，父亲说“你们当中至少有一个人额头上有泥”。父亲问孩子“你知道你额头上有没有泥？”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1547813" y="4221163"/>
            <a:ext cx="6192837" cy="1655762"/>
          </a:xfrm>
          <a:prstGeom prst="wedgeRectCallout">
            <a:avLst>
              <a:gd name="adj1" fmla="val -20833"/>
              <a:gd name="adj2" fmla="val 20444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：男孩的额头上有泥</a:t>
            </a:r>
            <a:endParaRPr lang="en-US" altLang="zh-CN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：女孩的额头上有泥</a:t>
            </a:r>
            <a:endParaRPr lang="en-US" altLang="zh-CN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为真</a:t>
            </a:r>
            <a:endParaRPr lang="zh-CN" altLang="en-US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引言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－</a:t>
            </a:r>
            <a:r>
              <a:rPr lang="zh-CN" altLang="en-US" smtClean="0"/>
              <a:t>日常生活中的逻辑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820150" cy="4302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smtClean="0"/>
              <a:t>父子对话</a:t>
            </a:r>
            <a:endParaRPr lang="en-US" altLang="zh-CN" sz="2800" b="1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子：爸爸，我要玩游戏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父：不做完作业不能玩游戏 （除非</a:t>
            </a:r>
            <a:r>
              <a:rPr lang="en-US" altLang="zh-CN" sz="2400" b="1" smtClean="0"/>
              <a:t>…, </a:t>
            </a:r>
            <a:r>
              <a:rPr lang="zh-CN" altLang="en-US" sz="2400" b="1" smtClean="0"/>
              <a:t>否则不允许</a:t>
            </a:r>
            <a:r>
              <a:rPr lang="en-US" altLang="zh-CN" sz="2400" b="1" smtClean="0"/>
              <a:t>….</a:t>
            </a:r>
            <a:r>
              <a:rPr lang="zh-CN" altLang="en-US" sz="2400" b="1" smtClean="0"/>
              <a:t> ）</a:t>
            </a:r>
            <a:endParaRPr lang="en-US" altLang="zh-CN" sz="2400" b="1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如果以</a:t>
            </a:r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表示“做完作业”，</a:t>
            </a:r>
            <a:r>
              <a:rPr lang="en-US" altLang="zh-C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表示“玩游戏”</a:t>
            </a:r>
            <a:endParaRPr lang="en-US" altLang="zh-CN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常理：</a:t>
            </a:r>
            <a:r>
              <a:rPr kumimoji="1" lang="en-US" altLang="zh-CN" sz="2400" b="1" i="1" smtClean="0">
                <a:latin typeface="Times New Roman" panose="02020603050405020304" pitchFamily="18" charset="0"/>
              </a:rPr>
              <a:t> p</a:t>
            </a:r>
            <a:r>
              <a:rPr kumimoji="1"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sz="2400" b="1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数学：</a:t>
            </a:r>
            <a:r>
              <a:rPr lang="zh-CN" altLang="en-US" sz="2400" b="1" smtClean="0">
                <a:sym typeface="Symbol" panose="05050102010706020507" pitchFamily="18" charset="2"/>
              </a:rPr>
              <a:t></a:t>
            </a:r>
            <a:r>
              <a:rPr kumimoji="1" lang="en-US" altLang="zh-CN" sz="2400" b="1" i="1" smtClean="0">
                <a:latin typeface="Times New Roman" panose="02020603050405020304" pitchFamily="18" charset="0"/>
              </a:rPr>
              <a:t> p</a:t>
            </a:r>
            <a:r>
              <a:rPr kumimoji="1"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sz="2400" b="1" smtClean="0">
                <a:sym typeface="Symbol" panose="05050102010706020507" pitchFamily="18" charset="2"/>
              </a:rPr>
              <a:t> </a:t>
            </a:r>
            <a:r>
              <a:rPr kumimoji="1" lang="en-US" altLang="zh-CN" sz="24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zh-CN" altLang="en-US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（等价命题：</a:t>
            </a:r>
            <a:r>
              <a:rPr kumimoji="1" lang="en-US" altLang="zh-CN" sz="24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1" smtClean="0">
                <a:latin typeface="Times New Roman" panose="02020603050405020304" pitchFamily="18" charset="0"/>
              </a:rPr>
              <a:t>p</a:t>
            </a:r>
            <a:r>
              <a:rPr lang="zh-CN" altLang="en-US" sz="2400" b="1" smtClean="0"/>
              <a:t>）</a:t>
            </a:r>
            <a:endParaRPr lang="en-US" altLang="zh-CN" sz="2400" b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引言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－</a:t>
            </a:r>
            <a:r>
              <a:rPr lang="zh-CN" altLang="en-US" smtClean="0"/>
              <a:t>日常生活中的推理</a:t>
            </a:r>
          </a:p>
        </p:txBody>
      </p:sp>
      <p:sp>
        <p:nvSpPr>
          <p:cNvPr id="11267" name="内容占位符 5"/>
          <p:cNvSpPr>
            <a:spLocks noGrp="1"/>
          </p:cNvSpPr>
          <p:nvPr>
            <p:ph idx="1"/>
          </p:nvPr>
        </p:nvSpPr>
        <p:spPr>
          <a:xfrm>
            <a:off x="323850" y="1719263"/>
            <a:ext cx="8640763" cy="4302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老张宴请好友，他和老钱先到目的地，等了好久小刘还没到。老张说道：“哎，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该来的还没有来</a:t>
            </a:r>
            <a:r>
              <a:rPr lang="zh-CN" altLang="en-US" sz="2800" b="1" dirty="0" smtClean="0"/>
              <a:t>。”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en-US" sz="2800" b="1" dirty="0" smtClean="0"/>
              <a:t>问题：</a:t>
            </a:r>
            <a:endParaRPr lang="en-US" altLang="zh-CN" sz="2800" b="1" dirty="0" smtClean="0"/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/>
              <a:t>如何理解“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该来的还没有来</a:t>
            </a:r>
            <a:r>
              <a:rPr lang="zh-CN" altLang="en-US" sz="2400" b="1" dirty="0" smtClean="0"/>
              <a:t>”。</a:t>
            </a:r>
            <a:endParaRPr lang="en-US" altLang="zh-CN" sz="2400" b="1" dirty="0" smtClean="0"/>
          </a:p>
          <a:p>
            <a:pPr lvl="1">
              <a:lnSpc>
                <a:spcPct val="120000"/>
              </a:lnSpc>
            </a:pPr>
            <a:r>
              <a:rPr lang="zh-CN" altLang="en-US" sz="2400" b="1" dirty="0" smtClean="0"/>
              <a:t>老钱如何进行推理：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他该不该来？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引言</a:t>
            </a:r>
            <a:r>
              <a:rPr lang="zh-CN" altLang="en-US" sz="4000" smtClean="0">
                <a:latin typeface="仿宋" panose="02010609060101010101" pitchFamily="49" charset="-122"/>
                <a:ea typeface="仿宋" panose="02010609060101010101" pitchFamily="49" charset="-122"/>
              </a:rPr>
              <a:t>－</a:t>
            </a:r>
            <a:r>
              <a:rPr lang="zh-CN" altLang="en-US" sz="4000" smtClean="0"/>
              <a:t>合理表述的重要性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28813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不合理表述的后果会很严重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该来的没来</a:t>
            </a:r>
            <a:endParaRPr lang="en-US" altLang="zh-CN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老钱走了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不该走的走了</a:t>
            </a:r>
            <a:endParaRPr lang="en-US" altLang="zh-CN" b="1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留下的人也走了</a:t>
            </a:r>
            <a:endParaRPr lang="en-US" altLang="zh-CN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mtClean="0"/>
          </a:p>
        </p:txBody>
      </p:sp>
      <p:sp>
        <p:nvSpPr>
          <p:cNvPr id="8" name="矩形标注 7"/>
          <p:cNvSpPr>
            <a:spLocks noChangeArrowheads="1"/>
          </p:cNvSpPr>
          <p:nvPr/>
        </p:nvSpPr>
        <p:spPr bwMode="auto">
          <a:xfrm>
            <a:off x="539750" y="4581525"/>
            <a:ext cx="7920038" cy="1150938"/>
          </a:xfrm>
          <a:prstGeom prst="wedgeRectCallout">
            <a:avLst>
              <a:gd name="adj1" fmla="val -20833"/>
              <a:gd name="adj2" fmla="val 20444"/>
            </a:avLst>
          </a:prstGeom>
          <a:noFill/>
          <a:ln w="9525" algn="ctr">
            <a:solidFill>
              <a:srgbClr val="2009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知识表示与推理</a:t>
            </a:r>
            <a:endParaRPr lang="en-US" altLang="zh-CN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 and Reasoning, KR&amp;R</a:t>
            </a:r>
            <a:endParaRPr lang="zh-CN" altLang="en-US" sz="2800" b="1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华文楷体" panose="02010600040101010101" pitchFamily="2" charset="-122"/>
              </a:rPr>
              <a:t>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786687" cy="54006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命题是一个陈述语句，即一个陈述事实的句子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solidFill>
                  <a:srgbClr val="200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要么真，要么假</a:t>
            </a:r>
            <a:endParaRPr lang="en-US" altLang="zh-CN" sz="2000" b="1" smtClean="0">
              <a:solidFill>
                <a:srgbClr val="200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不能既真又假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判断下列句子是否为命题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税收下降了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我的收入上升了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今天是星期五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你会说英语吗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3-x=5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我们走吧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任一足够大的偶数一定可以表示为两个素数之和。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他是个多好的人呀！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我现在说的是假话。”</a:t>
            </a:r>
            <a:endParaRPr lang="en-US" altLang="zh-CN" sz="17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950913" y="3073400"/>
            <a:ext cx="79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AA6A5-DDA2-4240-B6F5-FAEE601BBEE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12100</TotalTime>
  <Words>1774</Words>
  <Application>Microsoft Office PowerPoint</Application>
  <PresentationFormat>全屏显示(4:3)</PresentationFormat>
  <Paragraphs>361</Paragraphs>
  <Slides>29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仿宋</vt:lpstr>
      <vt:lpstr>华文楷体</vt:lpstr>
      <vt:lpstr>华文新魏</vt:lpstr>
      <vt:lpstr>宋体</vt:lpstr>
      <vt:lpstr>Arial</vt:lpstr>
      <vt:lpstr>Symbol</vt:lpstr>
      <vt:lpstr>Times New Roman</vt:lpstr>
      <vt:lpstr>Wingdings</vt:lpstr>
      <vt:lpstr>Wingdings 2</vt:lpstr>
      <vt:lpstr>Network</vt:lpstr>
      <vt:lpstr>公式</vt:lpstr>
      <vt:lpstr>命题逻辑</vt:lpstr>
      <vt:lpstr>内容提要</vt:lpstr>
      <vt:lpstr>引言－编程语言中的布尔表达式</vt:lpstr>
      <vt:lpstr>引言－搜索引擎中的布尔检索</vt:lpstr>
      <vt:lpstr>引言－逻辑迷题</vt:lpstr>
      <vt:lpstr>引言－日常生活中的逻辑</vt:lpstr>
      <vt:lpstr>引言－日常生活中的推理</vt:lpstr>
      <vt:lpstr>引言－合理表述的重要性</vt:lpstr>
      <vt:lpstr>命题</vt:lpstr>
      <vt:lpstr>命题变元</vt:lpstr>
      <vt:lpstr>原子命题与复合命题</vt:lpstr>
      <vt:lpstr>否定（运算符，联接词）</vt:lpstr>
      <vt:lpstr>合取（运算符，联接词）</vt:lpstr>
      <vt:lpstr>析取（运算符，联接词）</vt:lpstr>
      <vt:lpstr>蕴含（运算符，联接词）</vt:lpstr>
      <vt:lpstr>关于蕴含</vt:lpstr>
      <vt:lpstr>关于蕴含</vt:lpstr>
      <vt:lpstr>双蕴含（运算符，联接词）</vt:lpstr>
      <vt:lpstr>命题表达式（命题逻辑公式）</vt:lpstr>
      <vt:lpstr>将自然语言翻译成命题表达式</vt:lpstr>
      <vt:lpstr>将自然语言翻译成命题表达式（续）</vt:lpstr>
      <vt:lpstr>将自然语言翻译成命题表达式（续）</vt:lpstr>
      <vt:lpstr>命题表达式的真值表</vt:lpstr>
      <vt:lpstr>命题表达式的真值表</vt:lpstr>
      <vt:lpstr>永真式、矛盾式与可能式</vt:lpstr>
      <vt:lpstr>逻辑等价</vt:lpstr>
      <vt:lpstr>命题逻辑公式（定义为一个形式语言）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</cp:lastModifiedBy>
  <cp:revision>164</cp:revision>
  <dcterms:created xsi:type="dcterms:W3CDTF">1601-01-01T00:00:00Z</dcterms:created>
  <dcterms:modified xsi:type="dcterms:W3CDTF">2020-02-17T03:51:11Z</dcterms:modified>
</cp:coreProperties>
</file>