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6"/>
  </p:notesMasterIdLst>
  <p:sldIdLst>
    <p:sldId id="331" r:id="rId2"/>
    <p:sldId id="417" r:id="rId3"/>
    <p:sldId id="396" r:id="rId4"/>
    <p:sldId id="309" r:id="rId5"/>
    <p:sldId id="398" r:id="rId6"/>
    <p:sldId id="399" r:id="rId7"/>
    <p:sldId id="397" r:id="rId8"/>
    <p:sldId id="395" r:id="rId9"/>
    <p:sldId id="401" r:id="rId10"/>
    <p:sldId id="400" r:id="rId11"/>
    <p:sldId id="402" r:id="rId12"/>
    <p:sldId id="403" r:id="rId13"/>
    <p:sldId id="404" r:id="rId14"/>
    <p:sldId id="409" r:id="rId15"/>
    <p:sldId id="405" r:id="rId16"/>
    <p:sldId id="406" r:id="rId17"/>
    <p:sldId id="407" r:id="rId18"/>
    <p:sldId id="408" r:id="rId19"/>
    <p:sldId id="411" r:id="rId20"/>
    <p:sldId id="410" r:id="rId21"/>
    <p:sldId id="412" r:id="rId22"/>
    <p:sldId id="415" r:id="rId23"/>
    <p:sldId id="414" r:id="rId24"/>
    <p:sldId id="41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9CD"/>
    <a:srgbClr val="FF0000"/>
    <a:srgbClr val="000066"/>
    <a:srgbClr val="1D08B8"/>
    <a:srgbClr val="1B14AC"/>
    <a:srgbClr val="251BE3"/>
    <a:srgbClr val="0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3520" autoAdjust="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6FDFC0-29D9-41F6-97E6-5B6A70ACC8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41766A-8E16-4898-8F75-FBEDC62DF150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B8BB092-77F4-489C-8635-6EE681A3E9D4}" type="slidenum">
              <a:rPr lang="zh-CN" altLang="en-US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FED9B35-05C1-49DE-81BE-40E384CFD0A4}" type="slidenum">
              <a:rPr lang="zh-CN" altLang="en-US" smtClean="0"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23540B8-C668-49F8-8D85-3E134604641C}" type="slidenum">
              <a:rPr lang="zh-CN" altLang="en-US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24EDCA-8852-4F3F-A05C-0AA5AE12E7FA}" type="slidenum">
              <a:rPr lang="zh-CN" altLang="en-US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72F2464-C41D-4FB0-8B4D-6033BCB145E2}" type="slidenum">
              <a:rPr lang="zh-CN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EC9D63-C641-49F6-A0AE-1D0AB2D612A7}" type="slidenum">
              <a:rPr lang="zh-CN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3A50E2B-DFC7-48E2-9560-220B47D3A9AF}" type="slidenum">
              <a:rPr lang="zh-CN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6447FA-00B8-47BC-9CD0-684919654537}" type="slidenum">
              <a:rPr lang="zh-CN" altLang="en-US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ECB8623-2C77-4FA4-B85D-0E0A0B3562A1}" type="slidenum">
              <a:rPr lang="zh-CN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CF0CD14-9F99-4F76-83C6-D8944B8319BD}" type="slidenum">
              <a:rPr lang="zh-CN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EB3566-8B51-4E96-89A0-DD7872203A1E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547FCA-A862-4B22-849A-D7F2FD61E3DA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04B14A4-E595-480C-8A3F-B7E2F15E809B}" type="slidenum">
              <a:rPr lang="zh-CN" altLang="en-US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659A7F-E588-465F-93B2-449DF99F3189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D026A7E-FB7B-4105-A35B-03459AE7893E}" type="slidenum">
              <a:rPr lang="zh-CN" altLang="en-US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948762-EF29-4B03-A4DA-50E5FBAEF218}" type="slidenum">
              <a:rPr lang="zh-CN" altLang="en-US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1259B-209D-4C5D-850A-FFDF0AF9550F}" type="slidenum">
              <a:rPr lang="zh-CN" altLang="en-US" smtClean="0"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12E0CE6-ABA7-45F4-A478-4B1E7D94C180}" type="slidenum">
              <a:rPr lang="zh-CN" altLang="en-US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26B5C0-A817-41F5-B6AA-8BEA3668DAA8}" type="slidenum">
              <a:rPr lang="zh-CN" altLang="en-US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5AD0-C73A-4776-8529-B317D52BD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D2429-7418-418C-A607-92ADE3A5C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F8773-B529-4F5F-B5E6-AB5411152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14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CE21-9894-4DA2-81BF-A9B3941E3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9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6ACC2-7CED-4506-838F-405CA33DB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5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D06BA-ED44-49C2-9498-C8EAF4DE2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3D0F0-1FAA-4A0B-9F59-8FED703D4E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4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0DBA-8FA7-4477-BFBE-2948C6A65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30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9981-7C66-4491-8731-0486365A4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17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DDDB-0DEB-41E6-A86C-C7A904FBE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89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A465-C4BB-4A25-BB6C-BFD131D5A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8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672C-891C-4B88-BFE1-F50F7E830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6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87E2CE7-5BF3-4BD6-AC97-314FDC316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1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2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3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4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4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4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514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//upload.wikimedia.org/wikipedia/commons/4/43/Perelman,_Grigori_(1966)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125538"/>
            <a:ext cx="6002337" cy="1516062"/>
          </a:xfrm>
        </p:spPr>
        <p:txBody>
          <a:bodyPr/>
          <a:lstStyle/>
          <a:p>
            <a:pPr eaLnBrk="1" hangingPunct="1"/>
            <a:r>
              <a:rPr lang="zh-CN" altLang="en-US" sz="5400" b="0" smtClean="0">
                <a:ea typeface="华文新魏" pitchFamily="2" charset="-122"/>
              </a:rPr>
              <a:t>证明方法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离散数学</a:t>
            </a:r>
            <a:r>
              <a:rPr lang="zh-CN" altLang="en-US" b="1" smtClean="0">
                <a:latin typeface="仿宋" pitchFamily="49" charset="-122"/>
                <a:ea typeface="仿宋" pitchFamily="49" charset="-122"/>
              </a:rPr>
              <a:t>─</a:t>
            </a:r>
            <a:r>
              <a:rPr lang="zh-CN" altLang="en-US" b="1" smtClean="0"/>
              <a:t>逻辑和证明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南京大学计算机科学与技术系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3600" smtClean="0"/>
              <a:t>归谬法（举例）</a:t>
            </a:r>
            <a:endParaRPr lang="en-US" altLang="zh-CN" sz="36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773238"/>
            <a:ext cx="8604250" cy="47037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There is no rational number whose square is 2.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Proof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Extra hypothesis: (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=2, and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are integers which have no common factors except for 1.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even 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even 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multiple of 4 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even 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even 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have 2 as common factor  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反证法（广义）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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F</a:t>
            </a:r>
            <a:endParaRPr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证明框架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...,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矛盾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比如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/>
              </a:rPr>
              <a:t>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所以，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分情形证明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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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证明框架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…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因此，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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...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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分情形证明（举例）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当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是一个正整数，且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n4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时，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(n+1)</a:t>
            </a:r>
            <a:r>
              <a:rPr lang="en-US" altLang="zh-CN" sz="28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3</a:t>
            </a:r>
            <a:r>
              <a:rPr lang="en-US" altLang="zh-CN" sz="28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8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n=1, 2, 3, 4.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（穷举）</a:t>
            </a:r>
            <a:endParaRPr lang="en-US" altLang="zh-CN" sz="24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当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是一个整数时，有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n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800" b="1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n0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n1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x+y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+y</a:t>
            </a:r>
            <a:r>
              <a:rPr lang="en-US" altLang="zh-CN" sz="2800" b="1" i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这里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x, y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是正实数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0&lt;</a:t>
            </a:r>
            <a:r>
              <a:rPr lang="en-US" altLang="zh-CN" sz="28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&lt;1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的实数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不失一般性，假设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x+y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=1.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 &lt; x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24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y &lt; y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x+y &lt; x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+y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x+y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 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 x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+y</a:t>
            </a:r>
            <a:r>
              <a:rPr lang="en-US" altLang="zh-CN" sz="2400" b="1" i="1" baseline="3000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lang="en-US" altLang="zh-CN" sz="2400" b="1" i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b="1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等价性证明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sym typeface="Symbol"/>
              </a:rPr>
              <a:t>原理</a:t>
            </a:r>
            <a:endParaRPr kumimoji="1" lang="en-US" altLang="zh-CN" sz="2800" b="1" dirty="0" smtClean="0">
              <a:latin typeface="Times New Roman" pitchFamily="18" charset="0"/>
              <a:sym typeface="Symbol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…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] [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(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(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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(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]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证明框架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…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因此，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…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sz="2400" b="1" dirty="0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存在性证明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24862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sym typeface="Symbol"/>
              </a:rPr>
              <a:t>证明目标</a:t>
            </a:r>
            <a:endParaRPr kumimoji="1" lang="en-US" altLang="zh-CN" sz="2800" b="1" dirty="0" smtClean="0">
              <a:latin typeface="Times New Roman" pitchFamily="18" charset="0"/>
              <a:sym typeface="Symbol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 smtClean="0">
                <a:latin typeface="Times New Roman" pitchFamily="18" charset="0"/>
                <a:sym typeface="Symbol"/>
              </a:rPr>
              <a:t>x</a:t>
            </a: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kumimoji="1" lang="zh-CN" altLang="en-US" sz="2800" b="1" dirty="0" smtClean="0">
                <a:latin typeface="Times New Roman" pitchFamily="18" charset="0"/>
                <a:sym typeface="Symbol" pitchFamily="18" charset="2"/>
              </a:rPr>
              <a:t>构造性证明</a:t>
            </a:r>
            <a:endParaRPr kumimoji="1" lang="en-US" altLang="zh-CN" sz="28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存在这样的正整数，有两种方式表示为正整数的立方和。</a:t>
            </a:r>
            <a:endParaRPr kumimoji="1"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1729=10</a:t>
            </a:r>
            <a:r>
              <a:rPr kumimoji="1"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+9</a:t>
            </a:r>
            <a:r>
              <a:rPr kumimoji="1"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=12</a:t>
            </a:r>
            <a:r>
              <a:rPr kumimoji="1"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+1</a:t>
            </a:r>
            <a:r>
              <a:rPr kumimoji="1"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3</a:t>
            </a:r>
            <a:endParaRPr kumimoji="1"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kumimoji="1" lang="zh-CN" altLang="en-US" sz="2800" b="1" dirty="0" smtClean="0">
                <a:latin typeface="Times New Roman" pitchFamily="18" charset="0"/>
                <a:sym typeface="Symbol" pitchFamily="18" charset="2"/>
              </a:rPr>
              <a:t>非构造性证明</a:t>
            </a:r>
            <a:endParaRPr kumimoji="1" lang="en-US" altLang="zh-CN" sz="28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存在无理数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使得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是有理数</a:t>
            </a:r>
            <a:endParaRPr kumimoji="1"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b="1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=2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y </a:t>
            </a:r>
            <a:r>
              <a:rPr lang="en-US" altLang="zh-CN" sz="2400" b="1" i="1" baseline="30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sz="2400" b="1" i="1" baseline="30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y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=2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是无理数，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即为所求；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否则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即为所求。</a:t>
            </a:r>
            <a:endParaRPr kumimoji="1" lang="en-US" altLang="zh-CN" sz="2400" b="1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唯一性证明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证明目标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 smtClean="0">
                <a:latin typeface="Times New Roman" pitchFamily="18" charset="0"/>
                <a:sym typeface="Symbol"/>
              </a:rPr>
              <a:t>x 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 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(</a:t>
            </a:r>
            <a:r>
              <a:rPr lang="en-US" altLang="zh-CN" sz="2400" b="1" i="1" dirty="0" err="1" smtClean="0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 err="1" smtClean="0">
                <a:latin typeface="Times New Roman" pitchFamily="18" charset="0"/>
                <a:sym typeface="Symbol"/>
              </a:rPr>
              <a:t></a:t>
            </a:r>
            <a:r>
              <a:rPr lang="en-US" altLang="zh-CN" sz="2400" b="1" i="1" dirty="0" err="1" smtClean="0">
                <a:latin typeface="Times New Roman" pitchFamily="18" charset="0"/>
                <a:sym typeface="Symbol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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) 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 smtClean="0">
                <a:latin typeface="Times New Roman" pitchFamily="18" charset="0"/>
                <a:sym typeface="Symbol"/>
              </a:rPr>
              <a:t>x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 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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z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sym typeface="Symbol"/>
              </a:rPr>
              <a:t> 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/>
              </a:rPr>
              <a:t>y = z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举例，设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sym typeface="Symbol"/>
              </a:rPr>
              <a:t>0, </a:t>
            </a:r>
            <a:r>
              <a:rPr lang="en-US" altLang="zh-CN" sz="2800" b="1" dirty="0" err="1" smtClean="0">
                <a:latin typeface="Times New Roman" pitchFamily="18" charset="0"/>
                <a:sym typeface="Symbol"/>
              </a:rPr>
              <a:t>a</a:t>
            </a:r>
            <a:r>
              <a:rPr lang="en-US" altLang="zh-CN" sz="2800" b="1" i="1" dirty="0" err="1" smtClean="0">
                <a:latin typeface="Times New Roman" pitchFamily="18" charset="0"/>
                <a:sym typeface="Symbol"/>
              </a:rPr>
              <a:t>x</a:t>
            </a:r>
            <a:r>
              <a:rPr lang="en-US" altLang="zh-CN" sz="2800" b="1" dirty="0" err="1" smtClean="0">
                <a:latin typeface="Times New Roman" pitchFamily="18" charset="0"/>
                <a:sym typeface="Symbol"/>
              </a:rPr>
              <a:t>+b</a:t>
            </a:r>
            <a:r>
              <a:rPr lang="en-US" altLang="zh-CN" sz="2800" b="1" dirty="0" smtClean="0">
                <a:latin typeface="Times New Roman" pitchFamily="18" charset="0"/>
                <a:sym typeface="Symbol"/>
              </a:rPr>
              <a:t>=c</a:t>
            </a:r>
            <a:r>
              <a:rPr lang="zh-CN" altLang="en-US" sz="2800" b="1" dirty="0" smtClean="0">
                <a:latin typeface="Times New Roman" pitchFamily="18" charset="0"/>
                <a:sym typeface="Symbol"/>
              </a:rPr>
              <a:t>有唯一的解。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寻找反例</a:t>
            </a:r>
            <a:endParaRPr lang="en-US" altLang="zh-CN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 b="1" smtClean="0">
                <a:latin typeface="Times New Roman" pitchFamily="18" charset="0"/>
                <a:sym typeface="Symbol" pitchFamily="18" charset="2"/>
              </a:rPr>
              <a:t></a:t>
            </a:r>
            <a:r>
              <a:rPr kumimoji="1" lang="en-US" altLang="zh-CN" sz="2400" b="1" i="1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kumimoji="1" lang="en-US" altLang="zh-CN" sz="2400" b="1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b="1" i="1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kumimoji="1" lang="en-US" altLang="zh-CN" sz="2400" b="1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800" b="1" smtClean="0">
                <a:latin typeface="Times New Roman" pitchFamily="18" charset="0"/>
                <a:sym typeface="Symbol" pitchFamily="18" charset="2"/>
              </a:rPr>
              <a:t>举例</a:t>
            </a:r>
            <a:endParaRPr kumimoji="1"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每个正整数都是两个整数的平方和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2400" b="1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每个正整数都是三个整数的平方和</a:t>
            </a:r>
            <a:endParaRPr kumimoji="1" lang="en-US" altLang="zh-CN" sz="2400" b="1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7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 smtClean="0">
                <a:solidFill>
                  <a:srgbClr val="2009CD"/>
                </a:solidFill>
                <a:latin typeface="Times New Roman" pitchFamily="18" charset="0"/>
                <a:sym typeface="Symbol" pitchFamily="18" charset="2"/>
              </a:rPr>
              <a:t>每个正整数都是四个整数的平方和？</a:t>
            </a:r>
            <a:endParaRPr kumimoji="1" lang="en-US" altLang="zh-CN" sz="2400" b="1" smtClean="0">
              <a:solidFill>
                <a:srgbClr val="2009CD"/>
              </a:solidFill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证明中的错误</a:t>
            </a:r>
            <a:endParaRPr lang="en-US" altLang="zh-CN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48225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以下证明“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2=1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”，错在哪里？</a:t>
            </a:r>
            <a:endParaRPr lang="en-US" altLang="zh-CN" sz="2800" b="1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a=b                 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假设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是两个相等的正整数</a:t>
            </a:r>
            <a:endParaRPr lang="en-US" altLang="zh-CN" sz="24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=ab              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两边乘以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-b</a:t>
            </a:r>
            <a:r>
              <a:rPr lang="en-US" altLang="zh-CN" sz="24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=ab-b</a:t>
            </a:r>
            <a:r>
              <a:rPr lang="en-US" altLang="zh-CN" sz="24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两边减去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 baseline="3000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(a-b) (a+b) = (a-b) b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(a+b) = b       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两边除以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(a-b)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2b = b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= 1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数学与猜想（</a:t>
            </a:r>
            <a:r>
              <a:rPr lang="zh-CN" altLang="en-US" sz="4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费马大定理）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altLang="zh-CN" sz="2800" b="1" smtClean="0">
                <a:latin typeface="Times New Roman" pitchFamily="18" charset="0"/>
                <a:cs typeface="Times New Roman" pitchFamily="18" charset="0"/>
              </a:rPr>
              <a:t>Pierre de Fermat (1601-1665), France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fr-FR" altLang="zh-CN" sz="2400" b="1" smtClean="0">
                <a:latin typeface="Times New Roman" pitchFamily="18" charset="0"/>
                <a:cs typeface="Times New Roman" pitchFamily="18" charset="0"/>
              </a:rPr>
              <a:t>Fermat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’s Last Theorem (1637)</a:t>
            </a:r>
            <a:r>
              <a:rPr lang="zh-CN" altLang="en-US" sz="2400" b="1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（费马</a:t>
            </a:r>
            <a:r>
              <a:rPr lang="zh-CN" altLang="en-US" sz="2400" b="1" u="sng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大定理</a:t>
            </a:r>
            <a:r>
              <a:rPr lang="zh-CN" altLang="en-US" sz="2400" b="1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sz="2400" b="1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300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2, 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0)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没有整数解</a:t>
            </a:r>
            <a:endParaRPr lang="en-US" altLang="zh-CN" sz="2400" b="1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Andrew Wiles (1953- ), Oxford, England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1994/1995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完成了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费马大定理的证明（约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年时间）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椭圆曲线理论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谓词，量词，论域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谓词的否定与嵌套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逻辑等价</a:t>
            </a:r>
            <a:endParaRPr lang="en-US" altLang="zh-CN" dirty="0" smtClean="0"/>
          </a:p>
          <a:p>
            <a:r>
              <a:rPr lang="zh-CN" altLang="en-US" dirty="0" smtClean="0"/>
              <a:t>逻辑推理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有效论证形式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推理规则与及用推理规则来论证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有关谓词逻辑的论证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3600" smtClean="0"/>
              <a:t>数学与猜想（</a:t>
            </a:r>
            <a:r>
              <a:rPr lang="zh-CN" altLang="en-US" sz="3600" smtClean="0">
                <a:latin typeface="Times New Roman" pitchFamily="18" charset="0"/>
                <a:cs typeface="Times New Roman" pitchFamily="18" charset="0"/>
              </a:rPr>
              <a:t>哥德巴赫猜想）</a:t>
            </a:r>
            <a:endParaRPr lang="en-US" altLang="zh-CN" sz="3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Goldbach Conjecture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1742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年给欧拉的信中）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任一大于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的整数都可写成三个质数之和。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欧拉版本（在给哥德巴赫的回信中）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任一大于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的偶数都可写成两个质数之和。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猜想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任一充分大的偶数都可以表示成为一个素因子个数不超过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个的数与另一个素因子不超过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个的数之和。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1966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年陈景润（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1933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）证明了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“1+2”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猜想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b="1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数学与猜想（</a:t>
            </a:r>
            <a:r>
              <a:rPr lang="zh-CN" altLang="en-US" sz="4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四色猜想）</a:t>
            </a:r>
            <a:endParaRPr lang="en-US" altLang="zh-CN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429000"/>
            <a:ext cx="8280400" cy="3024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Four Color Theorem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Proposed by in Francis Guthrie 1852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Proven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in 1976 by Kenneth Ira Appel (1932-, New York) and </a:t>
            </a:r>
            <a:r>
              <a:rPr lang="de-DE" altLang="zh-CN" sz="2400" b="1" smtClean="0">
                <a:latin typeface="Times New Roman" pitchFamily="18" charset="0"/>
                <a:cs typeface="Times New Roman" pitchFamily="18" charset="0"/>
              </a:rPr>
              <a:t>Wolfgang Haken (1928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de-DE" altLang="zh-CN" sz="2400" b="1" smtClean="0">
                <a:latin typeface="Times New Roman" pitchFamily="18" charset="0"/>
                <a:cs typeface="Times New Roman" pitchFamily="18" charset="0"/>
              </a:rPr>
              <a:t>, Berlin)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2100" b="1" smtClean="0">
                <a:latin typeface="Times New Roman" pitchFamily="18" charset="0"/>
                <a:cs typeface="Times New Roman" pitchFamily="18" charset="0"/>
              </a:rPr>
              <a:t>Percy John Heawood (1861-1955, </a:t>
            </a:r>
            <a:r>
              <a:rPr lang="fi-FI" altLang="zh-CN" sz="2100" b="1" smtClean="0">
                <a:latin typeface="Times New Roman" pitchFamily="18" charset="0"/>
                <a:cs typeface="Times New Roman" pitchFamily="18" charset="0"/>
              </a:rPr>
              <a:t>Britain</a:t>
            </a:r>
            <a:r>
              <a:rPr lang="en-US" altLang="zh-CN" sz="2100" b="1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i-FI" altLang="zh-CN" sz="2100" b="1" smtClean="0">
                <a:latin typeface="Times New Roman" pitchFamily="18" charset="0"/>
                <a:cs typeface="Times New Roman" pitchFamily="18" charset="0"/>
              </a:rPr>
              <a:t> proved the five color theorem </a:t>
            </a:r>
            <a:r>
              <a:rPr lang="en-US" altLang="zh-CN" sz="2100" b="1" smtClean="0">
                <a:latin typeface="Times New Roman" pitchFamily="18" charset="0"/>
                <a:cs typeface="Times New Roman" pitchFamily="18" charset="0"/>
              </a:rPr>
              <a:t>in 1890</a:t>
            </a:r>
          </a:p>
        </p:txBody>
      </p:sp>
      <p:pic>
        <p:nvPicPr>
          <p:cNvPr id="22532" name="Picture 134" descr="http://myweb.tiscali.co.uk/newlook/foucol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73238"/>
            <a:ext cx="1617663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世界数学难题</a:t>
            </a:r>
            <a:endParaRPr lang="en-US" altLang="zh-CN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u="sng" smtClean="0">
                <a:latin typeface="Times New Roman" pitchFamily="18" charset="0"/>
                <a:cs typeface="Times New Roman" pitchFamily="18" charset="0"/>
              </a:rPr>
              <a:t>Hilbert’s problems (23)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ICM’1900, Paris</a:t>
            </a:r>
            <a:endParaRPr lang="zh-CN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u="sng" smtClean="0">
                <a:latin typeface="Times New Roman" pitchFamily="18" charset="0"/>
                <a:cs typeface="Times New Roman" pitchFamily="18" charset="0"/>
              </a:rPr>
              <a:t>Millennium Prize Problems(7)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by the Clay Mathematics Institute in 2000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 versus NP problem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2. Hodge conjecture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sz="2400" b="1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</a:rPr>
              <a:t>Poincaré conjecture (solved by Perelman</a:t>
            </a:r>
            <a:r>
              <a:rPr lang="en-US" altLang="zh-CN" sz="2400" b="1" u="sng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4. Riemann hypothesis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5. Yang–Mills existence and mass gap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6. Navier–Stokes existence and smoothness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7. Birch and Swinnerton-Dyer conjecture</a:t>
            </a:r>
            <a:endParaRPr lang="zh-CN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062912" cy="760413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Grigori Perelman (1966-, Russian)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1188" y="4149725"/>
            <a:ext cx="83042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November 2002, Perelman posted the first of a series of </a:t>
            </a:r>
            <a:r>
              <a:rPr lang="en-US" altLang="zh-CN" sz="2400" b="1" kern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eprints</a:t>
            </a: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</a:t>
            </a:r>
            <a:r>
              <a:rPr lang="en-US" altLang="zh-CN" sz="2400" b="1" kern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arXiv</a:t>
            </a: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...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 declined to accept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Fields Medal award in 2006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Millennium Prize award in 2010</a:t>
            </a:r>
          </a:p>
        </p:txBody>
      </p:sp>
      <p:pic>
        <p:nvPicPr>
          <p:cNvPr id="24580" name="Picture 2" descr="File:Perelman, Grigori (1966)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12875"/>
            <a:ext cx="34131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r>
              <a:rPr lang="zh-CN" altLang="en-US" sz="3200" dirty="0" smtClean="0"/>
              <a:t>教材</a:t>
            </a:r>
            <a:r>
              <a:rPr lang="zh-CN" altLang="en-US" sz="3200" dirty="0"/>
              <a:t>内容：</a:t>
            </a:r>
            <a:r>
              <a:rPr lang="en-US" altLang="zh-CN" sz="3200" dirty="0"/>
              <a:t>[Rosen] 1.6—1.7</a:t>
            </a:r>
            <a:r>
              <a:rPr lang="zh-CN" altLang="en-US" sz="3200" dirty="0"/>
              <a:t>节</a:t>
            </a:r>
          </a:p>
          <a:p>
            <a:r>
              <a:rPr lang="zh-CN" altLang="en-US" sz="3200" dirty="0" smtClean="0"/>
              <a:t>课后</a:t>
            </a:r>
            <a:r>
              <a:rPr lang="zh-CN" altLang="en-US" sz="3200" dirty="0"/>
              <a:t>习题</a:t>
            </a:r>
            <a:r>
              <a:rPr lang="zh-CN" altLang="en-US" sz="3200" dirty="0" smtClean="0"/>
              <a:t>：</a:t>
            </a:r>
          </a:p>
          <a:p>
            <a:pPr lvl="1"/>
            <a:r>
              <a:rPr lang="zh-CN" altLang="en-US" sz="2800" smtClean="0"/>
              <a:t>见</a:t>
            </a:r>
            <a:r>
              <a:rPr lang="zh-CN" altLang="en-US" sz="2800" dirty="0" smtClean="0"/>
              <a:t>课程主页或者微信群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mtClean="0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267575" cy="482441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引言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直接证明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反证法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分情形证明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等价性证明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存在性证明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唯一性证明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寻找反例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 smtClean="0">
                <a:latin typeface="Times New Roman" pitchFamily="18" charset="0"/>
              </a:rPr>
              <a:t>数学与猜想</a:t>
            </a: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endParaRPr lang="en-US" altLang="zh-CN" sz="26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35000"/>
              </a:spcBef>
            </a:pPr>
            <a:endParaRPr lang="zh-CN" altLang="en-US" sz="26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</a:rPr>
              <a:t>定理（</a:t>
            </a:r>
            <a:r>
              <a:rPr lang="en-US" altLang="zh-CN" sz="2800" b="1" dirty="0" smtClean="0">
                <a:latin typeface="Times New Roman" pitchFamily="18" charset="0"/>
              </a:rPr>
              <a:t>theorem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  <a:endParaRPr lang="en-US" altLang="zh-CN" sz="28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能够被证明为真的陈述，通常是比较重要的陈述。</a:t>
            </a:r>
            <a:endParaRPr lang="en-US" altLang="zh-CN" sz="2200" b="1" dirty="0" smtClean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proof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表明陈述（定理）为真的有效论证。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定理证明中可以使用的陈述：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（当前）定理的前提</a:t>
            </a:r>
            <a:endParaRPr lang="en-US" altLang="zh-CN" sz="2400" b="1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已经证明的定理（</a:t>
            </a:r>
            <a:r>
              <a:rPr lang="zh-CN" altLang="en-US" sz="2400" b="1" dirty="0" smtClean="0">
                <a:solidFill>
                  <a:srgbClr val="2009CD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推论、命题、引理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公理（假定）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术语的定义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4067175" y="5516563"/>
            <a:ext cx="3384550" cy="504825"/>
          </a:xfrm>
          <a:prstGeom prst="wedgeRectCallout">
            <a:avLst>
              <a:gd name="adj1" fmla="val -43139"/>
              <a:gd name="adj2" fmla="val 11565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36000" rIns="36000" bIns="360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猜想（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conjecture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）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/>
            <a:r>
              <a:rPr lang="zh-CN" altLang="en-US" sz="2400" b="1" i="1">
                <a:latin typeface="Times New Roman" pitchFamily="18" charset="0"/>
                <a:cs typeface="Arial" charset="0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</a:rPr>
              <a:t>定理的陈述（举例）</a:t>
            </a:r>
            <a:endParaRPr lang="en-US" altLang="zh-CN" sz="2800" b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如果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是正实数，那么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如何理解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对所有正实数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，如果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，那么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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))   //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论域为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正实数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如何证明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sym typeface="Symbol" pitchFamily="18" charset="2"/>
              </a:rPr>
              <a:t>定理的陈述为：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先证明，对论域中的任一元素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再使用全称生成，得到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直接证明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505825" cy="4824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定义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整数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是偶数，如果存在一个整数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使得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n=2k;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整数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是奇数，如果存在一个整数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使得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n=2k+1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备注：一个整数要么是偶数，要么是奇数。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定理：若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是奇数，则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是奇数。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任意给定一个奇数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，存在一个整数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n=2k+1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=2(2k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+2k)+1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是奇数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所以，对任意奇数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是奇数。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5436096" y="5586260"/>
            <a:ext cx="3528392" cy="431800"/>
          </a:xfrm>
          <a:prstGeom prst="wedgeRectCallout">
            <a:avLst>
              <a:gd name="adj1" fmla="val -44516"/>
              <a:gd name="adj2" fmla="val 52224"/>
            </a:avLst>
          </a:prstGeom>
          <a:noFill/>
          <a:ln w="19050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b="1" i="1" dirty="0">
                <a:latin typeface="Times New Roman" pitchFamily="18" charset="0"/>
                <a:cs typeface="Arial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反证法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err="1" smtClean="0">
                <a:latin typeface="Times New Roman" pitchFamily="18" charset="0"/>
              </a:rPr>
              <a:t>p</a:t>
            </a:r>
            <a:r>
              <a:rPr lang="en-US" altLang="zh-CN" sz="2400" b="1" dirty="0" err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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¬</a:t>
            </a:r>
            <a:r>
              <a:rPr lang="en-US" altLang="zh-CN" sz="2400" b="1" i="1" dirty="0" smtClean="0">
                <a:latin typeface="Times New Roman" pitchFamily="18" charset="0"/>
              </a:rPr>
              <a:t>p</a:t>
            </a:r>
            <a:endParaRPr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证明框架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</a:rPr>
              <a:t>p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所以，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成立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r>
              <a:rPr lang="zh-CN" altLang="en-US" sz="4000" smtClean="0"/>
              <a:t>反证法（举例）</a:t>
            </a:r>
            <a:endParaRPr lang="en-US" altLang="zh-CN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773238"/>
            <a:ext cx="8604250" cy="47037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n+2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是奇数，则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是奇数。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直接证明的设想不奏效。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假设结论不存立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是偶数，存在一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个整数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n=2k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n+2=2(3k+1)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n+2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是偶数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因此，</a:t>
            </a: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n+2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是奇数，则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是奇数 </a:t>
            </a:r>
            <a:r>
              <a:rPr lang="en-US" altLang="zh-CN" sz="2400" b="1" smtClean="0">
                <a:solidFill>
                  <a:srgbClr val="2009CD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smtClean="0">
                <a:solidFill>
                  <a:srgbClr val="2009CD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smtClean="0">
                <a:solidFill>
                  <a:srgbClr val="2009CD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smtClean="0">
                <a:solidFill>
                  <a:srgbClr val="2009CD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smtClean="0">
                <a:solidFill>
                  <a:srgbClr val="2009CD"/>
                </a:solidFill>
                <a:latin typeface="Times New Roman" pitchFamily="18" charset="0"/>
              </a:rPr>
              <a:t>)</a:t>
            </a:r>
            <a:r>
              <a:rPr lang="en-US" altLang="zh-CN" sz="2400" b="1" i="1" smtClean="0">
                <a:solidFill>
                  <a:srgbClr val="2009CD"/>
                </a:solidFill>
                <a:latin typeface="Times New Roman" pitchFamily="18" charset="0"/>
              </a:rPr>
              <a:t> </a:t>
            </a:r>
            <a:endParaRPr lang="en-US" altLang="zh-CN" sz="2400" b="1" smtClean="0">
              <a:solidFill>
                <a:srgbClr val="2009CD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归谬法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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F</a:t>
            </a:r>
            <a:endParaRPr lang="en-US" altLang="zh-CN" sz="2400" b="1" dirty="0" smtClean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证明框架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/>
              </a:rPr>
              <a:t>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¬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lang="en-US" altLang="zh-CN" sz="2400" b="1" i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所以，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成立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12666</TotalTime>
  <Words>1362</Words>
  <Application>Microsoft Office PowerPoint</Application>
  <PresentationFormat>全屏显示(4:3)</PresentationFormat>
  <Paragraphs>204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仿宋</vt:lpstr>
      <vt:lpstr>华文新魏</vt:lpstr>
      <vt:lpstr>楷体_GB2312</vt:lpstr>
      <vt:lpstr>宋体</vt:lpstr>
      <vt:lpstr>Arial</vt:lpstr>
      <vt:lpstr>Symbol</vt:lpstr>
      <vt:lpstr>Times New Roman</vt:lpstr>
      <vt:lpstr>Wingdings</vt:lpstr>
      <vt:lpstr>Network</vt:lpstr>
      <vt:lpstr>证明方法</vt:lpstr>
      <vt:lpstr>回顾</vt:lpstr>
      <vt:lpstr>内容提要</vt:lpstr>
      <vt:lpstr>引言</vt:lpstr>
      <vt:lpstr>引言</vt:lpstr>
      <vt:lpstr>直接证明</vt:lpstr>
      <vt:lpstr>反证法</vt:lpstr>
      <vt:lpstr>反证法（举例）</vt:lpstr>
      <vt:lpstr>归谬法</vt:lpstr>
      <vt:lpstr>归谬法（举例）</vt:lpstr>
      <vt:lpstr>反证法（广义）</vt:lpstr>
      <vt:lpstr>分情形证明</vt:lpstr>
      <vt:lpstr>分情形证明（举例）</vt:lpstr>
      <vt:lpstr>等价性证明</vt:lpstr>
      <vt:lpstr>存在性证明</vt:lpstr>
      <vt:lpstr>唯一性证明</vt:lpstr>
      <vt:lpstr>寻找反例</vt:lpstr>
      <vt:lpstr>证明中的错误</vt:lpstr>
      <vt:lpstr>数学与猜想（费马大定理）</vt:lpstr>
      <vt:lpstr>数学与猜想（哥德巴赫猜想）</vt:lpstr>
      <vt:lpstr>数学与猜想（四色猜想）</vt:lpstr>
      <vt:lpstr>世界数学难题</vt:lpstr>
      <vt:lpstr>Grigori Perelman (1966-, Russian)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</cp:lastModifiedBy>
  <cp:revision>145</cp:revision>
  <dcterms:created xsi:type="dcterms:W3CDTF">1601-01-01T00:00:00Z</dcterms:created>
  <dcterms:modified xsi:type="dcterms:W3CDTF">2018-03-12T05:44:32Z</dcterms:modified>
</cp:coreProperties>
</file>