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51"/>
  </p:notesMasterIdLst>
  <p:sldIdLst>
    <p:sldId id="256" r:id="rId2"/>
    <p:sldId id="365" r:id="rId3"/>
    <p:sldId id="331" r:id="rId4"/>
    <p:sldId id="314" r:id="rId5"/>
    <p:sldId id="350" r:id="rId6"/>
    <p:sldId id="315" r:id="rId7"/>
    <p:sldId id="351" r:id="rId8"/>
    <p:sldId id="317" r:id="rId9"/>
    <p:sldId id="354" r:id="rId10"/>
    <p:sldId id="321" r:id="rId11"/>
    <p:sldId id="322" r:id="rId12"/>
    <p:sldId id="324" r:id="rId13"/>
    <p:sldId id="379" r:id="rId14"/>
    <p:sldId id="323" r:id="rId15"/>
    <p:sldId id="360" r:id="rId16"/>
    <p:sldId id="361" r:id="rId17"/>
    <p:sldId id="362" r:id="rId18"/>
    <p:sldId id="378" r:id="rId19"/>
    <p:sldId id="363" r:id="rId20"/>
    <p:sldId id="364" r:id="rId21"/>
    <p:sldId id="353" r:id="rId22"/>
    <p:sldId id="366" r:id="rId23"/>
    <p:sldId id="369" r:id="rId24"/>
    <p:sldId id="367" r:id="rId25"/>
    <p:sldId id="339" r:id="rId26"/>
    <p:sldId id="370" r:id="rId27"/>
    <p:sldId id="332" r:id="rId28"/>
    <p:sldId id="371" r:id="rId29"/>
    <p:sldId id="376" r:id="rId30"/>
    <p:sldId id="372" r:id="rId31"/>
    <p:sldId id="377" r:id="rId32"/>
    <p:sldId id="375" r:id="rId33"/>
    <p:sldId id="333" r:id="rId34"/>
    <p:sldId id="352" r:id="rId35"/>
    <p:sldId id="264" r:id="rId36"/>
    <p:sldId id="265" r:id="rId37"/>
    <p:sldId id="266" r:id="rId38"/>
    <p:sldId id="341" r:id="rId39"/>
    <p:sldId id="355" r:id="rId40"/>
    <p:sldId id="358" r:id="rId41"/>
    <p:sldId id="359" r:id="rId42"/>
    <p:sldId id="299" r:id="rId43"/>
    <p:sldId id="310" r:id="rId44"/>
    <p:sldId id="349" r:id="rId45"/>
    <p:sldId id="342" r:id="rId46"/>
    <p:sldId id="344" r:id="rId47"/>
    <p:sldId id="343" r:id="rId48"/>
    <p:sldId id="345" r:id="rId49"/>
    <p:sldId id="346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0EB2"/>
    <a:srgbClr val="5532EA"/>
    <a:srgbClr val="3012AE"/>
    <a:srgbClr val="A50021"/>
    <a:srgbClr val="FF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8"/>
    <p:restoredTop sz="94602"/>
  </p:normalViewPr>
  <p:slideViewPr>
    <p:cSldViewPr>
      <p:cViewPr varScale="1">
        <p:scale>
          <a:sx n="109" d="100"/>
          <a:sy n="109" d="100"/>
        </p:scale>
        <p:origin x="21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黑体"/>
                <a:cs typeface="黑体"/>
              </a:defRPr>
            </a:lvl1pPr>
          </a:lstStyle>
          <a:p>
            <a:pPr>
              <a:defRPr/>
            </a:pPr>
            <a:fld id="{DF0EC014-3E44-2A40-B656-32AF9A56CD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581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黑体"/>
        <a:cs typeface="黑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FA262AC-BDEE-CC48-AC0F-47767F1C2C4D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E0A4620-1BE8-0E42-9FCC-3F7998B3238D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A 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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(A)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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B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8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60A192-BFE1-3E41-B0C8-1622527AADD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7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21C6F99-0290-3B47-A8E0-1E3ABF096541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7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2801DB-79BA-9447-A657-4D7171DDC37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4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7A0A1B-6EB8-CD4C-A7A8-B379FB6E30F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78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D311777-52D3-3845-A402-3469977D496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7689188-F51D-6542-B027-BA735A7D553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4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062F9D-63F1-4D40-A252-38E14543CD84}" type="slidenum"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7993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BF3949-DD3F-4E40-95B4-8B8C207E690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27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>
                <a:latin typeface="Times New Roman" charset="0"/>
                <a:ea typeface="黑体" charset="0"/>
                <a:cs typeface="黑体" charset="0"/>
              </a:rPr>
              <a:t>定义一个包含所有平凡集的集合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14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2214F09-1710-9E4E-A133-57207B8E4D4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9BFC5B-11DB-894A-9A36-4647EE7FF9D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2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196A398-CC8E-9F46-A9F1-E31D1D404403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34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0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2F9F2F4-FA24-774B-B685-B7D4E441BA6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9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899C59A-EDCF-CD49-B339-08BA938FA85B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34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0E373C2-B35A-E149-A7B8-19DB7A3392BA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30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465EDEC-CE00-4D41-B85A-68ACC35D87A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12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D4FD7FE-0F4A-214C-AF77-FD577CE08C39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39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97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5B30128-F0C1-D640-9044-EBFDB30BC2EC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26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E60540-C40A-B249-80A8-72AD7983F7C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0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61F5DA-6E0B-594F-BD47-0F432022444F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42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53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837202E-747D-D842-AB7E-A419C0E35CB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43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3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D22F516-86A4-F243-99FF-07B5109CF4BB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04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9667FF-74BA-7540-BA34-DA2AE05384E9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45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45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887C087-668A-774F-A6A8-E2B0F82099BE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04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EB6361B-BBB8-E741-9065-EA6C5CDF083D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61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F24BEF-DCEE-1845-86C8-6EF686CF32E7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48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A68DFF-FF61-6047-B6E6-F9CB5C34D13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49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003D17-9998-164E-87DF-F125064F1EA5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6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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3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2539F8-D32E-894F-830C-1C44D6929622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7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</a:t>
            </a:r>
            <a:endParaRPr kumimoji="0"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4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C4B2774-EE17-9C49-B01B-D6B53633367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8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7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BC9A61F-406F-4E40-B90B-6869B6EBC926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9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7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6E15882-010A-B341-B570-A308454659A8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10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95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DE5BE13-0F10-5C49-AD36-175A8EC47480}" type="slidenum">
              <a:rPr lang="en-US" altLang="zh-CN" sz="1200">
                <a:latin typeface="Times New Roman" charset="0"/>
                <a:ea typeface="黑体" charset="0"/>
                <a:cs typeface="黑体" charset="0"/>
              </a:rPr>
              <a:pPr/>
              <a:t>11</a:t>
            </a:fld>
            <a:endParaRPr lang="en-US" altLang="zh-CN" sz="12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>
              <a:latin typeface="Times New Roman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2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1A2F-DF20-1548-A1EC-D7F5F454C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EB662-4D55-F341-B713-EBB23F0658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36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3DFC-F988-194E-B787-620B5131998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55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A84A8-4D91-354A-9426-78CBAC1012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6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4DF9C-E416-8B40-AABE-C360C12008D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19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09BA0-8C27-BA49-B0FC-0552AD3C73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9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7E9A-6EDB-5B40-B296-34D3DD1B1A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81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3B05C-8BA1-1940-857E-B4B3AD7EC0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0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6E919-F3F4-FD4D-B142-9DE2A77E9A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D95A-DE9A-1842-9876-424175F2E50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651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C8555-9375-DC49-895D-295128FEE1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0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60ABF-F4FE-5744-B196-BEBEE2D9F2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58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黑体"/>
              </a:defRPr>
            </a:lvl1pPr>
          </a:lstStyle>
          <a:p>
            <a:pPr>
              <a:defRPr/>
            </a:pPr>
            <a:fld id="{D8D9BAFE-4983-0347-BE82-E61BEFF508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oleObject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集合及其运算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kumimoji="0" lang="zh-CN" altLang="en-US">
                <a:latin typeface="黑体" charset="0"/>
                <a:ea typeface="黑体" charset="0"/>
              </a:rPr>
              <a:t>离散数学－集合论</a:t>
            </a:r>
            <a:endParaRPr kumimoji="0" lang="en-US" altLang="zh-CN">
              <a:latin typeface="黑体" charset="0"/>
              <a:ea typeface="黑体" charset="0"/>
            </a:endParaRPr>
          </a:p>
          <a:p>
            <a:pPr>
              <a:buFont typeface="Wingdings" charset="0"/>
              <a:buNone/>
            </a:pPr>
            <a:endParaRPr kumimoji="0" lang="en-US" altLang="zh-CN">
              <a:latin typeface="黑体" charset="0"/>
              <a:ea typeface="黑体" charset="0"/>
            </a:endParaRPr>
          </a:p>
          <a:p>
            <a:pPr>
              <a:buFont typeface="Wingdings" charset="0"/>
              <a:buNone/>
            </a:pPr>
            <a:r>
              <a:rPr kumimoji="0" lang="zh-CN" altLang="en-US">
                <a:latin typeface="Arial" charset="0"/>
                <a:ea typeface="黑体" charset="0"/>
              </a:rPr>
              <a:t>南京大学计算机科学与技术系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空集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存在一个没有任何元素的集合：空集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Ø</a:t>
            </a:r>
            <a:endParaRPr kumimoji="0" lang="zh-CN" altLang="en-US">
              <a:latin typeface="Times New Roman" charset="0"/>
              <a:ea typeface="黑体" charset="0"/>
              <a:cs typeface="Times New Roman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关于空集的一些性质：</a:t>
            </a: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空集是任何集合的子集。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A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，即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A)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空集是唯一的，可以用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表示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如果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, 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都是空集，则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1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zh-CN" altLang="en-US" sz="2400" baseline="-2500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2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 baseline="-25000">
                <a:latin typeface="Times New Roman" charset="0"/>
                <a:ea typeface="宋体" charset="0"/>
                <a:cs typeface="Arial" charset="0"/>
              </a:rPr>
              <a:t>1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均为真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rial" charset="0"/>
                <a:ea typeface="黑体" charset="0"/>
              </a:rPr>
              <a:t>关于空集的讨论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空集本身可以是一个对象，可以是某个集合的元素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Ø}, Ø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Ø}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事实上，我们从空集开始构造整个集合世界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！</a:t>
            </a: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自然数</a:t>
            </a:r>
            <a:endParaRPr kumimoji="0" lang="en-US" altLang="zh-CN" sz="240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有理数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实数（幂集运算）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…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7457"/>
          <a:stretch/>
        </p:blipFill>
        <p:spPr>
          <a:xfrm>
            <a:off x="7046112" y="2492152"/>
            <a:ext cx="1614221" cy="2232248"/>
          </a:xfrm>
          <a:prstGeom prst="rect">
            <a:avLst/>
          </a:prstGeom>
        </p:spPr>
      </p:pic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81000"/>
            <a:ext cx="6537325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幂集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00188"/>
            <a:ext cx="8229600" cy="30083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是一个集合，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的幂集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的所有子集的集合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(S)={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 S} 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举例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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}) = {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},{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}}</a:t>
            </a:r>
          </a:p>
          <a:p>
            <a:pPr lvl="1">
              <a:lnSpc>
                <a:spcPct val="120000"/>
              </a:lnSpc>
            </a:pP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(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 = {</a:t>
            </a:r>
            <a:r>
              <a:rPr kumimoji="0" lang="en-US" altLang="zh-CN" sz="2400" dirty="0" err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}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endParaRPr kumimoji="0" lang="en-US" altLang="zh-CN" sz="2400" i="1" baseline="300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8175" y="4724400"/>
            <a:ext cx="443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lvl="1">
              <a:defRPr/>
            </a:pP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If 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+mj-lt"/>
                <a:ea typeface="黑体" charset="0"/>
                <a:cs typeface="黑体" charset="0"/>
                <a:sym typeface="Symbol" charset="0"/>
              </a:rPr>
              <a:t>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(A)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ea typeface="Times New Roman" charset="0"/>
                <a:cs typeface="Times New Roman" charset="0"/>
                <a:sym typeface="Symbol" charset="0"/>
              </a:rPr>
              <a:t> 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+mj-lt"/>
                <a:ea typeface="黑体" charset="0"/>
                <a:cs typeface="黑体" charset="0"/>
                <a:sym typeface="Symbol" charset="0"/>
              </a:rPr>
              <a:t>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(B), then A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546600"/>
            <a:ext cx="864096" cy="404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336" y="5080000"/>
            <a:ext cx="875966" cy="420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8175" y="188640"/>
            <a:ext cx="443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lvl="1">
              <a:defRPr/>
            </a:pP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If 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+mj-lt"/>
                <a:ea typeface="黑体" charset="0"/>
                <a:cs typeface="黑体" charset="0"/>
                <a:sym typeface="Symbol" charset="0"/>
              </a:rPr>
              <a:t>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(A)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ea typeface="Times New Roman" charset="0"/>
                <a:cs typeface="Times New Roman" charset="0"/>
                <a:sym typeface="Symbol" charset="0"/>
              </a:rPr>
              <a:t> </a:t>
            </a:r>
            <a:r>
              <a:rPr kumimoji="0" lang="zh-CN" altLang="en-US" sz="3200" dirty="0" smtClean="0">
                <a:solidFill>
                  <a:srgbClr val="800000"/>
                </a:solidFill>
                <a:latin typeface="+mj-lt"/>
                <a:ea typeface="黑体" charset="0"/>
                <a:cs typeface="黑体" charset="0"/>
                <a:sym typeface="Symbol" charset="0"/>
              </a:rPr>
              <a:t>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(B), then A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ea typeface="Times New Roman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 sz="3200" dirty="0" smtClean="0">
                <a:solidFill>
                  <a:srgbClr val="800000"/>
                </a:solidFill>
                <a:latin typeface="+mj-lt"/>
                <a:cs typeface="Times New Roman" charset="0"/>
                <a:sym typeface="Symbo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710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有限集合的所有子集</a:t>
            </a:r>
          </a:p>
        </p:txBody>
      </p:sp>
      <p:grpSp>
        <p:nvGrpSpPr>
          <p:cNvPr id="37890" name="组合 12"/>
          <p:cNvGrpSpPr>
            <a:grpSpLocks/>
          </p:cNvGrpSpPr>
          <p:nvPr/>
        </p:nvGrpSpPr>
        <p:grpSpPr bwMode="auto">
          <a:xfrm>
            <a:off x="395288" y="1779588"/>
            <a:ext cx="3336925" cy="3200400"/>
            <a:chOff x="611436" y="2284413"/>
            <a:chExt cx="3336677" cy="3192462"/>
          </a:xfrm>
        </p:grpSpPr>
        <p:sp>
          <p:nvSpPr>
            <p:cNvPr id="37895" name="AutoShape 2"/>
            <p:cNvSpPr>
              <a:spLocks noChangeArrowheads="1"/>
            </p:cNvSpPr>
            <p:nvPr/>
          </p:nvSpPr>
          <p:spPr bwMode="auto">
            <a:xfrm>
              <a:off x="633413" y="2284413"/>
              <a:ext cx="3314700" cy="31686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7896" name="Text Box 4"/>
            <p:cNvSpPr txBox="1">
              <a:spLocks noChangeArrowheads="1"/>
            </p:cNvSpPr>
            <p:nvPr/>
          </p:nvSpPr>
          <p:spPr bwMode="auto">
            <a:xfrm>
              <a:off x="2124075" y="2420938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</a:t>
              </a:r>
            </a:p>
          </p:txBody>
        </p:sp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1835150" y="2997200"/>
              <a:ext cx="1008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1       1</a:t>
              </a:r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1543050" y="3559175"/>
              <a:ext cx="16573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1       2       1</a:t>
              </a:r>
            </a:p>
          </p:txBody>
        </p:sp>
        <p:sp>
          <p:nvSpPr>
            <p:cNvPr id="37899" name="Text Box 7"/>
            <p:cNvSpPr txBox="1">
              <a:spLocks noChangeArrowheads="1"/>
            </p:cNvSpPr>
            <p:nvPr/>
          </p:nvSpPr>
          <p:spPr bwMode="auto">
            <a:xfrm>
              <a:off x="1317625" y="4111625"/>
              <a:ext cx="21605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1       3       3       1</a:t>
              </a:r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1027113" y="4652963"/>
              <a:ext cx="2736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2000" b="1">
                  <a:latin typeface="Times New Roman" charset="0"/>
                  <a:ea typeface="黑体" charset="0"/>
                  <a:cs typeface="黑体" charset="0"/>
                </a:rPr>
                <a:t>1      4       6        4       1</a:t>
              </a:r>
            </a:p>
          </p:txBody>
        </p:sp>
        <p:sp>
          <p:nvSpPr>
            <p:cNvPr id="37901" name="Text Box 9"/>
            <p:cNvSpPr txBox="1">
              <a:spLocks noChangeArrowheads="1"/>
            </p:cNvSpPr>
            <p:nvPr/>
          </p:nvSpPr>
          <p:spPr bwMode="auto">
            <a:xfrm>
              <a:off x="1766888" y="4714875"/>
              <a:ext cx="1655762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sz="4400">
                  <a:ea typeface="黑体" charset="0"/>
                  <a:cs typeface="黑体" charset="0"/>
                </a:rPr>
                <a:t>......</a:t>
              </a:r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611436" y="4652963"/>
              <a:ext cx="3312368" cy="43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</p:grpSp>
      <p:sp>
        <p:nvSpPr>
          <p:cNvPr id="37891" name="Text Box 11"/>
          <p:cNvSpPr txBox="1">
            <a:spLocks noChangeArrowheads="1"/>
          </p:cNvSpPr>
          <p:nvPr/>
        </p:nvSpPr>
        <p:spPr bwMode="auto">
          <a:xfrm>
            <a:off x="1116013" y="5300663"/>
            <a:ext cx="201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>
                <a:latin typeface="Times New Roman" charset="0"/>
                <a:ea typeface="黑体" charset="0"/>
                <a:cs typeface="黑体" charset="0"/>
              </a:rPr>
              <a:t>A={1, .., n}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4500563" y="5229225"/>
            <a:ext cx="3203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Times New Roman" charset="0"/>
                <a:cs typeface="Times New Roman" charset="0"/>
                <a:sym typeface="Symbol" charset="0"/>
              </a:rPr>
              <a:t></a:t>
            </a:r>
            <a:r>
              <a:rPr kumimoji="0" lang="en-US" altLang="zh-CN" baseline="-25000">
                <a:latin typeface="Times New Roman" charset="0"/>
                <a:cs typeface="Times New Roman" charset="0"/>
                <a:sym typeface="Symbol" charset="0"/>
              </a:rPr>
              <a:t>k=0…n</a:t>
            </a:r>
            <a:r>
              <a:rPr kumimoji="0" lang="en-US" altLang="zh-CN" sz="2800">
                <a:latin typeface="Times New Roman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>
                <a:latin typeface="Times New Roman" charset="0"/>
                <a:cs typeface="Times New Roman" charset="0"/>
              </a:rPr>
              <a:t>C(n, k) =2</a:t>
            </a:r>
            <a:r>
              <a:rPr kumimoji="0" lang="en-US" altLang="zh-CN" sz="2800" baseline="30000">
                <a:latin typeface="Times New Roman" charset="0"/>
                <a:cs typeface="Times New Roman" charset="0"/>
              </a:rPr>
              <a:t>n</a:t>
            </a:r>
            <a:endParaRPr kumimoji="0" lang="en-US" altLang="zh-CN" sz="20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7893" name="Text Box 12"/>
          <p:cNvSpPr txBox="1">
            <a:spLocks noChangeArrowheads="1"/>
          </p:cNvSpPr>
          <p:nvPr/>
        </p:nvSpPr>
        <p:spPr bwMode="auto">
          <a:xfrm>
            <a:off x="3779838" y="4149725"/>
            <a:ext cx="514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000">
                <a:latin typeface="Times New Roman" charset="0"/>
                <a:cs typeface="Times New Roman" charset="0"/>
              </a:rPr>
              <a:t>C(4, 0)+ C(4, 1)+ C(4, 2)+ C(4, 3)+ C(4, 4) =2</a:t>
            </a:r>
            <a:r>
              <a:rPr kumimoji="0" lang="en-US" altLang="zh-CN" sz="2000" baseline="30000">
                <a:latin typeface="Times New Roman" charset="0"/>
                <a:cs typeface="Times New Roman" charset="0"/>
              </a:rPr>
              <a:t>4</a:t>
            </a:r>
            <a:endParaRPr kumimoji="0" lang="en-US" altLang="zh-CN" sz="2000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37894" name="矩形 15"/>
          <p:cNvSpPr>
            <a:spLocks noChangeArrowheads="1"/>
          </p:cNvSpPr>
          <p:nvPr/>
        </p:nvSpPr>
        <p:spPr bwMode="auto">
          <a:xfrm>
            <a:off x="3708400" y="2060575"/>
            <a:ext cx="4572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charset="0"/>
                <a:ea typeface="黑体" charset="0"/>
                <a:cs typeface="黑体" charset="0"/>
                <a:sym typeface="Symbol" charset="0"/>
              </a:rPr>
              <a:t>如果 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|A|=</a:t>
            </a:r>
            <a:r>
              <a:rPr lang="en-US" altLang="zh-CN" sz="2800" i="1">
                <a:latin typeface="Times New Roman" charset="0"/>
                <a:cs typeface="Times New Roman" charset="0"/>
                <a:sym typeface="Symbol" charset="0"/>
              </a:rPr>
              <a:t>n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, </a:t>
            </a:r>
            <a:r>
              <a:rPr lang="zh-CN" altLang="en-US" sz="2800">
                <a:latin typeface="Times New Roman" charset="0"/>
                <a:ea typeface="黑体" charset="0"/>
                <a:cs typeface="黑体" charset="0"/>
                <a:sym typeface="Symbol" charset="0"/>
              </a:rPr>
              <a:t>则 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|(A)|=2</a:t>
            </a:r>
            <a:r>
              <a:rPr lang="en-US" altLang="zh-CN" sz="2800" i="1" baseline="30000">
                <a:latin typeface="Times New Roman" charset="0"/>
                <a:cs typeface="Times New Roman" charset="0"/>
                <a:sym typeface="Symbol" charset="0"/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latin typeface="Times New Roman" charset="0"/>
                <a:ea typeface="黑体" charset="0"/>
                <a:cs typeface="黑体" charset="0"/>
                <a:sym typeface="Symbol" charset="0"/>
              </a:rPr>
              <a:t>幂集的另一种记法</a:t>
            </a:r>
            <a:r>
              <a:rPr lang="en-US" altLang="zh-CN" sz="2400">
                <a:latin typeface="Times New Roman" charset="0"/>
                <a:cs typeface="Times New Roman" charset="0"/>
                <a:sym typeface="Symbol" charset="0"/>
              </a:rPr>
              <a:t>: 2</a:t>
            </a:r>
            <a:r>
              <a:rPr lang="en-US" altLang="zh-CN" sz="2400" i="1" baseline="30000">
                <a:latin typeface="Times New Roman" charset="0"/>
                <a:cs typeface="Times New Roman" charset="0"/>
                <a:sym typeface="Symbol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集合运算的定义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19263"/>
            <a:ext cx="7488238" cy="44116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运算定义的基本方式：将结果定义为一个新的集合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并：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B={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 |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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 }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并集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: {1, 2 ,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3}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交：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B={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|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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 }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交集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: {3}</a:t>
            </a:r>
          </a:p>
        </p:txBody>
      </p:sp>
      <p:grpSp>
        <p:nvGrpSpPr>
          <p:cNvPr id="39939" name="Group 35"/>
          <p:cNvGrpSpPr>
            <a:grpSpLocks/>
          </p:cNvGrpSpPr>
          <p:nvPr/>
        </p:nvGrpSpPr>
        <p:grpSpPr bwMode="auto">
          <a:xfrm>
            <a:off x="5867400" y="3632200"/>
            <a:ext cx="2727325" cy="2236788"/>
            <a:chOff x="3696" y="2288"/>
            <a:chExt cx="1718" cy="1409"/>
          </a:xfrm>
        </p:grpSpPr>
        <p:sp>
          <p:nvSpPr>
            <p:cNvPr id="39940" name="Oval 28" descr="浅色竖线"/>
            <p:cNvSpPr>
              <a:spLocks noChangeArrowheads="1"/>
            </p:cNvSpPr>
            <p:nvPr/>
          </p:nvSpPr>
          <p:spPr bwMode="auto">
            <a:xfrm>
              <a:off x="3696" y="2296"/>
              <a:ext cx="1044" cy="1134"/>
            </a:xfrm>
            <a:prstGeom prst="ellipse">
              <a:avLst/>
            </a:prstGeom>
            <a:pattFill prst="ltVert">
              <a:fgClr>
                <a:schemeClr val="accent1">
                  <a:alpha val="70979"/>
                </a:schemeClr>
              </a:fgClr>
              <a:bgClr>
                <a:schemeClr val="bg1">
                  <a:alpha val="70979"/>
                </a:scheme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9941" name="Oval 29" descr="浅色横线"/>
            <p:cNvSpPr>
              <a:spLocks noChangeArrowheads="1"/>
            </p:cNvSpPr>
            <p:nvPr/>
          </p:nvSpPr>
          <p:spPr bwMode="auto">
            <a:xfrm>
              <a:off x="4370" y="2288"/>
              <a:ext cx="1044" cy="1134"/>
            </a:xfrm>
            <a:prstGeom prst="ellipse">
              <a:avLst/>
            </a:prstGeom>
            <a:pattFill prst="ltHorz">
              <a:fgClr>
                <a:schemeClr val="accent1">
                  <a:alpha val="50980"/>
                </a:schemeClr>
              </a:fgClr>
              <a:bgClr>
                <a:schemeClr val="bg1">
                  <a:alpha val="50980"/>
                </a:schemeClr>
              </a:bgClr>
            </a:patt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39942" name="Text Box 30"/>
            <p:cNvSpPr txBox="1">
              <a:spLocks noChangeArrowheads="1"/>
            </p:cNvSpPr>
            <p:nvPr/>
          </p:nvSpPr>
          <p:spPr bwMode="auto">
            <a:xfrm>
              <a:off x="4076" y="3409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A</a:t>
              </a:r>
            </a:p>
          </p:txBody>
        </p:sp>
        <p:sp>
          <p:nvSpPr>
            <p:cNvPr id="39943" name="Text Box 31"/>
            <p:cNvSpPr txBox="1">
              <a:spLocks noChangeArrowheads="1"/>
            </p:cNvSpPr>
            <p:nvPr/>
          </p:nvSpPr>
          <p:spPr bwMode="auto">
            <a:xfrm>
              <a:off x="4789" y="339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B</a:t>
              </a:r>
            </a:p>
          </p:txBody>
        </p:sp>
        <p:sp>
          <p:nvSpPr>
            <p:cNvPr id="39944" name="Text Box 32"/>
            <p:cNvSpPr txBox="1">
              <a:spLocks noChangeArrowheads="1"/>
            </p:cNvSpPr>
            <p:nvPr/>
          </p:nvSpPr>
          <p:spPr bwMode="auto">
            <a:xfrm>
              <a:off x="3969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1</a:t>
              </a:r>
            </a:p>
          </p:txBody>
        </p:sp>
        <p:sp>
          <p:nvSpPr>
            <p:cNvPr id="39945" name="Text Box 33"/>
            <p:cNvSpPr txBox="1">
              <a:spLocks noChangeArrowheads="1"/>
            </p:cNvSpPr>
            <p:nvPr/>
          </p:nvSpPr>
          <p:spPr bwMode="auto">
            <a:xfrm>
              <a:off x="4830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2</a:t>
              </a:r>
            </a:p>
          </p:txBody>
        </p:sp>
        <p:sp>
          <p:nvSpPr>
            <p:cNvPr id="39946" name="Text Box 34"/>
            <p:cNvSpPr txBox="1">
              <a:spLocks noChangeArrowheads="1"/>
            </p:cNvSpPr>
            <p:nvPr/>
          </p:nvSpPr>
          <p:spPr bwMode="auto">
            <a:xfrm>
              <a:off x="4422" y="275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charset="0"/>
                  <a:ea typeface="黑体" charset="0"/>
                  <a:cs typeface="黑体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相对补（差）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5689600" cy="46466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对于</a:t>
            </a:r>
            <a:r>
              <a:rPr kumimoji="0" lang="en-US" altLang="zh-CN" sz="28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zh-CN" altLang="en-US" sz="2800">
                <a:latin typeface="Times New Roman" charset="0"/>
                <a:ea typeface="宋体" charset="0"/>
                <a:cs typeface="宋体" charset="0"/>
              </a:rPr>
              <a:t>的补集</a:t>
            </a:r>
            <a:endParaRPr kumimoji="0" lang="en-US" altLang="zh-CN" sz="280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A-B={ </a:t>
            </a:r>
            <a:r>
              <a:rPr kumimoji="0" lang="en-US" altLang="zh-CN" sz="2500" i="1">
                <a:latin typeface="Times New Roman" charset="0"/>
                <a:ea typeface="宋体" charset="0"/>
                <a:cs typeface="Times New Roman" charset="0"/>
              </a:rPr>
              <a:t>x 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| </a:t>
            </a:r>
            <a:r>
              <a:rPr kumimoji="0" lang="en-US" altLang="zh-CN" sz="2500" i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</a:t>
            </a:r>
            <a:r>
              <a:rPr kumimoji="0" lang="zh-CN" altLang="en-US" sz="2500">
                <a:latin typeface="Times New Roman" charset="0"/>
                <a:ea typeface="宋体" charset="0"/>
                <a:cs typeface="宋体" charset="0"/>
                <a:sym typeface="Symbol" charset="0"/>
              </a:rPr>
              <a:t> </a:t>
            </a:r>
            <a:r>
              <a:rPr kumimoji="0" lang="en-US" altLang="zh-CN" sz="25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 </a:t>
            </a:r>
            <a:r>
              <a:rPr kumimoji="0" lang="en-US" altLang="zh-CN" sz="250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700">
                <a:latin typeface="Times New Roman" charset="0"/>
                <a:ea typeface="宋体" charset="0"/>
                <a:cs typeface="宋体" charset="0"/>
              </a:rPr>
              <a:t>举例，</a:t>
            </a:r>
            <a:r>
              <a:rPr kumimoji="0" lang="en-US" altLang="zh-CN" sz="2700">
                <a:latin typeface="Times New Roman" charset="0"/>
                <a:ea typeface="宋体" charset="0"/>
                <a:cs typeface="Times New Roman" charset="0"/>
              </a:rPr>
              <a:t>A-B={1}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若有一个我们关心的“所有”对象的集合，称为全集，常用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表示，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U-B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称为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的“补集”，记为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~B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~B ↔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41987" name="Oval 5" descr="浅色竖线"/>
          <p:cNvSpPr>
            <a:spLocks noChangeArrowheads="1"/>
          </p:cNvSpPr>
          <p:nvPr/>
        </p:nvSpPr>
        <p:spPr bwMode="auto">
          <a:xfrm>
            <a:off x="5940425" y="1700213"/>
            <a:ext cx="1657350" cy="1800225"/>
          </a:xfrm>
          <a:prstGeom prst="ellipse">
            <a:avLst/>
          </a:prstGeom>
          <a:pattFill prst="ltVert">
            <a:fgClr>
              <a:schemeClr val="accent1">
                <a:alpha val="70979"/>
              </a:schemeClr>
            </a:fgClr>
            <a:bgClr>
              <a:schemeClr val="bg1">
                <a:alpha val="70979"/>
              </a:schemeClr>
            </a:bgClr>
          </a:patt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88" name="Oval 6" descr="浅色横线"/>
          <p:cNvSpPr>
            <a:spLocks noChangeArrowheads="1"/>
          </p:cNvSpPr>
          <p:nvPr/>
        </p:nvSpPr>
        <p:spPr bwMode="auto">
          <a:xfrm>
            <a:off x="7019925" y="1687513"/>
            <a:ext cx="1657350" cy="1800225"/>
          </a:xfrm>
          <a:prstGeom prst="ellipse">
            <a:avLst/>
          </a:prstGeom>
          <a:pattFill prst="ltHorz">
            <a:fgClr>
              <a:schemeClr val="accent1">
                <a:alpha val="50980"/>
              </a:schemeClr>
            </a:fgClr>
            <a:bgClr>
              <a:schemeClr val="bg1">
                <a:alpha val="50980"/>
              </a:schemeClr>
            </a:bgClr>
          </a:patt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6543675" y="34671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A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675563" y="343852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B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6373813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1</a:t>
            </a: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7740650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2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7092950" y="24209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latin typeface="Times New Roman" charset="0"/>
                <a:ea typeface="黑体" charset="0"/>
                <a:cs typeface="黑体" charset="0"/>
              </a:rPr>
              <a:t>3</a:t>
            </a:r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5940425" y="4437063"/>
            <a:ext cx="2808288" cy="187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95" name="Oval 13"/>
          <p:cNvSpPr>
            <a:spLocks noChangeArrowheads="1"/>
          </p:cNvSpPr>
          <p:nvPr/>
        </p:nvSpPr>
        <p:spPr bwMode="auto">
          <a:xfrm>
            <a:off x="6948488" y="4724400"/>
            <a:ext cx="1366837" cy="1366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5935663" y="4437063"/>
            <a:ext cx="28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ea typeface="黑体" charset="0"/>
                <a:cs typeface="黑体" charset="0"/>
              </a:rPr>
              <a:t>U</a:t>
            </a:r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7380288" y="515778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ea typeface="黑体" charset="0"/>
                <a:cs typeface="黑体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对称差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5689600" cy="464661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对称差</a:t>
            </a:r>
            <a:endParaRPr kumimoji="0" lang="en-US" altLang="zh-CN" sz="2800" dirty="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B=(A-B)(B-A)</a:t>
            </a:r>
            <a:endParaRPr kumimoji="0" lang="en-US" altLang="zh-CN" sz="2500" dirty="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证明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: A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B=(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(A-B)(B-A)  (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B)-(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B)  (A-B)(B-A) </a:t>
            </a:r>
            <a:endParaRPr kumimoji="0" lang="en-US" altLang="zh-CN" sz="2500" dirty="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endParaRPr kumimoji="0" lang="en-US" altLang="zh-CN" sz="2800" dirty="0">
              <a:latin typeface="Times New Roman" charset="0"/>
              <a:ea typeface="宋体" charset="0"/>
              <a:cs typeface="Times New Roman" charset="0"/>
            </a:endParaRPr>
          </a:p>
        </p:txBody>
      </p:sp>
      <p:grpSp>
        <p:nvGrpSpPr>
          <p:cNvPr id="44035" name="组合 32"/>
          <p:cNvGrpSpPr>
            <a:grpSpLocks/>
          </p:cNvGrpSpPr>
          <p:nvPr/>
        </p:nvGrpSpPr>
        <p:grpSpPr bwMode="auto">
          <a:xfrm>
            <a:off x="5940425" y="1844675"/>
            <a:ext cx="2952750" cy="2160588"/>
            <a:chOff x="5652120" y="3933056"/>
            <a:chExt cx="2952750" cy="2160587"/>
          </a:xfrm>
        </p:grpSpPr>
        <p:sp>
          <p:nvSpPr>
            <p:cNvPr id="19461" name="Rectangle 15"/>
            <p:cNvSpPr>
              <a:spLocks noChangeArrowheads="1"/>
            </p:cNvSpPr>
            <p:nvPr/>
          </p:nvSpPr>
          <p:spPr bwMode="auto">
            <a:xfrm>
              <a:off x="5652120" y="3933056"/>
              <a:ext cx="2952750" cy="21605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Arial" charset="0"/>
                <a:ea typeface="黑体" charset="0"/>
                <a:cs typeface="黑体" charset="0"/>
              </a:endParaRPr>
            </a:p>
          </p:txBody>
        </p:sp>
        <p:grpSp>
          <p:nvGrpSpPr>
            <p:cNvPr id="44037" name="组合 31"/>
            <p:cNvGrpSpPr>
              <a:grpSpLocks/>
            </p:cNvGrpSpPr>
            <p:nvPr/>
          </p:nvGrpSpPr>
          <p:grpSpPr bwMode="auto">
            <a:xfrm>
              <a:off x="6012160" y="4221088"/>
              <a:ext cx="2241550" cy="1752600"/>
              <a:chOff x="5651500" y="3933825"/>
              <a:chExt cx="2241550" cy="1752600"/>
            </a:xfrm>
          </p:grpSpPr>
          <p:sp>
            <p:nvSpPr>
              <p:cNvPr id="44038" name="Oval 16"/>
              <p:cNvSpPr>
                <a:spLocks noChangeArrowheads="1"/>
              </p:cNvSpPr>
              <p:nvPr/>
            </p:nvSpPr>
            <p:spPr bwMode="auto">
              <a:xfrm>
                <a:off x="5651500" y="3933825"/>
                <a:ext cx="1368425" cy="13684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44039" name="Oval 20"/>
              <p:cNvSpPr>
                <a:spLocks noChangeArrowheads="1"/>
              </p:cNvSpPr>
              <p:nvPr/>
            </p:nvSpPr>
            <p:spPr bwMode="auto">
              <a:xfrm>
                <a:off x="6516688" y="3933825"/>
                <a:ext cx="1368425" cy="136842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grpSp>
            <p:nvGrpSpPr>
              <p:cNvPr id="44040" name="组合 30"/>
              <p:cNvGrpSpPr>
                <a:grpSpLocks/>
              </p:cNvGrpSpPr>
              <p:nvPr/>
            </p:nvGrpSpPr>
            <p:grpSpPr bwMode="auto">
              <a:xfrm>
                <a:off x="5654675" y="4076700"/>
                <a:ext cx="2238375" cy="1177925"/>
                <a:chOff x="5654675" y="4076700"/>
                <a:chExt cx="2238375" cy="1177925"/>
              </a:xfrm>
            </p:grpSpPr>
            <p:grpSp>
              <p:nvGrpSpPr>
                <p:cNvPr id="44043" name="Group 35"/>
                <p:cNvGrpSpPr>
                  <a:grpSpLocks/>
                </p:cNvGrpSpPr>
                <p:nvPr/>
              </p:nvGrpSpPr>
              <p:grpSpPr bwMode="auto">
                <a:xfrm>
                  <a:off x="5654675" y="4076700"/>
                  <a:ext cx="1077913" cy="1176338"/>
                  <a:chOff x="3562" y="2568"/>
                  <a:chExt cx="679" cy="741"/>
                </a:xfrm>
              </p:grpSpPr>
              <p:sp>
                <p:nvSpPr>
                  <p:cNvPr id="4405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568"/>
                    <a:ext cx="49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659"/>
                    <a:ext cx="5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608" y="2750"/>
                    <a:ext cx="5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832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938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9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81" y="3043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0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1" y="3131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1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88" y="3217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39" y="3309"/>
                    <a:ext cx="2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044" name="Group 36"/>
                <p:cNvGrpSpPr>
                  <a:grpSpLocks/>
                </p:cNvGrpSpPr>
                <p:nvPr/>
              </p:nvGrpSpPr>
              <p:grpSpPr bwMode="auto">
                <a:xfrm flipH="1">
                  <a:off x="6815138" y="4078288"/>
                  <a:ext cx="1077912" cy="1176337"/>
                  <a:chOff x="3562" y="2568"/>
                  <a:chExt cx="679" cy="741"/>
                </a:xfrm>
              </p:grpSpPr>
              <p:sp>
                <p:nvSpPr>
                  <p:cNvPr id="440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568"/>
                    <a:ext cx="49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651" y="2659"/>
                    <a:ext cx="5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608" y="2750"/>
                    <a:ext cx="5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832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4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562" y="2938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0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81" y="3043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1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21" y="3131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2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88" y="3217"/>
                    <a:ext cx="53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0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839" y="3309"/>
                    <a:ext cx="2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4041" name="Text Box 46"/>
              <p:cNvSpPr txBox="1">
                <a:spLocks noChangeArrowheads="1"/>
              </p:cNvSpPr>
              <p:nvPr/>
            </p:nvSpPr>
            <p:spPr bwMode="auto">
              <a:xfrm>
                <a:off x="6084888" y="5229225"/>
                <a:ext cx="57626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>
                    <a:latin typeface="Times New Roman" charset="0"/>
                    <a:ea typeface="黑体" charset="0"/>
                    <a:cs typeface="黑体" charset="0"/>
                  </a:rPr>
                  <a:t>A</a:t>
                </a:r>
              </a:p>
            </p:txBody>
          </p:sp>
          <p:sp>
            <p:nvSpPr>
              <p:cNvPr id="44042" name="Text Box 47"/>
              <p:cNvSpPr txBox="1">
                <a:spLocks noChangeArrowheads="1"/>
              </p:cNvSpPr>
              <p:nvPr/>
            </p:nvSpPr>
            <p:spPr bwMode="auto">
              <a:xfrm>
                <a:off x="7019925" y="5203825"/>
                <a:ext cx="5762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zh-CN" altLang="en-US" b="1">
                    <a:latin typeface="Times New Roman" charset="0"/>
                    <a:ea typeface="黑体" charset="0"/>
                    <a:cs typeface="黑体" charset="0"/>
                  </a:rPr>
                  <a:t>Ｂ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1824" y="44624"/>
            <a:ext cx="68945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charset="0"/>
              </a:rPr>
              <a:t>证明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: A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B=(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A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B)-(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A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B)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500" dirty="0">
                <a:latin typeface="Times New Roman" charset="0"/>
                <a:cs typeface="Times New Roman" charset="0"/>
                <a:sym typeface="Symbol" charset="0"/>
              </a:rPr>
              <a:t>(A-B)(B-A)  (</a:t>
            </a:r>
            <a:r>
              <a:rPr lang="en-US" altLang="zh-CN" sz="2500" dirty="0">
                <a:latin typeface="Times New Roman" charset="0"/>
                <a:cs typeface="Times New Roman" charset="0"/>
              </a:rPr>
              <a:t>A</a:t>
            </a:r>
            <a:r>
              <a:rPr lang="en-US" altLang="zh-CN" sz="2500" dirty="0">
                <a:latin typeface="Times New Roman" charset="0"/>
                <a:cs typeface="Times New Roman" charset="0"/>
                <a:sym typeface="Symbol" charset="0"/>
              </a:rPr>
              <a:t>B)-(</a:t>
            </a:r>
            <a:r>
              <a:rPr lang="en-US" altLang="zh-CN" sz="2500" dirty="0">
                <a:latin typeface="Times New Roman" charset="0"/>
                <a:cs typeface="Times New Roman" charset="0"/>
              </a:rPr>
              <a:t>A</a:t>
            </a:r>
            <a:r>
              <a:rPr lang="en-US" altLang="zh-CN" sz="2500" dirty="0">
                <a:latin typeface="Times New Roman" charset="0"/>
                <a:cs typeface="Times New Roman" charset="0"/>
                <a:sym typeface="Symbol" charset="0"/>
              </a:rPr>
              <a:t>B)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500" dirty="0">
                <a:latin typeface="Times New Roman" charset="0"/>
                <a:cs typeface="Times New Roman" charset="0"/>
                <a:sym typeface="Symbol" charset="0"/>
              </a:rPr>
              <a:t>(</a:t>
            </a:r>
            <a:r>
              <a:rPr lang="en-US" altLang="zh-CN" sz="2500" dirty="0">
                <a:latin typeface="Times New Roman" charset="0"/>
                <a:cs typeface="Times New Roman" charset="0"/>
              </a:rPr>
              <a:t>A</a:t>
            </a:r>
            <a:r>
              <a:rPr lang="en-US" altLang="zh-CN" sz="2500" dirty="0">
                <a:latin typeface="Times New Roman" charset="0"/>
                <a:cs typeface="Times New Roman" charset="0"/>
                <a:sym typeface="Symbol" charset="0"/>
              </a:rPr>
              <a:t>B)-(</a:t>
            </a:r>
            <a:r>
              <a:rPr lang="en-US" altLang="zh-CN" sz="2500" dirty="0">
                <a:latin typeface="Times New Roman" charset="0"/>
                <a:cs typeface="Times New Roman" charset="0"/>
              </a:rPr>
              <a:t>A</a:t>
            </a:r>
            <a:r>
              <a:rPr lang="en-US" altLang="zh-CN" sz="2500" dirty="0">
                <a:latin typeface="Times New Roman" charset="0"/>
                <a:cs typeface="Times New Roman" charset="0"/>
                <a:sym typeface="Symbol" charset="0"/>
              </a:rPr>
              <a:t>B)  (A-B)(B-A) </a:t>
            </a:r>
            <a:endParaRPr lang="en-US" altLang="zh-CN" sz="25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4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广义并和广义交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zh-CN" altLang="en-US" sz="2800" dirty="0" smtClean="0">
                    <a:latin typeface="Times New Roman" charset="0"/>
                    <a:ea typeface="黑体" charset="0"/>
                    <a:cs typeface="Times New Roman" charset="0"/>
                  </a:rPr>
                  <a:t>广义并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为集合，</a:t>
                </a:r>
                <a:r>
                  <a:rPr kumimoji="0" lang="en-US" altLang="zh-CN" dirty="0">
                    <a:ea typeface="宋体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 dirty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的所有元素的并，记为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kumimoji="0" lang="en-US" altLang="zh-CN" i="1" dirty="0" smtClean="0">
                            <a:latin typeface="Cambria Math" panose="02040503050406030204" pitchFamily="18" charset="0"/>
                            <a:ea typeface="宋体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b="0" i="1" dirty="0" smtClean="0">
                            <a:latin typeface="Cambria Math" charset="0"/>
                            <a:ea typeface="宋体" charset="0"/>
                            <a:cs typeface="Times New Roman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 smtClean="0">
                    <a:latin typeface="Times New Roman" charset="0"/>
                    <a:ea typeface="宋体" charset="0"/>
                    <a:cs typeface="Times New Roman" charset="0"/>
                  </a:rPr>
                  <a:t>;</a:t>
                </a:r>
                <a:r>
                  <a:rPr kumimoji="0" lang="en-US" altLang="zh-CN" i="1" dirty="0" smtClean="0">
                    <a:latin typeface="Times New Roman" charset="0"/>
                    <a:ea typeface="宋体" charset="0"/>
                    <a:cs typeface="Times New Roman" charset="0"/>
                  </a:rPr>
                  <a:t>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kumimoji="0" lang="en-US" altLang="zh-CN" i="1" dirty="0">
                            <a:latin typeface="Cambria Math" panose="02040503050406030204" pitchFamily="18" charset="0"/>
                            <a:ea typeface="宋体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 dirty="0">
                            <a:latin typeface="Cambria Math" charset="0"/>
                            <a:ea typeface="宋体" charset="0"/>
                            <a:cs typeface="Times New Roman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={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𝑥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|∃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(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∈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𝐴</m:t>
                    </m:r>
                    <m:r>
                      <a:rPr kumimoji="0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 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𝑥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∈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𝑦</m:t>
                    </m:r>
                    <m:r>
                      <a:rPr kumimoji="0" lang="en-US" altLang="zh-CN" b="0" i="1" dirty="0" smtClean="0">
                        <a:latin typeface="Cambria Math" charset="0"/>
                        <a:ea typeface="宋体" charset="0"/>
                        <a:cs typeface="Times New Roman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广义交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非空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集合，</a:t>
                </a:r>
                <a:r>
                  <a:rPr kumimoji="0" lang="en-US" altLang="zh-CN" dirty="0"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的所有元素的交，记为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>
                    <a:latin typeface="Times New Roman" charset="0"/>
                    <a:ea typeface="宋体" charset="0"/>
                    <a:cs typeface="Times New Roman" charset="0"/>
                  </a:rPr>
                  <a:t>,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定义为：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 smtClean="0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b="0" i="1" smtClean="0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={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|∀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(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→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b="0" i="1" smtClean="0">
                        <a:latin typeface="Cambria Math" charset="0"/>
                        <a:ea typeface="宋体" charset="0"/>
                        <a:cs typeface="宋体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lvl="2"/>
                <a:r>
                  <a:rPr kumimoji="0" lang="zh-CN" altLang="en-US" dirty="0">
                    <a:latin typeface="Times New Roman" charset="0"/>
                    <a:ea typeface="宋体" charset="0"/>
                  </a:rPr>
                  <a:t>注意：限制条件为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非空</a:t>
                </a:r>
                <a:r>
                  <a:rPr kumimoji="0" lang="zh-CN" altLang="en-US" dirty="0" smtClean="0">
                    <a:latin typeface="Times New Roman" charset="0"/>
                    <a:ea typeface="宋体" charset="0"/>
                    <a:cs typeface="宋体" charset="0"/>
                  </a:rPr>
                  <a:t>，</a:t>
                </a:r>
                <a:r>
                  <a:rPr kumimoji="0" lang="zh-CN" altLang="en-US" sz="3000" dirty="0">
                    <a:solidFill>
                      <a:srgbClr val="000000"/>
                    </a:solidFill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sz="3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0"/>
                            <a:cs typeface="宋体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kumimoji="0" lang="zh-CN" altLang="en-US" dirty="0" smtClean="0">
                    <a:latin typeface="Times New Roman" charset="0"/>
                    <a:ea typeface="宋体" charset="0"/>
                    <a:cs typeface="宋体" charset="0"/>
                  </a:rPr>
                  <a:t>无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意义</a:t>
                </a:r>
                <a:endParaRPr kumimoji="0" lang="zh-CN" altLang="en-US" sz="2600" dirty="0"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mc:Choice>
        <mc:Fallback xmlns="">
          <p:sp>
            <p:nvSpPr>
              <p:cNvPr id="4608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回顾</a:t>
            </a:r>
            <a:endParaRPr lang="en-US">
              <a:latin typeface="Arial" charset="0"/>
              <a:ea typeface="黑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800" dirty="0" smtClean="0">
                <a:latin typeface="Times New Roman" charset="0"/>
                <a:ea typeface="黑体" charset="0"/>
                <a:cs typeface="+mn-cs"/>
              </a:rPr>
              <a:t>证明方法</a:t>
            </a:r>
            <a:endParaRPr kumimoji="0" lang="en-US" altLang="zh-CN" sz="2800" dirty="0" smtClean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直接证</a:t>
            </a:r>
            <a:r>
              <a:rPr kumimoji="0" lang="zh-CN" altLang="en-US" sz="2400" dirty="0" smtClean="0">
                <a:latin typeface="Times New Roman" charset="0"/>
                <a:ea typeface="黑体" charset="0"/>
                <a:cs typeface="+mn-cs"/>
              </a:rPr>
              <a:t>明</a:t>
            </a:r>
            <a:r>
              <a:rPr kumimoji="0" lang="en-US" altLang="zh-CN" sz="2400" dirty="0" smtClean="0">
                <a:latin typeface="Times New Roman" charset="0"/>
                <a:ea typeface="黑体" charset="0"/>
                <a:cs typeface="+mn-cs"/>
              </a:rPr>
              <a:t>	</a:t>
            </a:r>
            <a:endParaRPr kumimoji="0" lang="zh-CN" altLang="en-US" sz="2400" dirty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 smtClean="0">
                <a:latin typeface="Times New Roman" charset="0"/>
                <a:ea typeface="黑体" charset="0"/>
                <a:cs typeface="+mn-cs"/>
              </a:rPr>
              <a:t>反证法</a:t>
            </a:r>
            <a:r>
              <a:rPr kumimoji="0" lang="en-US" altLang="zh-CN" sz="2400" dirty="0" smtClean="0">
                <a:latin typeface="Times New Roman" charset="0"/>
                <a:ea typeface="黑体" charset="0"/>
                <a:cs typeface="+mn-cs"/>
              </a:rPr>
              <a:t>	</a:t>
            </a:r>
            <a:r>
              <a:rPr kumimoji="0" lang="en-US" altLang="zh-CN" sz="2400" smtClean="0">
                <a:latin typeface="Times New Roman" charset="0"/>
                <a:ea typeface="黑体" charset="0"/>
                <a:cs typeface="+mn-cs"/>
              </a:rPr>
              <a:t>	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smtClean="0">
                <a:latin typeface="Times New Roman" charset="0"/>
                <a:ea typeface="黑体" charset="0"/>
                <a:cs typeface="+mn-cs"/>
              </a:rPr>
              <a:t>分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情形</a:t>
            </a:r>
            <a:r>
              <a:rPr kumimoji="0" lang="zh-CN" altLang="en-US" sz="2400" dirty="0" smtClean="0">
                <a:latin typeface="Times New Roman" charset="0"/>
                <a:ea typeface="黑体" charset="0"/>
                <a:cs typeface="+mn-cs"/>
              </a:rPr>
              <a:t>证明</a:t>
            </a:r>
            <a:r>
              <a:rPr kumimoji="0" lang="en-US" altLang="zh-CN" sz="2400" dirty="0" smtClean="0">
                <a:latin typeface="Times New Roman" charset="0"/>
                <a:ea typeface="黑体" charset="0"/>
                <a:cs typeface="+mn-cs"/>
              </a:rPr>
              <a:t>	</a:t>
            </a:r>
            <a:endParaRPr kumimoji="0" lang="zh-CN" altLang="en-US" sz="2400" dirty="0">
              <a:latin typeface="Times New Roman" charset="0"/>
              <a:ea typeface="黑体" charset="0"/>
              <a:cs typeface="+mn-cs"/>
            </a:endParaRP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等价性证明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存在性证明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唯一性证明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r>
              <a:rPr kumimoji="0" lang="zh-CN" altLang="en-US" sz="2400" dirty="0">
                <a:latin typeface="Times New Roman" charset="0"/>
                <a:ea typeface="黑体" charset="0"/>
                <a:cs typeface="+mn-cs"/>
              </a:rPr>
              <a:t>寻找反例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l"/>
              <a:defRPr/>
            </a:pPr>
            <a:endParaRPr kumimoji="0" lang="zh-CN" altLang="en-US" sz="2400" dirty="0" smtClean="0">
              <a:latin typeface="Times New Roman" charset="0"/>
              <a:ea typeface="黑体" charset="0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kumimoji="0" lang="en-US" sz="28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运算的重要性质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包含关系下两个集合的最小上界和最大下界</a:t>
            </a:r>
          </a:p>
          <a:p>
            <a:pPr lvl="1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最小上界：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 algn="just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B, 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			       ----A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的上界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对任意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，若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则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    ----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最小上界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最大下界：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A, 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 			       ----A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的下界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对任意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，若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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,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则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 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 ----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最大下界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z="3600">
                <a:latin typeface="Arial" charset="0"/>
                <a:ea typeface="黑体" charset="0"/>
              </a:rPr>
              <a:t>集合与谓词逻辑</a:t>
            </a:r>
            <a:endParaRPr lang="en-US" altLang="zh-CN" sz="3600">
              <a:latin typeface="Arial" charset="0"/>
              <a:ea typeface="黑体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700" dirty="0">
                <a:latin typeface="Times New Roman" charset="0"/>
                <a:ea typeface="宋体" charset="0"/>
                <a:cs typeface="宋体" charset="0"/>
              </a:rPr>
              <a:t>在量化逻辑表达式中使用集合符号</a:t>
            </a:r>
            <a:endParaRPr kumimoji="0" lang="en-US" altLang="zh-CN" sz="2700" dirty="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(P(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代表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SP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smtClean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  <a:endParaRPr kumimoji="0" lang="en-US" altLang="zh-CN" sz="2400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4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(P(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代表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SP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))</a:t>
            </a: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举例</a:t>
            </a:r>
            <a:endParaRPr kumimoji="0" lang="en-US" altLang="zh-CN" sz="2500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0):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R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 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0))</a:t>
            </a: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2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=1): 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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Z</a:t>
            </a:r>
            <a:r>
              <a:rPr kumimoji="0" lang="en-US" altLang="zh-CN" sz="22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2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=1)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逻辑表达式的真值集合，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{</a:t>
            </a:r>
            <a:r>
              <a:rPr kumimoji="0" lang="en-US" altLang="zh-CN" sz="2800" i="1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800" dirty="0" err="1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D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P(</a:t>
            </a:r>
            <a:r>
              <a:rPr kumimoji="0" lang="en-US" altLang="zh-CN" sz="2800" i="1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)} </a:t>
            </a: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举例：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|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x|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=2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{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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400" baseline="300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2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=2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  <a:endParaRPr kumimoji="0" lang="en-US" altLang="zh-CN" sz="2500" dirty="0"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308357"/>
            <a:ext cx="1026114" cy="432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3083195"/>
            <a:ext cx="1026114" cy="43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50825" y="122238"/>
            <a:ext cx="7850188" cy="1295400"/>
          </a:xfrm>
        </p:spPr>
        <p:txBody>
          <a:bodyPr/>
          <a:lstStyle/>
          <a:p>
            <a:r>
              <a:rPr lang="zh-CN" altLang="en-US" sz="3600" dirty="0">
                <a:latin typeface="Arial" charset="0"/>
                <a:ea typeface="黑体" charset="0"/>
                <a:cs typeface="黑体" charset="0"/>
              </a:rPr>
              <a:t>皮亚诺公理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Peano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axioms for natural numbers)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250825" y="1719263"/>
            <a:ext cx="8713788" cy="4411662"/>
          </a:xfrm>
        </p:spPr>
        <p:txBody>
          <a:bodyPr/>
          <a:lstStyle/>
          <a:p>
            <a:r>
              <a:rPr kumimoji="0" lang="zh-CN" altLang="en-US" sz="2800" b="1" smtClean="0"/>
              <a:t>零是个自然数</a:t>
            </a:r>
            <a:r>
              <a:rPr kumimoji="0" lang="en-US" altLang="zh-CN" sz="2800" b="1" smtClean="0"/>
              <a:t>. </a:t>
            </a:r>
          </a:p>
          <a:p>
            <a:r>
              <a:rPr kumimoji="0" lang="zh-CN" altLang="en-US" sz="2800" b="1" smtClean="0"/>
              <a:t>每个自然数都有一个后继（也是个自然数）</a:t>
            </a:r>
            <a:r>
              <a:rPr kumimoji="0" lang="en-US" altLang="zh-CN" sz="2800" b="1" smtClean="0"/>
              <a:t>.</a:t>
            </a:r>
          </a:p>
          <a:p>
            <a:r>
              <a:rPr kumimoji="0" lang="zh-CN" altLang="en-US" sz="2800" b="1" smtClean="0"/>
              <a:t>零不是任何自然数的后继</a:t>
            </a:r>
            <a:r>
              <a:rPr kumimoji="0" lang="en-US" altLang="zh-CN" sz="2800" b="1" smtClean="0"/>
              <a:t>. </a:t>
            </a:r>
          </a:p>
          <a:p>
            <a:r>
              <a:rPr kumimoji="0" lang="zh-CN" altLang="en-US" sz="2800" b="1" smtClean="0"/>
              <a:t>不同的自然数有不同的后继</a:t>
            </a:r>
            <a:r>
              <a:rPr kumimoji="0" lang="en-US" altLang="zh-CN" sz="2800" b="1" smtClean="0"/>
              <a:t>. </a:t>
            </a:r>
          </a:p>
          <a:p>
            <a:r>
              <a:rPr kumimoji="0" lang="zh-CN" altLang="en-US" sz="2800" b="1" smtClean="0"/>
              <a:t>（归纳公理）设由自然数组成的某个集合含有零，且每当该集合含有某个自然数时便也同时含有这个数的后继，那么该集合定含有全部自然数</a:t>
            </a:r>
            <a:r>
              <a:rPr kumimoji="0" lang="en-US" altLang="zh-CN" sz="2800" b="1" smtClean="0"/>
              <a:t>.</a:t>
            </a:r>
          </a:p>
          <a:p>
            <a:endParaRPr kumimoji="0" lang="en-US" altLang="zh-CN" sz="2800" b="1" smtClean="0"/>
          </a:p>
          <a:p>
            <a:r>
              <a:rPr kumimoji="0"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备注：另有</a:t>
            </a:r>
            <a:r>
              <a:rPr kumimoji="0"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个与自然数相等有关的公理</a:t>
            </a:r>
          </a:p>
        </p:txBody>
      </p:sp>
    </p:spTree>
    <p:extLst>
      <p:ext uri="{BB962C8B-B14F-4D97-AF65-F5344CB8AC3E}">
        <p14:creationId xmlns:p14="http://schemas.microsoft.com/office/powerpoint/2010/main" val="9506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50825" y="122238"/>
            <a:ext cx="7850188" cy="1295400"/>
          </a:xfrm>
        </p:spPr>
        <p:txBody>
          <a:bodyPr/>
          <a:lstStyle/>
          <a:p>
            <a:r>
              <a:rPr lang="zh-CN" altLang="en-US" sz="3600" dirty="0">
                <a:latin typeface="Arial" charset="0"/>
                <a:ea typeface="黑体" charset="0"/>
                <a:cs typeface="黑体" charset="0"/>
              </a:rPr>
              <a:t>皮亚诺公理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Peano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axioms for natural numbers)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9495" y="1916832"/>
                <a:ext cx="7632848" cy="415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r-IN" sz="2400" b="1" dirty="0" smtClean="0">
                    <a:solidFill>
                      <a:srgbClr val="C00000"/>
                    </a:solidFill>
                  </a:rPr>
                  <a:t>戴德金-皮亚诺结构</a:t>
                </a:r>
                <a:r>
                  <a:rPr lang="mr-IN" sz="2400" dirty="0" smtClean="0"/>
                  <a:t>可以描述为满足所有以下条件的三元组</a:t>
                </a:r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r>
                      <a:rPr lang="en-US" sz="2400" b="0" i="1" smtClean="0">
                        <a:latin typeface="Cambria Math" charset="0"/>
                      </a:rPr>
                      <m:t>𝑒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mr-IN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𝑒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mr-IN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∀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∈</m:t>
                        </m:r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∀</m:t>
                    </m:r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  <m:r>
                      <a:rPr lang="en-US" sz="2400" b="0" i="1" smtClean="0">
                        <a:latin typeface="Cambria Math" charset="0"/>
                      </a:rPr>
                      <m:t> ∀</m:t>
                    </m:r>
                    <m:r>
                      <a:rPr lang="en-US" sz="2400" b="0" i="1" smtClean="0">
                        <a:latin typeface="Cambria Math" charset="0"/>
                      </a:rPr>
                      <m:t>𝑐</m:t>
                    </m:r>
                    <m:r>
                      <a:rPr lang="en-US" sz="2400" b="0" i="1" smtClean="0">
                        <a:latin typeface="Cambria Math" charset="0"/>
                      </a:rPr>
                      <m:t>∈</m:t>
                    </m:r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mr-IN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∀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𝑒</m:t>
                        </m:r>
                      </m:e>
                    </m:d>
                  </m:oMath>
                </a14:m>
                <a:endParaRPr lang="mr-IN" sz="2400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∀</m:t>
                    </m:r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</a:rPr>
                      <m:t>⊆</m:t>
                    </m:r>
                    <m:r>
                      <a:rPr lang="en-US" sz="2400" i="1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∧(∀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))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mr-IN" sz="2400" dirty="0"/>
              </a:p>
              <a:p>
                <a:r>
                  <a:rPr lang="mr-IN" sz="2400" dirty="0"/>
                  <a:t/>
                </a:r>
                <a:br>
                  <a:rPr lang="mr-IN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95" y="1916832"/>
                <a:ext cx="7632848" cy="4152419"/>
              </a:xfrm>
              <a:prstGeom prst="rect">
                <a:avLst/>
              </a:prstGeom>
              <a:blipFill rotWithShape="0">
                <a:blip r:embed="rId2"/>
                <a:stretch>
                  <a:fillRect l="-127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Arial" charset="0"/>
                <a:ea typeface="黑体" charset="0"/>
                <a:cs typeface="黑体" charset="0"/>
              </a:rPr>
              <a:t>用集合定义自然数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19263"/>
                <a:ext cx="8785225" cy="4411662"/>
              </a:xfrm>
            </p:spPr>
            <p:txBody>
              <a:bodyPr/>
              <a:lstStyle/>
              <a:p>
                <a:pPr eaLnBrk="1" hangingPunct="1"/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为集合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{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kumimoji="0" lang="zh-CN" alt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后继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，或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</a:p>
              <a:p>
                <a:pPr eaLnBrk="1" hangingPunct="1"/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是集合，若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满足下列条件，称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kumimoji="0" lang="zh-CN" alt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归纳集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</a:p>
              <a:p>
                <a:pPr lvl="1" eaLnBrk="1" hangingPunct="1"/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Ø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endParaRPr kumimoji="0"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0" lang="en-US" altLang="zh-CN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0" lang="en-US" altLang="zh-CN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s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</a:p>
              <a:p>
                <a:pPr eaLnBrk="1" hangingPunct="1"/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自然数集合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kumimoji="0"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kumimoji="0"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: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是所有归纳集的交集。</a:t>
                </a:r>
              </a:p>
              <a:p>
                <a:pPr lvl="1" eaLnBrk="1" hangingPunct="1"/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因此：</a:t>
                </a:r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{ Ø, </a:t>
                </a:r>
                <a:r>
                  <a:rPr kumimoji="0"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{Ø}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en-US" altLang="zh-CN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{Ø, {Ø}}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en-US" altLang="zh-CN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{Ø, {Ø}, {Ø, {Ø}}}, 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 }</a:t>
                </a:r>
              </a:p>
              <a:p>
                <a:pPr lvl="1" eaLnBrk="1" hangingPunct="1"/>
                <a:r>
                  <a:rPr kumimoji="0"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的每一个元素称为一个自然数。</a:t>
                </a:r>
              </a:p>
              <a:p>
                <a:pPr lvl="1" eaLnBrk="1" hangingPunct="1"/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Ø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s(0)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s(1)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s(2)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kumimoji="0" lang="zh-CN" alt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，以此类推</a:t>
                </a:r>
              </a:p>
            </p:txBody>
          </p:sp>
        </mc:Choice>
        <mc:Fallback xmlns="">
          <p:sp>
            <p:nvSpPr>
              <p:cNvPr id="1843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19263"/>
                <a:ext cx="8785225" cy="4411662"/>
              </a:xfrm>
              <a:blipFill rotWithShape="0">
                <a:blip r:embed="rId3"/>
                <a:stretch>
                  <a:fillRect l="-694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再具体一点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719263"/>
            <a:ext cx="8964612" cy="44116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记号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0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表示：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记号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表示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0</a:t>
            </a:r>
            <a:r>
              <a:rPr kumimoji="0" lang="en-US" altLang="zh-CN" sz="2800" baseline="300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+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：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{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}={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记号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2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表示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</a:t>
            </a:r>
            <a:r>
              <a:rPr kumimoji="0" lang="en-US" altLang="zh-CN" sz="2800" baseline="300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+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：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}{{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}}={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记号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3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表示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2</a:t>
            </a:r>
            <a:r>
              <a:rPr kumimoji="0" lang="en-US" altLang="zh-CN" sz="2800" baseline="300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+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:{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}}{{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}}}={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}, 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,{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Ø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}}}</a:t>
            </a:r>
            <a:endParaRPr kumimoji="0" lang="en-US" altLang="zh-CN" sz="2800" dirty="0">
              <a:latin typeface="Arial" charset="0"/>
              <a:ea typeface="黑体" charset="0"/>
              <a:cs typeface="Arial" charset="0"/>
              <a:sym typeface="Symbo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3∪2=?    3∩2=?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23?     13?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12?     25?</a:t>
            </a:r>
            <a:endParaRPr kumimoji="0" lang="zh-CN" altLang="en-US" dirty="0">
              <a:latin typeface="Arial" charset="0"/>
              <a:ea typeface="黑体" charset="0"/>
              <a:cs typeface="Arial" charset="0"/>
              <a:sym typeface="Symbol" charset="0"/>
            </a:endParaRPr>
          </a:p>
        </p:txBody>
      </p:sp>
      <p:sp>
        <p:nvSpPr>
          <p:cNvPr id="4" name="云形 3"/>
          <p:cNvSpPr>
            <a:spLocks noChangeArrowheads="1"/>
          </p:cNvSpPr>
          <p:nvPr/>
        </p:nvSpPr>
        <p:spPr bwMode="auto">
          <a:xfrm>
            <a:off x="5148263" y="4365625"/>
            <a:ext cx="3744912" cy="2087563"/>
          </a:xfrm>
          <a:custGeom>
            <a:avLst/>
            <a:gdLst>
              <a:gd name="T0" fmla="*/ 3741791 w 43200"/>
              <a:gd name="T1" fmla="*/ 1043782 h 43200"/>
              <a:gd name="T2" fmla="*/ 1872456 w 43200"/>
              <a:gd name="T3" fmla="*/ 2085340 h 43200"/>
              <a:gd name="T4" fmla="*/ 11616 w 43200"/>
              <a:gd name="T5" fmla="*/ 1043782 h 43200"/>
              <a:gd name="T6" fmla="*/ 1872456 w 43200"/>
              <a:gd name="T7" fmla="*/ 119358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162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000000"/>
                </a:solidFill>
                <a:ea typeface="黑体"/>
                <a:cs typeface="黑体"/>
              </a:rPr>
              <a:t>自然数上的小于关系？</a:t>
            </a:r>
            <a:endParaRPr lang="zh-CN" altLang="en-US" sz="2400" dirty="0">
              <a:ea typeface="黑体"/>
              <a:cs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自然数上的运算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加法（递归定义）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m+0=m</a:t>
            </a:r>
          </a:p>
          <a:p>
            <a:pPr lvl="1"/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m+n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+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=(m+n)</a:t>
            </a:r>
            <a:r>
              <a:rPr kumimoji="0" lang="en-US" altLang="zh-CN" sz="2400" baseline="30000">
                <a:latin typeface="Times New Roman" charset="0"/>
                <a:ea typeface="宋体" charset="0"/>
                <a:cs typeface="Times New Roman" charset="0"/>
              </a:rPr>
              <a:t>+</a:t>
            </a: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乘法（递归定义）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m*0=0</a:t>
            </a:r>
          </a:p>
          <a:p>
            <a:pPr lvl="1"/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m*n</a:t>
            </a:r>
            <a:r>
              <a:rPr kumimoji="0" lang="en-US" altLang="zh-CN" sz="2400" baseline="3000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=m + m*n</a:t>
            </a: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序关系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b iff cN. a+c=b</a:t>
            </a:r>
            <a:endParaRPr kumimoji="0" lang="zh-CN" altLang="en-US" sz="2400">
              <a:latin typeface="Times New Roman" charset="0"/>
              <a:ea typeface="宋体" charset="0"/>
              <a:cs typeface="宋体" charset="0"/>
            </a:endParaRPr>
          </a:p>
          <a:p>
            <a:endParaRPr kumimoji="0" lang="zh-CN" altLang="en-US"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Arial" charset="0"/>
                <a:ea typeface="黑体" charset="0"/>
              </a:rPr>
              <a:t>集合悖论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49672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A={</a:t>
            </a:r>
            <a:r>
              <a:rPr kumimoji="0" lang="en-US" altLang="zh-CN" sz="2600" i="1" dirty="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 | P(</a:t>
            </a:r>
            <a:r>
              <a:rPr kumimoji="0" lang="en-US" altLang="zh-CN" sz="2600" i="1" dirty="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)}, 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实际上不能保证：对任意的性质 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P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，这样的定义都有意义。</a:t>
            </a:r>
            <a:endParaRPr kumimoji="0" lang="en-US" altLang="zh-CN" sz="2600" dirty="0">
              <a:latin typeface="Times New Roman" charset="0"/>
              <a:ea typeface="黑体" charset="0"/>
              <a:cs typeface="Times New Roman" charset="0"/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例如：</a:t>
            </a:r>
            <a:endParaRPr kumimoji="0" lang="en-US" altLang="zh-CN" sz="26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1)</a:t>
            </a: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存在不以自己为元素的集合，称它们为“平凡集”</a:t>
            </a:r>
            <a:endParaRPr kumimoji="0" lang="en-US" altLang="zh-CN" sz="2200" dirty="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spcBef>
                <a:spcPct val="30000"/>
              </a:spcBef>
            </a:pPr>
            <a:r>
              <a:rPr kumimoji="0" lang="zh-CN" altLang="en-US" sz="1900" dirty="0" smtClean="0">
                <a:latin typeface="Times New Roman" charset="0"/>
                <a:ea typeface="宋体" charset="0"/>
                <a:cs typeface="宋体" charset="0"/>
              </a:rPr>
              <a:t>性质：年收入大于</a:t>
            </a:r>
            <a:r>
              <a:rPr kumimoji="0" lang="en-US" altLang="zh-CN" sz="1900" dirty="0" smtClean="0">
                <a:latin typeface="Times New Roman" charset="0"/>
                <a:ea typeface="宋体" charset="0"/>
                <a:cs typeface="宋体" charset="0"/>
              </a:rPr>
              <a:t>50</a:t>
            </a:r>
            <a:r>
              <a:rPr kumimoji="0" lang="zh-CN" altLang="en-US" sz="1900" dirty="0" smtClean="0">
                <a:latin typeface="Times New Roman" charset="0"/>
                <a:ea typeface="宋体" charset="0"/>
                <a:cs typeface="宋体" charset="0"/>
              </a:rPr>
              <a:t>万、教室里的同学</a:t>
            </a:r>
            <a:endParaRPr kumimoji="0" lang="en-US" altLang="zh-CN" sz="1900" dirty="0" smtClean="0"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en-US" altLang="zh-CN" sz="2200" dirty="0" smtClean="0">
                <a:latin typeface="Times New Roman" charset="0"/>
                <a:ea typeface="宋体" charset="0"/>
                <a:cs typeface="Times New Roman" charset="0"/>
              </a:rPr>
              <a:t>2)</a:t>
            </a:r>
            <a:r>
              <a:rPr kumimoji="0" lang="zh-CN" altLang="en-US" sz="2200" dirty="0" smtClean="0">
                <a:latin typeface="Times New Roman" charset="0"/>
                <a:ea typeface="宋体" charset="0"/>
                <a:cs typeface="宋体" charset="0"/>
              </a:rPr>
              <a:t>定义包含所有“平凡集”的集合</a:t>
            </a:r>
            <a:endParaRPr kumimoji="0" lang="en-US" altLang="zh-CN" sz="2200" dirty="0" smtClean="0">
              <a:latin typeface="Times New Roman" charset="0"/>
              <a:ea typeface="宋体" charset="0"/>
              <a:cs typeface="Times New Roman" charset="0"/>
            </a:endParaRPr>
          </a:p>
          <a:p>
            <a:pPr lvl="2">
              <a:spcBef>
                <a:spcPct val="30000"/>
              </a:spcBef>
            </a:pPr>
            <a:r>
              <a:rPr kumimoji="0" lang="en-US" altLang="zh-CN" sz="2000" dirty="0" smtClean="0">
                <a:latin typeface="Times New Roman" charset="0"/>
                <a:ea typeface="宋体" charset="0"/>
                <a:cs typeface="Times New Roman" charset="0"/>
              </a:rPr>
              <a:t>A </a:t>
            </a:r>
            <a:r>
              <a:rPr kumimoji="0" lang="en-US" altLang="zh-CN" sz="2000" dirty="0">
                <a:latin typeface="Times New Roman" charset="0"/>
                <a:ea typeface="宋体" charset="0"/>
                <a:cs typeface="Times New Roman" charset="0"/>
              </a:rPr>
              <a:t>= {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 err="1">
                <a:latin typeface="Times New Roman" charset="0"/>
                <a:ea typeface="宋体" charset="0"/>
                <a:cs typeface="Times New Roman" charset="0"/>
              </a:rPr>
              <a:t>|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000" i="1" dirty="0" err="1"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kumimoji="0" lang="en-US" altLang="zh-CN" sz="2000" dirty="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>
              <a:spcBef>
                <a:spcPct val="30000"/>
              </a:spcBef>
            </a:pP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Russell </a:t>
            </a:r>
            <a:r>
              <a:rPr kumimoji="0" lang="zh-CN" altLang="en-US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悖论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：</a:t>
            </a:r>
          </a:p>
          <a:p>
            <a:pPr>
              <a:spcBef>
                <a:spcPct val="30000"/>
              </a:spcBef>
              <a:buFont typeface="Wingdings" charset="0"/>
              <a:buNone/>
            </a:pP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    定义 </a:t>
            </a:r>
            <a:r>
              <a:rPr kumimoji="0" lang="en-US" altLang="zh-CN" sz="2600" i="1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={</a:t>
            </a:r>
            <a:r>
              <a:rPr kumimoji="0" lang="en-US" altLang="zh-CN" sz="2600" i="1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 | </a:t>
            </a:r>
            <a:r>
              <a:rPr kumimoji="0" lang="en-US" altLang="zh-CN" sz="2600" i="1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600" i="1" dirty="0" err="1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600" dirty="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}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。则如果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zh-CN" altLang="en-US" sz="2600" dirty="0">
                <a:latin typeface="Times New Roman" charset="0"/>
                <a:ea typeface="黑体" charset="0"/>
                <a:cs typeface="Times New Roman" charset="0"/>
              </a:rPr>
              <a:t>存在，定有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: 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</a:rPr>
              <a:t>iff</a:t>
            </a:r>
            <a:r>
              <a:rPr kumimoji="0" lang="en-US" altLang="zh-CN" sz="2600" dirty="0">
                <a:latin typeface="Times New Roman" charset="0"/>
                <a:ea typeface="黑体" charset="0"/>
                <a:cs typeface="Times New Roman" charset="0"/>
              </a:rPr>
              <a:t>. 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r>
              <a:rPr kumimoji="0" lang="en-US" altLang="zh-CN" sz="26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</a:t>
            </a:r>
            <a:r>
              <a:rPr kumimoji="0" lang="en-US" altLang="zh-CN" sz="2600" i="1" dirty="0" err="1">
                <a:latin typeface="Times New Roman" charset="0"/>
                <a:ea typeface="黑体" charset="0"/>
                <a:cs typeface="Times New Roman" charset="0"/>
              </a:rPr>
              <a:t>R</a:t>
            </a:r>
            <a:endParaRPr kumimoji="0" lang="zh-CN" altLang="en-US" sz="26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spcBef>
                <a:spcPct val="30000"/>
              </a:spcBef>
            </a:pP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</a:rPr>
              <a:t>理发师悖论：“我给所有不给自己理发的人理发”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重新考察广义交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zh-CN" altLang="en-US" sz="2800" dirty="0">
                    <a:latin typeface="Times New Roman" charset="0"/>
                    <a:ea typeface="黑体" charset="0"/>
                    <a:cs typeface="Times New Roman" charset="0"/>
                  </a:rPr>
                  <a:t>广义交</a:t>
                </a:r>
                <a:endParaRPr kumimoji="0" lang="en-US" altLang="zh-CN" sz="2800" dirty="0">
                  <a:latin typeface="Times New Roman" charset="0"/>
                  <a:ea typeface="黑体" charset="0"/>
                  <a:cs typeface="Times New Roman" charset="0"/>
                </a:endParaRPr>
              </a:p>
              <a:p>
                <a:pPr lvl="1"/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为</a:t>
                </a:r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非空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集合，</a:t>
                </a:r>
                <a:r>
                  <a:rPr kumimoji="0" lang="en-US" altLang="zh-CN" dirty="0"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的所有元素的交，记为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</m:oMath>
                </a14:m>
                <a:r>
                  <a:rPr kumimoji="0" lang="en-US" altLang="zh-CN" dirty="0">
                    <a:latin typeface="Times New Roman" charset="0"/>
                    <a:ea typeface="宋体" charset="0"/>
                    <a:cs typeface="Times New Roman" charset="0"/>
                  </a:rPr>
                  <a:t>, </a:t>
                </a:r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定义为：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i="1"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i="1">
                            <a:latin typeface="Cambria Math" charset="0"/>
                            <a:ea typeface="宋体" charset="0"/>
                            <a:cs typeface="宋体" charset="0"/>
                          </a:rPr>
                          <m:t>𝐴</m:t>
                        </m:r>
                      </m:e>
                    </m:nary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={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|∀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(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→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𝑥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∈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𝑦</m:t>
                    </m:r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)}</m:t>
                    </m:r>
                  </m:oMath>
                </a14:m>
                <a:endParaRPr kumimoji="0" lang="en-US" altLang="zh-CN" dirty="0">
                  <a:latin typeface="Times New Roman" charset="0"/>
                  <a:ea typeface="宋体" charset="0"/>
                  <a:cs typeface="Times New Roman" charset="0"/>
                </a:endParaRPr>
              </a:p>
              <a:p>
                <a:pPr lvl="2"/>
                <a:r>
                  <a:rPr kumimoji="0" lang="zh-CN" altLang="en-US" dirty="0">
                    <a:latin typeface="Times New Roman" charset="0"/>
                    <a:ea typeface="宋体" charset="0"/>
                  </a:rPr>
                  <a:t>注意：限制条件为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charset="0"/>
                        <a:ea typeface="宋体" charset="0"/>
                        <a:cs typeface="宋体" charset="0"/>
                      </a:rPr>
                      <m:t>𝐴</m:t>
                    </m:r>
                  </m:oMath>
                </a14:m>
                <a:r>
                  <a:rPr kumimoji="0" lang="zh-CN" altLang="en-US" dirty="0">
                    <a:latin typeface="Times New Roman" charset="0"/>
                    <a:ea typeface="宋体" charset="0"/>
                    <a:cs typeface="宋体" charset="0"/>
                  </a:rPr>
                  <a:t>非空，</a:t>
                </a:r>
                <a:r>
                  <a:rPr kumimoji="0" lang="zh-CN" altLang="en-US" sz="3000" dirty="0">
                    <a:solidFill>
                      <a:srgbClr val="000000"/>
                    </a:solidFill>
                    <a:ea typeface="宋体" charset="0"/>
                    <a:cs typeface="宋体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kumimoji="0" lang="zh-CN" alt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宋体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CN" sz="3000" i="1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0"/>
                            <a:cs typeface="宋体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kumimoji="0" lang="zh-CN" altLang="en-US" dirty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无</a:t>
                </a:r>
                <a:r>
                  <a:rPr kumimoji="0" lang="zh-CN" altLang="en-US" dirty="0" smtClean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意义 </a:t>
                </a:r>
                <a:r>
                  <a:rPr kumimoji="0" lang="en-US" altLang="zh-CN" dirty="0" smtClean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/>
                </a:r>
                <a:br>
                  <a:rPr kumimoji="0" lang="en-US" altLang="zh-CN" dirty="0" smtClean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</a:br>
                <a:endParaRPr kumimoji="0" lang="en-US" altLang="zh-CN" dirty="0" smtClean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lvl="2"/>
                <a:endParaRPr kumimoji="0" lang="en-US" altLang="zh-CN" dirty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  <a:p>
                <a:pPr lvl="2"/>
                <a:r>
                  <a:rPr kumimoji="0" lang="mr-IN" altLang="zh-CN" dirty="0" smtClean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–</a:t>
                </a:r>
                <a:r>
                  <a:rPr kumimoji="0" lang="zh-CN" altLang="en-US" dirty="0" smtClean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 </a:t>
                </a:r>
                <a:r>
                  <a:rPr kumimoji="0" lang="en-US" altLang="zh-CN" dirty="0" smtClean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but why</a:t>
                </a:r>
                <a:r>
                  <a:rPr kumimoji="0" lang="zh-CN" altLang="en-US" dirty="0" smtClean="0">
                    <a:solidFill>
                      <a:srgbClr val="FF0000"/>
                    </a:solidFill>
                    <a:latin typeface="Times New Roman" charset="0"/>
                    <a:ea typeface="宋体" charset="0"/>
                    <a:cs typeface="宋体" charset="0"/>
                  </a:rPr>
                  <a:t>？</a:t>
                </a:r>
                <a:endParaRPr kumimoji="0" lang="en-US" altLang="zh-CN" dirty="0" smtClean="0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4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重新考察广义交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 dirty="0" smtClean="0">
                <a:latin typeface="Times New Roman" charset="0"/>
                <a:ea typeface="黑体" charset="0"/>
                <a:cs typeface="Times New Roman" charset="0"/>
              </a:rPr>
              <a:t>广义并和交的另一种记法</a:t>
            </a:r>
            <a:endParaRPr kumimoji="0" lang="en-US" altLang="zh-CN" sz="2800" dirty="0" smtClean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en-US" altLang="zh-CN" sz="2800" dirty="0" smtClean="0">
              <a:latin typeface="Times New Roman" charset="0"/>
              <a:ea typeface="黑体" charset="0"/>
              <a:cs typeface="Times New Roman" charset="0"/>
            </a:endParaRPr>
          </a:p>
          <a:p>
            <a:r>
              <a:rPr kumimoji="0" lang="zh-CN" altLang="en-US" sz="2800" dirty="0" smtClean="0">
                <a:latin typeface="Times New Roman" charset="0"/>
                <a:ea typeface="黑体" charset="0"/>
                <a:cs typeface="Times New Roman" charset="0"/>
              </a:rPr>
              <a:t>试证明：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zh-CN" altLang="en-US" sz="2800" dirty="0">
              <a:latin typeface="Times New Roman" charset="0"/>
              <a:ea typeface="黑体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58" y="2276872"/>
            <a:ext cx="3384376" cy="846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10" b="6410"/>
          <a:stretch/>
        </p:blipFill>
        <p:spPr>
          <a:xfrm>
            <a:off x="1043608" y="2276872"/>
            <a:ext cx="3384376" cy="846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87" y="3925094"/>
            <a:ext cx="5209089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050" y="5429312"/>
            <a:ext cx="3667525" cy="701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85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提要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r>
              <a:rPr kumimoji="0" lang="zh-CN" altLang="en-US">
                <a:latin typeface="Arial" charset="0"/>
                <a:ea typeface="黑体" charset="0"/>
              </a:rPr>
              <a:t>基本概念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集合及其描述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集合相等、子集关系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幂集、笛卡尔乘积</a:t>
            </a:r>
            <a:endParaRPr kumimoji="0" lang="en-US" altLang="zh-CN">
              <a:latin typeface="Arial" charset="0"/>
              <a:ea typeface="黑体" charset="0"/>
            </a:endParaRPr>
          </a:p>
          <a:p>
            <a:r>
              <a:rPr kumimoji="0" lang="zh-CN" altLang="en-US">
                <a:latin typeface="Arial" charset="0"/>
                <a:ea typeface="黑体" charset="0"/>
              </a:rPr>
              <a:t>集合运算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交并补、广义交、广义并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集合恒等式</a:t>
            </a:r>
            <a:endParaRPr kumimoji="0" lang="en-US" altLang="zh-CN">
              <a:latin typeface="Arial" charset="0"/>
              <a:ea typeface="黑体" charset="0"/>
            </a:endParaRPr>
          </a:p>
          <a:p>
            <a:pPr lvl="1"/>
            <a:r>
              <a:rPr kumimoji="0" lang="zh-CN" altLang="en-US">
                <a:latin typeface="Arial" charset="0"/>
                <a:ea typeface="黑体" charset="0"/>
              </a:rPr>
              <a:t>集合相关命题的证明方式</a:t>
            </a:r>
            <a:endParaRPr kumimoji="0" lang="en-US" altLang="zh-CN">
              <a:latin typeface="Arial" charset="0"/>
              <a:ea typeface="黑体" charset="0"/>
            </a:endParaRPr>
          </a:p>
          <a:p>
            <a:r>
              <a:rPr kumimoji="0" lang="zh-CN" altLang="en-US">
                <a:latin typeface="Arial" charset="0"/>
                <a:ea typeface="黑体" charset="0"/>
              </a:rPr>
              <a:t>自然数的构造</a:t>
            </a:r>
            <a:endParaRPr kumimoji="0" lang="en-US" altLang="zh-CN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8110981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试证明：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1" y="1700808"/>
            <a:ext cx="8545977" cy="68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928"/>
            <a:ext cx="9035860" cy="24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空集的广义交不是一个集合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08813"/>
            <a:ext cx="8928992" cy="49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250825" y="122238"/>
            <a:ext cx="7750175" cy="12954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公理集合论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Axiomatic set theory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435975" cy="24479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zh-CN" altLang="en-US" sz="2700">
                <a:latin typeface="Arial" charset="0"/>
                <a:ea typeface="黑体" charset="0"/>
              </a:rPr>
              <a:t>用公理来约束集合世界，以</a:t>
            </a:r>
            <a:r>
              <a:rPr kumimoji="0" lang="zh-CN" altLang="en-US" sz="2700">
                <a:solidFill>
                  <a:srgbClr val="0070C0"/>
                </a:solidFill>
                <a:latin typeface="Arial" charset="0"/>
                <a:ea typeface="黑体" charset="0"/>
              </a:rPr>
              <a:t>摆脱悖论</a:t>
            </a:r>
            <a:endParaRPr kumimoji="0" lang="en-US" altLang="zh-CN" sz="2700">
              <a:solidFill>
                <a:srgbClr val="0070C0"/>
              </a:solidFill>
              <a:latin typeface="Arial" charset="0"/>
              <a:ea typeface="黑体" charset="0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sz="2300">
                <a:latin typeface="Arial" charset="0"/>
                <a:ea typeface="黑体" charset="0"/>
              </a:rPr>
              <a:t>集合相等（</a:t>
            </a:r>
            <a:r>
              <a:rPr kumimoji="0" lang="en-US" altLang="zh-CN" sz="2300">
                <a:latin typeface="Arial" charset="0"/>
                <a:ea typeface="黑体" charset="0"/>
              </a:rPr>
              <a:t>=</a:t>
            </a:r>
            <a:r>
              <a:rPr kumimoji="0" lang="zh-CN" altLang="en-US" sz="2300">
                <a:latin typeface="Arial" charset="0"/>
                <a:ea typeface="黑体" charset="0"/>
              </a:rPr>
              <a:t>）和元素属于集合的关系（</a:t>
            </a:r>
            <a:r>
              <a:rPr kumimoji="0" lang="zh-CN" altLang="en-US" sz="2300">
                <a:latin typeface="Arial" charset="0"/>
                <a:ea typeface="黑体" charset="0"/>
                <a:sym typeface="Symbol" charset="0"/>
              </a:rPr>
              <a:t></a:t>
            </a:r>
            <a:r>
              <a:rPr kumimoji="0" lang="zh-CN" altLang="en-US" sz="2300">
                <a:latin typeface="Arial" charset="0"/>
                <a:ea typeface="黑体" charset="0"/>
              </a:rPr>
              <a:t>）</a:t>
            </a:r>
            <a:endParaRPr kumimoji="0" lang="en-US" altLang="zh-CN" sz="2300">
              <a:latin typeface="Arial" charset="0"/>
              <a:ea typeface="黑体" charset="0"/>
            </a:endParaRPr>
          </a:p>
          <a:p>
            <a:pPr lvl="1">
              <a:lnSpc>
                <a:spcPct val="110000"/>
              </a:lnSpc>
            </a:pPr>
            <a:r>
              <a:rPr kumimoji="0" lang="zh-CN" altLang="en-US" sz="2300">
                <a:latin typeface="Arial" charset="0"/>
                <a:ea typeface="黑体" charset="0"/>
              </a:rPr>
              <a:t>某种集合存在性，亦即给定合法集合构造原则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Zermelo–Fraenkel set theory with the axiom of Choice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集合论）参见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hlinkClick r:id="rId3" action="ppaction://hlinksldjump"/>
              </a:rPr>
              <a:t>附录</a:t>
            </a:r>
            <a:endParaRPr kumimoji="0" lang="en-US" altLang="zh-CN" sz="2800">
              <a:latin typeface="Arial" charset="0"/>
              <a:ea typeface="黑体" charset="0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1763713" y="4149725"/>
            <a:ext cx="2447925" cy="2376488"/>
          </a:xfrm>
          <a:prstGeom prst="wedgeRectCallout">
            <a:avLst>
              <a:gd name="adj1" fmla="val -20833"/>
              <a:gd name="adj2" fmla="val 47708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外延公理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正则公理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分离公理模式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配对公理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并集公理</a:t>
            </a:r>
          </a:p>
        </p:txBody>
      </p:sp>
      <p:sp>
        <p:nvSpPr>
          <p:cNvPr id="6" name="矩形标注 5"/>
          <p:cNvSpPr>
            <a:spLocks noChangeArrowheads="1"/>
          </p:cNvSpPr>
          <p:nvPr/>
        </p:nvSpPr>
        <p:spPr bwMode="auto">
          <a:xfrm>
            <a:off x="4787900" y="4149725"/>
            <a:ext cx="2447925" cy="2305050"/>
          </a:xfrm>
          <a:prstGeom prst="wedgeRectCallout">
            <a:avLst>
              <a:gd name="adj1" fmla="val -20833"/>
              <a:gd name="adj2" fmla="val 47708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替代公理模式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无穷公理</a:t>
            </a:r>
          </a:p>
          <a:p>
            <a:r>
              <a:rPr lang="zh-CN" altLang="en-US" sz="2800">
                <a:latin typeface="黑体" charset="0"/>
                <a:ea typeface="黑体" charset="0"/>
                <a:cs typeface="黑体" charset="0"/>
                <a:sym typeface="Symbol" charset="0"/>
              </a:rPr>
              <a:t>幂集公理</a:t>
            </a:r>
          </a:p>
          <a:p>
            <a:r>
              <a:rPr lang="zh-CN" altLang="en-US" sz="2800">
                <a:solidFill>
                  <a:srgbClr val="FF0000"/>
                </a:solidFill>
                <a:latin typeface="黑体" charset="0"/>
                <a:ea typeface="黑体" charset="0"/>
                <a:cs typeface="黑体" charset="0"/>
                <a:sym typeface="Symbol" charset="0"/>
              </a:rPr>
              <a:t>选择公理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z="3600">
                <a:latin typeface="Arial" charset="0"/>
                <a:ea typeface="黑体" charset="0"/>
              </a:rPr>
              <a:t>笛卡尔乘积</a:t>
            </a:r>
            <a:endParaRPr lang="en-US" altLang="zh-CN" sz="3600">
              <a:latin typeface="Arial" charset="0"/>
              <a:ea typeface="黑体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733925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有序偶：</a:t>
            </a:r>
            <a:endParaRPr kumimoji="0" lang="en-US" altLang="zh-CN" sz="2800" dirty="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</a:rPr>
              <a:t>有序偶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500" dirty="0" err="1">
                <a:latin typeface="Times New Roman" charset="0"/>
                <a:ea typeface="宋体" charset="0"/>
                <a:cs typeface="Times New Roman" charset="0"/>
              </a:rPr>
              <a:t>a,b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)=(</a:t>
            </a:r>
            <a:r>
              <a:rPr kumimoji="0" lang="en-US" altLang="zh-CN" sz="2500" dirty="0" err="1">
                <a:latin typeface="Times New Roman" charset="0"/>
                <a:ea typeface="宋体" charset="0"/>
                <a:cs typeface="Times New Roman" charset="0"/>
              </a:rPr>
              <a:t>x,y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) </a:t>
            </a:r>
            <a:r>
              <a:rPr kumimoji="0" lang="zh-CN" altLang="en-US" sz="2500" dirty="0">
                <a:latin typeface="Times New Roman" charset="0"/>
                <a:ea typeface="宋体" charset="0"/>
                <a:cs typeface="宋体" charset="0"/>
              </a:rPr>
              <a:t>当且仅当 </a:t>
            </a:r>
            <a:r>
              <a:rPr kumimoji="0" lang="en-US" altLang="zh-CN" sz="2500" dirty="0">
                <a:latin typeface="Times New Roman" charset="0"/>
                <a:ea typeface="宋体" charset="0"/>
                <a:cs typeface="Times New Roman" charset="0"/>
              </a:rPr>
              <a:t>a=x, b=y</a:t>
            </a:r>
          </a:p>
          <a:p>
            <a:pPr marL="931863" lvl="3" indent="-342900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200" dirty="0">
                <a:latin typeface="Times New Roman" charset="0"/>
                <a:ea typeface="宋体" charset="0"/>
                <a:cs typeface="宋体" charset="0"/>
              </a:rPr>
              <a:t>实际上：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(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</a:rPr>
              <a:t>a,b</a:t>
            </a:r>
            <a:r>
              <a:rPr kumimoji="0" lang="en-US" altLang="zh-CN" sz="2200" dirty="0">
                <a:latin typeface="Times New Roman" charset="0"/>
                <a:ea typeface="宋体" charset="0"/>
                <a:cs typeface="Times New Roman" charset="0"/>
              </a:rPr>
              <a:t>)={{a},{</a:t>
            </a:r>
            <a:r>
              <a:rPr kumimoji="0" lang="en-US" altLang="zh-CN" sz="2200" dirty="0" err="1">
                <a:latin typeface="Times New Roman" charset="0"/>
                <a:ea typeface="宋体" charset="0"/>
                <a:cs typeface="Times New Roman" charset="0"/>
              </a:rPr>
              <a:t>a,b</a:t>
            </a:r>
            <a:r>
              <a:rPr kumimoji="0" lang="en-US" altLang="zh-CN" sz="2200" dirty="0" smtClean="0">
                <a:latin typeface="Times New Roman" charset="0"/>
                <a:ea typeface="宋体" charset="0"/>
                <a:cs typeface="Times New Roman" charset="0"/>
              </a:rPr>
              <a:t>}}</a:t>
            </a:r>
            <a:r>
              <a:rPr kumimoji="0" lang="zh-CN" altLang="en-US" sz="2200" dirty="0" smtClean="0">
                <a:latin typeface="Times New Roman" charset="0"/>
                <a:ea typeface="宋体" charset="0"/>
                <a:cs typeface="Times New Roman" charset="0"/>
              </a:rPr>
              <a:t>（后续课程介绍）</a:t>
            </a:r>
            <a:endParaRPr kumimoji="0" lang="en-US" altLang="zh-CN" sz="2200" dirty="0">
              <a:latin typeface="Times New Roman" charset="0"/>
              <a:ea typeface="宋体" charset="0"/>
              <a:cs typeface="Times New Roman" charset="0"/>
            </a:endParaRP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集合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和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的笛卡尔乘积</a:t>
            </a:r>
            <a:endParaRPr kumimoji="0" lang="en-US" altLang="zh-CN" sz="2800" dirty="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B={(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)|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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b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}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何种情形下，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B=B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8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</a:p>
          <a:p>
            <a:pPr marL="342900" lvl="1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集合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, A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  <a:cs typeface="Times New Roman" charset="0"/>
              </a:rPr>
              <a:t>2 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,…,A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kumimoji="0" lang="zh-CN" altLang="en-US" sz="2800" dirty="0">
                <a:latin typeface="Times New Roman" charset="0"/>
                <a:ea typeface="宋体" charset="0"/>
                <a:cs typeface="宋体" charset="0"/>
              </a:rPr>
              <a:t>的笛卡尔乘积</a:t>
            </a:r>
            <a:endParaRPr kumimoji="0" lang="en-US" altLang="zh-CN" sz="2800" dirty="0">
              <a:latin typeface="Times New Roman" charset="0"/>
              <a:ea typeface="宋体" charset="0"/>
              <a:cs typeface="Times New Roman" charset="0"/>
            </a:endParaRPr>
          </a:p>
          <a:p>
            <a:pPr marL="638175" lvl="2" indent="-342900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</a:pP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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…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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n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={(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1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,…,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n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)|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 i="1" baseline="-25000" dirty="0" err="1">
                <a:latin typeface="Times New Roman" charset="0"/>
                <a:ea typeface="宋体" charset="0"/>
                <a:cs typeface="Times New Roman" charset="0"/>
              </a:rPr>
              <a:t>i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400" i="1" baseline="-25000" dirty="0" err="1">
                <a:latin typeface="Times New Roman" charset="0"/>
                <a:ea typeface="宋体" charset="0"/>
                <a:cs typeface="Times New Roman" charset="0"/>
              </a:rPr>
              <a:t>i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=1,2,…n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}</a:t>
            </a:r>
            <a:endParaRPr kumimoji="0" lang="en-US" altLang="zh-CN" sz="2800" dirty="0">
              <a:latin typeface="Times New Roman" charset="0"/>
              <a:ea typeface="宋体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集合相关命题的基本证明方式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直接使用集合包含、相等定义</a:t>
            </a:r>
          </a:p>
          <a:p>
            <a:pPr lvl="1" algn="just">
              <a:lnSpc>
                <a:spcPct val="120000"/>
              </a:lnSpc>
            </a:pP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B=B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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证明：</a:t>
            </a:r>
            <a:endParaRPr lang="en-US" altLang="zh-CN" sz="2400">
              <a:solidFill>
                <a:srgbClr val="996600"/>
              </a:solidFill>
              <a:latin typeface="Times New Roman" charset="0"/>
              <a:ea typeface="宋体" charset="0"/>
              <a:cs typeface="Times New Roman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对任何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x, </a:t>
            </a:r>
            <a:r>
              <a:rPr lang="zh-CN" altLang="en-US" sz="240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</a:rPr>
              <a:t>假设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x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</a:t>
            </a:r>
            <a:r>
              <a:rPr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由集合并定义：</a:t>
            </a:r>
            <a:r>
              <a:rPr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xAB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</a:t>
            </a:r>
            <a:r>
              <a:rPr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由已知条件： </a:t>
            </a:r>
            <a:r>
              <a:rPr lang="en-US" altLang="zh-CN" sz="24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AB=B</a:t>
            </a:r>
          </a:p>
          <a:p>
            <a:pPr lvl="1">
              <a:lnSpc>
                <a:spcPct val="120000"/>
              </a:lnSpc>
            </a:pP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x B</a:t>
            </a:r>
          </a:p>
          <a:p>
            <a:pPr lvl="1">
              <a:lnSpc>
                <a:spcPct val="120000"/>
              </a:lnSpc>
            </a:pPr>
            <a:r>
              <a:rPr lang="zh-CN" altLang="en-US" sz="2400">
                <a:solidFill>
                  <a:srgbClr val="9966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因此： 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</a:t>
            </a:r>
            <a:r>
              <a:rPr lang="en-US" altLang="zh-CN" sz="2400">
                <a:solidFill>
                  <a:srgbClr val="996600"/>
                </a:solidFill>
                <a:latin typeface="Times New Roman" charset="0"/>
                <a:ea typeface="宋体" charset="0"/>
                <a:cs typeface="Times New Roman" charset="0"/>
              </a:rPr>
              <a:t>B</a:t>
            </a:r>
          </a:p>
          <a:p>
            <a:pPr lvl="1"/>
            <a:endParaRPr kumimoji="0" lang="en-US" altLang="zh-CN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696200" cy="280828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 sz="2600">
                <a:latin typeface="Times New Roman" charset="0"/>
                <a:ea typeface="黑体" charset="0"/>
                <a:cs typeface="Times New Roman" charset="0"/>
              </a:rPr>
              <a:t>利用运算定义作逻辑等值式推演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 sz="2200">
                <a:latin typeface="Times New Roman" charset="0"/>
                <a:ea typeface="宋体" charset="0"/>
                <a:cs typeface="宋体" charset="0"/>
              </a:rPr>
              <a:t>例：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A-(B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C) = (A-B)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(A-C)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A-(B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C)={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A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BC}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C)}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={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B)  (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  </a:t>
            </a:r>
            <a:r>
              <a:rPr kumimoji="0" lang="en-US" altLang="zh-CN" sz="22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C)}</a:t>
            </a:r>
          </a:p>
          <a:p>
            <a:pPr lvl="1" algn="just">
              <a:lnSpc>
                <a:spcPct val="120000"/>
              </a:lnSpc>
              <a:buFont typeface="Wingdings" charset="0"/>
              <a:buNone/>
            </a:pP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               = 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(A-B) 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 sz="2200">
                <a:latin typeface="Times New Roman" charset="0"/>
                <a:ea typeface="宋体" charset="0"/>
                <a:cs typeface="Times New Roman" charset="0"/>
              </a:rPr>
              <a:t> (A-C)</a:t>
            </a:r>
          </a:p>
          <a:p>
            <a:pPr lvl="1" algn="just"/>
            <a:endParaRPr kumimoji="0" lang="en-US" altLang="zh-CN" sz="2200">
              <a:latin typeface="Times New Roman" charset="0"/>
              <a:ea typeface="宋体" charset="0"/>
              <a:cs typeface="Times New Roman" charset="0"/>
            </a:endParaRPr>
          </a:p>
          <a:p>
            <a:pPr algn="just">
              <a:buFont typeface="Wingdings" charset="0"/>
              <a:buNone/>
            </a:pPr>
            <a:endParaRPr kumimoji="0" lang="en-US" altLang="zh-CN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42988" y="4508500"/>
            <a:ext cx="7086600" cy="1878013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charset="0"/>
                <a:ea typeface="黑体" charset="0"/>
                <a:cs typeface="黑体" charset="0"/>
              </a:rPr>
              <a:t>等价的描述方式：</a:t>
            </a:r>
          </a:p>
          <a:p>
            <a:pPr>
              <a:spcBef>
                <a:spcPct val="20000"/>
              </a:spcBef>
            </a:pPr>
            <a:r>
              <a:rPr lang="zh-CN" altLang="en-US" sz="2000">
                <a:latin typeface="Times New Roman" charset="0"/>
                <a:ea typeface="黑体" charset="0"/>
                <a:cs typeface="黑体" charset="0"/>
              </a:rPr>
              <a:t>    </a:t>
            </a:r>
            <a:r>
              <a:rPr lang="en-US" altLang="zh-CN" sz="2000" i="1">
                <a:latin typeface="Times New Roman" charset="0"/>
                <a:cs typeface="Times New Roman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A-(BC)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A) ⋀ (x(BC)) 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B 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C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B) ⋀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A⋀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C)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(A-B)) ⋀ (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(A-C))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                          </a:t>
            </a:r>
            <a:r>
              <a:rPr lang="en-US" altLang="zh-CN" sz="2000" i="1">
                <a:latin typeface="Times New Roman" charset="0"/>
                <a:cs typeface="Times New Roman" charset="0"/>
                <a:sym typeface="Symbol" charset="0"/>
              </a:rPr>
              <a:t>x</a:t>
            </a:r>
            <a:r>
              <a:rPr lang="en-US" altLang="zh-CN" sz="2000">
                <a:latin typeface="Times New Roman" charset="0"/>
                <a:cs typeface="Times New Roman" charset="0"/>
                <a:sym typeface="Symbol" charset="0"/>
              </a:rPr>
              <a:t>(A-B)(A-C)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利用已知</a:t>
            </a:r>
            <a:r>
              <a:rPr kumimoji="0" lang="zh-CN" altLang="en-US">
                <a:solidFill>
                  <a:srgbClr val="3D0EB2"/>
                </a:solidFill>
                <a:latin typeface="Times New Roman" charset="0"/>
                <a:ea typeface="黑体" charset="0"/>
                <a:cs typeface="Times New Roman" charset="0"/>
              </a:rPr>
              <a:t>恒等式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或等式作集合代数推演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例：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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B=A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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A-B=</a:t>
            </a:r>
            <a:r>
              <a:rPr lang="en-US" altLang="zh-CN" sz="2800">
                <a:latin typeface="Times New Roman" charset="0"/>
                <a:ea typeface="宋体" charset="0"/>
                <a:cs typeface="Times New Roman" charset="0"/>
              </a:rPr>
              <a:t>Ø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>
              <a:buFont typeface="Wingdings" charset="0"/>
              <a:buNone/>
            </a:pPr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411413" y="3068638"/>
            <a:ext cx="4038600" cy="22669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B=AA-B=</a:t>
            </a:r>
            <a:r>
              <a:rPr lang="en-US" altLang="zh-CN">
                <a:latin typeface="Times New Roman" charset="0"/>
                <a:cs typeface="Times New Roman" charset="0"/>
              </a:rPr>
              <a:t>Ø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    A-B = 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B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(AB)(AA)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A(BA)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 A(AB) = AA = </a:t>
            </a:r>
            <a:r>
              <a:rPr lang="en-US" altLang="zh-CN">
                <a:latin typeface="Times New Roman" charset="0"/>
                <a:cs typeface="Times New Roman" charset="0"/>
              </a:rPr>
              <a:t>Ø</a:t>
            </a:r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339975" y="3789363"/>
            <a:ext cx="4114800" cy="13906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A-B=</a:t>
            </a:r>
            <a:r>
              <a:rPr lang="en-US" altLang="zh-CN">
                <a:latin typeface="Times New Roman" charset="0"/>
                <a:cs typeface="Times New Roman" charset="0"/>
              </a:rPr>
              <a:t>Ø 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AB=A: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</a:rPr>
              <a:t>    A</a:t>
            </a: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B=(AB)(AB)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charset="0"/>
                <a:ea typeface="黑体" charset="0"/>
                <a:cs typeface="黑体" charset="0"/>
                <a:sym typeface="Symbol" charset="0"/>
              </a:rPr>
              <a:t>    =A(BB)=AU=A</a:t>
            </a:r>
            <a:endParaRPr lang="en-US" altLang="zh-CN">
              <a:latin typeface="Times New Roman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4" grpId="1" animBg="1"/>
      <p:bldP spid="153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利用已知</a:t>
            </a:r>
            <a:r>
              <a:rPr kumimoji="0" lang="zh-CN" altLang="en-US">
                <a:solidFill>
                  <a:srgbClr val="3D0EB2"/>
                </a:solidFill>
                <a:latin typeface="Times New Roman" charset="0"/>
                <a:ea typeface="黑体" charset="0"/>
                <a:cs typeface="Times New Roman" charset="0"/>
              </a:rPr>
              <a:t>恒等式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或等式作集合代数推演</a:t>
            </a:r>
          </a:p>
          <a:p>
            <a:pPr lvl="1" algn="just">
              <a:lnSpc>
                <a:spcPct val="120000"/>
              </a:lnSpc>
            </a:pP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例：已知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B=A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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C, 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证明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B=C</a:t>
            </a:r>
          </a:p>
          <a:p>
            <a:pPr lvl="1" algn="just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555875" y="3141663"/>
            <a:ext cx="2736850" cy="2590800"/>
          </a:xfrm>
          <a:prstGeom prst="rect">
            <a:avLst/>
          </a:prstGeom>
          <a:solidFill>
            <a:srgbClr val="C0C0C0"/>
          </a:solidFill>
          <a:ln w="57150" cmpd="thickThin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B=</a:t>
            </a:r>
            <a:r>
              <a:rPr lang="en-US" altLang="zh-CN" sz="2800">
                <a:latin typeface="Times New Roman" charset="0"/>
                <a:cs typeface="Times New Roman" charset="0"/>
              </a:rPr>
              <a:t>Ø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B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ea typeface="黑体" charset="0"/>
                <a:cs typeface="黑体" charset="0"/>
              </a:rPr>
              <a:t>   =(A</a:t>
            </a: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A)B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=A(AB)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=A(AC)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charset="0"/>
                <a:cs typeface="Times New Roman" charset="0"/>
                <a:sym typeface="Symbol" charset="0"/>
              </a:rPr>
              <a:t>   =C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集合恒等式（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1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7813" y="1773238"/>
          <a:ext cx="4824412" cy="4567269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等  式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名  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=A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U=A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恒等律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U=U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=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支配律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A=A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A=A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幂等律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(A)=A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补集律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B=B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B=B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交换律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87338"/>
            <a:ext cx="7543800" cy="1074737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集合的定义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07412" cy="44640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800" dirty="0">
                <a:latin typeface="Arial" charset="0"/>
                <a:ea typeface="黑体" charset="0"/>
              </a:rPr>
              <a:t>直观的定义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 dirty="0">
                <a:latin typeface="Times New Roman" charset="0"/>
                <a:ea typeface="黑体" charset="0"/>
              </a:rPr>
              <a:t>一个集合是一组无序的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</a:rPr>
              <a:t>对象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，这些对象称为这个集合的元素或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charset="0"/>
                <a:ea typeface="黑体" charset="0"/>
              </a:rPr>
              <a:t>成员</a:t>
            </a:r>
            <a:r>
              <a:rPr kumimoji="0" lang="zh-CN" altLang="en-US" sz="2400" dirty="0">
                <a:latin typeface="Times New Roman" charset="0"/>
                <a:ea typeface="黑体" charset="0"/>
              </a:rPr>
              <a:t>。</a:t>
            </a:r>
            <a:endParaRPr kumimoji="0" lang="en-US" altLang="zh-CN" sz="2400" dirty="0">
              <a:latin typeface="Times New Roman" charset="0"/>
              <a:ea typeface="黑体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表示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是集合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的一个成员，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A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 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表示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不是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Wingdings" charset="0"/>
              </a:rPr>
              <a:t>的成员。</a:t>
            </a:r>
            <a:endParaRPr kumimoji="0" lang="zh-CN" altLang="en-US" sz="2400" dirty="0">
              <a:latin typeface="Times New Roman" charset="0"/>
              <a:ea typeface="黑体" charset="0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800" dirty="0">
                <a:latin typeface="Times New Roman" charset="0"/>
                <a:ea typeface="黑体" charset="0"/>
              </a:rPr>
              <a:t>Georg Cantor</a:t>
            </a:r>
            <a:r>
              <a:rPr kumimoji="0" lang="zh-CN" altLang="en-US" sz="2800" dirty="0">
                <a:latin typeface="Times New Roman" charset="0"/>
                <a:ea typeface="黑体" charset="0"/>
              </a:rPr>
              <a:t>的描述</a:t>
            </a:r>
            <a:endParaRPr kumimoji="0" lang="en-US" altLang="zh-CN" sz="2800" dirty="0">
              <a:latin typeface="Times New Roman" charset="0"/>
              <a:ea typeface="黑体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dirty="0">
                <a:latin typeface="Times New Roman" charset="0"/>
                <a:ea typeface="黑体" charset="0"/>
              </a:rPr>
              <a:t>[English translation] A set is a collection into a whole of </a:t>
            </a:r>
            <a:r>
              <a:rPr kumimoji="0" lang="en-US" altLang="zh-CN" sz="2400" u="sng" dirty="0">
                <a:latin typeface="Times New Roman" charset="0"/>
                <a:ea typeface="黑体" charset="0"/>
              </a:rPr>
              <a:t>definite, distinct objects </a:t>
            </a:r>
            <a:r>
              <a:rPr kumimoji="0" lang="en-US" altLang="zh-CN" sz="2400" dirty="0">
                <a:latin typeface="Times New Roman" charset="0"/>
                <a:ea typeface="黑体" charset="0"/>
              </a:rPr>
              <a:t>of our intuition or our thought. The objects are called </a:t>
            </a:r>
            <a:r>
              <a:rPr kumimoji="0" lang="en-US" altLang="zh-CN" sz="2400" u="sng" dirty="0">
                <a:latin typeface="Times New Roman" charset="0"/>
                <a:ea typeface="黑体" charset="0"/>
              </a:rPr>
              <a:t>elements (member) of the set</a:t>
            </a:r>
            <a:r>
              <a:rPr kumimoji="0" lang="en-US" altLang="zh-CN" sz="2400" dirty="0">
                <a:latin typeface="Times New Roman" charset="0"/>
                <a:ea typeface="黑体" charset="0"/>
              </a:rPr>
              <a:t>. </a:t>
            </a:r>
          </a:p>
        </p:txBody>
      </p:sp>
      <p:sp>
        <p:nvSpPr>
          <p:cNvPr id="13" name="矩形标注 12"/>
          <p:cNvSpPr>
            <a:spLocks noChangeArrowheads="1"/>
          </p:cNvSpPr>
          <p:nvPr/>
        </p:nvSpPr>
        <p:spPr bwMode="auto">
          <a:xfrm>
            <a:off x="1135063" y="5949950"/>
            <a:ext cx="4176712" cy="574675"/>
          </a:xfrm>
          <a:prstGeom prst="wedgeRectCallout">
            <a:avLst>
              <a:gd name="adj1" fmla="val -20833"/>
              <a:gd name="adj2" fmla="val 4751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sz="2400" b="1">
                <a:solidFill>
                  <a:srgbClr val="3D0EB2"/>
                </a:solidFill>
                <a:latin typeface="Times New Roman" charset="0"/>
                <a:cs typeface="Times New Roman" charset="0"/>
              </a:rPr>
              <a:t>Naïve set theory</a:t>
            </a:r>
            <a:r>
              <a:rPr lang="zh-CN" altLang="en-US" sz="2400" b="1">
                <a:solidFill>
                  <a:srgbClr val="3D0EB2"/>
                </a:solidFill>
                <a:latin typeface="Times New Roman" charset="0"/>
                <a:ea typeface="黑体" charset="0"/>
                <a:cs typeface="黑体" charset="0"/>
              </a:rPr>
              <a:t>，朴素集合论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44625"/>
            <a:ext cx="7962900" cy="450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集合恒等式（</a:t>
            </a:r>
            <a:r>
              <a:rPr lang="en-US" altLang="zh-CN" sz="3600">
                <a:latin typeface="Times New Roman" charset="0"/>
                <a:ea typeface="黑体" charset="0"/>
                <a:cs typeface="Times New Roman" charset="0"/>
              </a:rPr>
              <a:t>2</a:t>
            </a:r>
            <a:r>
              <a:rPr lang="zh-CN" altLang="en-US" sz="3600">
                <a:latin typeface="Times New Roman" charset="0"/>
                <a:ea typeface="黑体" charset="0"/>
                <a:cs typeface="Times New Roman" charset="0"/>
              </a:rPr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6375" y="1628775"/>
          <a:ext cx="5545138" cy="4697412"/>
        </p:xfrm>
        <a:graphic>
          <a:graphicData uri="http://schemas.openxmlformats.org/drawingml/2006/table">
            <a:tbl>
              <a:tblPr/>
              <a:tblGrid>
                <a:gridCol w="374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等  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名  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(BC)=(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B)C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(BC)=(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B)C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结合律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(BC)=(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B)(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(BC)=(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B)(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C)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分配律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0"/>
                        <a:buChar char="~"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(A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)=A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0"/>
                        <a:buChar char="~"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(A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B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)=A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德摩根定律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)=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)=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  <a:sym typeface="Symbo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吸收律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=U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黑体"/>
                          <a:sym typeface="Symbol" charset="0"/>
                        </a:rPr>
                        <a:t>A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=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补律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基本证明方式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001000" cy="115252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利用</a:t>
            </a:r>
            <a:r>
              <a:rPr kumimoji="0" lang="zh-CN" altLang="en-US" sz="2800" u="sng">
                <a:solidFill>
                  <a:srgbClr val="3D0EB2"/>
                </a:solidFill>
                <a:latin typeface="黑体" charset="0"/>
                <a:ea typeface="黑体" charset="0"/>
                <a:cs typeface="Times New Roman" charset="0"/>
              </a:rPr>
              <a:t>成员表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证明集合恒等式</a:t>
            </a:r>
          </a:p>
          <a:p>
            <a:pPr lvl="1" algn="just">
              <a:lnSpc>
                <a:spcPct val="120000"/>
              </a:lnSpc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(</a:t>
            </a:r>
            <a:r>
              <a:rPr lang="en-US" altLang="zh-CN" sz="2400">
                <a:latin typeface="Times New Roman" charset="0"/>
                <a:ea typeface="黑体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2400">
                <a:latin typeface="Times New Roman" charset="0"/>
                <a:ea typeface="黑体" charset="0"/>
                <a:sym typeface="Symbol" charset="0"/>
              </a:rPr>
              <a:t>B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)=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A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1" algn="just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  <a:p>
            <a:pPr lvl="2"/>
            <a:endParaRPr kumimoji="0" lang="en-US" altLang="zh-CN">
              <a:latin typeface="Arial" charset="0"/>
              <a:ea typeface="宋体" charset="0"/>
              <a:cs typeface="Times New Roman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350" y="3141663"/>
          <a:ext cx="6096000" cy="2286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(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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  <a:sym typeface="Symbol" charset="0"/>
                        </a:rPr>
                        <a:t>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717675" y="3573463"/>
            <a:ext cx="863600" cy="19431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ea typeface="黑体" charset="0"/>
              <a:cs typeface="黑体" charset="0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6280150" y="3573463"/>
            <a:ext cx="863600" cy="19431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文氏图的更多例子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kumimoji="0" lang="en-US" altLang="zh-CN" sz="2600">
                <a:latin typeface="Arial" charset="0"/>
                <a:ea typeface="黑体" charset="0"/>
              </a:rPr>
              <a:t> ~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</a:t>
            </a:r>
            <a:r>
              <a:rPr kumimoji="0" lang="en-US" altLang="zh-CN" sz="2600">
                <a:latin typeface="Arial" charset="0"/>
                <a:ea typeface="黑体" charset="0"/>
              </a:rPr>
              <a:t>~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</a:rPr>
              <a:t> </a:t>
            </a:r>
            <a:r>
              <a:rPr kumimoji="0" lang="zh-CN" altLang="en-US" sz="2600">
                <a:latin typeface="Arial" charset="0"/>
                <a:ea typeface="黑体" charset="0"/>
              </a:rPr>
              <a:t>　　　　　　　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zh-CN" sz="2600">
                <a:latin typeface="Arial" charset="0"/>
                <a:ea typeface="黑体" charset="0"/>
              </a:rPr>
              <a:t>(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</a:rPr>
              <a:t>-(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 i="1">
                <a:latin typeface="Arial" charset="0"/>
                <a:ea typeface="黑体" charset="0"/>
              </a:rPr>
              <a:t>C</a:t>
            </a:r>
            <a:r>
              <a:rPr kumimoji="0" lang="en-US" altLang="zh-CN" sz="2600">
                <a:latin typeface="Arial" charset="0"/>
                <a:ea typeface="黑体" charset="0"/>
              </a:rPr>
              <a:t>))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>
                <a:latin typeface="Arial" charset="0"/>
                <a:ea typeface="黑体" charset="0"/>
              </a:rPr>
              <a:t>((</a:t>
            </a:r>
            <a:r>
              <a:rPr kumimoji="0" lang="en-US" altLang="zh-CN" sz="2600" i="1">
                <a:latin typeface="Arial" charset="0"/>
                <a:ea typeface="黑体" charset="0"/>
              </a:rPr>
              <a:t>B</a:t>
            </a:r>
            <a:r>
              <a:rPr kumimoji="0" lang="en-US" altLang="zh-CN" sz="2600">
                <a:latin typeface="Arial" charset="0"/>
                <a:ea typeface="黑体" charset="0"/>
                <a:sym typeface="Symbol" charset="0"/>
              </a:rPr>
              <a:t></a:t>
            </a:r>
            <a:r>
              <a:rPr kumimoji="0" lang="en-US" altLang="zh-CN" sz="2600" i="1">
                <a:latin typeface="Arial" charset="0"/>
                <a:ea typeface="黑体" charset="0"/>
              </a:rPr>
              <a:t>C</a:t>
            </a:r>
            <a:r>
              <a:rPr kumimoji="0" lang="en-US" altLang="zh-CN" sz="2600">
                <a:latin typeface="Arial" charset="0"/>
                <a:ea typeface="黑体" charset="0"/>
              </a:rPr>
              <a:t>)-</a:t>
            </a:r>
            <a:r>
              <a:rPr kumimoji="0" lang="en-US" altLang="zh-CN" sz="2600" i="1">
                <a:latin typeface="Arial" charset="0"/>
                <a:ea typeface="黑体" charset="0"/>
              </a:rPr>
              <a:t>A</a:t>
            </a:r>
            <a:r>
              <a:rPr kumimoji="0" lang="en-US" altLang="zh-CN" sz="2600">
                <a:latin typeface="Arial" charset="0"/>
                <a:ea typeface="黑体" charset="0"/>
              </a:rPr>
              <a:t>)</a:t>
            </a:r>
          </a:p>
        </p:txBody>
      </p:sp>
      <p:graphicFrame>
        <p:nvGraphicFramePr>
          <p:cNvPr id="71684" name="Object 5"/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0" y="2781300"/>
          <a:ext cx="3382963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8" r:id="rId4" imgW="1580952" imgH="1238423" progId="Paint.Picture">
                  <p:embed/>
                </p:oleObj>
              </mc:Choice>
              <mc:Fallback>
                <p:oleObj r:id="rId4" imgW="1580952" imgH="123842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3382963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4932363" y="2781300"/>
          <a:ext cx="3243262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9" r:id="rId4" imgW="1580952" imgH="1238423" progId="Paint.Picture">
                  <p:embed/>
                </p:oleObj>
              </mc:Choice>
              <mc:Fallback>
                <p:oleObj r:id="rId4" imgW="1580952" imgH="123842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1300"/>
                        <a:ext cx="3243262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文氏图与数学证明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7561263" cy="4411662"/>
          </a:xfrm>
        </p:spPr>
        <p:txBody>
          <a:bodyPr/>
          <a:lstStyle/>
          <a:p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文氏图不能代替数学证明</a:t>
            </a:r>
            <a:r>
              <a:rPr kumimoji="0" lang="en-US" altLang="zh-CN">
                <a:latin typeface="Times New Roman" charset="0"/>
                <a:ea typeface="黑体" charset="0"/>
                <a:cs typeface="Times New Roman" charset="0"/>
              </a:rPr>
              <a:t>, </a:t>
            </a:r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但可以帮助推测结论</a:t>
            </a:r>
          </a:p>
          <a:p>
            <a:r>
              <a:rPr kumimoji="0" lang="zh-CN" altLang="en-US">
                <a:latin typeface="Times New Roman" charset="0"/>
                <a:ea typeface="黑体" charset="0"/>
                <a:cs typeface="Times New Roman" charset="0"/>
              </a:rPr>
              <a:t>例子：</a:t>
            </a:r>
          </a:p>
          <a:p>
            <a:pPr lvl="1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 (A-B)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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(A-C)=A? </a:t>
            </a:r>
          </a:p>
          <a:p>
            <a:pPr lvl="1">
              <a:buFont typeface="Wingdings" charset="0"/>
              <a:buNone/>
            </a:pPr>
            <a:endParaRPr kumimoji="0" lang="zh-CN" altLang="en-US">
              <a:latin typeface="Times New Roman" charset="0"/>
              <a:ea typeface="宋体" charset="0"/>
              <a:cs typeface="宋体" charset="0"/>
            </a:endParaRPr>
          </a:p>
          <a:p>
            <a:pPr lvl="2"/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3781425" y="28098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黑体" charset="0"/>
              <a:cs typeface="黑体" charset="0"/>
            </a:endParaRP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876800" y="2971800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BMP 图象" r:id="rId5" imgW="1762371" imgH="1495634" progId="Paint.Picture">
                  <p:embed/>
                </p:oleObj>
              </mc:Choice>
              <mc:Fallback>
                <p:oleObj name="BMP 图象" r:id="rId5" imgW="1762371" imgH="149563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3810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23850" y="4581525"/>
            <a:ext cx="4392613" cy="584200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lvl="1" algn="ctr">
              <a:spcBef>
                <a:spcPct val="50000"/>
              </a:spcBef>
            </a:pPr>
            <a:r>
              <a:rPr lang="zh-CN" altLang="en-US" sz="3200">
                <a:latin typeface="Times New Roman" charset="0"/>
                <a:ea typeface="黑体" charset="0"/>
                <a:cs typeface="黑体" charset="0"/>
              </a:rPr>
              <a:t>充要条件：</a:t>
            </a:r>
            <a:r>
              <a:rPr lang="en-US" altLang="zh-CN" sz="3200">
                <a:latin typeface="Times New Roman" charset="0"/>
                <a:cs typeface="Times New Roman" charset="0"/>
              </a:rPr>
              <a:t>A</a:t>
            </a:r>
            <a:r>
              <a:rPr lang="en-US" altLang="zh-CN" sz="3200">
                <a:latin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3200">
                <a:latin typeface="Times New Roman" charset="0"/>
                <a:cs typeface="Times New Roman" charset="0"/>
              </a:rPr>
              <a:t>B</a:t>
            </a:r>
            <a:r>
              <a:rPr lang="en-US" altLang="zh-CN" sz="3200">
                <a:latin typeface="Times New Roman" charset="0"/>
                <a:cs typeface="Times New Roman" charset="0"/>
                <a:sym typeface="Symbol" charset="0"/>
              </a:rPr>
              <a:t></a:t>
            </a:r>
            <a:r>
              <a:rPr lang="en-US" altLang="zh-CN" sz="3200">
                <a:latin typeface="Times New Roman" charset="0"/>
                <a:cs typeface="Times New Roman" charset="0"/>
              </a:rPr>
              <a:t>C=Ø</a:t>
            </a:r>
            <a:endParaRPr lang="en-US" altLang="zh-CN" sz="3200">
              <a:latin typeface="Times New Roman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charset="0"/>
              </a:rPr>
              <a:t>作业</a:t>
            </a: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0" lang="zh-TW" altLang="en-US" dirty="0">
                <a:latin typeface="Arial" charset="0"/>
                <a:ea typeface="黑体" charset="0"/>
              </a:rPr>
              <a:t>教材内容：</a:t>
            </a:r>
            <a:r>
              <a:rPr kumimoji="0" lang="en-US" altLang="zh-TW" dirty="0">
                <a:latin typeface="Arial" charset="0"/>
                <a:ea typeface="黑体" charset="0"/>
              </a:rPr>
              <a:t>[Rosen] 2.1—2.2 </a:t>
            </a:r>
            <a:r>
              <a:rPr kumimoji="0" lang="zh-TW" altLang="en-US" dirty="0">
                <a:latin typeface="Arial" charset="0"/>
                <a:ea typeface="黑体" charset="0"/>
              </a:rPr>
              <a:t>节 </a:t>
            </a:r>
            <a:endParaRPr kumimoji="0" lang="en-US" altLang="zh-TW" dirty="0">
              <a:latin typeface="Arial" charset="0"/>
              <a:ea typeface="黑体" charset="0"/>
            </a:endParaRPr>
          </a:p>
          <a:p>
            <a:pPr lvl="1"/>
            <a:r>
              <a:rPr kumimoji="0" lang="zh-TW" altLang="en-US" dirty="0">
                <a:latin typeface="Arial" charset="0"/>
                <a:ea typeface="黑体" charset="0"/>
              </a:rPr>
              <a:t>课后习题： </a:t>
            </a:r>
            <a:endParaRPr kumimoji="0" lang="en-US" altLang="zh-TW" dirty="0">
              <a:latin typeface="Arial" charset="0"/>
              <a:ea typeface="黑体" charset="0"/>
            </a:endParaRPr>
          </a:p>
          <a:p>
            <a:pPr lvl="2"/>
            <a:r>
              <a:rPr kumimoji="0" lang="zh-CN" altLang="en-US" dirty="0" smtClean="0">
                <a:latin typeface="Arial" charset="0"/>
                <a:ea typeface="黑体" charset="0"/>
              </a:rPr>
              <a:t>见课程网站。</a:t>
            </a:r>
            <a:endParaRPr kumimoji="0" lang="en-US" altLang="zh-CN" dirty="0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543800" cy="1295400"/>
          </a:xfrm>
        </p:spPr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Zermelo–Fraenkel set theory with the axiom of choice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8137525" cy="4751387"/>
          </a:xfrm>
        </p:spPr>
        <p:txBody>
          <a:bodyPr/>
          <a:lstStyle/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外延公理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正则公理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分离公理模式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配对公理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并集公理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替代公理模式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无穷公理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幂集公理</a:t>
            </a:r>
          </a:p>
          <a:p>
            <a:r>
              <a:rPr kumimoji="0" lang="zh-CN" altLang="en-US" sz="2800" b="1">
                <a:latin typeface="黑体" charset="0"/>
                <a:ea typeface="黑体" charset="0"/>
                <a:cs typeface="Times New Roman" charset="0"/>
                <a:sym typeface="Symbol" charset="0"/>
              </a:rPr>
              <a:t>选择公理（或，</a:t>
            </a:r>
            <a:r>
              <a:rPr kumimoji="0" lang="zh-CN" altLang="en-US" sz="2800" b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良序定理）</a:t>
            </a:r>
            <a:endParaRPr kumimoji="0" lang="zh-CN" altLang="en-US" sz="2800" b="1">
              <a:latin typeface="黑体" charset="0"/>
              <a:ea typeface="黑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lang="zh-CN" altLang="en-US" sz="4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公理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19263"/>
            <a:ext cx="8893175" cy="3005137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外延公理（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extensionality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</a:rPr>
              <a:t>如果两个集合含有同样的元素，则它们是相等的。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</a:endParaRPr>
          </a:p>
          <a:p>
            <a:pPr lvl="1"/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endParaRPr kumimoji="0" lang="zh-CN" altLang="en-US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正则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/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基础公理（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regularity/foundation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任意非空集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包含一个成员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与集合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是不相交的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</p:txBody>
      </p:sp>
      <p:pic>
        <p:nvPicPr>
          <p:cNvPr id="83971" name="Picture 2" descr="\forall x \forall y [ \forall z (z \in x \Leftrightarrow z \in y) \Rightarrow x = y]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60483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0" name="Picture 2" descr="\forall x [ \exists a ( a \in x) \Rightarrow \exists y ( y \in x \land \lnot \exists z (z \in y \land z \in x))]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951413"/>
            <a:ext cx="77041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lang="zh-CN" altLang="en-US" sz="4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公理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355013" cy="5040313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分离公理模式（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xiom schema of separation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pPr lvl="1"/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对任意集合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z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和任意对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z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的元素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有定义的逻辑谓词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(x)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，存在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z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的子集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，使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x∈y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当且仅当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x∈z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而且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(x)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为真。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endParaRPr kumimoji="0" lang="en-US" altLang="zh-CN" sz="2800">
              <a:latin typeface="黑体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黑体" charset="0"/>
                <a:ea typeface="黑体" charset="0"/>
                <a:cs typeface="Times New Roman" charset="0"/>
                <a:sym typeface="Symbol" charset="0"/>
              </a:rPr>
              <a:t>配对公理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Axiom of pairing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</a:endParaRPr>
          </a:p>
          <a:p>
            <a:endParaRPr kumimoji="0" lang="zh-CN" altLang="en-US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并集公理（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union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</a:p>
        </p:txBody>
      </p:sp>
      <p:pic>
        <p:nvPicPr>
          <p:cNvPr id="86019" name="Picture 6" descr="\forall z \forall w_1 \ldots w_n \exists y \forall x [x \in y \Leftrightarrow ( x \in z \land \phi )]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97200"/>
            <a:ext cx="640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 descr="\forall x \forall y \exist z (x \in z \land y \in z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21163"/>
            <a:ext cx="3816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\forall \mathcal{F} \,\exists A \, \forall Y\, \forall x [(x \in Y \land Y \in \mathcal{F}) \Rightarrow x \in A]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805488"/>
            <a:ext cx="57673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lang="zh-CN" altLang="en-US" sz="4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公理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497888" cy="3960813"/>
          </a:xfrm>
        </p:spPr>
        <p:txBody>
          <a:bodyPr/>
          <a:lstStyle/>
          <a:p>
            <a:r>
              <a:rPr kumimoji="0" lang="zh-CN" altLang="en-US" sz="2800">
                <a:latin typeface="黑体" charset="0"/>
                <a:ea typeface="黑体" charset="0"/>
                <a:cs typeface="Times New Roman" charset="0"/>
                <a:sym typeface="Symbol" charset="0"/>
              </a:rPr>
              <a:t>替代公理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模式（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schema of replacement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无穷公理（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infinity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S(y)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是指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y{y}</a:t>
            </a:r>
          </a:p>
          <a:p>
            <a:pPr lvl="1"/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endParaRPr kumimoji="0" lang="zh-CN" altLang="en-US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黑体" charset="0"/>
                <a:ea typeface="黑体" charset="0"/>
                <a:cs typeface="Times New Roman" charset="0"/>
                <a:sym typeface="Symbol" charset="0"/>
              </a:rPr>
              <a:t>幂集公理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power set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</p:txBody>
      </p:sp>
      <p:pic>
        <p:nvPicPr>
          <p:cNvPr id="88067" name="Picture 2" descr="\forall A\forall w_1,\ldots,w_n \bigl[ \forall x ( x\in A \Rightarrow \exists!y\,\phi ) \Rightarrow \exists B \forall x \bigl(x\in A \Rightarrow \exists y (y\in B \land \phi)\bigr)\bigr]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889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4" descr="\exist X \left [\varnothing \in X \and \forall y (y \in X \Rightarrow S(y)  \in X)\right ]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55213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6" descr="\forall x \exists y  \forall z [z \subseteq x \Rightarrow z \in y]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891213"/>
            <a:ext cx="39592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  <a:ea typeface="黑体" charset="0"/>
                <a:cs typeface="Times New Roman" charset="0"/>
              </a:rPr>
              <a:t>ZFC</a:t>
            </a:r>
            <a:r>
              <a:rPr lang="zh-CN" altLang="en-US" sz="40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公理</a:t>
            </a:r>
            <a:endParaRPr lang="zh-CN" altLang="en-US">
              <a:latin typeface="Times New Roman" charset="0"/>
              <a:ea typeface="黑体" charset="0"/>
              <a:cs typeface="Times New Roman" charset="0"/>
            </a:endParaRP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893175" cy="3960812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选择公理（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Axiom of choice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/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任一非空集合族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(S</a:t>
            </a:r>
            <a:r>
              <a:rPr kumimoji="0" lang="en-US" altLang="zh-CN" baseline="-25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</a:t>
            </a:r>
            <a:r>
              <a:rPr kumimoji="0" lang="en-US" altLang="zh-CN" baseline="-25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iI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>
                <a:latin typeface="Arial" charset="0"/>
                <a:ea typeface="黑体" charset="0"/>
              </a:rPr>
              <a:t>均存在元素族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(s</a:t>
            </a:r>
            <a:r>
              <a:rPr kumimoji="0" lang="en-US" altLang="zh-CN" baseline="-25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)</a:t>
            </a:r>
            <a:r>
              <a:rPr kumimoji="0" lang="en-US" altLang="zh-CN" baseline="-25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iI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, iI. s</a:t>
            </a:r>
            <a:r>
              <a:rPr kumimoji="0" lang="en-US" altLang="zh-CN" baseline="-25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S</a:t>
            </a:r>
            <a:r>
              <a:rPr kumimoji="0" lang="en-US" altLang="zh-CN" baseline="-250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 </a:t>
            </a:r>
            <a:endParaRPr kumimoji="0" lang="zh-CN" altLang="en-US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或，良序定理（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Well-ordering theorem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）</a:t>
            </a:r>
          </a:p>
          <a:p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buFont typeface="Wingdings" charset="0"/>
              <a:buNone/>
            </a:pP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buFont typeface="Wingdings" charset="0"/>
              <a:buNone/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参考：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 Zermelo–Fraenkel set theory  @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Wiki</a:t>
            </a:r>
          </a:p>
        </p:txBody>
      </p:sp>
      <p:pic>
        <p:nvPicPr>
          <p:cNvPr id="90115" name="Picture 2" descr="\forall X \exists R ( R \;\mbox{well-orders}\; X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36004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7338"/>
            <a:ext cx="7543800" cy="1074737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集合的描述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668463"/>
            <a:ext cx="8266113" cy="46069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</a:rPr>
              <a:t>外延法：罗列、枚举</a:t>
            </a:r>
            <a:endParaRPr kumimoji="0" lang="en-US" altLang="zh-CN" sz="2800">
              <a:latin typeface="Times New Roman" charset="0"/>
              <a:ea typeface="黑体" charset="0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V={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e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i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o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u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}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{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1, 3, 5, 7, 9}</a:t>
            </a:r>
            <a:endParaRPr kumimoji="0" lang="zh-CN" altLang="en-US" sz="2400">
              <a:latin typeface="Times New Roman" charset="0"/>
              <a:ea typeface="黑体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800">
                <a:latin typeface="Times New Roman" charset="0"/>
                <a:ea typeface="黑体" charset="0"/>
              </a:rPr>
              <a:t>概括法：</a:t>
            </a:r>
            <a:endParaRPr kumimoji="0" lang="en-US" altLang="zh-CN" sz="2800">
              <a:latin typeface="Times New Roman" charset="0"/>
              <a:ea typeface="黑体" charset="0"/>
            </a:endParaRPr>
          </a:p>
          <a:p>
            <a:pPr lvl="1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</a:rPr>
              <a:t>{x | P(x)}, P </a:t>
            </a:r>
            <a:r>
              <a:rPr kumimoji="0" lang="zh-CN" altLang="en-US">
                <a:latin typeface="Times New Roman" charset="0"/>
                <a:ea typeface="宋体" charset="0"/>
                <a:cs typeface="宋体" charset="0"/>
              </a:rPr>
              <a:t>：某种思维、观察中总结出的对象性质</a:t>
            </a:r>
            <a:endParaRPr kumimoji="0" lang="en-US" altLang="zh-CN">
              <a:latin typeface="Times New Roman" charset="0"/>
              <a:ea typeface="宋体" charset="0"/>
              <a:cs typeface="Times New Roman" charset="0"/>
            </a:endParaRPr>
          </a:p>
          <a:p>
            <a:pPr lvl="2"/>
            <a:r>
              <a:rPr kumimoji="0" lang="en-US" altLang="zh-CN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0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</a:rPr>
              <a:t>{x | P(x)} </a:t>
            </a:r>
            <a:r>
              <a:rPr kumimoji="0" lang="en-US" altLang="zh-CN">
                <a:latin typeface="Times New Roman" charset="0"/>
                <a:ea typeface="Times New Roman" charset="0"/>
                <a:cs typeface="Times New Roman" charset="0"/>
                <a:sym typeface="Wingdings" charset="0"/>
              </a:rPr>
              <a:t>↔ P(a)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kumimoji="0" lang="zh-CN" altLang="en-US" sz="2400">
                <a:latin typeface="Times New Roman" charset="0"/>
                <a:ea typeface="黑体" charset="0"/>
                <a:sym typeface="Symbol" charset="0"/>
              </a:rPr>
              <a:t>例：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</a:t>
            </a:r>
            <a:r>
              <a:rPr kumimoji="0" lang="en-US" altLang="zh-CN" sz="2400" baseline="30000">
                <a:latin typeface="Times New Roman" charset="0"/>
                <a:ea typeface="黑体" charset="0"/>
                <a:sym typeface="Symbol" charset="0"/>
              </a:rPr>
              <a:t>+</a:t>
            </a:r>
            <a:r>
              <a:rPr kumimoji="0" lang="en-US" altLang="zh-CN" sz="2400">
                <a:latin typeface="Times New Roman" charset="0"/>
                <a:ea typeface="黑体" charset="0"/>
              </a:rPr>
              <a:t>={</a:t>
            </a:r>
            <a:r>
              <a:rPr kumimoji="0" lang="en-US" altLang="zh-CN" sz="2400" i="1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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&gt;0}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Q=</a:t>
            </a:r>
            <a:r>
              <a:rPr kumimoji="0" lang="en-US" altLang="zh-CN" sz="2400" baseline="300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黑体" charset="0"/>
              </a:rPr>
              <a:t>{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p/q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 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p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 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</a:t>
            </a:r>
            <a:r>
              <a:rPr kumimoji="0" lang="en-US" altLang="zh-CN" sz="2400">
                <a:latin typeface="Times New Roman" charset="0"/>
                <a:ea typeface="黑体" charset="0"/>
                <a:sym typeface="Symbol" charset="0"/>
              </a:rPr>
              <a:t>,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q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0}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3">
              <a:lnSpc>
                <a:spcPct val="120000"/>
              </a:lnSpc>
              <a:spcBef>
                <a:spcPct val="40000"/>
              </a:spcBef>
            </a:pP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[a, b]={xR | axb}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313"/>
            <a:ext cx="7327900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集合的描述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1638300"/>
          </a:xfrm>
        </p:spPr>
        <p:txBody>
          <a:bodyPr/>
          <a:lstStyle/>
          <a:p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文氏图（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Venn diagrams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）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//John Venn</a:t>
            </a:r>
          </a:p>
        </p:txBody>
      </p:sp>
      <p:grpSp>
        <p:nvGrpSpPr>
          <p:cNvPr id="23555" name="组合 24"/>
          <p:cNvGrpSpPr>
            <a:grpSpLocks/>
          </p:cNvGrpSpPr>
          <p:nvPr/>
        </p:nvGrpSpPr>
        <p:grpSpPr bwMode="auto">
          <a:xfrm>
            <a:off x="3059113" y="3357563"/>
            <a:ext cx="2808287" cy="1871662"/>
            <a:chOff x="3314762" y="3744724"/>
            <a:chExt cx="2808288" cy="1871662"/>
          </a:xfrm>
        </p:grpSpPr>
        <p:sp>
          <p:nvSpPr>
            <p:cNvPr id="23556" name="Rectangle 12"/>
            <p:cNvSpPr>
              <a:spLocks noChangeArrowheads="1"/>
            </p:cNvSpPr>
            <p:nvPr/>
          </p:nvSpPr>
          <p:spPr bwMode="auto">
            <a:xfrm>
              <a:off x="3314762" y="3744724"/>
              <a:ext cx="2808288" cy="1871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557" name="Oval 13"/>
            <p:cNvSpPr>
              <a:spLocks noChangeArrowheads="1"/>
            </p:cNvSpPr>
            <p:nvPr/>
          </p:nvSpPr>
          <p:spPr bwMode="auto">
            <a:xfrm>
              <a:off x="3963117" y="3933056"/>
              <a:ext cx="1512168" cy="1512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charset="0"/>
                <a:cs typeface="黑体" charset="0"/>
              </a:endParaRPr>
            </a:p>
          </p:txBody>
        </p:sp>
        <p:sp>
          <p:nvSpPr>
            <p:cNvPr id="23558" name="Text Box 14"/>
            <p:cNvSpPr txBox="1">
              <a:spLocks noChangeArrowheads="1"/>
            </p:cNvSpPr>
            <p:nvPr/>
          </p:nvSpPr>
          <p:spPr bwMode="auto">
            <a:xfrm>
              <a:off x="5691026" y="3816732"/>
              <a:ext cx="288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b="1">
                  <a:latin typeface="Times New Roman" charset="0"/>
                  <a:cs typeface="Times New Roman" charset="0"/>
                </a:rPr>
                <a:t>U</a:t>
              </a:r>
            </a:p>
          </p:txBody>
        </p:sp>
        <p:sp>
          <p:nvSpPr>
            <p:cNvPr id="23559" name="Text Box 15"/>
            <p:cNvSpPr txBox="1">
              <a:spLocks noChangeArrowheads="1"/>
            </p:cNvSpPr>
            <p:nvPr/>
          </p:nvSpPr>
          <p:spPr bwMode="auto">
            <a:xfrm>
              <a:off x="4572000" y="4437112"/>
              <a:ext cx="504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 b="1">
                  <a:latin typeface="Times New Roman" charset="0"/>
                  <a:cs typeface="Times New Roman" charset="0"/>
                </a:rPr>
                <a:t>V</a:t>
              </a:r>
            </a:p>
          </p:txBody>
        </p:sp>
        <p:grpSp>
          <p:nvGrpSpPr>
            <p:cNvPr id="23560" name="组合 11"/>
            <p:cNvGrpSpPr>
              <a:grpSpLocks/>
            </p:cNvGrpSpPr>
            <p:nvPr/>
          </p:nvGrpSpPr>
          <p:grpSpPr bwMode="auto">
            <a:xfrm>
              <a:off x="4572000" y="3933056"/>
              <a:ext cx="504057" cy="457200"/>
              <a:chOff x="4572000" y="3933056"/>
              <a:chExt cx="504057" cy="457200"/>
            </a:xfrm>
          </p:grpSpPr>
          <p:sp>
            <p:nvSpPr>
              <p:cNvPr id="23573" name="椭圆 9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4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a</a:t>
                </a:r>
              </a:p>
            </p:txBody>
          </p:sp>
        </p:grpSp>
        <p:grpSp>
          <p:nvGrpSpPr>
            <p:cNvPr id="23561" name="组合 12"/>
            <p:cNvGrpSpPr>
              <a:grpSpLocks/>
            </p:cNvGrpSpPr>
            <p:nvPr/>
          </p:nvGrpSpPr>
          <p:grpSpPr bwMode="auto">
            <a:xfrm>
              <a:off x="5004048" y="4293096"/>
              <a:ext cx="504057" cy="457200"/>
              <a:chOff x="4572000" y="3933056"/>
              <a:chExt cx="504057" cy="457200"/>
            </a:xfrm>
          </p:grpSpPr>
          <p:sp>
            <p:nvSpPr>
              <p:cNvPr id="23571" name="椭圆 13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2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e</a:t>
                </a:r>
              </a:p>
            </p:txBody>
          </p:sp>
        </p:grpSp>
        <p:grpSp>
          <p:nvGrpSpPr>
            <p:cNvPr id="23562" name="组合 15"/>
            <p:cNvGrpSpPr>
              <a:grpSpLocks/>
            </p:cNvGrpSpPr>
            <p:nvPr/>
          </p:nvGrpSpPr>
          <p:grpSpPr bwMode="auto">
            <a:xfrm>
              <a:off x="4860032" y="4797152"/>
              <a:ext cx="504057" cy="457200"/>
              <a:chOff x="4572000" y="3933056"/>
              <a:chExt cx="504057" cy="457200"/>
            </a:xfrm>
          </p:grpSpPr>
          <p:sp>
            <p:nvSpPr>
              <p:cNvPr id="23569" name="椭圆 16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70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i</a:t>
                </a:r>
              </a:p>
            </p:txBody>
          </p:sp>
        </p:grpSp>
        <p:grpSp>
          <p:nvGrpSpPr>
            <p:cNvPr id="23563" name="组合 18"/>
            <p:cNvGrpSpPr>
              <a:grpSpLocks/>
            </p:cNvGrpSpPr>
            <p:nvPr/>
          </p:nvGrpSpPr>
          <p:grpSpPr bwMode="auto">
            <a:xfrm>
              <a:off x="4283968" y="4797152"/>
              <a:ext cx="504057" cy="457200"/>
              <a:chOff x="4572000" y="3933056"/>
              <a:chExt cx="504057" cy="457200"/>
            </a:xfrm>
          </p:grpSpPr>
          <p:sp>
            <p:nvSpPr>
              <p:cNvPr id="23567" name="椭圆 19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68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o</a:t>
                </a:r>
              </a:p>
            </p:txBody>
          </p:sp>
        </p:grpSp>
        <p:grpSp>
          <p:nvGrpSpPr>
            <p:cNvPr id="23564" name="组合 21"/>
            <p:cNvGrpSpPr>
              <a:grpSpLocks/>
            </p:cNvGrpSpPr>
            <p:nvPr/>
          </p:nvGrpSpPr>
          <p:grpSpPr bwMode="auto">
            <a:xfrm>
              <a:off x="4120196" y="4293096"/>
              <a:ext cx="432048" cy="457200"/>
              <a:chOff x="4572000" y="3933056"/>
              <a:chExt cx="504057" cy="457200"/>
            </a:xfrm>
          </p:grpSpPr>
          <p:sp>
            <p:nvSpPr>
              <p:cNvPr id="23565" name="椭圆 22"/>
              <p:cNvSpPr>
                <a:spLocks noChangeArrowheads="1"/>
              </p:cNvSpPr>
              <p:nvPr/>
            </p:nvSpPr>
            <p:spPr bwMode="auto">
              <a:xfrm>
                <a:off x="4572000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a typeface="黑体" charset="0"/>
                  <a:cs typeface="黑体" charset="0"/>
                </a:endParaRPr>
              </a:p>
            </p:txBody>
          </p:sp>
          <p:sp>
            <p:nvSpPr>
              <p:cNvPr id="23566" name="Text Box 15"/>
              <p:cNvSpPr txBox="1">
                <a:spLocks noChangeArrowheads="1"/>
              </p:cNvSpPr>
              <p:nvPr/>
            </p:nvSpPr>
            <p:spPr bwMode="auto">
              <a:xfrm>
                <a:off x="4716017" y="3933056"/>
                <a:ext cx="36004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CN" b="1" i="1">
                    <a:latin typeface="Times New Roman" charset="0"/>
                    <a:cs typeface="Times New Roman" charset="0"/>
                  </a:rPr>
                  <a:t>u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609600"/>
            <a:ext cx="5648325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8313"/>
            <a:ext cx="7327900" cy="863600"/>
          </a:xfrm>
        </p:spPr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集合相等、子集关系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r>
              <a:rPr kumimoji="0" lang="zh-CN" altLang="en-US" sz="2800" dirty="0" smtClean="0">
                <a:latin typeface="Times New Roman" charset="0"/>
                <a:ea typeface="黑体" charset="0"/>
                <a:cs typeface="Times New Roman" charset="0"/>
              </a:rPr>
              <a:t>定义：集合</a:t>
            </a:r>
            <a:r>
              <a:rPr kumimoji="0" lang="zh-CN" altLang="en-US" sz="28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</a:rPr>
              <a:t>相等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当且仅当它们有同样的元素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dirty="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A=B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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当且仅当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 ↔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Wingdings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)    //</a:t>
            </a: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</a:rPr>
              <a:t>外延原则</a:t>
            </a:r>
            <a:endParaRPr kumimoji="0" lang="en-US" altLang="zh-CN" sz="2400" dirty="0">
              <a:latin typeface="Times New Roman" charset="0"/>
              <a:ea typeface="宋体" charset="0"/>
              <a:cs typeface="Times New Roman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800" dirty="0" smtClean="0">
                <a:latin typeface="Times New Roman" charset="0"/>
                <a:ea typeface="黑体" charset="0"/>
                <a:cs typeface="Times New Roman" charset="0"/>
              </a:rPr>
              <a:t>定义：集合</a:t>
            </a:r>
            <a:r>
              <a:rPr kumimoji="0" lang="en-US" altLang="zh-CN" sz="2800" dirty="0" smtClean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称为集合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B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的</a:t>
            </a:r>
            <a:r>
              <a:rPr kumimoji="0" lang="zh-CN" altLang="en-US" sz="28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</a:rPr>
              <a:t>子集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，</a:t>
            </a:r>
            <a:r>
              <a:rPr kumimoji="0" lang="en-US" altLang="zh-CN" sz="2800" dirty="0">
                <a:latin typeface="Times New Roman" charset="0"/>
                <a:ea typeface="黑体" charset="0"/>
                <a:cs typeface="Times New Roman" charset="0"/>
              </a:rPr>
              <a:t> </a:t>
            </a:r>
            <a:r>
              <a:rPr kumimoji="0" lang="zh-CN" altLang="en-US" sz="2800" dirty="0">
                <a:latin typeface="Times New Roman" charset="0"/>
                <a:ea typeface="黑体" charset="0"/>
                <a:cs typeface="Times New Roman" charset="0"/>
              </a:rPr>
              <a:t>记作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8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B</a:t>
            </a:r>
            <a:endParaRPr kumimoji="0" lang="en-US" altLang="zh-CN" sz="2800" dirty="0">
              <a:latin typeface="Times New Roman" charset="0"/>
              <a:ea typeface="黑体" charset="0"/>
              <a:cs typeface="Times New Roman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400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</a:t>
            </a:r>
            <a:r>
              <a:rPr kumimoji="0" lang="en-US" altLang="zh-CN" sz="2400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A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 </a:t>
            </a:r>
            <a:r>
              <a:rPr kumimoji="0" lang="en-US" altLang="zh-CN" sz="2400" i="1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</a:t>
            </a:r>
            <a:r>
              <a:rPr kumimoji="0" lang="en-US" altLang="zh-CN" sz="2400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B</a:t>
            </a:r>
            <a:r>
              <a:rPr kumimoji="0" lang="en-US" altLang="zh-CN" sz="2400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)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</a:rPr>
              <a:t>如果</a:t>
            </a:r>
            <a:r>
              <a:rPr kumimoji="0" lang="en-US" altLang="zh-CN" sz="2400" dirty="0" err="1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en-US" altLang="zh-CN" sz="24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B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但</a:t>
            </a:r>
            <a:r>
              <a:rPr kumimoji="0" lang="en-US" altLang="zh-CN" sz="2400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AB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，则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是</a:t>
            </a:r>
            <a:r>
              <a:rPr kumimoji="0" lang="en-US" altLang="zh-CN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B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的</a:t>
            </a:r>
            <a:r>
              <a:rPr kumimoji="0" lang="zh-CN" altLang="en-US" sz="2400" dirty="0">
                <a:solidFill>
                  <a:srgbClr val="C0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真子集</a:t>
            </a:r>
            <a:r>
              <a:rPr kumimoji="0" lang="zh-CN" altLang="en-US" sz="2400" dirty="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，记作</a:t>
            </a:r>
            <a:r>
              <a:rPr kumimoji="0" lang="en-US" altLang="zh-CN" dirty="0" err="1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AB</a:t>
            </a:r>
            <a:endParaRPr kumimoji="0" lang="en-US" altLang="zh-CN" dirty="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dirty="0" smtClean="0">
                <a:latin typeface="Times New Roman" charset="0"/>
                <a:ea typeface="黑体" charset="0"/>
                <a:cs typeface="Times New Roman" charset="0"/>
              </a:rPr>
              <a:t>定理：对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任意集合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A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和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B, A=B </a:t>
            </a:r>
            <a:r>
              <a:rPr kumimoji="0" lang="zh-CN" altLang="en-US" dirty="0">
                <a:latin typeface="Times New Roman" charset="0"/>
                <a:ea typeface="黑体" charset="0"/>
                <a:cs typeface="Times New Roman" charset="0"/>
              </a:rPr>
              <a:t>当且仅当</a:t>
            </a:r>
            <a:r>
              <a:rPr kumimoji="0" lang="en-US" altLang="zh-CN" dirty="0">
                <a:latin typeface="Times New Roman" charset="0"/>
                <a:ea typeface="黑体" charset="0"/>
                <a:cs typeface="Times New Roman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</a:rPr>
              <a:t>A</a:t>
            </a: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B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dirty="0">
                <a:latin typeface="Times New Roman" charset="0"/>
                <a:ea typeface="宋体" charset="0"/>
                <a:cs typeface="宋体" charset="0"/>
                <a:sym typeface="Symbol" charset="0"/>
              </a:rPr>
              <a:t>且</a:t>
            </a:r>
            <a:r>
              <a:rPr kumimoji="0" lang="en-US" altLang="zh-CN" dirty="0" err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BA</a:t>
            </a: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</a:t>
            </a:r>
            <a:endParaRPr kumimoji="0" lang="en-US" altLang="zh-CN" sz="2300" dirty="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子集关系的一个性质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</a:rPr>
              <a:t>证明：如果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</a:rPr>
              <a:t>X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Y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且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YZ, </a:t>
            </a: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则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XZ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要证明：“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对任意的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, 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如果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X,  </a:t>
            </a:r>
            <a:r>
              <a:rPr kumimoji="0" lang="zh-CN" altLang="en-US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则 </a:t>
            </a:r>
            <a:r>
              <a:rPr kumimoji="0" lang="en-US" altLang="zh-CN" sz="2800" i="1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800">
                <a:solidFill>
                  <a:srgbClr val="990000"/>
                </a:solidFill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Z</a:t>
            </a:r>
            <a:r>
              <a:rPr kumimoji="0" lang="en-US" altLang="zh-CN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”</a:t>
            </a: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证明：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对任意的 </a:t>
            </a:r>
            <a:r>
              <a:rPr kumimoji="0" lang="en-US" altLang="zh-CN" sz="2400" i="1">
                <a:solidFill>
                  <a:srgbClr val="99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solidFill>
                  <a:srgbClr val="990000"/>
                </a:solidFill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X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根据已知的“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0" lang="en-US" altLang="zh-CN" sz="2400">
                <a:latin typeface="Times New Roman" charset="0"/>
                <a:ea typeface="Times New Roman" charset="0"/>
                <a:cs typeface="Times New Roman" charset="0"/>
                <a:sym typeface="Symbol" charset="0"/>
              </a:rPr>
              <a:t>Y”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，可得：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Y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根据已知的“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</a:rPr>
              <a:t>Y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Z”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，可得：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</a:t>
            </a: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所以，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 (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X  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a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Z ), 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即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XZ</a:t>
            </a:r>
          </a:p>
          <a:p>
            <a:pPr lvl="1"/>
            <a:endParaRPr kumimoji="0" lang="en-US" altLang="zh-CN">
              <a:latin typeface="Arial" charset="0"/>
              <a:ea typeface="黑体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charset="0"/>
                <a:ea typeface="黑体" charset="0"/>
              </a:rPr>
              <a:t>集合的大小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有限集合及其基数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若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  <a:sym typeface="Symbol" charset="0"/>
              </a:rPr>
              <a:t>恰有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个不同的元素，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是自然数，就说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是有限集合，而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是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S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的基数，记作</a:t>
            </a:r>
            <a:r>
              <a:rPr kumimoji="0" lang="en-US" altLang="zh-CN" sz="240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|S|=</a:t>
            </a:r>
            <a:r>
              <a:rPr kumimoji="0" lang="en-US" altLang="zh-CN" sz="2400" i="1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n</a:t>
            </a: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。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800">
                <a:latin typeface="Times New Roman" charset="0"/>
                <a:ea typeface="黑体" charset="0"/>
                <a:cs typeface="Times New Roman" charset="0"/>
                <a:sym typeface="Symbol" charset="0"/>
              </a:rPr>
              <a:t>无限集合</a:t>
            </a:r>
            <a:endParaRPr kumimoji="0" lang="en-US" altLang="zh-CN" sz="2800">
              <a:latin typeface="Times New Roman" charset="0"/>
              <a:ea typeface="黑体" charset="0"/>
              <a:cs typeface="Times New Roman" charset="0"/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>
                <a:latin typeface="Times New Roman" charset="0"/>
                <a:ea typeface="宋体" charset="0"/>
                <a:cs typeface="宋体" charset="0"/>
                <a:sym typeface="Symbol" charset="0"/>
              </a:rPr>
              <a:t>如果一个集合不是有限的，就说它是无限的。 </a:t>
            </a:r>
            <a:endParaRPr kumimoji="0" lang="en-US" altLang="zh-CN" sz="2400">
              <a:latin typeface="Times New Roman" charset="0"/>
              <a:ea typeface="宋体" charset="0"/>
              <a:cs typeface="Times New Roman" charset="0"/>
              <a:sym typeface="Symbol" charset="0"/>
            </a:endParaRPr>
          </a:p>
          <a:p>
            <a:pPr lvl="1"/>
            <a:endParaRPr kumimoji="0" lang="en-US" altLang="zh-CN">
              <a:latin typeface="Arial" charset="0"/>
              <a:ea typeface="黑体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证明方法.pptx</Template>
  <TotalTime>11040</TotalTime>
  <Words>3216</Words>
  <Application>Microsoft Office PowerPoint</Application>
  <PresentationFormat>全屏显示(4:3)</PresentationFormat>
  <Paragraphs>446</Paragraphs>
  <Slides>49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黑体</vt:lpstr>
      <vt:lpstr>宋体</vt:lpstr>
      <vt:lpstr>Arial</vt:lpstr>
      <vt:lpstr>Cambria Math</vt:lpstr>
      <vt:lpstr>Symbol</vt:lpstr>
      <vt:lpstr>Times New Roman</vt:lpstr>
      <vt:lpstr>Wingdings</vt:lpstr>
      <vt:lpstr>Network</vt:lpstr>
      <vt:lpstr>Bitmap Image</vt:lpstr>
      <vt:lpstr>BMP 图象</vt:lpstr>
      <vt:lpstr>集合及其运算</vt:lpstr>
      <vt:lpstr>回顾</vt:lpstr>
      <vt:lpstr>提要</vt:lpstr>
      <vt:lpstr>集合的定义</vt:lpstr>
      <vt:lpstr>集合的描述</vt:lpstr>
      <vt:lpstr>集合的描述</vt:lpstr>
      <vt:lpstr>集合相等、子集关系</vt:lpstr>
      <vt:lpstr>子集关系的一个性质</vt:lpstr>
      <vt:lpstr>集合的大小</vt:lpstr>
      <vt:lpstr>空集</vt:lpstr>
      <vt:lpstr>关于空集的讨论</vt:lpstr>
      <vt:lpstr>幂集</vt:lpstr>
      <vt:lpstr>PowerPoint 演示文稿</vt:lpstr>
      <vt:lpstr>有限集合的所有子集</vt:lpstr>
      <vt:lpstr>集合运算的定义</vt:lpstr>
      <vt:lpstr>相对补（差）</vt:lpstr>
      <vt:lpstr>对称差</vt:lpstr>
      <vt:lpstr>PowerPoint 演示文稿</vt:lpstr>
      <vt:lpstr>广义并和广义交</vt:lpstr>
      <vt:lpstr>运算的重要性质</vt:lpstr>
      <vt:lpstr>集合与谓词逻辑</vt:lpstr>
      <vt:lpstr>皮亚诺公理 (Peano axioms for natural numbers)</vt:lpstr>
      <vt:lpstr>皮亚诺公理 (Peano axioms for natural numbers)</vt:lpstr>
      <vt:lpstr>用集合定义自然数</vt:lpstr>
      <vt:lpstr>再具体一点</vt:lpstr>
      <vt:lpstr>自然数上的运算</vt:lpstr>
      <vt:lpstr>集合悖论</vt:lpstr>
      <vt:lpstr>重新考察广义交</vt:lpstr>
      <vt:lpstr>重新考察广义交</vt:lpstr>
      <vt:lpstr>试证明：</vt:lpstr>
      <vt:lpstr>PowerPoint 演示文稿</vt:lpstr>
      <vt:lpstr>空集的广义交不是一个集合</vt:lpstr>
      <vt:lpstr>公理集合论（Axiomatic set theory）</vt:lpstr>
      <vt:lpstr>笛卡尔乘积</vt:lpstr>
      <vt:lpstr>集合相关命题的基本证明方式</vt:lpstr>
      <vt:lpstr>基本证明方式</vt:lpstr>
      <vt:lpstr>基本证明方式</vt:lpstr>
      <vt:lpstr>基本证明方式</vt:lpstr>
      <vt:lpstr>集合恒等式（1）</vt:lpstr>
      <vt:lpstr>集合恒等式（2）</vt:lpstr>
      <vt:lpstr>基本证明方式</vt:lpstr>
      <vt:lpstr>文氏图的更多例子</vt:lpstr>
      <vt:lpstr>文氏图与数学证明</vt:lpstr>
      <vt:lpstr>作业</vt:lpstr>
      <vt:lpstr>Zermelo–Fraenkel set theory with the axiom of choice</vt:lpstr>
      <vt:lpstr>ZFC公理</vt:lpstr>
      <vt:lpstr>ZFC公理</vt:lpstr>
      <vt:lpstr>ZFC公理</vt:lpstr>
      <vt:lpstr>ZFC公理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Ivan</cp:lastModifiedBy>
  <cp:revision>116</cp:revision>
  <dcterms:created xsi:type="dcterms:W3CDTF">2001-02-08T13:36:53Z</dcterms:created>
  <dcterms:modified xsi:type="dcterms:W3CDTF">2020-03-02T01:55:23Z</dcterms:modified>
</cp:coreProperties>
</file>